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xlsb" ContentType="application/vnd.ms-excel.sheet.binary.macroEnabled.12"/>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3.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notesSlides/notesSlide1.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2.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3.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notesSlides/notesSlide4.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5.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notesSlides/notesSlide7.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8.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9.xml" ContentType="application/vnd.openxmlformats-officedocument.presentationml.notesSlide+xml"/>
  <Override PartName="/ppt/charts/chart4.xml" ContentType="application/vnd.openxmlformats-officedocument.drawingml.chart+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notesSlides/notesSlide10.xml" ContentType="application/vnd.openxmlformats-officedocument.presentationml.notesSlide+xml"/>
  <Override PartName="/ppt/charts/chart5.xml" ContentType="application/vnd.openxmlformats-officedocument.drawingml.chart+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notesSlides/notesSlide11.xml" ContentType="application/vnd.openxmlformats-officedocument.presentationml.notesSlide+xml"/>
  <Override PartName="/ppt/charts/chart6.xml" ContentType="application/vnd.openxmlformats-officedocument.drawingml.chart+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notesSlides/notesSlide12.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notesSlides/notesSlide13.xml" ContentType="application/vnd.openxmlformats-officedocument.presentationml.notesSlide+xml"/>
  <Override PartName="/ppt/charts/chart10.xml" ContentType="application/vnd.openxmlformats-officedocument.drawingml.chart+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notesSlides/notesSlide14.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notesSlides/notesSlide15.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notesSlides/notesSlide16.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notesSlides/notesSlide17.xml" ContentType="application/vnd.openxmlformats-officedocument.presentationml.notesSlide+xml"/>
  <Override PartName="/ppt/tags/tag808.xml" ContentType="application/vnd.openxmlformats-officedocument.presentationml.tags+xml"/>
  <Override PartName="/ppt/tags/tag809.xml" ContentType="application/vnd.openxmlformats-officedocument.presentationml.tags+xml"/>
  <Override PartName="/ppt/notesSlides/notesSlide18.xml" ContentType="application/vnd.openxmlformats-officedocument.presentationml.notesSlide+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notesSlides/notesSlide19.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tags/tag845.xml" ContentType="application/vnd.openxmlformats-officedocument.presentationml.tags+xml"/>
  <Override PartName="/ppt/tags/tag846.xml" ContentType="application/vnd.openxmlformats-officedocument.presentationml.tags+xml"/>
  <Override PartName="/ppt/notesSlides/notesSlide20.xml" ContentType="application/vnd.openxmlformats-officedocument.presentationml.notesSlide+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notesSlides/notesSlide21.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notesSlides/notesSlide22.xml" ContentType="application/vnd.openxmlformats-officedocument.presentationml.notesSlide+xml"/>
  <Override PartName="/ppt/charts/chart25.xml" ContentType="application/vnd.openxmlformats-officedocument.drawingml.chart+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notesSlides/notesSlide23.xml" ContentType="application/vnd.openxmlformats-officedocument.presentationml.notesSlide+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notesSlides/notesSlide24.xml" ContentType="application/vnd.openxmlformats-officedocument.presentationml.notesSlide+xml"/>
  <Override PartName="/ppt/tags/tag893.xml" ContentType="application/vnd.openxmlformats-officedocument.presentationml.tags+xml"/>
  <Override PartName="/ppt/notesSlides/notesSlide25.xml" ContentType="application/vnd.openxmlformats-officedocument.presentationml.notesSlide+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notesSlides/notesSlide26.xml" ContentType="application/vnd.openxmlformats-officedocument.presentationml.notesSlide+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notesSlides/notesSlide27.xml" ContentType="application/vnd.openxmlformats-officedocument.presentationml.notesSlide+xml"/>
  <Override PartName="/ppt/charts/chart29.xml" ContentType="application/vnd.openxmlformats-officedocument.drawingml.chart+xml"/>
  <Override PartName="/ppt/charts/chart30.xml" ContentType="application/vnd.openxmlformats-officedocument.drawingml.chart+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notesSlides/notesSlide28.xml" ContentType="application/vnd.openxmlformats-officedocument.presentationml.notesSlide+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notesSlides/notesSlide29.xml" ContentType="application/vnd.openxmlformats-officedocument.presentationml.notesSlide+xml"/>
  <Override PartName="/ppt/charts/chart31.xml" ContentType="application/vnd.openxmlformats-officedocument.drawingml.chart+xml"/>
  <Override PartName="/ppt/charts/chart32.xml" ContentType="application/vnd.openxmlformats-officedocument.drawingml.chart+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notesSlides/notesSlide30.xml" ContentType="application/vnd.openxmlformats-officedocument.presentationml.notesSlide+xml"/>
  <Override PartName="/ppt/charts/chart33.xml" ContentType="application/vnd.openxmlformats-officedocument.drawingml.chart+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notesSlides/notesSlide31.xml" ContentType="application/vnd.openxmlformats-officedocument.presentationml.notesSlide+xml"/>
  <Override PartName="/ppt/charts/chart34.xml" ContentType="application/vnd.openxmlformats-officedocument.drawingml.chart+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notesSlides/notesSlide32.xml" ContentType="application/vnd.openxmlformats-officedocument.presentationml.notesSlide+xml"/>
  <Override PartName="/ppt/charts/chart35.xml" ContentType="application/vnd.openxmlformats-officedocument.drawingml.chart+xml"/>
  <Override PartName="/ppt/charts/chart36.xml" ContentType="application/vnd.openxmlformats-officedocument.drawingml.chart+xml"/>
  <Override PartName="/ppt/charts/chart37.xml" ContentType="application/vnd.openxmlformats-officedocument.drawingml.chart+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notesSlides/notesSlide33.xml" ContentType="application/vnd.openxmlformats-officedocument.presentationml.notesSlide+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notesSlides/notesSlide34.xml" ContentType="application/vnd.openxmlformats-officedocument.presentationml.notesSlide+xml"/>
  <Override PartName="/ppt/charts/chart38.xml" ContentType="application/vnd.openxmlformats-officedocument.drawingml.chart+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notesSlides/notesSlide35.xml" ContentType="application/vnd.openxmlformats-officedocument.presentationml.notesSlide+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notesSlides/notesSlide36.xml" ContentType="application/vnd.openxmlformats-officedocument.presentationml.notesSlide+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notesSlides/notesSlide37.xml" ContentType="application/vnd.openxmlformats-officedocument.presentationml.notesSlide+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notesSlides/notesSlide38.xml" ContentType="application/vnd.openxmlformats-officedocument.presentationml.notesSlide+xml"/>
  <Override PartName="/ppt/charts/chart42.xml" ContentType="application/vnd.openxmlformats-officedocument.drawingml.chart+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notesSlides/notesSlide39.xml" ContentType="application/vnd.openxmlformats-officedocument.presentationml.notesSlide+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notesSlides/notesSlide40.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notesSlides/notesSlide41.xml" ContentType="application/vnd.openxmlformats-officedocument.presentationml.notesSlide+xml"/>
  <Override PartName="/ppt/charts/chart45.xml" ContentType="application/vnd.openxmlformats-officedocument.drawingml.chart+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notesSlides/notesSlide42.xml" ContentType="application/vnd.openxmlformats-officedocument.presentationml.notesSlide+xml"/>
  <Override PartName="/ppt/charts/chart46.xml" ContentType="application/vnd.openxmlformats-officedocument.drawingml.chart+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notesSlides/notesSlide43.xml" ContentType="application/vnd.openxmlformats-officedocument.presentationml.notesSlide+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notesSlides/notesSlide44.xml" ContentType="application/vnd.openxmlformats-officedocument.presentationml.notesSlide+xml"/>
  <Override PartName="/ppt/charts/chart47.xml" ContentType="application/vnd.openxmlformats-officedocument.drawingml.chart+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notesSlides/notesSlide45.xml" ContentType="application/vnd.openxmlformats-officedocument.presentationml.notesSlide+xml"/>
  <Override PartName="/ppt/charts/chart48.xml" ContentType="application/vnd.openxmlformats-officedocument.drawingml.chart+xml"/>
  <Override PartName="/ppt/tags/tag1346.xml" ContentType="application/vnd.openxmlformats-officedocument.presentationml.tags+xml"/>
  <Override PartName="/ppt/tags/tag1347.xml" ContentType="application/vnd.openxmlformats-officedocument.presentationml.tags+xml"/>
  <Override PartName="/ppt/notesSlides/notesSlide46.xml" ContentType="application/vnd.openxmlformats-officedocument.presentationml.notesSlide+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notesSlides/notesSlide47.xml" ContentType="application/vnd.openxmlformats-officedocument.presentationml.notesSlide+xml"/>
  <Override PartName="/ppt/charts/chart49.xml" ContentType="application/vnd.openxmlformats-officedocument.drawingml.chart+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notesSlides/notesSlide48.xml" ContentType="application/vnd.openxmlformats-officedocument.presentationml.notesSlide+xml"/>
  <Override PartName="/ppt/tags/tag1425.xml" ContentType="application/vnd.openxmlformats-officedocument.presentationml.tags+xml"/>
  <Override PartName="/ppt/tags/tag1426.xml" ContentType="application/vnd.openxmlformats-officedocument.presentationml.tags+xml"/>
  <Override PartName="/ppt/notesSlides/notesSlide49.xml" ContentType="application/vnd.openxmlformats-officedocument.presentationml.notesSlide+xml"/>
  <Override PartName="/ppt/tags/tag1427.xml" ContentType="application/vnd.openxmlformats-officedocument.presentationml.tags+xml"/>
  <Override PartName="/ppt/tags/tag1428.xml" ContentType="application/vnd.openxmlformats-officedocument.presentationml.tags+xml"/>
  <Override PartName="/ppt/notesSlides/notesSlide50.xml" ContentType="application/vnd.openxmlformats-officedocument.presentationml.notesSlide+xml"/>
  <Override PartName="/ppt/tags/tag1429.xml" ContentType="application/vnd.openxmlformats-officedocument.presentationml.tags+xml"/>
  <Override PartName="/ppt/tags/tag1430.xml" ContentType="application/vnd.openxmlformats-officedocument.presentationml.tags+xml"/>
  <Override PartName="/ppt/notesSlides/notesSlide51.xml" ContentType="application/vnd.openxmlformats-officedocument.presentationml.notesSlide+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notesSlides/notesSlide52.xml" ContentType="application/vnd.openxmlformats-officedocument.presentationml.notesSlide+xml"/>
  <Override PartName="/ppt/charts/chart50.xml" ContentType="application/vnd.openxmlformats-officedocument.drawingml.chart+xml"/>
  <Override PartName="/ppt/tags/tag1490.xml" ContentType="application/vnd.openxmlformats-officedocument.presentationml.tags+xml"/>
  <Override PartName="/ppt/tags/tag1491.xml" ContentType="application/vnd.openxmlformats-officedocument.presentationml.tags+xml"/>
  <Override PartName="/ppt/notesSlides/notesSlide53.xml" ContentType="application/vnd.openxmlformats-officedocument.presentationml.notesSlide+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notesSlides/notesSlide54.xml" ContentType="application/vnd.openxmlformats-officedocument.presentationml.notesSlide+xml"/>
  <Override PartName="/ppt/tags/tag1499.xml" ContentType="application/vnd.openxmlformats-officedocument.presentationml.tags+xml"/>
  <Override PartName="/ppt/tags/tag1500.xml" ContentType="application/vnd.openxmlformats-officedocument.presentationml.tags+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8" r:id="rId1"/>
    <p:sldMasterId id="2147483732" r:id="rId2"/>
  </p:sldMasterIdLst>
  <p:notesMasterIdLst>
    <p:notesMasterId r:id="rId64"/>
  </p:notesMasterIdLst>
  <p:sldIdLst>
    <p:sldId id="710" r:id="rId3"/>
    <p:sldId id="2307" r:id="rId4"/>
    <p:sldId id="2423" r:id="rId5"/>
    <p:sldId id="2389" r:id="rId6"/>
    <p:sldId id="497" r:id="rId7"/>
    <p:sldId id="2399" r:id="rId8"/>
    <p:sldId id="2312" r:id="rId9"/>
    <p:sldId id="2425" r:id="rId10"/>
    <p:sldId id="2364" r:id="rId11"/>
    <p:sldId id="2348" r:id="rId12"/>
    <p:sldId id="2400" r:id="rId13"/>
    <p:sldId id="2401" r:id="rId14"/>
    <p:sldId id="2316" r:id="rId15"/>
    <p:sldId id="2421" r:id="rId16"/>
    <p:sldId id="2317" r:id="rId17"/>
    <p:sldId id="2361" r:id="rId18"/>
    <p:sldId id="2362" r:id="rId19"/>
    <p:sldId id="2410" r:id="rId20"/>
    <p:sldId id="2342" r:id="rId21"/>
    <p:sldId id="2404" r:id="rId22"/>
    <p:sldId id="2427" r:id="rId23"/>
    <p:sldId id="2405" r:id="rId24"/>
    <p:sldId id="2419" r:id="rId25"/>
    <p:sldId id="2408" r:id="rId26"/>
    <p:sldId id="2392" r:id="rId27"/>
    <p:sldId id="2426" r:id="rId28"/>
    <p:sldId id="2428" r:id="rId29"/>
    <p:sldId id="2376" r:id="rId30"/>
    <p:sldId id="2391" r:id="rId31"/>
    <p:sldId id="2346" r:id="rId32"/>
    <p:sldId id="2280" r:id="rId33"/>
    <p:sldId id="2407" r:id="rId34"/>
    <p:sldId id="2282" r:id="rId35"/>
    <p:sldId id="2349" r:id="rId36"/>
    <p:sldId id="2356" r:id="rId37"/>
    <p:sldId id="2368" r:id="rId38"/>
    <p:sldId id="2377" r:id="rId39"/>
    <p:sldId id="2341" r:id="rId40"/>
    <p:sldId id="2366" r:id="rId41"/>
    <p:sldId id="2332" r:id="rId42"/>
    <p:sldId id="2333" r:id="rId43"/>
    <p:sldId id="2367" r:id="rId44"/>
    <p:sldId id="2287" r:id="rId45"/>
    <p:sldId id="2378" r:id="rId46"/>
    <p:sldId id="2379" r:id="rId47"/>
    <p:sldId id="2380" r:id="rId48"/>
    <p:sldId id="2327" r:id="rId49"/>
    <p:sldId id="2335" r:id="rId50"/>
    <p:sldId id="2336" r:id="rId51"/>
    <p:sldId id="2337" r:id="rId52"/>
    <p:sldId id="2338" r:id="rId53"/>
    <p:sldId id="959" r:id="rId54"/>
    <p:sldId id="2328" r:id="rId55"/>
    <p:sldId id="2381" r:id="rId56"/>
    <p:sldId id="2382" r:id="rId57"/>
    <p:sldId id="2272" r:id="rId58"/>
    <p:sldId id="2424" r:id="rId59"/>
    <p:sldId id="354" r:id="rId60"/>
    <p:sldId id="2290" r:id="rId61"/>
    <p:sldId id="2279" r:id="rId62"/>
    <p:sldId id="2360" r:id="rId63"/>
  </p:sldIdLst>
  <p:sldSz cx="12192000" cy="6858000"/>
  <p:notesSz cx="6858000" cy="9144000"/>
  <p:custDataLst>
    <p:tags r:id="rId6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8162EB8-46F3-A64B-9DEA-1F0D2810EB47}">
          <p14:sldIdLst>
            <p14:sldId id="710"/>
          </p14:sldIdLst>
        </p14:section>
        <p14:section name="Industry Overview" id="{E248A965-E632-FB47-9E07-F1FE5C88E507}">
          <p14:sldIdLst>
            <p14:sldId id="2307"/>
            <p14:sldId id="2423"/>
            <p14:sldId id="2389"/>
            <p14:sldId id="497"/>
            <p14:sldId id="2399"/>
            <p14:sldId id="2312"/>
            <p14:sldId id="2425"/>
            <p14:sldId id="2364"/>
            <p14:sldId id="2348"/>
            <p14:sldId id="2400"/>
            <p14:sldId id="2401"/>
            <p14:sldId id="2316"/>
            <p14:sldId id="2421"/>
            <p14:sldId id="2317"/>
            <p14:sldId id="2361"/>
            <p14:sldId id="2362"/>
            <p14:sldId id="2410"/>
          </p14:sldIdLst>
        </p14:section>
        <p14:section name="Technological and Industry Advancements" id="{1AC8CB97-E039-4CF9-8219-B91A2D930D96}">
          <p14:sldIdLst>
            <p14:sldId id="2342"/>
            <p14:sldId id="2404"/>
            <p14:sldId id="2427"/>
            <p14:sldId id="2405"/>
            <p14:sldId id="2419"/>
            <p14:sldId id="2408"/>
            <p14:sldId id="2392"/>
            <p14:sldId id="2426"/>
            <p14:sldId id="2428"/>
            <p14:sldId id="2376"/>
            <p14:sldId id="2391"/>
            <p14:sldId id="2346"/>
            <p14:sldId id="2280"/>
            <p14:sldId id="2407"/>
            <p14:sldId id="2282"/>
            <p14:sldId id="2349"/>
            <p14:sldId id="2356"/>
            <p14:sldId id="2368"/>
            <p14:sldId id="2377"/>
          </p14:sldIdLst>
        </p14:section>
        <p14:section name="Finance &amp; Policy" id="{3A61A01D-D07E-6149-95A0-7EF864F5DF8B}">
          <p14:sldIdLst>
            <p14:sldId id="2341"/>
            <p14:sldId id="2366"/>
            <p14:sldId id="2332"/>
            <p14:sldId id="2333"/>
            <p14:sldId id="2367"/>
            <p14:sldId id="2287"/>
            <p14:sldId id="2378"/>
            <p14:sldId id="2379"/>
            <p14:sldId id="2380"/>
            <p14:sldId id="2327"/>
            <p14:sldId id="2335"/>
            <p14:sldId id="2336"/>
            <p14:sldId id="2337"/>
            <p14:sldId id="2338"/>
            <p14:sldId id="959"/>
            <p14:sldId id="2328"/>
            <p14:sldId id="2381"/>
            <p14:sldId id="2382"/>
            <p14:sldId id="2272"/>
          </p14:sldIdLst>
        </p14:section>
        <p14:section name="Team profile" id="{435758DC-9179-4290-91F5-D13D457FA7AD}">
          <p14:sldIdLst>
            <p14:sldId id="2424"/>
          </p14:sldIdLst>
        </p14:section>
        <p14:section name="Appendix" id="{B7DF3F27-71AD-534E-AF5F-91230D74547F}">
          <p14:sldIdLst>
            <p14:sldId id="354"/>
            <p14:sldId id="2290"/>
            <p14:sldId id="2279"/>
            <p14:sldId id="2360"/>
          </p14:sldIdLst>
        </p14:section>
      </p14:sectionLst>
    </p:ex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C79707-7EA3-ABEC-AE18-FD3475BEF766}" name="backup.fsw@outlook.com" initials="" userId="21180ba46962e074" providerId="Windows Live"/>
  <p188:author id="{0075010A-C945-AD21-3E5D-022A6FF92A1F}" name="Monica Sambataro" initials="MS" userId="1dbdc88c86a000e4" providerId="Windows Live"/>
  <p188:author id="{6F5F790F-4A74-654A-E846-36F885764230}" name="Friedrich W" initials="FW" userId="459f914bb8710c61" providerId="Windows Live"/>
  <p188:author id="{1E9C9F17-05C8-2077-67BE-77161B493794}" name="Isabel Hoyos" initials="IH" userId="R5eVIiNu+G3RtUhixS3Ma/YW1PnaDPM4b2qCIjSgG/c=" providerId="None"/>
  <p188:author id="{27C06D19-2712-9294-A838-7C02D70C22F6}" name="Miller, Mary" initials="MM" userId="S::mam2641@gsb.columbia.edu::8d348e7f-570b-44ee-a1e5-2441ea2f5ffb" providerId="AD"/>
  <p188:author id="{63E0E339-2211-58FC-7A16-929C3F0EC403}" name="Multi User 2" initials="" userId="S::admin2@karbone.onmicrosoft.com::bd802b5f-c507-4f34-a1fb-991d77d734eb" providerId="AD"/>
  <p188:author id="{9730A04A-F315-D7E8-5F3C-7770671BCBD9}" name="af3487" initials="" userId="S::af3487@adcu.columbia.edu::997e7ddb-11e2-4305-998c-31882701383a" providerId="AD"/>
  <p188:author id="{D3CECC4B-249E-F3CF-3EE4-B49AC7878613}" name="Gernot Wagner" initials="GW" userId="33ee3ac88b4c2f16" providerId="Windows Live"/>
  <p188:author id="{93CFD14B-3EDF-6F0F-73EF-E72A266005A7}" name="ei2283@adcu.columbia.edu" initials="e" userId="S::ei2283@adcu.columbia.edu::6b4b35dd-fca4-468b-8799-f7e1b1988bb6" providerId="AD"/>
  <p188:author id="{E50DC855-6CC8-E980-5EB8-26988D782745}" name="Ariela Farchi Behar" initials="AB" userId="tkdxAGBjRcajtIKKnJSE1WMOTEw64DaBxMWq1bZcZvs=" providerId="None"/>
  <p188:author id="{8443ED59-20C7-4FDF-8DCA-8A14D1AA1C8C}" name="Microsoft Office User" initials="Office" userId="Microsoft Office User" providerId="None"/>
  <p188:author id="{B5FB0362-B61E-5A4B-4E29-675E7DA9B7A3}" name="Hyae Ryung" initials="HR" userId="S::hk2901@adcu.columbia.edu::98652124-d7bd-4e60-8447-ffbea6868795" providerId="AD"/>
  <p188:author id="{B2A8C76C-E177-B3A7-67E7-8A5E60EE1D28}" name="Emma David Rabin Court" initials="EC" userId="eOmuOrH7aFM53dcqxir9gP2rePBIoynZz2bKUS/VYCM=" providerId="None"/>
  <p188:author id="{B73E867C-63D9-3C25-B48D-4A1B2171DD0A}" name="Nadine Palmowski" initials="NP" userId="S::np2940@sipa.columbia.edu::025316cf-a974-443a-9a3e-a8f99a9fefae" providerId="AD"/>
  <p188:author id="{E3FB2A8A-B7FB-39B5-ADEE-438FFD3F3369}" name="ih2428" initials="i" userId="S::ih2428@adcu.columbia.edu::db31b8c4-6c33-4d7e-9a23-88c6d8e650fd" providerId="AD"/>
  <p188:author id="{40CF0D8E-D6D6-40A7-AC76-35E19348C71E}" name="Raissa Coan Ribeiro" initials="RC" userId="40b3677161d9dd75" providerId="Windows Live"/>
  <p188:author id="{531FB29D-D4B7-271B-E88B-603E2678EEF1}" name="Ece Asya Ikizler" initials="EI" userId="xUmxC1D1qQn14cl0A0dHojAqChiX8X7XT9o8opfsQpU=" providerId="None"/>
  <p188:author id="{8F2F72AB-DE46-ABA2-650E-3261487B3AE0}" name="Runj Viring" initials="RV" userId="sM8/dFlBdCVyxrs2P0epLJ26a8d5I4LZF+SJLWHhv/0=" providerId="None"/>
  <p188:author id="{7A1DF2AD-E852-20B0-391A-4BE5725F0B6E}" name="Student" initials="S" userId="Student" providerId="None"/>
  <p188:author id="{59D56EBA-ED55-68A4-745A-1243A94AFD7C}" name="Theo Moers" initials="TM" userId="Theo Moers" providerId="None"/>
  <p188:author id="{155D43C0-5396-C806-1CC9-38EF777EB6BB}" name="Mary Miller" initials="MM" userId="8147e63b5ae903d5" providerId="Windows Live"/>
  <p188:author id="{9087F8C8-125F-A0A4-5204-31567282874B}" name="Isabel Hoyos" initials="" userId="S::IsabelHoyos@Columbia354.onmicrosoft.com::c7676383-1d5f-488d-aa14-1e25ee29a541" providerId="AD"/>
  <p188:author id="{5A034CE6-0512-3647-39BA-554856A9C3D1}" name="Helen Kim" initials="HK" userId="n1H8ZmGiKeGHwzxt24x1V8SczUGaTjzTyag75aCzgnE=" providerId="None"/>
  <p188:author id="{A9B005EB-5525-8653-86DB-7FF7BDA9024F}" name="Gernot Wagner" initials="GW" userId="OVbcNIsJqkepRvkUnLynhQ7QrcHjvSyJJ8O9qHeWIMM=" providerId="None"/>
  <p188:author id="{473627F7-FFED-B4E5-2ABC-364988A1E192}" name="Friedrich Sayn-Wittgenstein" initials="FS" userId="S::fs2813@sipa.columbia.edu::a866d309-e566-42f2-a578-3026a55715b1" providerId="AD"/>
  <p188:author id="{9AFCDFFB-D20D-ACA5-8107-FA626C775291}" name="Ece Asya İkizler" initials="Eİ" userId="f89b375efca84816"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ih2428" initials="i" lastIdx="20" clrIdx="0">
    <p:extLst>
      <p:ext uri="{19B8F6BF-5375-455C-9EA6-DF929625EA0E}">
        <p15:presenceInfo xmlns:p15="http://schemas.microsoft.com/office/powerpoint/2012/main" userId="S-1-5-21-1423485556-2532401405-1673821462-336792" providerId="AD"/>
      </p:ext>
    </p:extLst>
  </p:cmAuthor>
  <p:cmAuthor id="2" name="Helen Kim" initials="HK" lastIdx="2" clrIdx="1">
    <p:extLst>
      <p:ext uri="{19B8F6BF-5375-455C-9EA6-DF929625EA0E}">
        <p15:presenceInfo xmlns:p15="http://schemas.microsoft.com/office/powerpoint/2012/main" userId="n1H8ZmGiKeGHwzxt24x1V8SczUGaTjzTyag75aCzgnE=" providerId="None"/>
      </p:ext>
    </p:extLst>
  </p:cmAuthor>
  <p:cmAuthor id="3" name="Isabel Hoyos" initials="IH" lastIdx="16" clrIdx="2">
    <p:extLst>
      <p:ext uri="{19B8F6BF-5375-455C-9EA6-DF929625EA0E}">
        <p15:presenceInfo xmlns:p15="http://schemas.microsoft.com/office/powerpoint/2012/main" userId="R5eVIiNu+G3RtUhixS3Ma/YW1PnaDPM4b2qCIjSgG/c=" providerId="None"/>
      </p:ext>
    </p:extLst>
  </p:cmAuthor>
  <p:cmAuthor id="4" name="Multi User 2" initials="" lastIdx="4" clrIdx="3">
    <p:extLst>
      <p:ext uri="{19B8F6BF-5375-455C-9EA6-DF929625EA0E}">
        <p15:presenceInfo xmlns:p15="http://schemas.microsoft.com/office/powerpoint/2012/main" userId="S::admin2@karbone.onmicrosoft.com::bd802b5f-c507-4f34-a1fb-991d77d734e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667B"/>
    <a:srgbClr val="4FCCFF"/>
    <a:srgbClr val="4DACCA"/>
    <a:srgbClr val="4AA9C1"/>
    <a:srgbClr val="58C0D6"/>
    <a:srgbClr val="57B5C5"/>
    <a:srgbClr val="4E9AA7"/>
    <a:srgbClr val="805BC9"/>
    <a:srgbClr val="BFBFBF"/>
    <a:srgbClr val="8BD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8"/>
    <p:restoredTop sz="94651"/>
  </p:normalViewPr>
  <p:slideViewPr>
    <p:cSldViewPr snapToGrid="0">
      <p:cViewPr varScale="1">
        <p:scale>
          <a:sx n="74" d="100"/>
          <a:sy n="74" d="100"/>
        </p:scale>
        <p:origin x="300" y="60"/>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microsoft.com/office/2016/11/relationships/changesInfo" Target="changesInfos/changesInfo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ags" Target="tags/tag1.xml"/><Relationship Id="rId73"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abel Hoyos" userId="R5eVIiNu+G3RtUhixS3Ma/YW1PnaDPM4b2qCIjSgG/c=" providerId="None" clId="Web-{4C274991-BB72-4C40-80B4-04A5566539AE}"/>
    <pc:docChg chg="modSld">
      <pc:chgData name="Isabel Hoyos" userId="R5eVIiNu+G3RtUhixS3Ma/YW1PnaDPM4b2qCIjSgG/c=" providerId="None" clId="Web-{4C274991-BB72-4C40-80B4-04A5566539AE}" dt="2025-05-10T13:16:37.120" v="42"/>
      <pc:docMkLst>
        <pc:docMk/>
      </pc:docMkLst>
      <pc:sldChg chg="addSp delSp modSp">
        <pc:chgData name="Isabel Hoyos" userId="R5eVIiNu+G3RtUhixS3Ma/YW1PnaDPM4b2qCIjSgG/c=" providerId="None" clId="Web-{4C274991-BB72-4C40-80B4-04A5566539AE}" dt="2025-05-10T13:16:37.120" v="42"/>
        <pc:sldMkLst>
          <pc:docMk/>
          <pc:sldMk cId="1583360362" sldId="2422"/>
        </pc:sldMkLst>
        <pc:spChg chg="mod">
          <ac:chgData name="Isabel Hoyos" userId="R5eVIiNu+G3RtUhixS3Ma/YW1PnaDPM4b2qCIjSgG/c=" providerId="None" clId="Web-{4C274991-BB72-4C40-80B4-04A5566539AE}" dt="2025-05-10T13:10:26.312" v="1" actId="1076"/>
          <ac:spMkLst>
            <pc:docMk/>
            <pc:sldMk cId="1583360362" sldId="2422"/>
            <ac:spMk id="30" creationId="{594610C4-A212-CF82-0E94-5AC2C0A81548}"/>
          </ac:spMkLst>
        </pc:spChg>
        <pc:spChg chg="mod">
          <ac:chgData name="Isabel Hoyos" userId="R5eVIiNu+G3RtUhixS3Ma/YW1PnaDPM4b2qCIjSgG/c=" providerId="None" clId="Web-{4C274991-BB72-4C40-80B4-04A5566539AE}" dt="2025-05-10T13:10:26.390" v="3" actId="1076"/>
          <ac:spMkLst>
            <pc:docMk/>
            <pc:sldMk cId="1583360362" sldId="2422"/>
            <ac:spMk id="34" creationId="{4EAAE2AF-90BF-EE0C-E689-144EA72D36B2}"/>
          </ac:spMkLst>
        </pc:spChg>
        <pc:spChg chg="mod">
          <ac:chgData name="Isabel Hoyos" userId="R5eVIiNu+G3RtUhixS3Ma/YW1PnaDPM4b2qCIjSgG/c=" providerId="None" clId="Web-{4C274991-BB72-4C40-80B4-04A5566539AE}" dt="2025-05-10T13:10:26.500" v="6" actId="1076"/>
          <ac:spMkLst>
            <pc:docMk/>
            <pc:sldMk cId="1583360362" sldId="2422"/>
            <ac:spMk id="48" creationId="{C3FC9A25-FBC9-D674-B813-40D65DA5C45D}"/>
          </ac:spMkLst>
        </pc:spChg>
        <pc:spChg chg="mod">
          <ac:chgData name="Isabel Hoyos" userId="R5eVIiNu+G3RtUhixS3Ma/YW1PnaDPM4b2qCIjSgG/c=" providerId="None" clId="Web-{4C274991-BB72-4C40-80B4-04A5566539AE}" dt="2025-05-10T13:10:26.531" v="7" actId="1076"/>
          <ac:spMkLst>
            <pc:docMk/>
            <pc:sldMk cId="1583360362" sldId="2422"/>
            <ac:spMk id="49" creationId="{B30B7898-E373-4985-E553-591E69C8C7F4}"/>
          </ac:spMkLst>
        </pc:spChg>
        <pc:spChg chg="mod">
          <ac:chgData name="Isabel Hoyos" userId="R5eVIiNu+G3RtUhixS3Ma/YW1PnaDPM4b2qCIjSgG/c=" providerId="None" clId="Web-{4C274991-BB72-4C40-80B4-04A5566539AE}" dt="2025-05-10T13:10:26.562" v="8" actId="1076"/>
          <ac:spMkLst>
            <pc:docMk/>
            <pc:sldMk cId="1583360362" sldId="2422"/>
            <ac:spMk id="50" creationId="{2A927C72-C4DD-784A-C59B-072E11E27059}"/>
          </ac:spMkLst>
        </pc:spChg>
        <pc:spChg chg="mod">
          <ac:chgData name="Isabel Hoyos" userId="R5eVIiNu+G3RtUhixS3Ma/YW1PnaDPM4b2qCIjSgG/c=" providerId="None" clId="Web-{4C274991-BB72-4C40-80B4-04A5566539AE}" dt="2025-05-10T13:10:26.594" v="9" actId="1076"/>
          <ac:spMkLst>
            <pc:docMk/>
            <pc:sldMk cId="1583360362" sldId="2422"/>
            <ac:spMk id="52" creationId="{8146EBB9-E9BC-0BBC-C421-10967B00EA29}"/>
          </ac:spMkLst>
        </pc:spChg>
        <pc:spChg chg="mod">
          <ac:chgData name="Isabel Hoyos" userId="R5eVIiNu+G3RtUhixS3Ma/YW1PnaDPM4b2qCIjSgG/c=" providerId="None" clId="Web-{4C274991-BB72-4C40-80B4-04A5566539AE}" dt="2025-05-10T13:10:26.625" v="10" actId="1076"/>
          <ac:spMkLst>
            <pc:docMk/>
            <pc:sldMk cId="1583360362" sldId="2422"/>
            <ac:spMk id="53" creationId="{37AFB7B1-A04B-3B84-BA11-40F6557F5604}"/>
          </ac:spMkLst>
        </pc:spChg>
        <pc:grpChg chg="mod">
          <ac:chgData name="Isabel Hoyos" userId="R5eVIiNu+G3RtUhixS3Ma/YW1PnaDPM4b2qCIjSgG/c=" providerId="None" clId="Web-{4C274991-BB72-4C40-80B4-04A5566539AE}" dt="2025-05-10T13:10:26.265" v="0" actId="1076"/>
          <ac:grpSpMkLst>
            <pc:docMk/>
            <pc:sldMk cId="1583360362" sldId="2422"/>
            <ac:grpSpMk id="15" creationId="{6E700123-EAA6-3CA4-03CC-298DA626DF37}"/>
          </ac:grpSpMkLst>
        </pc:grpChg>
        <pc:grpChg chg="mod">
          <ac:chgData name="Isabel Hoyos" userId="R5eVIiNu+G3RtUhixS3Ma/YW1PnaDPM4b2qCIjSgG/c=" providerId="None" clId="Web-{4C274991-BB72-4C40-80B4-04A5566539AE}" dt="2025-05-10T13:10:26.344" v="2" actId="1076"/>
          <ac:grpSpMkLst>
            <pc:docMk/>
            <pc:sldMk cId="1583360362" sldId="2422"/>
            <ac:grpSpMk id="31" creationId="{1EC88113-E3F7-E386-B9B6-C11823148943}"/>
          </ac:grpSpMkLst>
        </pc:grpChg>
        <pc:grpChg chg="mod">
          <ac:chgData name="Isabel Hoyos" userId="R5eVIiNu+G3RtUhixS3Ma/YW1PnaDPM4b2qCIjSgG/c=" providerId="None" clId="Web-{4C274991-BB72-4C40-80B4-04A5566539AE}" dt="2025-05-10T13:10:26.422" v="4" actId="1076"/>
          <ac:grpSpMkLst>
            <pc:docMk/>
            <pc:sldMk cId="1583360362" sldId="2422"/>
            <ac:grpSpMk id="35" creationId="{EE6BD558-22CC-8E8F-92F6-16F33DE120C3}"/>
          </ac:grpSpMkLst>
        </pc:grpChg>
        <pc:picChg chg="add del mod">
          <ac:chgData name="Isabel Hoyos" userId="R5eVIiNu+G3RtUhixS3Ma/YW1PnaDPM4b2qCIjSgG/c=" providerId="None" clId="Web-{4C274991-BB72-4C40-80B4-04A5566539AE}" dt="2025-05-10T13:12:10.690" v="24"/>
          <ac:picMkLst>
            <pc:docMk/>
            <pc:sldMk cId="1583360362" sldId="2422"/>
            <ac:picMk id="3" creationId="{6F3C22D2-942E-68EA-1023-2885AE3E7C44}"/>
          </ac:picMkLst>
        </pc:picChg>
        <pc:picChg chg="add del mod">
          <ac:chgData name="Isabel Hoyos" userId="R5eVIiNu+G3RtUhixS3Ma/YW1PnaDPM4b2qCIjSgG/c=" providerId="None" clId="Web-{4C274991-BB72-4C40-80B4-04A5566539AE}" dt="2025-05-10T13:12:54.629" v="32"/>
          <ac:picMkLst>
            <pc:docMk/>
            <pc:sldMk cId="1583360362" sldId="2422"/>
            <ac:picMk id="4" creationId="{F67C7F04-95B4-5D67-A290-AE2BCDD64859}"/>
          </ac:picMkLst>
        </pc:picChg>
        <pc:picChg chg="add del mod">
          <ac:chgData name="Isabel Hoyos" userId="R5eVIiNu+G3RtUhixS3Ma/YW1PnaDPM4b2qCIjSgG/c=" providerId="None" clId="Web-{4C274991-BB72-4C40-80B4-04A5566539AE}" dt="2025-05-10T13:14:49.664" v="38"/>
          <ac:picMkLst>
            <pc:docMk/>
            <pc:sldMk cId="1583360362" sldId="2422"/>
            <ac:picMk id="12" creationId="{640D28EA-FFDD-1CA8-9506-7573060C9D7C}"/>
          </ac:picMkLst>
        </pc:picChg>
        <pc:picChg chg="del mod">
          <ac:chgData name="Isabel Hoyos" userId="R5eVIiNu+G3RtUhixS3Ma/YW1PnaDPM4b2qCIjSgG/c=" providerId="None" clId="Web-{4C274991-BB72-4C40-80B4-04A5566539AE}" dt="2025-05-10T13:12:14.190" v="26"/>
          <ac:picMkLst>
            <pc:docMk/>
            <pc:sldMk cId="1583360362" sldId="2422"/>
            <ac:picMk id="16" creationId="{00000000-0000-0000-0000-000000000000}"/>
          </ac:picMkLst>
        </pc:picChg>
        <pc:picChg chg="del mod">
          <ac:chgData name="Isabel Hoyos" userId="R5eVIiNu+G3RtUhixS3Ma/YW1PnaDPM4b2qCIjSgG/c=" providerId="None" clId="Web-{4C274991-BB72-4C40-80B4-04A5566539AE}" dt="2025-05-10T13:11:32.361" v="15"/>
          <ac:picMkLst>
            <pc:docMk/>
            <pc:sldMk cId="1583360362" sldId="2422"/>
            <ac:picMk id="17" creationId="{00000000-0000-0000-0000-000000000000}"/>
          </ac:picMkLst>
        </pc:picChg>
        <pc:picChg chg="add del mod">
          <ac:chgData name="Isabel Hoyos" userId="R5eVIiNu+G3RtUhixS3Ma/YW1PnaDPM4b2qCIjSgG/c=" providerId="None" clId="Web-{4C274991-BB72-4C40-80B4-04A5566539AE}" dt="2025-05-10T13:14:43.524" v="37"/>
          <ac:picMkLst>
            <pc:docMk/>
            <pc:sldMk cId="1583360362" sldId="2422"/>
            <ac:picMk id="23" creationId="{666C9243-3C64-B998-67E8-A650B0A6E21E}"/>
          </ac:picMkLst>
        </pc:picChg>
        <pc:picChg chg="add del mod">
          <ac:chgData name="Isabel Hoyos" userId="R5eVIiNu+G3RtUhixS3Ma/YW1PnaDPM4b2qCIjSgG/c=" providerId="None" clId="Web-{4C274991-BB72-4C40-80B4-04A5566539AE}" dt="2025-05-10T13:16:37.120" v="42"/>
          <ac:picMkLst>
            <pc:docMk/>
            <pc:sldMk cId="1583360362" sldId="2422"/>
            <ac:picMk id="26" creationId="{9EE60E98-1C07-25C3-941D-83058C4870B2}"/>
          </ac:picMkLst>
        </pc:picChg>
        <pc:cxnChg chg="mod">
          <ac:chgData name="Isabel Hoyos" userId="R5eVIiNu+G3RtUhixS3Ma/YW1PnaDPM4b2qCIjSgG/c=" providerId="None" clId="Web-{4C274991-BB72-4C40-80B4-04A5566539AE}" dt="2025-05-10T13:10:26.453" v="5" actId="1076"/>
          <ac:cxnSpMkLst>
            <pc:docMk/>
            <pc:sldMk cId="1583360362" sldId="2422"/>
            <ac:cxnSpMk id="38" creationId="{DDA2F08A-19DD-DF0D-ED94-76103E955C78}"/>
          </ac:cxnSpMkLst>
        </pc:cxnChg>
      </pc:sldChg>
    </pc:docChg>
  </pc:docChgLst>
  <pc:docChgLst>
    <pc:chgData name="Isabel Hoyos" userId="R5eVIiNu+G3RtUhixS3Ma/YW1PnaDPM4b2qCIjSgG/c=" providerId="None" clId="Web-{70E0897C-7164-41C7-BEE2-73F9FAE43F3A}"/>
    <pc:docChg chg="modSld">
      <pc:chgData name="Isabel Hoyos" userId="R5eVIiNu+G3RtUhixS3Ma/YW1PnaDPM4b2qCIjSgG/c=" providerId="None" clId="Web-{70E0897C-7164-41C7-BEE2-73F9FAE43F3A}" dt="2025-05-15T19:57:10.432" v="2" actId="20577"/>
      <pc:docMkLst>
        <pc:docMk/>
      </pc:docMkLst>
      <pc:sldChg chg="modSp">
        <pc:chgData name="Isabel Hoyos" userId="R5eVIiNu+G3RtUhixS3Ma/YW1PnaDPM4b2qCIjSgG/c=" providerId="None" clId="Web-{70E0897C-7164-41C7-BEE2-73F9FAE43F3A}" dt="2025-05-15T19:57:10.432" v="2" actId="20577"/>
        <pc:sldMkLst>
          <pc:docMk/>
          <pc:sldMk cId="2237184222" sldId="2426"/>
        </pc:sldMkLst>
        <pc:spChg chg="mod">
          <ac:chgData name="Isabel Hoyos" userId="R5eVIiNu+G3RtUhixS3Ma/YW1PnaDPM4b2qCIjSgG/c=" providerId="None" clId="Web-{70E0897C-7164-41C7-BEE2-73F9FAE43F3A}" dt="2025-05-15T19:57:04.338" v="1" actId="20577"/>
          <ac:spMkLst>
            <pc:docMk/>
            <pc:sldMk cId="2237184222" sldId="2426"/>
            <ac:spMk id="30" creationId="{594610C4-A212-CF82-0E94-5AC2C0A81548}"/>
          </ac:spMkLst>
        </pc:spChg>
        <pc:spChg chg="mod">
          <ac:chgData name="Isabel Hoyos" userId="R5eVIiNu+G3RtUhixS3Ma/YW1PnaDPM4b2qCIjSgG/c=" providerId="None" clId="Web-{70E0897C-7164-41C7-BEE2-73F9FAE43F3A}" dt="2025-05-15T19:57:10.432" v="2" actId="20577"/>
          <ac:spMkLst>
            <pc:docMk/>
            <pc:sldMk cId="2237184222" sldId="2426"/>
            <ac:spMk id="34" creationId="{4EAAE2AF-90BF-EE0C-E689-144EA72D36B2}"/>
          </ac:spMkLst>
        </pc:spChg>
        <pc:spChg chg="mod">
          <ac:chgData name="Isabel Hoyos" userId="R5eVIiNu+G3RtUhixS3Ma/YW1PnaDPM4b2qCIjSgG/c=" providerId="None" clId="Web-{70E0897C-7164-41C7-BEE2-73F9FAE43F3A}" dt="2025-05-15T19:56:59.916" v="0" actId="20577"/>
          <ac:spMkLst>
            <pc:docMk/>
            <pc:sldMk cId="2237184222" sldId="2426"/>
            <ac:spMk id="55" creationId="{66F313E9-DE37-1E47-FE06-D65BF9A970DD}"/>
          </ac:spMkLst>
        </pc:spChg>
      </pc:sldChg>
    </pc:docChg>
  </pc:docChgLst>
  <pc:docChgLst>
    <pc:chgData name="Helen Kim" userId="n1H8ZmGiKeGHwzxt24x1V8SczUGaTjzTyag75aCzgnE=" providerId="None" clId="Web-{CCE20F49-4CF4-4883-B910-9911A3EAE5A7}"/>
    <pc:docChg chg="modSld">
      <pc:chgData name="Helen Kim" userId="n1H8ZmGiKeGHwzxt24x1V8SczUGaTjzTyag75aCzgnE=" providerId="None" clId="Web-{CCE20F49-4CF4-4883-B910-9911A3EAE5A7}" dt="2025-04-15T16:45:41.926" v="1"/>
      <pc:docMkLst>
        <pc:docMk/>
      </pc:docMkLst>
      <pc:sldChg chg="addSp delSp">
        <pc:chgData name="Helen Kim" userId="n1H8ZmGiKeGHwzxt24x1V8SczUGaTjzTyag75aCzgnE=" providerId="None" clId="Web-{CCE20F49-4CF4-4883-B910-9911A3EAE5A7}" dt="2025-04-15T16:45:41.926" v="1"/>
        <pc:sldMkLst>
          <pc:docMk/>
          <pc:sldMk cId="2287695231" sldId="497"/>
        </pc:sldMkLst>
        <pc:spChg chg="add del">
          <ac:chgData name="Helen Kim" userId="n1H8ZmGiKeGHwzxt24x1V8SczUGaTjzTyag75aCzgnE=" providerId="None" clId="Web-{CCE20F49-4CF4-4883-B910-9911A3EAE5A7}" dt="2025-04-15T16:45:41.926" v="1"/>
          <ac:spMkLst>
            <pc:docMk/>
            <pc:sldMk cId="2287695231" sldId="497"/>
            <ac:spMk id="98" creationId="{85865DB6-DEFD-3D31-6E99-2F97204C5698}"/>
          </ac:spMkLst>
        </pc:spChg>
      </pc:sldChg>
    </pc:docChg>
  </pc:docChgLst>
  <pc:docChgLst>
    <pc:chgData name="Isabel Hoyos" userId="R5eVIiNu+G3RtUhixS3Ma/YW1PnaDPM4b2qCIjSgG/c=" providerId="None" clId="Web-{6C8A08DC-E347-4481-B3B3-93EB0961F0E4}"/>
    <pc:docChg chg="modSld">
      <pc:chgData name="Isabel Hoyos" userId="R5eVIiNu+G3RtUhixS3Ma/YW1PnaDPM4b2qCIjSgG/c=" providerId="None" clId="Web-{6C8A08DC-E347-4481-B3B3-93EB0961F0E4}" dt="2025-05-10T13:23:16.461" v="49"/>
      <pc:docMkLst>
        <pc:docMk/>
      </pc:docMkLst>
      <pc:sldChg chg="delSp modSp">
        <pc:chgData name="Isabel Hoyos" userId="R5eVIiNu+G3RtUhixS3Ma/YW1PnaDPM4b2qCIjSgG/c=" providerId="None" clId="Web-{6C8A08DC-E347-4481-B3B3-93EB0961F0E4}" dt="2025-05-10T13:19:25.307" v="14"/>
        <pc:sldMkLst>
          <pc:docMk/>
          <pc:sldMk cId="2890661197" sldId="2349"/>
        </pc:sldMkLst>
        <pc:spChg chg="del mod">
          <ac:chgData name="Isabel Hoyos" userId="R5eVIiNu+G3RtUhixS3Ma/YW1PnaDPM4b2qCIjSgG/c=" providerId="None" clId="Web-{6C8A08DC-E347-4481-B3B3-93EB0961F0E4}" dt="2025-05-10T13:19:25.307" v="14"/>
          <ac:spMkLst>
            <pc:docMk/>
            <pc:sldMk cId="2890661197" sldId="2349"/>
            <ac:spMk id="4" creationId="{9916EBB7-78E3-4F8D-7F2D-4D250EF98801}"/>
          </ac:spMkLst>
        </pc:spChg>
      </pc:sldChg>
      <pc:sldChg chg="modSp">
        <pc:chgData name="Isabel Hoyos" userId="R5eVIiNu+G3RtUhixS3Ma/YW1PnaDPM4b2qCIjSgG/c=" providerId="None" clId="Web-{6C8A08DC-E347-4481-B3B3-93EB0961F0E4}" dt="2025-05-10T13:23:16.461" v="49"/>
        <pc:sldMkLst>
          <pc:docMk/>
          <pc:sldMk cId="1209420637" sldId="2368"/>
        </pc:sldMkLst>
        <pc:graphicFrameChg chg="mod modGraphic">
          <ac:chgData name="Isabel Hoyos" userId="R5eVIiNu+G3RtUhixS3Ma/YW1PnaDPM4b2qCIjSgG/c=" providerId="None" clId="Web-{6C8A08DC-E347-4481-B3B3-93EB0961F0E4}" dt="2025-05-10T13:23:16.461" v="49"/>
          <ac:graphicFrameMkLst>
            <pc:docMk/>
            <pc:sldMk cId="1209420637" sldId="2368"/>
            <ac:graphicFrameMk id="3" creationId="{9F787F54-BD0E-6BF7-6F0C-83FF62647410}"/>
          </ac:graphicFrameMkLst>
        </pc:graphicFrameChg>
      </pc:sldChg>
      <pc:sldChg chg="addSp modSp">
        <pc:chgData name="Isabel Hoyos" userId="R5eVIiNu+G3RtUhixS3Ma/YW1PnaDPM4b2qCIjSgG/c=" providerId="None" clId="Web-{6C8A08DC-E347-4481-B3B3-93EB0961F0E4}" dt="2025-05-10T13:18:25.492" v="9" actId="1076"/>
        <pc:sldMkLst>
          <pc:docMk/>
          <pc:sldMk cId="1583360362" sldId="2422"/>
        </pc:sldMkLst>
        <pc:picChg chg="add mod">
          <ac:chgData name="Isabel Hoyos" userId="R5eVIiNu+G3RtUhixS3Ma/YW1PnaDPM4b2qCIjSgG/c=" providerId="None" clId="Web-{6C8A08DC-E347-4481-B3B3-93EB0961F0E4}" dt="2025-05-10T13:18:18.616" v="7" actId="1076"/>
          <ac:picMkLst>
            <pc:docMk/>
            <pc:sldMk cId="1583360362" sldId="2422"/>
            <ac:picMk id="3" creationId="{5E6E43EA-6A34-723C-5EEC-E6AD7139D532}"/>
          </ac:picMkLst>
        </pc:picChg>
        <pc:picChg chg="add mod">
          <ac:chgData name="Isabel Hoyos" userId="R5eVIiNu+G3RtUhixS3Ma/YW1PnaDPM4b2qCIjSgG/c=" providerId="None" clId="Web-{6C8A08DC-E347-4481-B3B3-93EB0961F0E4}" dt="2025-05-10T13:18:25.492" v="9" actId="1076"/>
          <ac:picMkLst>
            <pc:docMk/>
            <pc:sldMk cId="1583360362" sldId="2422"/>
            <ac:picMk id="4" creationId="{69876D5F-1E99-D54F-BC55-5AC93D0E3C2E}"/>
          </ac:picMkLst>
        </pc:picChg>
      </pc:sldChg>
    </pc:docChg>
  </pc:docChgLst>
  <pc:docChgLst>
    <pc:chgData name="Isabel Hoyos" userId="R5eVIiNu+G3RtUhixS3Ma/YW1PnaDPM4b2qCIjSgG/c=" providerId="None" clId="Web-{58D58519-1B08-4BC9-ABBE-CAF989B82CB3}"/>
    <pc:docChg chg="modSld">
      <pc:chgData name="Isabel Hoyos" userId="R5eVIiNu+G3RtUhixS3Ma/YW1PnaDPM4b2qCIjSgG/c=" providerId="None" clId="Web-{58D58519-1B08-4BC9-ABBE-CAF989B82CB3}" dt="2025-04-15T12:56:13.814" v="3" actId="20577"/>
      <pc:docMkLst>
        <pc:docMk/>
      </pc:docMkLst>
      <pc:sldChg chg="modSp">
        <pc:chgData name="Isabel Hoyos" userId="R5eVIiNu+G3RtUhixS3Ma/YW1PnaDPM4b2qCIjSgG/c=" providerId="None" clId="Web-{58D58519-1B08-4BC9-ABBE-CAF989B82CB3}" dt="2025-04-15T12:56:13.814" v="3" actId="20577"/>
        <pc:sldMkLst>
          <pc:docMk/>
          <pc:sldMk cId="2287695231" sldId="497"/>
        </pc:sldMkLst>
        <pc:spChg chg="mod">
          <ac:chgData name="Isabel Hoyos" userId="R5eVIiNu+G3RtUhixS3Ma/YW1PnaDPM4b2qCIjSgG/c=" providerId="None" clId="Web-{58D58519-1B08-4BC9-ABBE-CAF989B82CB3}" dt="2025-04-15T12:56:13.814" v="3" actId="20577"/>
          <ac:spMkLst>
            <pc:docMk/>
            <pc:sldMk cId="2287695231" sldId="497"/>
            <ac:spMk id="1662" creationId="{CB9BD3C0-C45B-B369-5288-5D5EC7006F47}"/>
          </ac:spMkLst>
        </pc:spChg>
      </pc:sldChg>
    </pc:docChg>
  </pc:docChgLst>
  <pc:docChgLst>
    <pc:chgData name="Isabel Hoyos" userId="R5eVIiNu+G3RtUhixS3Ma/YW1PnaDPM4b2qCIjSgG/c=" providerId="None" clId="Web-{6D808989-316A-4FFF-908A-3198D17313C2}"/>
    <pc:docChg chg="modSld">
      <pc:chgData name="Isabel Hoyos" userId="R5eVIiNu+G3RtUhixS3Ma/YW1PnaDPM4b2qCIjSgG/c=" providerId="None" clId="Web-{6D808989-316A-4FFF-908A-3198D17313C2}" dt="2025-05-10T06:33:28.492" v="32"/>
      <pc:docMkLst>
        <pc:docMk/>
      </pc:docMkLst>
      <pc:sldChg chg="addSp delSp modSp">
        <pc:chgData name="Isabel Hoyos" userId="R5eVIiNu+G3RtUhixS3Ma/YW1PnaDPM4b2qCIjSgG/c=" providerId="None" clId="Web-{6D808989-316A-4FFF-908A-3198D17313C2}" dt="2025-05-10T06:33:28.492" v="32"/>
        <pc:sldMkLst>
          <pc:docMk/>
          <pc:sldMk cId="1583360362" sldId="2422"/>
        </pc:sldMkLst>
        <pc:spChg chg="mod">
          <ac:chgData name="Isabel Hoyos" userId="R5eVIiNu+G3RtUhixS3Ma/YW1PnaDPM4b2qCIjSgG/c=" providerId="None" clId="Web-{6D808989-316A-4FFF-908A-3198D17313C2}" dt="2025-05-10T06:32:10.459" v="30" actId="20577"/>
          <ac:spMkLst>
            <pc:docMk/>
            <pc:sldMk cId="1583360362" sldId="2422"/>
            <ac:spMk id="54" creationId="{E1AAF76F-93C0-1826-C19A-C3E8156E7858}"/>
          </ac:spMkLst>
        </pc:spChg>
        <pc:picChg chg="add del mod">
          <ac:chgData name="Isabel Hoyos" userId="R5eVIiNu+G3RtUhixS3Ma/YW1PnaDPM4b2qCIjSgG/c=" providerId="None" clId="Web-{6D808989-316A-4FFF-908A-3198D17313C2}" dt="2025-05-10T06:33:28.492" v="32"/>
          <ac:picMkLst>
            <pc:docMk/>
            <pc:sldMk cId="1583360362" sldId="2422"/>
            <ac:picMk id="3" creationId="{10CA4D90-38AD-942B-A14C-E596E02A7B34}"/>
          </ac:picMkLst>
        </pc:picChg>
      </pc:sldChg>
    </pc:docChg>
  </pc:docChgLst>
  <pc:docChgLst>
    <pc:chgData name="Isabel Hoyos" userId="R5eVIiNu+G3RtUhixS3Ma/YW1PnaDPM4b2qCIjSgG/c=" providerId="None" clId="Web-{21729D3B-B117-4BFE-B033-85F203C084F4}"/>
    <pc:docChg chg="modSld">
      <pc:chgData name="Isabel Hoyos" userId="R5eVIiNu+G3RtUhixS3Ma/YW1PnaDPM4b2qCIjSgG/c=" providerId="None" clId="Web-{21729D3B-B117-4BFE-B033-85F203C084F4}" dt="2025-05-10T12:06:23.109" v="31" actId="20577"/>
      <pc:docMkLst>
        <pc:docMk/>
      </pc:docMkLst>
      <pc:sldChg chg="modSp">
        <pc:chgData name="Isabel Hoyos" userId="R5eVIiNu+G3RtUhixS3Ma/YW1PnaDPM4b2qCIjSgG/c=" providerId="None" clId="Web-{21729D3B-B117-4BFE-B033-85F203C084F4}" dt="2025-05-10T12:06:23.109" v="31" actId="20577"/>
        <pc:sldMkLst>
          <pc:docMk/>
          <pc:sldMk cId="1716764161" sldId="2420"/>
        </pc:sldMkLst>
        <pc:spChg chg="mod">
          <ac:chgData name="Isabel Hoyos" userId="R5eVIiNu+G3RtUhixS3Ma/YW1PnaDPM4b2qCIjSgG/c=" providerId="None" clId="Web-{21729D3B-B117-4BFE-B033-85F203C084F4}" dt="2025-05-10T12:06:23.109" v="31" actId="20577"/>
          <ac:spMkLst>
            <pc:docMk/>
            <pc:sldMk cId="1716764161" sldId="2420"/>
            <ac:spMk id="90" creationId="{47165419-C676-8AA6-F97E-7D5B8E395540}"/>
          </ac:spMkLst>
        </pc:spChg>
      </pc:sldChg>
    </pc:docChg>
  </pc:docChgLst>
  <pc:docChgLst>
    <pc:chgData name="Isabel Hoyos" userId="R5eVIiNu+G3RtUhixS3Ma/YW1PnaDPM4b2qCIjSgG/c=" providerId="None" clId="Web-{BFFE3E43-0085-4D90-8485-AEDF9457B23C}"/>
    <pc:docChg chg="modSld sldOrd">
      <pc:chgData name="Isabel Hoyos" userId="R5eVIiNu+G3RtUhixS3Ma/YW1PnaDPM4b2qCIjSgG/c=" providerId="None" clId="Web-{BFFE3E43-0085-4D90-8485-AEDF9457B23C}" dt="2025-04-02T21:39:14.071" v="409" actId="20577"/>
      <pc:docMkLst>
        <pc:docMk/>
      </pc:docMkLst>
      <pc:sldChg chg="modSp">
        <pc:chgData name="Isabel Hoyos" userId="R5eVIiNu+G3RtUhixS3Ma/YW1PnaDPM4b2qCIjSgG/c=" providerId="None" clId="Web-{BFFE3E43-0085-4D90-8485-AEDF9457B23C}" dt="2025-04-02T21:16:51.728" v="258" actId="20577"/>
        <pc:sldMkLst>
          <pc:docMk/>
          <pc:sldMk cId="2438317954" sldId="918"/>
        </pc:sldMkLst>
        <pc:spChg chg="mod">
          <ac:chgData name="Isabel Hoyos" userId="R5eVIiNu+G3RtUhixS3Ma/YW1PnaDPM4b2qCIjSgG/c=" providerId="None" clId="Web-{BFFE3E43-0085-4D90-8485-AEDF9457B23C}" dt="2025-04-02T21:16:51.728" v="258" actId="20577"/>
          <ac:spMkLst>
            <pc:docMk/>
            <pc:sldMk cId="2438317954" sldId="918"/>
            <ac:spMk id="10" creationId="{0BDE23D0-140F-D588-F1E4-7E745C1E6E70}"/>
          </ac:spMkLst>
        </pc:spChg>
      </pc:sldChg>
      <pc:sldChg chg="delSp modSp modCm">
        <pc:chgData name="Isabel Hoyos" userId="R5eVIiNu+G3RtUhixS3Ma/YW1PnaDPM4b2qCIjSgG/c=" providerId="None" clId="Web-{BFFE3E43-0085-4D90-8485-AEDF9457B23C}" dt="2025-04-02T20:09:07.502" v="203"/>
        <pc:sldMkLst>
          <pc:docMk/>
          <pc:sldMk cId="3126519090" sldId="2224"/>
        </pc:sldMkLst>
        <pc:grpChg chg="del">
          <ac:chgData name="Isabel Hoyos" userId="R5eVIiNu+G3RtUhixS3Ma/YW1PnaDPM4b2qCIjSgG/c=" providerId="None" clId="Web-{BFFE3E43-0085-4D90-8485-AEDF9457B23C}" dt="2025-04-02T20:07:50.952" v="173"/>
          <ac:grpSpMkLst>
            <pc:docMk/>
            <pc:sldMk cId="3126519090" sldId="2224"/>
            <ac:grpSpMk id="60" creationId="{3CC4B5B2-9A65-9C6E-5252-B3B13535DAB7}"/>
          </ac:grpSpMkLst>
        </pc:grpChg>
        <pc:graphicFrameChg chg="mod modGraphic">
          <ac:chgData name="Isabel Hoyos" userId="R5eVIiNu+G3RtUhixS3Ma/YW1PnaDPM4b2qCIjSgG/c=" providerId="None" clId="Web-{BFFE3E43-0085-4D90-8485-AEDF9457B23C}" dt="2025-04-02T20:09:07.502" v="203"/>
          <ac:graphicFrameMkLst>
            <pc:docMk/>
            <pc:sldMk cId="3126519090" sldId="2224"/>
            <ac:graphicFrameMk id="5" creationId="{6BF33546-9865-9CC2-CAC8-BED43B84E550}"/>
          </ac:graphicFrameMkLst>
        </pc:graphicFrameChg>
        <pc:extLst>
          <p:ext xmlns:p="http://schemas.openxmlformats.org/presentationml/2006/main" uri="{D6D511B9-2390-475A-947B-AFAB55BFBCF1}">
            <pc226:cmChg xmlns:pc226="http://schemas.microsoft.com/office/powerpoint/2022/06/main/command" chg="mod">
              <pc226:chgData name="Isabel Hoyos" userId="R5eVIiNu+G3RtUhixS3Ma/YW1PnaDPM4b2qCIjSgG/c=" providerId="None" clId="Web-{BFFE3E43-0085-4D90-8485-AEDF9457B23C}" dt="2025-04-02T20:08:31.095" v="192"/>
              <pc2:cmMkLst xmlns:pc2="http://schemas.microsoft.com/office/powerpoint/2019/9/main/command">
                <pc:docMk/>
                <pc:sldMk cId="3126519090" sldId="2224"/>
                <pc2:cmMk id="{DABF0A51-E4B5-4008-9ECB-04F629DA4081}"/>
              </pc2:cmMkLst>
            </pc226:cmChg>
            <pc226:cmChg xmlns:pc226="http://schemas.microsoft.com/office/powerpoint/2022/06/main/command" chg="mod">
              <pc226:chgData name="Isabel Hoyos" userId="R5eVIiNu+G3RtUhixS3Ma/YW1PnaDPM4b2qCIjSgG/c=" providerId="None" clId="Web-{BFFE3E43-0085-4D90-8485-AEDF9457B23C}" dt="2025-04-02T20:08:31.095" v="192"/>
              <pc2:cmMkLst xmlns:pc2="http://schemas.microsoft.com/office/powerpoint/2019/9/main/command">
                <pc:docMk/>
                <pc:sldMk cId="3126519090" sldId="2224"/>
                <pc2:cmMk id="{B6F3D789-8D89-4668-8C2A-123F8C39D4C7}"/>
              </pc2:cmMkLst>
            </pc226:cmChg>
          </p:ext>
        </pc:extLst>
      </pc:sldChg>
      <pc:sldChg chg="ord">
        <pc:chgData name="Isabel Hoyos" userId="R5eVIiNu+G3RtUhixS3Ma/YW1PnaDPM4b2qCIjSgG/c=" providerId="None" clId="Web-{BFFE3E43-0085-4D90-8485-AEDF9457B23C}" dt="2025-04-02T21:11:39.206" v="227"/>
        <pc:sldMkLst>
          <pc:docMk/>
          <pc:sldMk cId="3973525257" sldId="2276"/>
        </pc:sldMkLst>
      </pc:sldChg>
      <pc:sldChg chg="modSp modCm">
        <pc:chgData name="Isabel Hoyos" userId="R5eVIiNu+G3RtUhixS3Ma/YW1PnaDPM4b2qCIjSgG/c=" providerId="None" clId="Web-{BFFE3E43-0085-4D90-8485-AEDF9457B23C}" dt="2025-04-02T19:20:42.497" v="16"/>
        <pc:sldMkLst>
          <pc:docMk/>
          <pc:sldMk cId="4213397835" sldId="2312"/>
        </pc:sldMkLst>
        <pc:graphicFrameChg chg="mod modGraphic">
          <ac:chgData name="Isabel Hoyos" userId="R5eVIiNu+G3RtUhixS3Ma/YW1PnaDPM4b2qCIjSgG/c=" providerId="None" clId="Web-{BFFE3E43-0085-4D90-8485-AEDF9457B23C}" dt="2025-04-02T19:20:42.497" v="16"/>
          <ac:graphicFrameMkLst>
            <pc:docMk/>
            <pc:sldMk cId="4213397835" sldId="2312"/>
            <ac:graphicFrameMk id="10" creationId="{03CF2851-EF63-6ED8-577B-2BEED1DD8648}"/>
          </ac:graphicFrameMkLst>
        </pc:graphicFrameChg>
        <pc:extLst>
          <p:ext xmlns:p="http://schemas.openxmlformats.org/presentationml/2006/main" uri="{D6D511B9-2390-475A-947B-AFAB55BFBCF1}">
            <pc226:cmChg xmlns:pc226="http://schemas.microsoft.com/office/powerpoint/2022/06/main/command" chg="mod">
              <pc226:chgData name="Isabel Hoyos" userId="R5eVIiNu+G3RtUhixS3Ma/YW1PnaDPM4b2qCIjSgG/c=" providerId="None" clId="Web-{BFFE3E43-0085-4D90-8485-AEDF9457B23C}" dt="2025-04-02T19:20:40.403" v="7"/>
              <pc2:cmMkLst xmlns:pc2="http://schemas.microsoft.com/office/powerpoint/2019/9/main/command">
                <pc:docMk/>
                <pc:sldMk cId="4213397835" sldId="2312"/>
                <pc2:cmMk id="{30EB137C-7737-4E96-AB9E-D70551D017D3}"/>
              </pc2:cmMkLst>
            </pc226:cmChg>
            <pc226:cmChg xmlns:pc226="http://schemas.microsoft.com/office/powerpoint/2022/06/main/command" chg="mod">
              <pc226:chgData name="Isabel Hoyos" userId="R5eVIiNu+G3RtUhixS3Ma/YW1PnaDPM4b2qCIjSgG/c=" providerId="None" clId="Web-{BFFE3E43-0085-4D90-8485-AEDF9457B23C}" dt="2025-04-02T19:20:42.482" v="15"/>
              <pc2:cmMkLst xmlns:pc2="http://schemas.microsoft.com/office/powerpoint/2019/9/main/command">
                <pc:docMk/>
                <pc:sldMk cId="4213397835" sldId="2312"/>
                <pc2:cmMk id="{EDF41DCC-A586-44FD-BDC7-ACC8C1932163}"/>
              </pc2:cmMkLst>
            </pc226:cmChg>
          </p:ext>
        </pc:extLst>
      </pc:sldChg>
      <pc:sldChg chg="modSp">
        <pc:chgData name="Isabel Hoyos" userId="R5eVIiNu+G3RtUhixS3Ma/YW1PnaDPM4b2qCIjSgG/c=" providerId="None" clId="Web-{BFFE3E43-0085-4D90-8485-AEDF9457B23C}" dt="2025-04-02T21:17:19.542" v="262" actId="20577"/>
        <pc:sldMkLst>
          <pc:docMk/>
          <pc:sldMk cId="2900918584" sldId="2313"/>
        </pc:sldMkLst>
        <pc:spChg chg="mod">
          <ac:chgData name="Isabel Hoyos" userId="R5eVIiNu+G3RtUhixS3Ma/YW1PnaDPM4b2qCIjSgG/c=" providerId="None" clId="Web-{BFFE3E43-0085-4D90-8485-AEDF9457B23C}" dt="2025-04-02T21:17:12.604" v="261" actId="20577"/>
          <ac:spMkLst>
            <pc:docMk/>
            <pc:sldMk cId="2900918584" sldId="2313"/>
            <ac:spMk id="2" creationId="{5B7C41C2-31A3-B5F8-CFAC-C9E5FCBA5E1C}"/>
          </ac:spMkLst>
        </pc:spChg>
        <pc:spChg chg="mod">
          <ac:chgData name="Isabel Hoyos" userId="R5eVIiNu+G3RtUhixS3Ma/YW1PnaDPM4b2qCIjSgG/c=" providerId="None" clId="Web-{BFFE3E43-0085-4D90-8485-AEDF9457B23C}" dt="2025-04-02T21:17:19.542" v="262" actId="20577"/>
          <ac:spMkLst>
            <pc:docMk/>
            <pc:sldMk cId="2900918584" sldId="2313"/>
            <ac:spMk id="32" creationId="{914A595E-FC4E-B810-4E26-BE79352C9B9C}"/>
          </ac:spMkLst>
        </pc:spChg>
      </pc:sldChg>
      <pc:sldChg chg="modSp">
        <pc:chgData name="Isabel Hoyos" userId="R5eVIiNu+G3RtUhixS3Ma/YW1PnaDPM4b2qCIjSgG/c=" providerId="None" clId="Web-{BFFE3E43-0085-4D90-8485-AEDF9457B23C}" dt="2025-04-02T21:17:23.995" v="263" actId="20577"/>
        <pc:sldMkLst>
          <pc:docMk/>
          <pc:sldMk cId="2945960588" sldId="2315"/>
        </pc:sldMkLst>
        <pc:spChg chg="mod">
          <ac:chgData name="Isabel Hoyos" userId="R5eVIiNu+G3RtUhixS3Ma/YW1PnaDPM4b2qCIjSgG/c=" providerId="None" clId="Web-{BFFE3E43-0085-4D90-8485-AEDF9457B23C}" dt="2025-04-02T21:17:23.995" v="263" actId="20577"/>
          <ac:spMkLst>
            <pc:docMk/>
            <pc:sldMk cId="2945960588" sldId="2315"/>
            <ac:spMk id="52" creationId="{54717348-F2B4-C979-B69A-6972C45D2E5C}"/>
          </ac:spMkLst>
        </pc:spChg>
      </pc:sldChg>
      <pc:sldChg chg="modSp modCm">
        <pc:chgData name="Isabel Hoyos" userId="R5eVIiNu+G3RtUhixS3Ma/YW1PnaDPM4b2qCIjSgG/c=" providerId="None" clId="Web-{BFFE3E43-0085-4D90-8485-AEDF9457B23C}" dt="2025-04-02T19:27:43.563" v="38" actId="20577"/>
        <pc:sldMkLst>
          <pc:docMk/>
          <pc:sldMk cId="3776938132" sldId="2316"/>
        </pc:sldMkLst>
        <pc:spChg chg="mod">
          <ac:chgData name="Isabel Hoyos" userId="R5eVIiNu+G3RtUhixS3Ma/YW1PnaDPM4b2qCIjSgG/c=" providerId="None" clId="Web-{BFFE3E43-0085-4D90-8485-AEDF9457B23C}" dt="2025-04-02T19:27:43.563" v="38" actId="20577"/>
          <ac:spMkLst>
            <pc:docMk/>
            <pc:sldMk cId="3776938132" sldId="2316"/>
            <ac:spMk id="8" creationId="{52198C4D-37A9-6813-7627-95BAFF516582}"/>
          </ac:spMkLst>
        </pc:spChg>
        <pc:extLst>
          <p:ext xmlns:p="http://schemas.openxmlformats.org/presentationml/2006/main" uri="{D6D511B9-2390-475A-947B-AFAB55BFBCF1}">
            <pc226:cmChg xmlns:pc226="http://schemas.microsoft.com/office/powerpoint/2022/06/main/command" chg="mod">
              <pc226:chgData name="Isabel Hoyos" userId="R5eVIiNu+G3RtUhixS3Ma/YW1PnaDPM4b2qCIjSgG/c=" providerId="None" clId="Web-{BFFE3E43-0085-4D90-8485-AEDF9457B23C}" dt="2025-04-02T19:27:19.515" v="37" actId="20577"/>
              <pc2:cmMkLst xmlns:pc2="http://schemas.microsoft.com/office/powerpoint/2019/9/main/command">
                <pc:docMk/>
                <pc:sldMk cId="3776938132" sldId="2316"/>
                <pc2:cmMk id="{157370D0-08DD-4C3D-A184-530D16348C56}"/>
              </pc2:cmMkLst>
            </pc226:cmChg>
          </p:ext>
        </pc:extLst>
      </pc:sldChg>
      <pc:sldChg chg="delSp modSp modCm">
        <pc:chgData name="Isabel Hoyos" userId="R5eVIiNu+G3RtUhixS3Ma/YW1PnaDPM4b2qCIjSgG/c=" providerId="None" clId="Web-{BFFE3E43-0085-4D90-8485-AEDF9457B23C}" dt="2025-04-02T21:33:25.219" v="366" actId="1076"/>
        <pc:sldMkLst>
          <pc:docMk/>
          <pc:sldMk cId="1160083332" sldId="2332"/>
        </pc:sldMkLst>
        <pc:spChg chg="mod">
          <ac:chgData name="Isabel Hoyos" userId="R5eVIiNu+G3RtUhixS3Ma/YW1PnaDPM4b2qCIjSgG/c=" providerId="None" clId="Web-{BFFE3E43-0085-4D90-8485-AEDF9457B23C}" dt="2025-04-02T21:32:28.031" v="305" actId="20577"/>
          <ac:spMkLst>
            <pc:docMk/>
            <pc:sldMk cId="1160083332" sldId="2332"/>
            <ac:spMk id="4" creationId="{A66F3065-D5A7-8BC6-69E4-B3F11F7CD658}"/>
          </ac:spMkLst>
        </pc:spChg>
        <pc:spChg chg="mod">
          <ac:chgData name="Isabel Hoyos" userId="R5eVIiNu+G3RtUhixS3Ma/YW1PnaDPM4b2qCIjSgG/c=" providerId="None" clId="Web-{BFFE3E43-0085-4D90-8485-AEDF9457B23C}" dt="2025-04-02T21:33:24.641" v="349" actId="1076"/>
          <ac:spMkLst>
            <pc:docMk/>
            <pc:sldMk cId="1160083332" sldId="2332"/>
            <ac:spMk id="13" creationId="{2451E31F-1381-7197-85E2-A9CF195FE2B8}"/>
          </ac:spMkLst>
        </pc:spChg>
        <pc:spChg chg="del mod topLvl">
          <ac:chgData name="Isabel Hoyos" userId="R5eVIiNu+G3RtUhixS3Ma/YW1PnaDPM4b2qCIjSgG/c=" providerId="None" clId="Web-{BFFE3E43-0085-4D90-8485-AEDF9457B23C}" dt="2025-04-02T21:33:13.078" v="347"/>
          <ac:spMkLst>
            <pc:docMk/>
            <pc:sldMk cId="1160083332" sldId="2332"/>
            <ac:spMk id="20" creationId="{7465742A-BFF6-DF8A-6553-F7063360C5C4}"/>
          </ac:spMkLst>
        </pc:spChg>
        <pc:spChg chg="mod">
          <ac:chgData name="Isabel Hoyos" userId="R5eVIiNu+G3RtUhixS3Ma/YW1PnaDPM4b2qCIjSgG/c=" providerId="None" clId="Web-{BFFE3E43-0085-4D90-8485-AEDF9457B23C}" dt="2025-04-02T21:33:24.797" v="354" actId="1076"/>
          <ac:spMkLst>
            <pc:docMk/>
            <pc:sldMk cId="1160083332" sldId="2332"/>
            <ac:spMk id="60" creationId="{8FD7C916-2E6B-4264-4EA5-E1A89A7ED115}"/>
          </ac:spMkLst>
        </pc:spChg>
        <pc:spChg chg="mod">
          <ac:chgData name="Isabel Hoyos" userId="R5eVIiNu+G3RtUhixS3Ma/YW1PnaDPM4b2qCIjSgG/c=" providerId="None" clId="Web-{BFFE3E43-0085-4D90-8485-AEDF9457B23C}" dt="2025-04-02T21:33:24.829" v="355" actId="1076"/>
          <ac:spMkLst>
            <pc:docMk/>
            <pc:sldMk cId="1160083332" sldId="2332"/>
            <ac:spMk id="61" creationId="{9E42926A-533E-0010-9208-64310CB41FD9}"/>
          </ac:spMkLst>
        </pc:spChg>
        <pc:spChg chg="mod">
          <ac:chgData name="Isabel Hoyos" userId="R5eVIiNu+G3RtUhixS3Ma/YW1PnaDPM4b2qCIjSgG/c=" providerId="None" clId="Web-{BFFE3E43-0085-4D90-8485-AEDF9457B23C}" dt="2025-04-02T21:33:24.860" v="356" actId="1076"/>
          <ac:spMkLst>
            <pc:docMk/>
            <pc:sldMk cId="1160083332" sldId="2332"/>
            <ac:spMk id="62" creationId="{8DF4B6E7-7D0E-1B68-0641-454F907401DC}"/>
          </ac:spMkLst>
        </pc:spChg>
        <pc:spChg chg="mod">
          <ac:chgData name="Isabel Hoyos" userId="R5eVIiNu+G3RtUhixS3Ma/YW1PnaDPM4b2qCIjSgG/c=" providerId="None" clId="Web-{BFFE3E43-0085-4D90-8485-AEDF9457B23C}" dt="2025-04-02T21:33:24.876" v="357" actId="1076"/>
          <ac:spMkLst>
            <pc:docMk/>
            <pc:sldMk cId="1160083332" sldId="2332"/>
            <ac:spMk id="63" creationId="{495FAD4D-AA4D-5299-C883-60BECD81A739}"/>
          </ac:spMkLst>
        </pc:spChg>
        <pc:spChg chg="mod">
          <ac:chgData name="Isabel Hoyos" userId="R5eVIiNu+G3RtUhixS3Ma/YW1PnaDPM4b2qCIjSgG/c=" providerId="None" clId="Web-{BFFE3E43-0085-4D90-8485-AEDF9457B23C}" dt="2025-04-02T21:33:24.907" v="358" actId="1076"/>
          <ac:spMkLst>
            <pc:docMk/>
            <pc:sldMk cId="1160083332" sldId="2332"/>
            <ac:spMk id="64" creationId="{9BE50B91-B70F-0328-68E5-286E0C1A38B3}"/>
          </ac:spMkLst>
        </pc:spChg>
        <pc:spChg chg="mod">
          <ac:chgData name="Isabel Hoyos" userId="R5eVIiNu+G3RtUhixS3Ma/YW1PnaDPM4b2qCIjSgG/c=" providerId="None" clId="Web-{BFFE3E43-0085-4D90-8485-AEDF9457B23C}" dt="2025-04-02T21:33:24.938" v="359" actId="1076"/>
          <ac:spMkLst>
            <pc:docMk/>
            <pc:sldMk cId="1160083332" sldId="2332"/>
            <ac:spMk id="65" creationId="{B85B0B8E-FD5D-FF9B-67F2-92BEB3906204}"/>
          </ac:spMkLst>
        </pc:spChg>
        <pc:spChg chg="mod">
          <ac:chgData name="Isabel Hoyos" userId="R5eVIiNu+G3RtUhixS3Ma/YW1PnaDPM4b2qCIjSgG/c=" providerId="None" clId="Web-{BFFE3E43-0085-4D90-8485-AEDF9457B23C}" dt="2025-04-02T21:33:25.032" v="361" actId="1076"/>
          <ac:spMkLst>
            <pc:docMk/>
            <pc:sldMk cId="1160083332" sldId="2332"/>
            <ac:spMk id="70" creationId="{29911D3C-D03A-1055-C0E1-577416FEE366}"/>
          </ac:spMkLst>
        </pc:spChg>
        <pc:spChg chg="mod">
          <ac:chgData name="Isabel Hoyos" userId="R5eVIiNu+G3RtUhixS3Ma/YW1PnaDPM4b2qCIjSgG/c=" providerId="None" clId="Web-{BFFE3E43-0085-4D90-8485-AEDF9457B23C}" dt="2025-04-02T21:33:25.079" v="362" actId="1076"/>
          <ac:spMkLst>
            <pc:docMk/>
            <pc:sldMk cId="1160083332" sldId="2332"/>
            <ac:spMk id="73" creationId="{229478AD-0800-6497-180B-311EEC2F7716}"/>
          </ac:spMkLst>
        </pc:spChg>
        <pc:spChg chg="mod">
          <ac:chgData name="Isabel Hoyos" userId="R5eVIiNu+G3RtUhixS3Ma/YW1PnaDPM4b2qCIjSgG/c=" providerId="None" clId="Web-{BFFE3E43-0085-4D90-8485-AEDF9457B23C}" dt="2025-04-02T21:33:25.110" v="363" actId="1076"/>
          <ac:spMkLst>
            <pc:docMk/>
            <pc:sldMk cId="1160083332" sldId="2332"/>
            <ac:spMk id="74" creationId="{FF1F0AF9-8BCC-4F59-8B83-4C409BB82447}"/>
          </ac:spMkLst>
        </pc:spChg>
        <pc:grpChg chg="del">
          <ac:chgData name="Isabel Hoyos" userId="R5eVIiNu+G3RtUhixS3Ma/YW1PnaDPM4b2qCIjSgG/c=" providerId="None" clId="Web-{BFFE3E43-0085-4D90-8485-AEDF9457B23C}" dt="2025-04-02T21:33:13.078" v="347"/>
          <ac:grpSpMkLst>
            <pc:docMk/>
            <pc:sldMk cId="1160083332" sldId="2332"/>
            <ac:grpSpMk id="16" creationId="{30E76EFE-9133-EFA1-3B5C-6EE2D415BF38}"/>
          </ac:grpSpMkLst>
        </pc:grpChg>
        <pc:grpChg chg="mod">
          <ac:chgData name="Isabel Hoyos" userId="R5eVIiNu+G3RtUhixS3Ma/YW1PnaDPM4b2qCIjSgG/c=" providerId="None" clId="Web-{BFFE3E43-0085-4D90-8485-AEDF9457B23C}" dt="2025-04-02T21:33:24.735" v="352" actId="1076"/>
          <ac:grpSpMkLst>
            <pc:docMk/>
            <pc:sldMk cId="1160083332" sldId="2332"/>
            <ac:grpSpMk id="66" creationId="{71949F06-741B-C1C5-DF18-C55EC31333ED}"/>
          </ac:grpSpMkLst>
        </pc:grpChg>
        <pc:grpChg chg="mod">
          <ac:chgData name="Isabel Hoyos" userId="R5eVIiNu+G3RtUhixS3Ma/YW1PnaDPM4b2qCIjSgG/c=" providerId="None" clId="Web-{BFFE3E43-0085-4D90-8485-AEDF9457B23C}" dt="2025-04-02T21:33:24.704" v="351" actId="1076"/>
          <ac:grpSpMkLst>
            <pc:docMk/>
            <pc:sldMk cId="1160083332" sldId="2332"/>
            <ac:grpSpMk id="67" creationId="{673700CE-893B-5230-5729-321D5583BEC0}"/>
          </ac:grpSpMkLst>
        </pc:grpChg>
        <pc:grpChg chg="mod">
          <ac:chgData name="Isabel Hoyos" userId="R5eVIiNu+G3RtUhixS3Ma/YW1PnaDPM4b2qCIjSgG/c=" providerId="None" clId="Web-{BFFE3E43-0085-4D90-8485-AEDF9457B23C}" dt="2025-04-02T21:33:24.969" v="360" actId="1076"/>
          <ac:grpSpMkLst>
            <pc:docMk/>
            <pc:sldMk cId="1160083332" sldId="2332"/>
            <ac:grpSpMk id="68" creationId="{0436962B-8AEF-0A83-704A-11D9B22BE2DB}"/>
          </ac:grpSpMkLst>
        </pc:grpChg>
        <pc:grpChg chg="mod">
          <ac:chgData name="Isabel Hoyos" userId="R5eVIiNu+G3RtUhixS3Ma/YW1PnaDPM4b2qCIjSgG/c=" providerId="None" clId="Web-{BFFE3E43-0085-4D90-8485-AEDF9457B23C}" dt="2025-04-02T21:33:25.219" v="366" actId="1076"/>
          <ac:grpSpMkLst>
            <pc:docMk/>
            <pc:sldMk cId="1160083332" sldId="2332"/>
            <ac:grpSpMk id="80" creationId="{00D5CE29-82A7-655A-B8CA-A8EE0C292BA4}"/>
          </ac:grpSpMkLst>
        </pc:grpChg>
        <pc:graphicFrameChg chg="mod modGraphic">
          <ac:chgData name="Isabel Hoyos" userId="R5eVIiNu+G3RtUhixS3Ma/YW1PnaDPM4b2qCIjSgG/c=" providerId="None" clId="Web-{BFFE3E43-0085-4D90-8485-AEDF9457B23C}" dt="2025-04-02T21:33:25.141" v="364" actId="1076"/>
          <ac:graphicFrameMkLst>
            <pc:docMk/>
            <pc:sldMk cId="1160083332" sldId="2332"/>
            <ac:graphicFrameMk id="76" creationId="{A8225B93-8DFE-4F73-26D9-EF25E1E00A09}"/>
          </ac:graphicFrameMkLst>
        </pc:graphicFrameChg>
        <pc:graphicFrameChg chg="mod">
          <ac:chgData name="Isabel Hoyos" userId="R5eVIiNu+G3RtUhixS3Ma/YW1PnaDPM4b2qCIjSgG/c=" providerId="None" clId="Web-{BFFE3E43-0085-4D90-8485-AEDF9457B23C}" dt="2025-04-02T21:33:25.172" v="365" actId="1076"/>
          <ac:graphicFrameMkLst>
            <pc:docMk/>
            <pc:sldMk cId="1160083332" sldId="2332"/>
            <ac:graphicFrameMk id="77" creationId="{1EBB2BF4-6FFB-2ED0-4B0C-2890EBC7EF7A}"/>
          </ac:graphicFrameMkLst>
        </pc:graphicFrameChg>
        <pc:picChg chg="mod">
          <ac:chgData name="Isabel Hoyos" userId="R5eVIiNu+G3RtUhixS3Ma/YW1PnaDPM4b2qCIjSgG/c=" providerId="None" clId="Web-{BFFE3E43-0085-4D90-8485-AEDF9457B23C}" dt="2025-04-02T21:33:24.672" v="350" actId="1076"/>
          <ac:picMkLst>
            <pc:docMk/>
            <pc:sldMk cId="1160083332" sldId="2332"/>
            <ac:picMk id="34" creationId="{73114D5F-2CED-F7F3-6FCD-9B2813B24006}"/>
          </ac:picMkLst>
        </pc:picChg>
        <pc:picChg chg="mod">
          <ac:chgData name="Isabel Hoyos" userId="R5eVIiNu+G3RtUhixS3Ma/YW1PnaDPM4b2qCIjSgG/c=" providerId="None" clId="Web-{BFFE3E43-0085-4D90-8485-AEDF9457B23C}" dt="2025-04-02T21:33:24.766" v="353" actId="1076"/>
          <ac:picMkLst>
            <pc:docMk/>
            <pc:sldMk cId="1160083332" sldId="2332"/>
            <ac:picMk id="59" creationId="{95570F06-FAC8-EA09-3AD0-AC301DEB6B58}"/>
          </ac:picMkLst>
        </pc:picChg>
        <pc:cxnChg chg="del topLvl">
          <ac:chgData name="Isabel Hoyos" userId="R5eVIiNu+G3RtUhixS3Ma/YW1PnaDPM4b2qCIjSgG/c=" providerId="None" clId="Web-{BFFE3E43-0085-4D90-8485-AEDF9457B23C}" dt="2025-04-02T21:33:15.282" v="348"/>
          <ac:cxnSpMkLst>
            <pc:docMk/>
            <pc:sldMk cId="1160083332" sldId="2332"/>
            <ac:cxnSpMk id="21" creationId="{78AEFD80-6912-6510-E05F-11151492A6B4}"/>
          </ac:cxnSpMkLst>
        </pc:cxnChg>
        <pc:extLst>
          <p:ext xmlns:p="http://schemas.openxmlformats.org/presentationml/2006/main" uri="{D6D511B9-2390-475A-947B-AFAB55BFBCF1}">
            <pc226:cmChg xmlns:pc226="http://schemas.microsoft.com/office/powerpoint/2022/06/main/command" chg="mod">
              <pc226:chgData name="Isabel Hoyos" userId="R5eVIiNu+G3RtUhixS3Ma/YW1PnaDPM4b2qCIjSgG/c=" providerId="None" clId="Web-{BFFE3E43-0085-4D90-8485-AEDF9457B23C}" dt="2025-04-02T21:32:40.515" v="307" actId="20577"/>
              <pc2:cmMkLst xmlns:pc2="http://schemas.microsoft.com/office/powerpoint/2019/9/main/command">
                <pc:docMk/>
                <pc:sldMk cId="1160083332" sldId="2332"/>
                <pc2:cmMk id="{76455103-CF6C-45FC-9390-31246134FB08}"/>
              </pc2:cmMkLst>
            </pc226:cmChg>
            <pc226:cmChg xmlns:pc226="http://schemas.microsoft.com/office/powerpoint/2022/06/main/command" chg="mod">
              <pc226:chgData name="Isabel Hoyos" userId="R5eVIiNu+G3RtUhixS3Ma/YW1PnaDPM4b2qCIjSgG/c=" providerId="None" clId="Web-{BFFE3E43-0085-4D90-8485-AEDF9457B23C}" dt="2025-04-02T21:33:05.219" v="345"/>
              <pc2:cmMkLst xmlns:pc2="http://schemas.microsoft.com/office/powerpoint/2019/9/main/command">
                <pc:docMk/>
                <pc:sldMk cId="1160083332" sldId="2332"/>
                <pc2:cmMk id="{5A3A9028-7AFB-4051-8BC1-EADD5272C194}"/>
              </pc2:cmMkLst>
            </pc226:cmChg>
            <pc226:cmChg xmlns:pc226="http://schemas.microsoft.com/office/powerpoint/2022/06/main/command" chg="mod">
              <pc226:chgData name="Isabel Hoyos" userId="R5eVIiNu+G3RtUhixS3Ma/YW1PnaDPM4b2qCIjSgG/c=" providerId="None" clId="Web-{BFFE3E43-0085-4D90-8485-AEDF9457B23C}" dt="2025-04-02T21:32:21.921" v="304" actId="20577"/>
              <pc2:cmMkLst xmlns:pc2="http://schemas.microsoft.com/office/powerpoint/2019/9/main/command">
                <pc:docMk/>
                <pc:sldMk cId="1160083332" sldId="2332"/>
                <pc2:cmMk id="{1C646CCB-A0DE-4A74-8104-6A86CB42EDAC}"/>
              </pc2:cmMkLst>
            </pc226:cmChg>
          </p:ext>
        </pc:extLst>
      </pc:sldChg>
      <pc:sldChg chg="modSp modCm">
        <pc:chgData name="Isabel Hoyos" userId="R5eVIiNu+G3RtUhixS3Ma/YW1PnaDPM4b2qCIjSgG/c=" providerId="None" clId="Web-{BFFE3E43-0085-4D90-8485-AEDF9457B23C}" dt="2025-04-02T21:34:19.939" v="374" actId="20577"/>
        <pc:sldMkLst>
          <pc:docMk/>
          <pc:sldMk cId="2681857931" sldId="2333"/>
        </pc:sldMkLst>
        <pc:spChg chg="mod">
          <ac:chgData name="Isabel Hoyos" userId="R5eVIiNu+G3RtUhixS3Ma/YW1PnaDPM4b2qCIjSgG/c=" providerId="None" clId="Web-{BFFE3E43-0085-4D90-8485-AEDF9457B23C}" dt="2025-04-02T21:34:19.939" v="374" actId="20577"/>
          <ac:spMkLst>
            <pc:docMk/>
            <pc:sldMk cId="2681857931" sldId="2333"/>
            <ac:spMk id="16" creationId="{E6357256-CB77-49F3-1852-AEAC042AAFBD}"/>
          </ac:spMkLst>
        </pc:spChg>
        <pc:extLst>
          <p:ext xmlns:p="http://schemas.openxmlformats.org/presentationml/2006/main" uri="{D6D511B9-2390-475A-947B-AFAB55BFBCF1}">
            <pc226:cmChg xmlns:pc226="http://schemas.microsoft.com/office/powerpoint/2022/06/main/command" chg="mod">
              <pc226:chgData name="Isabel Hoyos" userId="R5eVIiNu+G3RtUhixS3Ma/YW1PnaDPM4b2qCIjSgG/c=" providerId="None" clId="Web-{BFFE3E43-0085-4D90-8485-AEDF9457B23C}" dt="2025-04-02T21:34:14.392" v="373" actId="20577"/>
              <pc2:cmMkLst xmlns:pc2="http://schemas.microsoft.com/office/powerpoint/2019/9/main/command">
                <pc:docMk/>
                <pc:sldMk cId="2681857931" sldId="2333"/>
                <pc2:cmMk id="{3A662A04-A792-4DAC-903B-2F83D799B150}"/>
              </pc2:cmMkLst>
            </pc226:cmChg>
          </p:ext>
        </pc:extLst>
      </pc:sldChg>
      <pc:sldChg chg="modSp modCm">
        <pc:chgData name="Isabel Hoyos" userId="R5eVIiNu+G3RtUhixS3Ma/YW1PnaDPM4b2qCIjSgG/c=" providerId="None" clId="Web-{BFFE3E43-0085-4D90-8485-AEDF9457B23C}" dt="2025-04-02T21:39:14.071" v="409" actId="20577"/>
        <pc:sldMkLst>
          <pc:docMk/>
          <pc:sldMk cId="94916010" sldId="2335"/>
        </pc:sldMkLst>
        <pc:spChg chg="mod">
          <ac:chgData name="Isabel Hoyos" userId="R5eVIiNu+G3RtUhixS3Ma/YW1PnaDPM4b2qCIjSgG/c=" providerId="None" clId="Web-{BFFE3E43-0085-4D90-8485-AEDF9457B23C}" dt="2025-04-02T21:13:42.818" v="232" actId="20577"/>
          <ac:spMkLst>
            <pc:docMk/>
            <pc:sldMk cId="94916010" sldId="2335"/>
            <ac:spMk id="11" creationId="{AEA8BDD1-7CA5-D470-2C13-F307DE16AA28}"/>
          </ac:spMkLst>
        </pc:spChg>
        <pc:spChg chg="mod">
          <ac:chgData name="Isabel Hoyos" userId="R5eVIiNu+G3RtUhixS3Ma/YW1PnaDPM4b2qCIjSgG/c=" providerId="None" clId="Web-{BFFE3E43-0085-4D90-8485-AEDF9457B23C}" dt="2025-04-02T21:39:14.071" v="409" actId="20577"/>
          <ac:spMkLst>
            <pc:docMk/>
            <pc:sldMk cId="94916010" sldId="2335"/>
            <ac:spMk id="24" creationId="{6A33A4BE-028E-2F3D-9A4C-9E07870EDEC2}"/>
          </ac:spMkLst>
        </pc:spChg>
        <pc:spChg chg="mod">
          <ac:chgData name="Isabel Hoyos" userId="R5eVIiNu+G3RtUhixS3Ma/YW1PnaDPM4b2qCIjSgG/c=" providerId="None" clId="Web-{BFFE3E43-0085-4D90-8485-AEDF9457B23C}" dt="2025-04-02T21:15:05.914" v="239" actId="20577"/>
          <ac:spMkLst>
            <pc:docMk/>
            <pc:sldMk cId="94916010" sldId="2335"/>
            <ac:spMk id="1167" creationId="{7C2E6397-627F-18E1-04C7-D49AD1458EE2}"/>
          </ac:spMkLst>
        </pc:spChg>
        <pc:extLst>
          <p:ext xmlns:p="http://schemas.openxmlformats.org/presentationml/2006/main" uri="{D6D511B9-2390-475A-947B-AFAB55BFBCF1}">
            <pc226:cmChg xmlns:pc226="http://schemas.microsoft.com/office/powerpoint/2022/06/main/command" chg="mod">
              <pc226:chgData name="Isabel Hoyos" userId="R5eVIiNu+G3RtUhixS3Ma/YW1PnaDPM4b2qCIjSgG/c=" providerId="None" clId="Web-{BFFE3E43-0085-4D90-8485-AEDF9457B23C}" dt="2025-04-02T21:39:08.461" v="408" actId="20577"/>
              <pc2:cmMkLst xmlns:pc2="http://schemas.microsoft.com/office/powerpoint/2019/9/main/command">
                <pc:docMk/>
                <pc:sldMk cId="94916010" sldId="2335"/>
                <pc2:cmMk id="{C5755D48-F096-42D9-B6B7-90CA89D6D440}"/>
              </pc2:cmMkLst>
            </pc226:cmChg>
            <pc226:cmChg xmlns:pc226="http://schemas.microsoft.com/office/powerpoint/2022/06/main/command" chg="mod">
              <pc226:chgData name="Isabel Hoyos" userId="R5eVIiNu+G3RtUhixS3Ma/YW1PnaDPM4b2qCIjSgG/c=" providerId="None" clId="Web-{BFFE3E43-0085-4D90-8485-AEDF9457B23C}" dt="2025-04-02T21:39:08.461" v="408" actId="20577"/>
              <pc2:cmMkLst xmlns:pc2="http://schemas.microsoft.com/office/powerpoint/2019/9/main/command">
                <pc:docMk/>
                <pc:sldMk cId="94916010" sldId="2335"/>
                <pc2:cmMk id="{3D24F5E6-B390-4375-836C-E5A032FDE27F}"/>
              </pc2:cmMkLst>
            </pc226:cmChg>
          </p:ext>
        </pc:extLst>
      </pc:sldChg>
      <pc:sldChg chg="modSp modCm">
        <pc:chgData name="Isabel Hoyos" userId="R5eVIiNu+G3RtUhixS3Ma/YW1PnaDPM4b2qCIjSgG/c=" providerId="None" clId="Web-{BFFE3E43-0085-4D90-8485-AEDF9457B23C}" dt="2025-04-02T21:23:19.143" v="298" actId="20577"/>
        <pc:sldMkLst>
          <pc:docMk/>
          <pc:sldMk cId="705320833" sldId="2346"/>
        </pc:sldMkLst>
        <pc:spChg chg="mod">
          <ac:chgData name="Isabel Hoyos" userId="R5eVIiNu+G3RtUhixS3Ma/YW1PnaDPM4b2qCIjSgG/c=" providerId="None" clId="Web-{BFFE3E43-0085-4D90-8485-AEDF9457B23C}" dt="2025-04-02T21:21:07.297" v="280" actId="20577"/>
          <ac:spMkLst>
            <pc:docMk/>
            <pc:sldMk cId="705320833" sldId="2346"/>
            <ac:spMk id="30" creationId="{5C0A62C4-81C8-2936-F382-663994813593}"/>
          </ac:spMkLst>
        </pc:spChg>
        <pc:spChg chg="mod">
          <ac:chgData name="Isabel Hoyos" userId="R5eVIiNu+G3RtUhixS3Ma/YW1PnaDPM4b2qCIjSgG/c=" providerId="None" clId="Web-{BFFE3E43-0085-4D90-8485-AEDF9457B23C}" dt="2025-04-02T21:23:19.143" v="298" actId="20577"/>
          <ac:spMkLst>
            <pc:docMk/>
            <pc:sldMk cId="705320833" sldId="2346"/>
            <ac:spMk id="416" creationId="{6160D6BC-BCEB-1DC1-7F2D-B5CA6AD26DBA}"/>
          </ac:spMkLst>
        </pc:spChg>
        <pc:extLst>
          <p:ext xmlns:p="http://schemas.openxmlformats.org/presentationml/2006/main" uri="{D6D511B9-2390-475A-947B-AFAB55BFBCF1}">
            <pc226:cmChg xmlns:pc226="http://schemas.microsoft.com/office/powerpoint/2022/06/main/command" chg="mod">
              <pc226:chgData name="Isabel Hoyos" userId="R5eVIiNu+G3RtUhixS3Ma/YW1PnaDPM4b2qCIjSgG/c=" providerId="None" clId="Web-{BFFE3E43-0085-4D90-8485-AEDF9457B23C}" dt="2025-04-02T21:21:03.343" v="279" actId="20577"/>
              <pc2:cmMkLst xmlns:pc2="http://schemas.microsoft.com/office/powerpoint/2019/9/main/command">
                <pc:docMk/>
                <pc:sldMk cId="705320833" sldId="2346"/>
                <pc2:cmMk id="{D8669E0E-AF21-4A98-9402-04831157A606}"/>
              </pc2:cmMkLst>
            </pc226:cmChg>
            <pc226:cmChg xmlns:pc226="http://schemas.microsoft.com/office/powerpoint/2022/06/main/command" chg="mod">
              <pc226:chgData name="Isabel Hoyos" userId="R5eVIiNu+G3RtUhixS3Ma/YW1PnaDPM4b2qCIjSgG/c=" providerId="None" clId="Web-{BFFE3E43-0085-4D90-8485-AEDF9457B23C}" dt="2025-04-02T21:23:04.768" v="297" actId="20577"/>
              <pc2:cmMkLst xmlns:pc2="http://schemas.microsoft.com/office/powerpoint/2019/9/main/command">
                <pc:docMk/>
                <pc:sldMk cId="705320833" sldId="2346"/>
                <pc2:cmMk id="{D19E49E4-71F2-41EA-84BF-71FA265C0780}"/>
              </pc2:cmMkLst>
            </pc226:cmChg>
          </p:ext>
        </pc:extLst>
      </pc:sldChg>
      <pc:sldChg chg="modSp">
        <pc:chgData name="Isabel Hoyos" userId="R5eVIiNu+G3RtUhixS3Ma/YW1PnaDPM4b2qCIjSgG/c=" providerId="None" clId="Web-{BFFE3E43-0085-4D90-8485-AEDF9457B23C}" dt="2025-04-02T21:26:48.898" v="299" actId="1076"/>
        <pc:sldMkLst>
          <pc:docMk/>
          <pc:sldMk cId="2890661197" sldId="2349"/>
        </pc:sldMkLst>
        <pc:spChg chg="mod">
          <ac:chgData name="Isabel Hoyos" userId="R5eVIiNu+G3RtUhixS3Ma/YW1PnaDPM4b2qCIjSgG/c=" providerId="None" clId="Web-{BFFE3E43-0085-4D90-8485-AEDF9457B23C}" dt="2025-04-02T21:26:48.898" v="299" actId="1076"/>
          <ac:spMkLst>
            <pc:docMk/>
            <pc:sldMk cId="2890661197" sldId="2349"/>
            <ac:spMk id="40" creationId="{7A2C37A9-6644-C4A4-435A-3E898AA6F329}"/>
          </ac:spMkLst>
        </pc:spChg>
      </pc:sldChg>
      <pc:sldChg chg="modSp modCm">
        <pc:chgData name="Isabel Hoyos" userId="R5eVIiNu+G3RtUhixS3Ma/YW1PnaDPM4b2qCIjSgG/c=" providerId="None" clId="Web-{BFFE3E43-0085-4D90-8485-AEDF9457B23C}" dt="2025-04-02T21:11:04.190" v="226" actId="20577"/>
        <pc:sldMkLst>
          <pc:docMk/>
          <pc:sldMk cId="4265758218" sldId="2352"/>
        </pc:sldMkLst>
        <pc:spChg chg="mod">
          <ac:chgData name="Isabel Hoyos" userId="R5eVIiNu+G3RtUhixS3Ma/YW1PnaDPM4b2qCIjSgG/c=" providerId="None" clId="Web-{BFFE3E43-0085-4D90-8485-AEDF9457B23C}" dt="2025-04-02T21:11:04.190" v="226" actId="20577"/>
          <ac:spMkLst>
            <pc:docMk/>
            <pc:sldMk cId="4265758218" sldId="2352"/>
            <ac:spMk id="190" creationId="{55732473-8B87-2571-BEF1-9CED9CE90FB5}"/>
          </ac:spMkLst>
        </pc:spChg>
        <pc:extLst>
          <p:ext xmlns:p="http://schemas.openxmlformats.org/presentationml/2006/main" uri="{D6D511B9-2390-475A-947B-AFAB55BFBCF1}">
            <pc226:cmChg xmlns:pc226="http://schemas.microsoft.com/office/powerpoint/2022/06/main/command" chg="mod">
              <pc226:chgData name="Isabel Hoyos" userId="R5eVIiNu+G3RtUhixS3Ma/YW1PnaDPM4b2qCIjSgG/c=" providerId="None" clId="Web-{BFFE3E43-0085-4D90-8485-AEDF9457B23C}" dt="2025-04-02T21:11:04.190" v="226" actId="20577"/>
              <pc2:cmMkLst xmlns:pc2="http://schemas.microsoft.com/office/powerpoint/2019/9/main/command">
                <pc:docMk/>
                <pc:sldMk cId="4265758218" sldId="2352"/>
                <pc2:cmMk id="{F4545B68-661E-45AD-978E-430A90FFC739}"/>
              </pc2:cmMkLst>
            </pc226:cmChg>
          </p:ext>
        </pc:extLst>
      </pc:sldChg>
      <pc:sldChg chg="modSp modCm">
        <pc:chgData name="Isabel Hoyos" userId="R5eVIiNu+G3RtUhixS3Ma/YW1PnaDPM4b2qCIjSgG/c=" providerId="None" clId="Web-{BFFE3E43-0085-4D90-8485-AEDF9457B23C}" dt="2025-04-02T19:14:50.247" v="4" actId="20577"/>
        <pc:sldMkLst>
          <pc:docMk/>
          <pc:sldMk cId="3829097372" sldId="2364"/>
        </pc:sldMkLst>
        <pc:spChg chg="mod">
          <ac:chgData name="Isabel Hoyos" userId="R5eVIiNu+G3RtUhixS3Ma/YW1PnaDPM4b2qCIjSgG/c=" providerId="None" clId="Web-{BFFE3E43-0085-4D90-8485-AEDF9457B23C}" dt="2025-04-02T19:14:50.247" v="4" actId="20577"/>
          <ac:spMkLst>
            <pc:docMk/>
            <pc:sldMk cId="3829097372" sldId="2364"/>
            <ac:spMk id="789" creationId="{F78AEE2B-3092-ABFD-39B7-8CD8A6037BDA}"/>
          </ac:spMkLst>
        </pc:spChg>
        <pc:extLst>
          <p:ext xmlns:p="http://schemas.openxmlformats.org/presentationml/2006/main" uri="{D6D511B9-2390-475A-947B-AFAB55BFBCF1}">
            <pc226:cmChg xmlns:pc226="http://schemas.microsoft.com/office/powerpoint/2022/06/main/command" chg="mod">
              <pc226:chgData name="Isabel Hoyos" userId="R5eVIiNu+G3RtUhixS3Ma/YW1PnaDPM4b2qCIjSgG/c=" providerId="None" clId="Web-{BFFE3E43-0085-4D90-8485-AEDF9457B23C}" dt="2025-04-02T19:14:50.247" v="4" actId="20577"/>
              <pc2:cmMkLst xmlns:pc2="http://schemas.microsoft.com/office/powerpoint/2019/9/main/command">
                <pc:docMk/>
                <pc:sldMk cId="3829097372" sldId="2364"/>
                <pc2:cmMk id="{56BCEADA-9449-4578-B2B8-753D3B938CD1}"/>
              </pc2:cmMkLst>
            </pc226:cmChg>
          </p:ext>
        </pc:extLst>
      </pc:sldChg>
      <pc:sldChg chg="modSp">
        <pc:chgData name="Isabel Hoyos" userId="R5eVIiNu+G3RtUhixS3Ma/YW1PnaDPM4b2qCIjSgG/c=" providerId="None" clId="Web-{BFFE3E43-0085-4D90-8485-AEDF9457B23C}" dt="2025-04-02T21:17:00.994" v="259" actId="20577"/>
        <pc:sldMkLst>
          <pc:docMk/>
          <pc:sldMk cId="3656749084" sldId="2365"/>
        </pc:sldMkLst>
        <pc:spChg chg="mod">
          <ac:chgData name="Isabel Hoyos" userId="R5eVIiNu+G3RtUhixS3Ma/YW1PnaDPM4b2qCIjSgG/c=" providerId="None" clId="Web-{BFFE3E43-0085-4D90-8485-AEDF9457B23C}" dt="2025-04-02T21:17:00.994" v="259" actId="20577"/>
          <ac:spMkLst>
            <pc:docMk/>
            <pc:sldMk cId="3656749084" sldId="2365"/>
            <ac:spMk id="11" creationId="{E2E66352-862B-3773-B3E1-3297F2EC1A10}"/>
          </ac:spMkLst>
        </pc:spChg>
      </pc:sldChg>
      <pc:sldChg chg="modSp modCm">
        <pc:chgData name="Isabel Hoyos" userId="R5eVIiNu+G3RtUhixS3Ma/YW1PnaDPM4b2qCIjSgG/c=" providerId="None" clId="Web-{BFFE3E43-0085-4D90-8485-AEDF9457B23C}" dt="2025-04-02T21:36:02.879" v="383" actId="20577"/>
        <pc:sldMkLst>
          <pc:docMk/>
          <pc:sldMk cId="560029873" sldId="2367"/>
        </pc:sldMkLst>
        <pc:spChg chg="mod">
          <ac:chgData name="Isabel Hoyos" userId="R5eVIiNu+G3RtUhixS3Ma/YW1PnaDPM4b2qCIjSgG/c=" providerId="None" clId="Web-{BFFE3E43-0085-4D90-8485-AEDF9457B23C}" dt="2025-04-02T21:36:02.879" v="383" actId="20577"/>
          <ac:spMkLst>
            <pc:docMk/>
            <pc:sldMk cId="560029873" sldId="2367"/>
            <ac:spMk id="4" creationId="{06281524-466F-A8D4-E998-33B94827B5C8}"/>
          </ac:spMkLst>
        </pc:spChg>
        <pc:spChg chg="mod">
          <ac:chgData name="Isabel Hoyos" userId="R5eVIiNu+G3RtUhixS3Ma/YW1PnaDPM4b2qCIjSgG/c=" providerId="None" clId="Web-{BFFE3E43-0085-4D90-8485-AEDF9457B23C}" dt="2025-04-02T21:35:44.972" v="379" actId="20577"/>
          <ac:spMkLst>
            <pc:docMk/>
            <pc:sldMk cId="560029873" sldId="2367"/>
            <ac:spMk id="16" creationId="{F1520C70-23D2-6846-9C45-CB1EC39EA3D5}"/>
          </ac:spMkLst>
        </pc:spChg>
        <pc:extLst>
          <p:ext xmlns:p="http://schemas.openxmlformats.org/presentationml/2006/main" uri="{D6D511B9-2390-475A-947B-AFAB55BFBCF1}">
            <pc226:cmChg xmlns:pc226="http://schemas.microsoft.com/office/powerpoint/2022/06/main/command" chg="mod">
              <pc226:chgData name="Isabel Hoyos" userId="R5eVIiNu+G3RtUhixS3Ma/YW1PnaDPM4b2qCIjSgG/c=" providerId="None" clId="Web-{BFFE3E43-0085-4D90-8485-AEDF9457B23C}" dt="2025-04-02T21:35:44.972" v="379" actId="20577"/>
              <pc2:cmMkLst xmlns:pc2="http://schemas.microsoft.com/office/powerpoint/2019/9/main/command">
                <pc:docMk/>
                <pc:sldMk cId="560029873" sldId="2367"/>
                <pc2:cmMk id="{EF9DB86A-7D80-4796-9076-DD6EF5C3D7BC}"/>
              </pc2:cmMkLst>
            </pc226:cmChg>
            <pc226:cmChg xmlns:pc226="http://schemas.microsoft.com/office/powerpoint/2022/06/main/command" chg="mod">
              <pc226:chgData name="Isabel Hoyos" userId="R5eVIiNu+G3RtUhixS3Ma/YW1PnaDPM4b2qCIjSgG/c=" providerId="None" clId="Web-{BFFE3E43-0085-4D90-8485-AEDF9457B23C}" dt="2025-04-02T21:35:56.817" v="382" actId="20577"/>
              <pc2:cmMkLst xmlns:pc2="http://schemas.microsoft.com/office/powerpoint/2019/9/main/command">
                <pc:docMk/>
                <pc:sldMk cId="560029873" sldId="2367"/>
                <pc2:cmMk id="{CAE4AFAE-6042-41FA-964A-6E51F0326E18}"/>
              </pc2:cmMkLst>
            </pc226:cmChg>
          </p:ext>
        </pc:extLst>
      </pc:sldChg>
      <pc:sldChg chg="modSp modCm">
        <pc:chgData name="Isabel Hoyos" userId="R5eVIiNu+G3RtUhixS3Ma/YW1PnaDPM4b2qCIjSgG/c=" providerId="None" clId="Web-{BFFE3E43-0085-4D90-8485-AEDF9457B23C}" dt="2025-04-02T21:31:39.764" v="303" actId="20577"/>
        <pc:sldMkLst>
          <pc:docMk/>
          <pc:sldMk cId="1537316924" sldId="2372"/>
        </pc:sldMkLst>
        <pc:spChg chg="mod">
          <ac:chgData name="Isabel Hoyos" userId="R5eVIiNu+G3RtUhixS3Ma/YW1PnaDPM4b2qCIjSgG/c=" providerId="None" clId="Web-{BFFE3E43-0085-4D90-8485-AEDF9457B23C}" dt="2025-04-02T21:31:39.764" v="303" actId="20577"/>
          <ac:spMkLst>
            <pc:docMk/>
            <pc:sldMk cId="1537316924" sldId="2372"/>
            <ac:spMk id="2" creationId="{E7E6EF9A-9C60-4398-EAD8-B3A834981861}"/>
          </ac:spMkLst>
        </pc:spChg>
        <pc:spChg chg="mod">
          <ac:chgData name="Isabel Hoyos" userId="R5eVIiNu+G3RtUhixS3Ma/YW1PnaDPM4b2qCIjSgG/c=" providerId="None" clId="Web-{BFFE3E43-0085-4D90-8485-AEDF9457B23C}" dt="2025-04-02T21:14:16.538" v="236" actId="20577"/>
          <ac:spMkLst>
            <pc:docMk/>
            <pc:sldMk cId="1537316924" sldId="2372"/>
            <ac:spMk id="6" creationId="{0F2EDFF6-E66C-7780-BF7E-05B23D56EAC2}"/>
          </ac:spMkLst>
        </pc:spChg>
        <pc:extLst>
          <p:ext xmlns:p="http://schemas.openxmlformats.org/presentationml/2006/main" uri="{D6D511B9-2390-475A-947B-AFAB55BFBCF1}">
            <pc226:cmChg xmlns:pc226="http://schemas.microsoft.com/office/powerpoint/2022/06/main/command" chg="mod">
              <pc226:chgData name="Isabel Hoyos" userId="R5eVIiNu+G3RtUhixS3Ma/YW1PnaDPM4b2qCIjSgG/c=" providerId="None" clId="Web-{BFFE3E43-0085-4D90-8485-AEDF9457B23C}" dt="2025-04-02T21:31:39.764" v="303" actId="20577"/>
              <pc2:cmMkLst xmlns:pc2="http://schemas.microsoft.com/office/powerpoint/2019/9/main/command">
                <pc:docMk/>
                <pc:sldMk cId="1537316924" sldId="2372"/>
                <pc2:cmMk id="{D33634D7-6357-4CAE-AC9F-A2D2911ADD8B}"/>
              </pc2:cmMkLst>
            </pc226:cmChg>
          </p:ext>
        </pc:extLst>
      </pc:sldChg>
      <pc:sldChg chg="modSp modCm">
        <pc:chgData name="Isabel Hoyos" userId="R5eVIiNu+G3RtUhixS3Ma/YW1PnaDPM4b2qCIjSgG/c=" providerId="None" clId="Web-{BFFE3E43-0085-4D90-8485-AEDF9457B23C}" dt="2025-04-02T21:15:28.430" v="243"/>
        <pc:sldMkLst>
          <pc:docMk/>
          <pc:sldMk cId="4131456637" sldId="2376"/>
        </pc:sldMkLst>
        <pc:graphicFrameChg chg="mod modGraphic">
          <ac:chgData name="Isabel Hoyos" userId="R5eVIiNu+G3RtUhixS3Ma/YW1PnaDPM4b2qCIjSgG/c=" providerId="None" clId="Web-{BFFE3E43-0085-4D90-8485-AEDF9457B23C}" dt="2025-04-02T21:15:28.430" v="243"/>
          <ac:graphicFrameMkLst>
            <pc:docMk/>
            <pc:sldMk cId="4131456637" sldId="2376"/>
            <ac:graphicFrameMk id="12" creationId="{E47C2ACD-2825-87C7-2CB2-47068824E3CB}"/>
          </ac:graphicFrameMkLst>
        </pc:graphicFrameChg>
        <pc:extLst>
          <p:ext xmlns:p="http://schemas.openxmlformats.org/presentationml/2006/main" uri="{D6D511B9-2390-475A-947B-AFAB55BFBCF1}">
            <pc226:cmChg xmlns:pc226="http://schemas.microsoft.com/office/powerpoint/2022/06/main/command" chg="mod">
              <pc226:chgData name="Isabel Hoyos" userId="R5eVIiNu+G3RtUhixS3Ma/YW1PnaDPM4b2qCIjSgG/c=" providerId="None" clId="Web-{BFFE3E43-0085-4D90-8485-AEDF9457B23C}" dt="2025-04-02T21:15:23.773" v="240"/>
              <pc2:cmMkLst xmlns:pc2="http://schemas.microsoft.com/office/powerpoint/2019/9/main/command">
                <pc:docMk/>
                <pc:sldMk cId="4131456637" sldId="2376"/>
                <pc2:cmMk id="{09679E83-E960-4D0D-BBC3-CC9C04F526A8}"/>
              </pc2:cmMkLst>
            </pc226:cmChg>
          </p:ext>
        </pc:extLst>
      </pc:sldChg>
      <pc:sldChg chg="modSp modCm">
        <pc:chgData name="Isabel Hoyos" userId="R5eVIiNu+G3RtUhixS3Ma/YW1PnaDPM4b2qCIjSgG/c=" providerId="None" clId="Web-{BFFE3E43-0085-4D90-8485-AEDF9457B23C}" dt="2025-04-02T21:38:36.758" v="395" actId="20577"/>
        <pc:sldMkLst>
          <pc:docMk/>
          <pc:sldMk cId="1833346142" sldId="2381"/>
        </pc:sldMkLst>
        <pc:spChg chg="mod">
          <ac:chgData name="Isabel Hoyos" userId="R5eVIiNu+G3RtUhixS3Ma/YW1PnaDPM4b2qCIjSgG/c=" providerId="None" clId="Web-{BFFE3E43-0085-4D90-8485-AEDF9457B23C}" dt="2025-04-02T21:38:36.758" v="395" actId="20577"/>
          <ac:spMkLst>
            <pc:docMk/>
            <pc:sldMk cId="1833346142" sldId="2381"/>
            <ac:spMk id="2" creationId="{770AC695-6B45-5647-98A0-A5181D283E03}"/>
          </ac:spMkLst>
        </pc:spChg>
        <pc:extLst>
          <p:ext xmlns:p="http://schemas.openxmlformats.org/presentationml/2006/main" uri="{D6D511B9-2390-475A-947B-AFAB55BFBCF1}">
            <pc226:cmChg xmlns:pc226="http://schemas.microsoft.com/office/powerpoint/2022/06/main/command" chg="mod">
              <pc226:chgData name="Isabel Hoyos" userId="R5eVIiNu+G3RtUhixS3Ma/YW1PnaDPM4b2qCIjSgG/c=" providerId="None" clId="Web-{BFFE3E43-0085-4D90-8485-AEDF9457B23C}" dt="2025-04-02T21:38:31.851" v="394" actId="20577"/>
              <pc2:cmMkLst xmlns:pc2="http://schemas.microsoft.com/office/powerpoint/2019/9/main/command">
                <pc:docMk/>
                <pc:sldMk cId="1833346142" sldId="2381"/>
                <pc2:cmMk id="{3C0499D2-8034-438D-8C55-B20AA11B3BDF}"/>
              </pc2:cmMkLst>
            </pc226:cmChg>
          </p:ext>
        </pc:extLst>
      </pc:sldChg>
      <pc:sldChg chg="modSp modCm">
        <pc:chgData name="Isabel Hoyos" userId="R5eVIiNu+G3RtUhixS3Ma/YW1PnaDPM4b2qCIjSgG/c=" providerId="None" clId="Web-{BFFE3E43-0085-4D90-8485-AEDF9457B23C}" dt="2025-04-02T20:13:16.342" v="213" actId="20577"/>
        <pc:sldMkLst>
          <pc:docMk/>
          <pc:sldMk cId="657599241" sldId="2390"/>
        </pc:sldMkLst>
        <pc:spChg chg="mod">
          <ac:chgData name="Isabel Hoyos" userId="R5eVIiNu+G3RtUhixS3Ma/YW1PnaDPM4b2qCIjSgG/c=" providerId="None" clId="Web-{BFFE3E43-0085-4D90-8485-AEDF9457B23C}" dt="2025-04-02T20:13:16.342" v="213" actId="20577"/>
          <ac:spMkLst>
            <pc:docMk/>
            <pc:sldMk cId="657599241" sldId="2390"/>
            <ac:spMk id="48" creationId="{393B4073-6C94-AFC1-DED8-65A156AE55F0}"/>
          </ac:spMkLst>
        </pc:spChg>
        <pc:extLst>
          <p:ext xmlns:p="http://schemas.openxmlformats.org/presentationml/2006/main" uri="{D6D511B9-2390-475A-947B-AFAB55BFBCF1}">
            <pc226:cmChg xmlns:pc226="http://schemas.microsoft.com/office/powerpoint/2022/06/main/command" chg="mod">
              <pc226:chgData name="Isabel Hoyos" userId="R5eVIiNu+G3RtUhixS3Ma/YW1PnaDPM4b2qCIjSgG/c=" providerId="None" clId="Web-{BFFE3E43-0085-4D90-8485-AEDF9457B23C}" dt="2025-04-02T20:13:16.342" v="213" actId="20577"/>
              <pc2:cmMkLst xmlns:pc2="http://schemas.microsoft.com/office/powerpoint/2019/9/main/command">
                <pc:docMk/>
                <pc:sldMk cId="657599241" sldId="2390"/>
                <pc2:cmMk id="{CD8638AC-ED93-4384-BD6F-D4AC62F28249}"/>
              </pc2:cmMkLst>
            </pc226:cmChg>
          </p:ext>
        </pc:extLst>
      </pc:sldChg>
      <pc:sldChg chg="modSp modCm">
        <pc:chgData name="Isabel Hoyos" userId="R5eVIiNu+G3RtUhixS3Ma/YW1PnaDPM4b2qCIjSgG/c=" providerId="None" clId="Web-{BFFE3E43-0085-4D90-8485-AEDF9457B23C}" dt="2025-04-02T21:20:11.014" v="275"/>
        <pc:sldMkLst>
          <pc:docMk/>
          <pc:sldMk cId="4089234653" sldId="2391"/>
        </pc:sldMkLst>
        <pc:graphicFrameChg chg="mod modGraphic">
          <ac:chgData name="Isabel Hoyos" userId="R5eVIiNu+G3RtUhixS3Ma/YW1PnaDPM4b2qCIjSgG/c=" providerId="None" clId="Web-{BFFE3E43-0085-4D90-8485-AEDF9457B23C}" dt="2025-04-02T21:20:11.014" v="275"/>
          <ac:graphicFrameMkLst>
            <pc:docMk/>
            <pc:sldMk cId="4089234653" sldId="2391"/>
            <ac:graphicFrameMk id="21" creationId="{41DECECF-78DA-AA53-F6D6-414C22D9A9AD}"/>
          </ac:graphicFrameMkLst>
        </pc:graphicFrameChg>
        <pc:extLst>
          <p:ext xmlns:p="http://schemas.openxmlformats.org/presentationml/2006/main" uri="{D6D511B9-2390-475A-947B-AFAB55BFBCF1}">
            <pc226:cmChg xmlns:pc226="http://schemas.microsoft.com/office/powerpoint/2022/06/main/command" chg="mod">
              <pc226:chgData name="Isabel Hoyos" userId="R5eVIiNu+G3RtUhixS3Ma/YW1PnaDPM4b2qCIjSgG/c=" providerId="None" clId="Web-{BFFE3E43-0085-4D90-8485-AEDF9457B23C}" dt="2025-04-02T21:20:10.999" v="274"/>
              <pc2:cmMkLst xmlns:pc2="http://schemas.microsoft.com/office/powerpoint/2019/9/main/command">
                <pc:docMk/>
                <pc:sldMk cId="4089234653" sldId="2391"/>
                <pc2:cmMk id="{B5EA03FB-8459-41F7-A7E5-19D37D4AD668}"/>
              </pc2:cmMkLst>
            </pc226:cmChg>
          </p:ext>
        </pc:extLst>
      </pc:sldChg>
      <pc:sldChg chg="modSp modCm">
        <pc:chgData name="Isabel Hoyos" userId="R5eVIiNu+G3RtUhixS3Ma/YW1PnaDPM4b2qCIjSgG/c=" providerId="None" clId="Web-{BFFE3E43-0085-4D90-8485-AEDF9457B23C}" dt="2025-04-02T21:14:34.007" v="237" actId="20577"/>
        <pc:sldMkLst>
          <pc:docMk/>
          <pc:sldMk cId="2695924960" sldId="2392"/>
        </pc:sldMkLst>
        <pc:spChg chg="mod">
          <ac:chgData name="Isabel Hoyos" userId="R5eVIiNu+G3RtUhixS3Ma/YW1PnaDPM4b2qCIjSgG/c=" providerId="None" clId="Web-{BFFE3E43-0085-4D90-8485-AEDF9457B23C}" dt="2025-04-02T21:14:34.007" v="237" actId="20577"/>
          <ac:spMkLst>
            <pc:docMk/>
            <pc:sldMk cId="2695924960" sldId="2392"/>
            <ac:spMk id="6" creationId="{47ADB488-D1CD-418E-ACA5-58CF82A627C9}"/>
          </ac:spMkLst>
        </pc:spChg>
        <pc:extLst>
          <p:ext xmlns:p="http://schemas.openxmlformats.org/presentationml/2006/main" uri="{D6D511B9-2390-475A-947B-AFAB55BFBCF1}">
            <pc226:cmChg xmlns:pc226="http://schemas.microsoft.com/office/powerpoint/2022/06/main/command" chg="mod">
              <pc226:chgData name="Isabel Hoyos" userId="R5eVIiNu+G3RtUhixS3Ma/YW1PnaDPM4b2qCIjSgG/c=" providerId="None" clId="Web-{BFFE3E43-0085-4D90-8485-AEDF9457B23C}" dt="2025-04-02T21:10:33.267" v="224" actId="20577"/>
              <pc2:cmMkLst xmlns:pc2="http://schemas.microsoft.com/office/powerpoint/2019/9/main/command">
                <pc:docMk/>
                <pc:sldMk cId="2695924960" sldId="2392"/>
                <pc2:cmMk id="{120547C8-EE7C-417E-9263-363DD0A9B8D4}"/>
              </pc2:cmMkLst>
            </pc226:cmChg>
          </p:ext>
        </pc:extLst>
      </pc:sldChg>
      <pc:sldChg chg="modSp modCm">
        <pc:chgData name="Isabel Hoyos" userId="R5eVIiNu+G3RtUhixS3Ma/YW1PnaDPM4b2qCIjSgG/c=" providerId="None" clId="Web-{BFFE3E43-0085-4D90-8485-AEDF9457B23C}" dt="2025-04-02T19:46:23.223" v="172" actId="20577"/>
        <pc:sldMkLst>
          <pc:docMk/>
          <pc:sldMk cId="4206526662" sldId="2397"/>
        </pc:sldMkLst>
        <pc:spChg chg="mod">
          <ac:chgData name="Isabel Hoyos" userId="R5eVIiNu+G3RtUhixS3Ma/YW1PnaDPM4b2qCIjSgG/c=" providerId="None" clId="Web-{BFFE3E43-0085-4D90-8485-AEDF9457B23C}" dt="2025-04-02T19:45:27.970" v="155" actId="1076"/>
          <ac:spMkLst>
            <pc:docMk/>
            <pc:sldMk cId="4206526662" sldId="2397"/>
            <ac:spMk id="4" creationId="{5E223457-F4E0-9CE0-4892-E0B98001A996}"/>
          </ac:spMkLst>
        </pc:spChg>
        <pc:spChg chg="mod">
          <ac:chgData name="Isabel Hoyos" userId="R5eVIiNu+G3RtUhixS3Ma/YW1PnaDPM4b2qCIjSgG/c=" providerId="None" clId="Web-{BFFE3E43-0085-4D90-8485-AEDF9457B23C}" dt="2025-04-02T19:46:23.223" v="172" actId="20577"/>
          <ac:spMkLst>
            <pc:docMk/>
            <pc:sldMk cId="4206526662" sldId="2397"/>
            <ac:spMk id="5" creationId="{0F3EF4AB-4CA9-2786-F43F-120ED20AADE3}"/>
          </ac:spMkLst>
        </pc:spChg>
        <pc:spChg chg="mod">
          <ac:chgData name="Isabel Hoyos" userId="R5eVIiNu+G3RtUhixS3Ma/YW1PnaDPM4b2qCIjSgG/c=" providerId="None" clId="Web-{BFFE3E43-0085-4D90-8485-AEDF9457B23C}" dt="2025-04-02T19:45:47.815" v="158" actId="1076"/>
          <ac:spMkLst>
            <pc:docMk/>
            <pc:sldMk cId="4206526662" sldId="2397"/>
            <ac:spMk id="8" creationId="{AE716E3B-F09C-BA9D-AB81-6DC4F33301B2}"/>
          </ac:spMkLst>
        </pc:spChg>
        <pc:cxnChg chg="mod">
          <ac:chgData name="Isabel Hoyos" userId="R5eVIiNu+G3RtUhixS3Ma/YW1PnaDPM4b2qCIjSgG/c=" providerId="None" clId="Web-{BFFE3E43-0085-4D90-8485-AEDF9457B23C}" dt="2025-04-02T19:45:43.518" v="157" actId="1076"/>
          <ac:cxnSpMkLst>
            <pc:docMk/>
            <pc:sldMk cId="4206526662" sldId="2397"/>
            <ac:cxnSpMk id="3" creationId="{84A69D24-10BD-3B23-B851-4632937D7A48}"/>
          </ac:cxnSpMkLst>
        </pc:cxnChg>
        <pc:cxnChg chg="mod">
          <ac:chgData name="Isabel Hoyos" userId="R5eVIiNu+G3RtUhixS3Ma/YW1PnaDPM4b2qCIjSgG/c=" providerId="None" clId="Web-{BFFE3E43-0085-4D90-8485-AEDF9457B23C}" dt="2025-04-02T19:45:55.409" v="159" actId="1076"/>
          <ac:cxnSpMkLst>
            <pc:docMk/>
            <pc:sldMk cId="4206526662" sldId="2397"/>
            <ac:cxnSpMk id="9" creationId="{A6DAE471-9BF7-7FC3-953C-85533FC248B9}"/>
          </ac:cxnSpMkLst>
        </pc:cxnChg>
        <pc:extLst>
          <p:ext xmlns:p="http://schemas.openxmlformats.org/presentationml/2006/main" uri="{D6D511B9-2390-475A-947B-AFAB55BFBCF1}">
            <pc226:cmChg xmlns:pc226="http://schemas.microsoft.com/office/powerpoint/2022/06/main/command" chg="mod">
              <pc226:chgData name="Isabel Hoyos" userId="R5eVIiNu+G3RtUhixS3Ma/YW1PnaDPM4b2qCIjSgG/c=" providerId="None" clId="Web-{BFFE3E43-0085-4D90-8485-AEDF9457B23C}" dt="2025-04-02T19:29:08.129" v="53" actId="20577"/>
              <pc2:cmMkLst xmlns:pc2="http://schemas.microsoft.com/office/powerpoint/2019/9/main/command">
                <pc:docMk/>
                <pc:sldMk cId="4206526662" sldId="2397"/>
                <pc2:cmMk id="{FD226C34-560A-4FBE-9E85-AF3C8F33481A}"/>
              </pc2:cmMkLst>
            </pc226:cmChg>
            <pc226:cmChg xmlns:pc226="http://schemas.microsoft.com/office/powerpoint/2022/06/main/command" chg="mod">
              <pc226:chgData name="Isabel Hoyos" userId="R5eVIiNu+G3RtUhixS3Ma/YW1PnaDPM4b2qCIjSgG/c=" providerId="None" clId="Web-{BFFE3E43-0085-4D90-8485-AEDF9457B23C}" dt="2025-04-02T19:46:20.066" v="171" actId="20577"/>
              <pc2:cmMkLst xmlns:pc2="http://schemas.microsoft.com/office/powerpoint/2019/9/main/command">
                <pc:docMk/>
                <pc:sldMk cId="4206526662" sldId="2397"/>
                <pc2:cmMk id="{3E9299ED-2C77-4F72-8C2D-049773B7311D}"/>
              </pc2:cmMkLst>
            </pc226:cmChg>
          </p:ext>
        </pc:extLst>
      </pc:sldChg>
      <pc:sldChg chg="modSp modCm">
        <pc:chgData name="Isabel Hoyos" userId="R5eVIiNu+G3RtUhixS3Ma/YW1PnaDPM4b2qCIjSgG/c=" providerId="None" clId="Web-{BFFE3E43-0085-4D90-8485-AEDF9457B23C}" dt="2025-04-02T19:22:07.001" v="31" actId="20577"/>
        <pc:sldMkLst>
          <pc:docMk/>
          <pc:sldMk cId="1569718418" sldId="2401"/>
        </pc:sldMkLst>
        <pc:spChg chg="mod">
          <ac:chgData name="Isabel Hoyos" userId="R5eVIiNu+G3RtUhixS3Ma/YW1PnaDPM4b2qCIjSgG/c=" providerId="None" clId="Web-{BFFE3E43-0085-4D90-8485-AEDF9457B23C}" dt="2025-04-02T19:22:07.001" v="31" actId="20577"/>
          <ac:spMkLst>
            <pc:docMk/>
            <pc:sldMk cId="1569718418" sldId="2401"/>
            <ac:spMk id="5" creationId="{654E14BC-6461-33B8-2E4B-4A2C4973DFA8}"/>
          </ac:spMkLst>
        </pc:spChg>
        <pc:extLst>
          <p:ext xmlns:p="http://schemas.openxmlformats.org/presentationml/2006/main" uri="{D6D511B9-2390-475A-947B-AFAB55BFBCF1}">
            <pc226:cmChg xmlns:pc226="http://schemas.microsoft.com/office/powerpoint/2022/06/main/command" chg="mod">
              <pc226:chgData name="Isabel Hoyos" userId="R5eVIiNu+G3RtUhixS3Ma/YW1PnaDPM4b2qCIjSgG/c=" providerId="None" clId="Web-{BFFE3E43-0085-4D90-8485-AEDF9457B23C}" dt="2025-04-02T19:21:56.563" v="29" actId="20577"/>
              <pc2:cmMkLst xmlns:pc2="http://schemas.microsoft.com/office/powerpoint/2019/9/main/command">
                <pc:docMk/>
                <pc:sldMk cId="1569718418" sldId="2401"/>
                <pc2:cmMk id="{50BE7F8F-DF6A-4D3C-8167-1449E013D0A0}"/>
              </pc2:cmMkLst>
            </pc226:cmChg>
          </p:ext>
        </pc:extLst>
      </pc:sldChg>
    </pc:docChg>
  </pc:docChgLst>
  <pc:docChgLst>
    <pc:chgData name="Isabel Hoyos" userId="R5eVIiNu+G3RtUhixS3Ma/YW1PnaDPM4b2qCIjSgG/c=" providerId="None" clId="Web-{9DC2F859-F903-4498-AE20-5D9404E232C7}"/>
    <pc:docChg chg="sldOrd">
      <pc:chgData name="Isabel Hoyos" userId="R5eVIiNu+G3RtUhixS3Ma/YW1PnaDPM4b2qCIjSgG/c=" providerId="None" clId="Web-{9DC2F859-F903-4498-AE20-5D9404E232C7}" dt="2025-04-15T18:56:21.921" v="0"/>
      <pc:docMkLst>
        <pc:docMk/>
      </pc:docMkLst>
      <pc:sldChg chg="ord">
        <pc:chgData name="Isabel Hoyos" userId="R5eVIiNu+G3RtUhixS3Ma/YW1PnaDPM4b2qCIjSgG/c=" providerId="None" clId="Web-{9DC2F859-F903-4498-AE20-5D9404E232C7}" dt="2025-04-15T18:56:21.921" v="0"/>
        <pc:sldMkLst>
          <pc:docMk/>
          <pc:sldMk cId="2438317954" sldId="918"/>
        </pc:sldMkLst>
      </pc:sldChg>
    </pc:docChg>
  </pc:docChgLst>
  <pc:docChgLst>
    <pc:chgData name="Isabel Hoyos" userId="R5eVIiNu+G3RtUhixS3Ma/YW1PnaDPM4b2qCIjSgG/c=" providerId="None" clId="Web-{9F1B9CA4-569F-4065-A4FD-4A286753FC3A}"/>
    <pc:docChg chg="modSld">
      <pc:chgData name="Isabel Hoyos" userId="R5eVIiNu+G3RtUhixS3Ma/YW1PnaDPM4b2qCIjSgG/c=" providerId="None" clId="Web-{9F1B9CA4-569F-4065-A4FD-4A286753FC3A}" dt="2025-04-04T17:40:57.557" v="29"/>
      <pc:docMkLst>
        <pc:docMk/>
      </pc:docMkLst>
      <pc:sldChg chg="modSp modCm">
        <pc:chgData name="Isabel Hoyos" userId="R5eVIiNu+G3RtUhixS3Ma/YW1PnaDPM4b2qCIjSgG/c=" providerId="None" clId="Web-{9F1B9CA4-569F-4065-A4FD-4A286753FC3A}" dt="2025-04-04T17:39:42.635" v="21" actId="20577"/>
        <pc:sldMkLst>
          <pc:docMk/>
          <pc:sldMk cId="80328911" sldId="2327"/>
        </pc:sldMkLst>
        <pc:spChg chg="mod">
          <ac:chgData name="Isabel Hoyos" userId="R5eVIiNu+G3RtUhixS3Ma/YW1PnaDPM4b2qCIjSgG/c=" providerId="None" clId="Web-{9F1B9CA4-569F-4065-A4FD-4A286753FC3A}" dt="2025-04-04T17:39:42.635" v="21" actId="20577"/>
          <ac:spMkLst>
            <pc:docMk/>
            <pc:sldMk cId="80328911" sldId="2327"/>
            <ac:spMk id="9" creationId="{67A450E0-0838-B0F1-780C-99B386F7DBBD}"/>
          </ac:spMkLst>
        </pc:spChg>
        <pc:extLst>
          <p:ext xmlns:p="http://schemas.openxmlformats.org/presentationml/2006/main" uri="{D6D511B9-2390-475A-947B-AFAB55BFBCF1}">
            <pc226:cmChg xmlns:pc226="http://schemas.microsoft.com/office/powerpoint/2022/06/main/command" chg="mod">
              <pc226:chgData name="Isabel Hoyos" userId="R5eVIiNu+G3RtUhixS3Ma/YW1PnaDPM4b2qCIjSgG/c=" providerId="None" clId="Web-{9F1B9CA4-569F-4065-A4FD-4A286753FC3A}" dt="2025-04-04T17:39:33.682" v="20" actId="20577"/>
              <pc2:cmMkLst xmlns:pc2="http://schemas.microsoft.com/office/powerpoint/2019/9/main/command">
                <pc:docMk/>
                <pc:sldMk cId="80328911" sldId="2327"/>
                <pc2:cmMk id="{6DF08378-75BB-41E8-8902-3C3537E655E3}"/>
              </pc2:cmMkLst>
            </pc226:cmChg>
          </p:ext>
        </pc:extLst>
      </pc:sldChg>
      <pc:sldChg chg="modSp modCm">
        <pc:chgData name="Isabel Hoyos" userId="R5eVIiNu+G3RtUhixS3Ma/YW1PnaDPM4b2qCIjSgG/c=" providerId="None" clId="Web-{9F1B9CA4-569F-4065-A4FD-4A286753FC3A}" dt="2025-04-04T17:40:57.557" v="29"/>
        <pc:sldMkLst>
          <pc:docMk/>
          <pc:sldMk cId="1201950251" sldId="2328"/>
        </pc:sldMkLst>
        <pc:graphicFrameChg chg="mod modGraphic">
          <ac:chgData name="Isabel Hoyos" userId="R5eVIiNu+G3RtUhixS3Ma/YW1PnaDPM4b2qCIjSgG/c=" providerId="None" clId="Web-{9F1B9CA4-569F-4065-A4FD-4A286753FC3A}" dt="2025-04-04T17:40:57.557" v="29"/>
          <ac:graphicFrameMkLst>
            <pc:docMk/>
            <pc:sldMk cId="1201950251" sldId="2328"/>
            <ac:graphicFrameMk id="5" creationId="{47260AC5-649D-3C0D-5C40-44F5099F137C}"/>
          </ac:graphicFrameMkLst>
        </pc:graphicFrameChg>
        <pc:extLst>
          <p:ext xmlns:p="http://schemas.openxmlformats.org/presentationml/2006/main" uri="{D6D511B9-2390-475A-947B-AFAB55BFBCF1}">
            <pc226:cmChg xmlns:pc226="http://schemas.microsoft.com/office/powerpoint/2022/06/main/command" chg="mod">
              <pc226:chgData name="Isabel Hoyos" userId="R5eVIiNu+G3RtUhixS3Ma/YW1PnaDPM4b2qCIjSgG/c=" providerId="None" clId="Web-{9F1B9CA4-569F-4065-A4FD-4A286753FC3A}" dt="2025-04-04T17:40:57.541" v="28"/>
              <pc2:cmMkLst xmlns:pc2="http://schemas.microsoft.com/office/powerpoint/2019/9/main/command">
                <pc:docMk/>
                <pc:sldMk cId="1201950251" sldId="2328"/>
                <pc2:cmMk id="{D6DB820F-D4B2-494D-8811-AD7049F12E3B}"/>
              </pc2:cmMkLst>
            </pc226:cmChg>
          </p:ext>
        </pc:extLst>
      </pc:sldChg>
    </pc:docChg>
  </pc:docChgLst>
  <pc:docChgLst>
    <pc:chgData name="Isabel Hoyos" userId="R5eVIiNu+G3RtUhixS3Ma/YW1PnaDPM4b2qCIjSgG/c=" providerId="None" clId="Web-{D9DD08E2-FCC9-4CDE-BD9B-8459FBC3C0FC}"/>
    <pc:docChg chg="modSld">
      <pc:chgData name="Isabel Hoyos" userId="R5eVIiNu+G3RtUhixS3Ma/YW1PnaDPM4b2qCIjSgG/c=" providerId="None" clId="Web-{D9DD08E2-FCC9-4CDE-BD9B-8459FBC3C0FC}" dt="2025-05-10T12:12:10.375" v="3" actId="20577"/>
      <pc:docMkLst>
        <pc:docMk/>
      </pc:docMkLst>
      <pc:sldChg chg="modSp">
        <pc:chgData name="Isabel Hoyos" userId="R5eVIiNu+G3RtUhixS3Ma/YW1PnaDPM4b2qCIjSgG/c=" providerId="None" clId="Web-{D9DD08E2-FCC9-4CDE-BD9B-8459FBC3C0FC}" dt="2025-05-10T12:12:10.375" v="3" actId="20577"/>
        <pc:sldMkLst>
          <pc:docMk/>
          <pc:sldMk cId="1583360362" sldId="2422"/>
        </pc:sldMkLst>
        <pc:spChg chg="mod">
          <ac:chgData name="Isabel Hoyos" userId="R5eVIiNu+G3RtUhixS3Ma/YW1PnaDPM4b2qCIjSgG/c=" providerId="None" clId="Web-{D9DD08E2-FCC9-4CDE-BD9B-8459FBC3C0FC}" dt="2025-05-10T12:12:10.375" v="3" actId="20577"/>
          <ac:spMkLst>
            <pc:docMk/>
            <pc:sldMk cId="1583360362" sldId="2422"/>
            <ac:spMk id="54" creationId="{E1AAF76F-93C0-1826-C19A-C3E8156E7858}"/>
          </ac:spMkLst>
        </pc:spChg>
      </pc:sldChg>
    </pc:docChg>
  </pc:docChgLst>
  <pc:docChgLst>
    <pc:chgData name="Isabel Hoyos" userId="R5eVIiNu+G3RtUhixS3Ma/YW1PnaDPM4b2qCIjSgG/c=" providerId="None" clId="Web-{1A2DA286-169E-453C-8201-0C3A97B6CD62}"/>
    <pc:docChg chg="modSld">
      <pc:chgData name="Isabel Hoyos" userId="R5eVIiNu+G3RtUhixS3Ma/YW1PnaDPM4b2qCIjSgG/c=" providerId="None" clId="Web-{1A2DA286-169E-453C-8201-0C3A97B6CD62}" dt="2025-04-04T18:44:04.152" v="1" actId="20577"/>
      <pc:docMkLst>
        <pc:docMk/>
      </pc:docMkLst>
      <pc:sldChg chg="modSp">
        <pc:chgData name="Isabel Hoyos" userId="R5eVIiNu+G3RtUhixS3Ma/YW1PnaDPM4b2qCIjSgG/c=" providerId="None" clId="Web-{1A2DA286-169E-453C-8201-0C3A97B6CD62}" dt="2025-04-04T18:44:04.152" v="1" actId="20577"/>
        <pc:sldMkLst>
          <pc:docMk/>
          <pc:sldMk cId="3479306089" sldId="710"/>
        </pc:sldMkLst>
        <pc:spChg chg="mod">
          <ac:chgData name="Isabel Hoyos" userId="R5eVIiNu+G3RtUhixS3Ma/YW1PnaDPM4b2qCIjSgG/c=" providerId="None" clId="Web-{1A2DA286-169E-453C-8201-0C3A97B6CD62}" dt="2025-04-04T18:44:04.152" v="1" actId="20577"/>
          <ac:spMkLst>
            <pc:docMk/>
            <pc:sldMk cId="3479306089" sldId="710"/>
            <ac:spMk id="5" creationId="{BF6853DA-26B4-912B-BDE2-31A8244F8A97}"/>
          </ac:spMkLst>
        </pc:spChg>
      </pc:sldChg>
    </pc:docChg>
  </pc:docChgLst>
  <pc:docChgLst>
    <pc:chgData name="Isabel Hoyos" userId="R5eVIiNu+G3RtUhixS3Ma/YW1PnaDPM4b2qCIjSgG/c=" providerId="None" clId="Web-{EEC31751-35C5-4AC4-8CEC-4D58F29E4755}"/>
    <pc:docChg chg="modSld sldOrd">
      <pc:chgData name="Isabel Hoyos" userId="R5eVIiNu+G3RtUhixS3Ma/YW1PnaDPM4b2qCIjSgG/c=" providerId="None" clId="Web-{EEC31751-35C5-4AC4-8CEC-4D58F29E4755}" dt="2025-04-18T16:07:50.863" v="4" actId="20577"/>
      <pc:docMkLst>
        <pc:docMk/>
      </pc:docMkLst>
      <pc:sldChg chg="ord">
        <pc:chgData name="Isabel Hoyos" userId="R5eVIiNu+G3RtUhixS3Ma/YW1PnaDPM4b2qCIjSgG/c=" providerId="None" clId="Web-{EEC31751-35C5-4AC4-8CEC-4D58F29E4755}" dt="2025-04-18T16:01:32.213" v="1"/>
        <pc:sldMkLst>
          <pc:docMk/>
          <pc:sldMk cId="4213397835" sldId="2312"/>
        </pc:sldMkLst>
      </pc:sldChg>
      <pc:sldChg chg="modSp">
        <pc:chgData name="Isabel Hoyos" userId="R5eVIiNu+G3RtUhixS3Ma/YW1PnaDPM4b2qCIjSgG/c=" providerId="None" clId="Web-{EEC31751-35C5-4AC4-8CEC-4D58F29E4755}" dt="2025-04-18T16:07:50.863" v="4" actId="20577"/>
        <pc:sldMkLst>
          <pc:docMk/>
          <pc:sldMk cId="4265758218" sldId="2352"/>
        </pc:sldMkLst>
        <pc:spChg chg="mod">
          <ac:chgData name="Isabel Hoyos" userId="R5eVIiNu+G3RtUhixS3Ma/YW1PnaDPM4b2qCIjSgG/c=" providerId="None" clId="Web-{EEC31751-35C5-4AC4-8CEC-4D58F29E4755}" dt="2025-04-18T16:07:50.863" v="4" actId="20577"/>
          <ac:spMkLst>
            <pc:docMk/>
            <pc:sldMk cId="4265758218" sldId="2352"/>
            <ac:spMk id="28" creationId="{D186A996-8706-4D44-DB5C-D0750FE74CA8}"/>
          </ac:spMkLst>
        </pc:spChg>
      </pc:sldChg>
    </pc:docChg>
  </pc:docChgLst>
  <pc:docChgLst>
    <pc:chgData name="Helen Kim" userId="n1H8ZmGiKeGHwzxt24x1V8SczUGaTjzTyag75aCzgnE=" providerId="None" clId="Web-{AB2FD117-20EE-4BC9-8366-E70802AEC814}"/>
    <pc:docChg chg="modSld">
      <pc:chgData name="Helen Kim" userId="n1H8ZmGiKeGHwzxt24x1V8SczUGaTjzTyag75aCzgnE=" providerId="None" clId="Web-{AB2FD117-20EE-4BC9-8366-E70802AEC814}" dt="2025-05-10T19:29:24.045" v="4" actId="20577"/>
      <pc:docMkLst>
        <pc:docMk/>
      </pc:docMkLst>
      <pc:sldChg chg="modSp">
        <pc:chgData name="Helen Kim" userId="n1H8ZmGiKeGHwzxt24x1V8SczUGaTjzTyag75aCzgnE=" providerId="None" clId="Web-{AB2FD117-20EE-4BC9-8366-E70802AEC814}" dt="2025-05-10T19:29:24.045" v="4" actId="20577"/>
        <pc:sldMkLst>
          <pc:docMk/>
          <pc:sldMk cId="3829097372" sldId="2364"/>
        </pc:sldMkLst>
        <pc:spChg chg="mod">
          <ac:chgData name="Helen Kim" userId="n1H8ZmGiKeGHwzxt24x1V8SczUGaTjzTyag75aCzgnE=" providerId="None" clId="Web-{AB2FD117-20EE-4BC9-8366-E70802AEC814}" dt="2025-05-10T19:29:24.045" v="4" actId="20577"/>
          <ac:spMkLst>
            <pc:docMk/>
            <pc:sldMk cId="3829097372" sldId="2364"/>
            <ac:spMk id="4" creationId="{02D0E1A8-9E37-7912-D036-A2D5ADD97D8A}"/>
          </ac:spMkLst>
        </pc:spChg>
      </pc:sldChg>
    </pc:docChg>
  </pc:docChgLst>
  <pc:docChgLst>
    <pc:chgData name="Isabel Hoyos" userId="R5eVIiNu+G3RtUhixS3Ma/YW1PnaDPM4b2qCIjSgG/c=" providerId="None" clId="Web-{F8A100C6-D487-4466-BE07-C06D7519158E}"/>
    <pc:docChg chg="modSld">
      <pc:chgData name="Isabel Hoyos" userId="R5eVIiNu+G3RtUhixS3Ma/YW1PnaDPM4b2qCIjSgG/c=" providerId="None" clId="Web-{F8A100C6-D487-4466-BE07-C06D7519158E}" dt="2025-04-04T20:22:39.697" v="173" actId="14100"/>
      <pc:docMkLst>
        <pc:docMk/>
      </pc:docMkLst>
      <pc:sldChg chg="modSp">
        <pc:chgData name="Isabel Hoyos" userId="R5eVIiNu+G3RtUhixS3Ma/YW1PnaDPM4b2qCIjSgG/c=" providerId="None" clId="Web-{F8A100C6-D487-4466-BE07-C06D7519158E}" dt="2025-04-04T20:18:17.126" v="157"/>
        <pc:sldMkLst>
          <pc:docMk/>
          <pc:sldMk cId="2771970039" sldId="2400"/>
        </pc:sldMkLst>
        <pc:graphicFrameChg chg="mod modGraphic">
          <ac:chgData name="Isabel Hoyos" userId="R5eVIiNu+G3RtUhixS3Ma/YW1PnaDPM4b2qCIjSgG/c=" providerId="None" clId="Web-{F8A100C6-D487-4466-BE07-C06D7519158E}" dt="2025-04-04T20:18:17.126" v="157"/>
          <ac:graphicFrameMkLst>
            <pc:docMk/>
            <pc:sldMk cId="2771970039" sldId="2400"/>
            <ac:graphicFrameMk id="3" creationId="{A7EF514A-78BA-B758-7855-9B2E6D4F7523}"/>
          </ac:graphicFrameMkLst>
        </pc:graphicFrameChg>
      </pc:sldChg>
      <pc:sldChg chg="addSp delSp modSp">
        <pc:chgData name="Isabel Hoyos" userId="R5eVIiNu+G3RtUhixS3Ma/YW1PnaDPM4b2qCIjSgG/c=" providerId="None" clId="Web-{F8A100C6-D487-4466-BE07-C06D7519158E}" dt="2025-04-04T20:22:39.697" v="173" actId="14100"/>
        <pc:sldMkLst>
          <pc:docMk/>
          <pc:sldMk cId="1569718418" sldId="2401"/>
        </pc:sldMkLst>
        <pc:picChg chg="add del mod">
          <ac:chgData name="Isabel Hoyos" userId="R5eVIiNu+G3RtUhixS3Ma/YW1PnaDPM4b2qCIjSgG/c=" providerId="None" clId="Web-{F8A100C6-D487-4466-BE07-C06D7519158E}" dt="2025-04-04T20:22:00.836" v="168" actId="14100"/>
          <ac:picMkLst>
            <pc:docMk/>
            <pc:sldMk cId="1569718418" sldId="2401"/>
            <ac:picMk id="3035" creationId="{CA4090C6-F77A-E6C0-2F11-DC4CCA5BBA2F}"/>
          </ac:picMkLst>
        </pc:picChg>
        <pc:picChg chg="add del">
          <ac:chgData name="Isabel Hoyos" userId="R5eVIiNu+G3RtUhixS3Ma/YW1PnaDPM4b2qCIjSgG/c=" providerId="None" clId="Web-{F8A100C6-D487-4466-BE07-C06D7519158E}" dt="2025-04-04T20:21:51.304" v="165"/>
          <ac:picMkLst>
            <pc:docMk/>
            <pc:sldMk cId="1569718418" sldId="2401"/>
            <ac:picMk id="3978" creationId="{C5D9CFFA-CE86-98F9-B026-BB7E1F904B4A}"/>
          </ac:picMkLst>
        </pc:picChg>
        <pc:picChg chg="mod">
          <ac:chgData name="Isabel Hoyos" userId="R5eVIiNu+G3RtUhixS3Ma/YW1PnaDPM4b2qCIjSgG/c=" providerId="None" clId="Web-{F8A100C6-D487-4466-BE07-C06D7519158E}" dt="2025-04-04T20:22:39.697" v="173" actId="14100"/>
          <ac:picMkLst>
            <pc:docMk/>
            <pc:sldMk cId="1569718418" sldId="2401"/>
            <ac:picMk id="3981" creationId="{BBA352EC-73E3-2FF7-CFFE-BAF5860B8E0E}"/>
          </ac:picMkLst>
        </pc:picChg>
      </pc:sldChg>
    </pc:docChg>
  </pc:docChgLst>
  <pc:docChgLst>
    <pc:chgData name="Isabel Hoyos" userId="R5eVIiNu+G3RtUhixS3Ma/YW1PnaDPM4b2qCIjSgG/c=" providerId="None" clId="Web-{B00A0C09-B09A-4E03-B2E9-5C8B2BF6410A}"/>
    <pc:docChg chg="modSld">
      <pc:chgData name="Isabel Hoyos" userId="R5eVIiNu+G3RtUhixS3Ma/YW1PnaDPM4b2qCIjSgG/c=" providerId="None" clId="Web-{B00A0C09-B09A-4E03-B2E9-5C8B2BF6410A}" dt="2025-04-15T18:21:16.426" v="5"/>
      <pc:docMkLst>
        <pc:docMk/>
      </pc:docMkLst>
      <pc:sldChg chg="modSp">
        <pc:chgData name="Isabel Hoyos" userId="R5eVIiNu+G3RtUhixS3Ma/YW1PnaDPM4b2qCIjSgG/c=" providerId="None" clId="Web-{B00A0C09-B09A-4E03-B2E9-5C8B2BF6410A}" dt="2025-04-15T18:21:16.426" v="5"/>
        <pc:sldMkLst>
          <pc:docMk/>
          <pc:sldMk cId="4213397835" sldId="2312"/>
        </pc:sldMkLst>
        <pc:graphicFrameChg chg="mod modGraphic">
          <ac:chgData name="Isabel Hoyos" userId="R5eVIiNu+G3RtUhixS3Ma/YW1PnaDPM4b2qCIjSgG/c=" providerId="None" clId="Web-{B00A0C09-B09A-4E03-B2E9-5C8B2BF6410A}" dt="2025-04-15T18:21:16.426" v="5"/>
          <ac:graphicFrameMkLst>
            <pc:docMk/>
            <pc:sldMk cId="4213397835" sldId="2312"/>
            <ac:graphicFrameMk id="10" creationId="{03CF2851-EF63-6ED8-577B-2BEED1DD8648}"/>
          </ac:graphicFrameMkLst>
        </pc:graphicFrameChg>
      </pc:sldChg>
    </pc:docChg>
  </pc:docChgLst>
  <pc:docChgLst>
    <pc:chgData name="Helen Kim" userId="n1H8ZmGiKeGHwzxt24x1V8SczUGaTjzTyag75aCzgnE=" providerId="None" clId="Web-{6975B4CB-12AB-4C27-B2B1-DD87182DB6C1}"/>
    <pc:docChg chg="modSld">
      <pc:chgData name="Helen Kim" userId="n1H8ZmGiKeGHwzxt24x1V8SczUGaTjzTyag75aCzgnE=" providerId="None" clId="Web-{6975B4CB-12AB-4C27-B2B1-DD87182DB6C1}" dt="2025-05-11T11:14:04.077" v="1"/>
      <pc:docMkLst>
        <pc:docMk/>
      </pc:docMkLst>
      <pc:sldChg chg="modSp">
        <pc:chgData name="Helen Kim" userId="n1H8ZmGiKeGHwzxt24x1V8SczUGaTjzTyag75aCzgnE=" providerId="None" clId="Web-{6975B4CB-12AB-4C27-B2B1-DD87182DB6C1}" dt="2025-05-11T11:14:04.077" v="1"/>
        <pc:sldMkLst>
          <pc:docMk/>
          <pc:sldMk cId="3126519090" sldId="2224"/>
        </pc:sldMkLst>
        <pc:graphicFrameChg chg="mod modGraphic">
          <ac:chgData name="Helen Kim" userId="n1H8ZmGiKeGHwzxt24x1V8SczUGaTjzTyag75aCzgnE=" providerId="None" clId="Web-{6975B4CB-12AB-4C27-B2B1-DD87182DB6C1}" dt="2025-05-11T11:14:04.077" v="1"/>
          <ac:graphicFrameMkLst>
            <pc:docMk/>
            <pc:sldMk cId="3126519090" sldId="2224"/>
            <ac:graphicFrameMk id="5" creationId="{6BF33546-9865-9CC2-CAC8-BED43B84E550}"/>
          </ac:graphicFrameMkLst>
        </pc:graphicFrameChg>
      </pc:sldChg>
    </pc:docChg>
  </pc:docChgLst>
  <pc:docChgLst>
    <pc:chgData name="Isabel Hoyos" userId="R5eVIiNu+G3RtUhixS3Ma/YW1PnaDPM4b2qCIjSgG/c=" providerId="None" clId="Web-{38C632F4-C12B-4F06-9FDF-2AEE116E1467}"/>
    <pc:docChg chg="modSld">
      <pc:chgData name="Isabel Hoyos" userId="R5eVIiNu+G3RtUhixS3Ma/YW1PnaDPM4b2qCIjSgG/c=" providerId="None" clId="Web-{38C632F4-C12B-4F06-9FDF-2AEE116E1467}" dt="2025-05-15T18:40:26.073" v="17" actId="14100"/>
      <pc:docMkLst>
        <pc:docMk/>
      </pc:docMkLst>
      <pc:sldChg chg="modSp">
        <pc:chgData name="Isabel Hoyos" userId="R5eVIiNu+G3RtUhixS3Ma/YW1PnaDPM4b2qCIjSgG/c=" providerId="None" clId="Web-{38C632F4-C12B-4F06-9FDF-2AEE116E1467}" dt="2025-05-15T18:40:26.073" v="17" actId="14100"/>
        <pc:sldMkLst>
          <pc:docMk/>
          <pc:sldMk cId="2237184222" sldId="2426"/>
        </pc:sldMkLst>
        <pc:spChg chg="mod">
          <ac:chgData name="Isabel Hoyos" userId="R5eVIiNu+G3RtUhixS3Ma/YW1PnaDPM4b2qCIjSgG/c=" providerId="None" clId="Web-{38C632F4-C12B-4F06-9FDF-2AEE116E1467}" dt="2025-05-15T18:40:26.073" v="17" actId="14100"/>
          <ac:spMkLst>
            <pc:docMk/>
            <pc:sldMk cId="2237184222" sldId="2426"/>
            <ac:spMk id="54" creationId="{E1AAF76F-93C0-1826-C19A-C3E8156E7858}"/>
          </ac:spMkLst>
        </pc:spChg>
      </pc:sldChg>
    </pc:docChg>
  </pc:docChgLst>
  <pc:docChgLst>
    <pc:chgData name="Isabel Hoyos" userId="R5eVIiNu+G3RtUhixS3Ma/YW1PnaDPM4b2qCIjSgG/c=" providerId="None" clId="Web-{DE4FBE20-23A0-4D59-8F94-0AE38BFE42CF}"/>
    <pc:docChg chg="modSld">
      <pc:chgData name="Isabel Hoyos" userId="R5eVIiNu+G3RtUhixS3Ma/YW1PnaDPM4b2qCIjSgG/c=" providerId="None" clId="Web-{DE4FBE20-23A0-4D59-8F94-0AE38BFE42CF}" dt="2025-04-18T14:08:58.502" v="174" actId="20577"/>
      <pc:docMkLst>
        <pc:docMk/>
      </pc:docMkLst>
      <pc:sldChg chg="modSp">
        <pc:chgData name="Isabel Hoyos" userId="R5eVIiNu+G3RtUhixS3Ma/YW1PnaDPM4b2qCIjSgG/c=" providerId="None" clId="Web-{DE4FBE20-23A0-4D59-8F94-0AE38BFE42CF}" dt="2025-04-18T14:08:48.658" v="172" actId="1076"/>
        <pc:sldMkLst>
          <pc:docMk/>
          <pc:sldMk cId="2287695231" sldId="497"/>
        </pc:sldMkLst>
        <pc:spChg chg="mod">
          <ac:chgData name="Isabel Hoyos" userId="R5eVIiNu+G3RtUhixS3Ma/YW1PnaDPM4b2qCIjSgG/c=" providerId="None" clId="Web-{DE4FBE20-23A0-4D59-8F94-0AE38BFE42CF}" dt="2025-04-18T14:08:48.658" v="172" actId="1076"/>
          <ac:spMkLst>
            <pc:docMk/>
            <pc:sldMk cId="2287695231" sldId="497"/>
            <ac:spMk id="98" creationId="{85865DB6-DEFD-3D31-6E99-2F97204C5698}"/>
          </ac:spMkLst>
        </pc:spChg>
      </pc:sldChg>
      <pc:sldChg chg="modSp">
        <pc:chgData name="Isabel Hoyos" userId="R5eVIiNu+G3RtUhixS3Ma/YW1PnaDPM4b2qCIjSgG/c=" providerId="None" clId="Web-{DE4FBE20-23A0-4D59-8F94-0AE38BFE42CF}" dt="2025-04-18T14:08:58.502" v="174" actId="20577"/>
        <pc:sldMkLst>
          <pc:docMk/>
          <pc:sldMk cId="3656749084" sldId="2365"/>
        </pc:sldMkLst>
        <pc:spChg chg="mod">
          <ac:chgData name="Isabel Hoyos" userId="R5eVIiNu+G3RtUhixS3Ma/YW1PnaDPM4b2qCIjSgG/c=" providerId="None" clId="Web-{DE4FBE20-23A0-4D59-8F94-0AE38BFE42CF}" dt="2025-04-18T14:08:58.502" v="174" actId="20577"/>
          <ac:spMkLst>
            <pc:docMk/>
            <pc:sldMk cId="3656749084" sldId="2365"/>
            <ac:spMk id="12" creationId="{03362C82-2B05-1F54-0743-B120CDA6B1BF}"/>
          </ac:spMkLst>
        </pc:spChg>
        <pc:spChg chg="mod">
          <ac:chgData name="Isabel Hoyos" userId="R5eVIiNu+G3RtUhixS3Ma/YW1PnaDPM4b2qCIjSgG/c=" providerId="None" clId="Web-{DE4FBE20-23A0-4D59-8F94-0AE38BFE42CF}" dt="2025-04-18T13:27:38.386" v="95" actId="1076"/>
          <ac:spMkLst>
            <pc:docMk/>
            <pc:sldMk cId="3656749084" sldId="2365"/>
            <ac:spMk id="16" creationId="{A066E04A-53F9-6965-25BE-8CE1652D5297}"/>
          </ac:spMkLst>
        </pc:spChg>
        <pc:cxnChg chg="mod">
          <ac:chgData name="Isabel Hoyos" userId="R5eVIiNu+G3RtUhixS3Ma/YW1PnaDPM4b2qCIjSgG/c=" providerId="None" clId="Web-{DE4FBE20-23A0-4D59-8F94-0AE38BFE42CF}" dt="2025-04-18T13:27:38.339" v="94" actId="1076"/>
          <ac:cxnSpMkLst>
            <pc:docMk/>
            <pc:sldMk cId="3656749084" sldId="2365"/>
            <ac:cxnSpMk id="15" creationId="{5848B07D-37E3-4143-A568-CDF456C7BA8D}"/>
          </ac:cxnSpMkLst>
        </pc:cxnChg>
      </pc:sldChg>
    </pc:docChg>
  </pc:docChgLst>
  <pc:docChgLst>
    <pc:chgData name="Isabel Hoyos" userId="R5eVIiNu+G3RtUhixS3Ma/YW1PnaDPM4b2qCIjSgG/c=" providerId="None" clId="Web-{933125E0-D680-43F7-B382-4DA4A2098075}"/>
    <pc:docChg chg="modSld">
      <pc:chgData name="Isabel Hoyos" userId="R5eVIiNu+G3RtUhixS3Ma/YW1PnaDPM4b2qCIjSgG/c=" providerId="None" clId="Web-{933125E0-D680-43F7-B382-4DA4A2098075}" dt="2025-05-10T12:30:43.636" v="55" actId="14100"/>
      <pc:docMkLst>
        <pc:docMk/>
      </pc:docMkLst>
      <pc:sldChg chg="modSp">
        <pc:chgData name="Isabel Hoyos" userId="R5eVIiNu+G3RtUhixS3Ma/YW1PnaDPM4b2qCIjSgG/c=" providerId="None" clId="Web-{933125E0-D680-43F7-B382-4DA4A2098075}" dt="2025-05-10T12:27:18.206" v="18"/>
        <pc:sldMkLst>
          <pc:docMk/>
          <pc:sldMk cId="1599222168" sldId="2408"/>
        </pc:sldMkLst>
        <pc:graphicFrameChg chg="mod modGraphic">
          <ac:chgData name="Isabel Hoyos" userId="R5eVIiNu+G3RtUhixS3Ma/YW1PnaDPM4b2qCIjSgG/c=" providerId="None" clId="Web-{933125E0-D680-43F7-B382-4DA4A2098075}" dt="2025-05-10T12:27:18.206" v="18"/>
          <ac:graphicFrameMkLst>
            <pc:docMk/>
            <pc:sldMk cId="1599222168" sldId="2408"/>
            <ac:graphicFrameMk id="1832" creationId="{DD2C6CE0-4DED-B62D-D4BF-DEEA2587CC67}"/>
          </ac:graphicFrameMkLst>
        </pc:graphicFrameChg>
      </pc:sldChg>
      <pc:sldChg chg="modSp">
        <pc:chgData name="Isabel Hoyos" userId="R5eVIiNu+G3RtUhixS3Ma/YW1PnaDPM4b2qCIjSgG/c=" providerId="None" clId="Web-{933125E0-D680-43F7-B382-4DA4A2098075}" dt="2025-05-10T12:26:55.862" v="8" actId="20577"/>
        <pc:sldMkLst>
          <pc:docMk/>
          <pc:sldMk cId="253972778" sldId="2419"/>
        </pc:sldMkLst>
        <pc:spChg chg="mod">
          <ac:chgData name="Isabel Hoyos" userId="R5eVIiNu+G3RtUhixS3Ma/YW1PnaDPM4b2qCIjSgG/c=" providerId="None" clId="Web-{933125E0-D680-43F7-B382-4DA4A2098075}" dt="2025-05-10T12:26:55.862" v="8" actId="20577"/>
          <ac:spMkLst>
            <pc:docMk/>
            <pc:sldMk cId="253972778" sldId="2419"/>
            <ac:spMk id="39" creationId="{680862E7-DED0-E819-C57E-084E61D7A9F2}"/>
          </ac:spMkLst>
        </pc:spChg>
      </pc:sldChg>
      <pc:sldChg chg="modSp">
        <pc:chgData name="Isabel Hoyos" userId="R5eVIiNu+G3RtUhixS3Ma/YW1PnaDPM4b2qCIjSgG/c=" providerId="None" clId="Web-{933125E0-D680-43F7-B382-4DA4A2098075}" dt="2025-05-10T12:26:18.985" v="6" actId="20577"/>
        <pc:sldMkLst>
          <pc:docMk/>
          <pc:sldMk cId="1716764161" sldId="2420"/>
        </pc:sldMkLst>
        <pc:spChg chg="mod">
          <ac:chgData name="Isabel Hoyos" userId="R5eVIiNu+G3RtUhixS3Ma/YW1PnaDPM4b2qCIjSgG/c=" providerId="None" clId="Web-{933125E0-D680-43F7-B382-4DA4A2098075}" dt="2025-05-10T12:26:18.985" v="6" actId="20577"/>
          <ac:spMkLst>
            <pc:docMk/>
            <pc:sldMk cId="1716764161" sldId="2420"/>
            <ac:spMk id="2" creationId="{5B7C41C2-31A3-B5F8-CFAC-C9E5FCBA5E1C}"/>
          </ac:spMkLst>
        </pc:spChg>
        <pc:spChg chg="mod">
          <ac:chgData name="Isabel Hoyos" userId="R5eVIiNu+G3RtUhixS3Ma/YW1PnaDPM4b2qCIjSgG/c=" providerId="None" clId="Web-{933125E0-D680-43F7-B382-4DA4A2098075}" dt="2025-05-10T12:25:52.500" v="1" actId="1076"/>
          <ac:spMkLst>
            <pc:docMk/>
            <pc:sldMk cId="1716764161" sldId="2420"/>
            <ac:spMk id="1183" creationId="{179947EF-6579-0203-2E04-F75141D1A363}"/>
          </ac:spMkLst>
        </pc:spChg>
        <pc:spChg chg="mod">
          <ac:chgData name="Isabel Hoyos" userId="R5eVIiNu+G3RtUhixS3Ma/YW1PnaDPM4b2qCIjSgG/c=" providerId="None" clId="Web-{933125E0-D680-43F7-B382-4DA4A2098075}" dt="2025-05-10T12:25:52.531" v="2" actId="1076"/>
          <ac:spMkLst>
            <pc:docMk/>
            <pc:sldMk cId="1716764161" sldId="2420"/>
            <ac:spMk id="1184" creationId="{C554C0A9-CF7A-BD0A-854B-076F0BF01723}"/>
          </ac:spMkLst>
        </pc:spChg>
        <pc:graphicFrameChg chg="mod">
          <ac:chgData name="Isabel Hoyos" userId="R5eVIiNu+G3RtUhixS3Ma/YW1PnaDPM4b2qCIjSgG/c=" providerId="None" clId="Web-{933125E0-D680-43F7-B382-4DA4A2098075}" dt="2025-05-10T12:25:45.328" v="0" actId="1076"/>
          <ac:graphicFrameMkLst>
            <pc:docMk/>
            <pc:sldMk cId="1716764161" sldId="2420"/>
            <ac:graphicFrameMk id="41" creationId="{00000000-0000-0000-0000-000000000000}"/>
          </ac:graphicFrameMkLst>
        </pc:graphicFrameChg>
      </pc:sldChg>
      <pc:sldChg chg="delSp modSp">
        <pc:chgData name="Isabel Hoyos" userId="R5eVIiNu+G3RtUhixS3Ma/YW1PnaDPM4b2qCIjSgG/c=" providerId="None" clId="Web-{933125E0-D680-43F7-B382-4DA4A2098075}" dt="2025-05-10T12:30:43.636" v="55" actId="14100"/>
        <pc:sldMkLst>
          <pc:docMk/>
          <pc:sldMk cId="1583360362" sldId="2422"/>
        </pc:sldMkLst>
        <pc:spChg chg="mod">
          <ac:chgData name="Isabel Hoyos" userId="R5eVIiNu+G3RtUhixS3Ma/YW1PnaDPM4b2qCIjSgG/c=" providerId="None" clId="Web-{933125E0-D680-43F7-B382-4DA4A2098075}" dt="2025-05-10T12:27:49.114" v="20" actId="14100"/>
          <ac:spMkLst>
            <pc:docMk/>
            <pc:sldMk cId="1583360362" sldId="2422"/>
            <ac:spMk id="5" creationId="{AC2A4FAF-473B-BE41-9E79-2E8D8A77AEDB}"/>
          </ac:spMkLst>
        </pc:spChg>
        <pc:spChg chg="mod">
          <ac:chgData name="Isabel Hoyos" userId="R5eVIiNu+G3RtUhixS3Ma/YW1PnaDPM4b2qCIjSgG/c=" providerId="None" clId="Web-{933125E0-D680-43F7-B382-4DA4A2098075}" dt="2025-05-10T12:30:11.447" v="52" actId="14100"/>
          <ac:spMkLst>
            <pc:docMk/>
            <pc:sldMk cId="1583360362" sldId="2422"/>
            <ac:spMk id="19" creationId="{627110EC-14CC-D2FF-B2F8-1CEAC506D828}"/>
          </ac:spMkLst>
        </pc:spChg>
        <pc:spChg chg="mod">
          <ac:chgData name="Isabel Hoyos" userId="R5eVIiNu+G3RtUhixS3Ma/YW1PnaDPM4b2qCIjSgG/c=" providerId="None" clId="Web-{933125E0-D680-43F7-B382-4DA4A2098075}" dt="2025-05-10T12:28:35.381" v="31" actId="14100"/>
          <ac:spMkLst>
            <pc:docMk/>
            <pc:sldMk cId="1583360362" sldId="2422"/>
            <ac:spMk id="30" creationId="{594610C4-A212-CF82-0E94-5AC2C0A81548}"/>
          </ac:spMkLst>
        </pc:spChg>
        <pc:spChg chg="mod">
          <ac:chgData name="Isabel Hoyos" userId="R5eVIiNu+G3RtUhixS3Ma/YW1PnaDPM4b2qCIjSgG/c=" providerId="None" clId="Web-{933125E0-D680-43F7-B382-4DA4A2098075}" dt="2025-05-10T12:28:35.428" v="32" actId="14100"/>
          <ac:spMkLst>
            <pc:docMk/>
            <pc:sldMk cId="1583360362" sldId="2422"/>
            <ac:spMk id="34" creationId="{4EAAE2AF-90BF-EE0C-E689-144EA72D36B2}"/>
          </ac:spMkLst>
        </pc:spChg>
        <pc:spChg chg="mod">
          <ac:chgData name="Isabel Hoyos" userId="R5eVIiNu+G3RtUhixS3Ma/YW1PnaDPM4b2qCIjSgG/c=" providerId="None" clId="Web-{933125E0-D680-43F7-B382-4DA4A2098075}" dt="2025-05-10T12:29:44.039" v="46" actId="1076"/>
          <ac:spMkLst>
            <pc:docMk/>
            <pc:sldMk cId="1583360362" sldId="2422"/>
            <ac:spMk id="52" creationId="{8146EBB9-E9BC-0BBC-C421-10967B00EA29}"/>
          </ac:spMkLst>
        </pc:spChg>
        <pc:spChg chg="mod">
          <ac:chgData name="Isabel Hoyos" userId="R5eVIiNu+G3RtUhixS3Ma/YW1PnaDPM4b2qCIjSgG/c=" providerId="None" clId="Web-{933125E0-D680-43F7-B382-4DA4A2098075}" dt="2025-05-10T12:29:44.086" v="47" actId="1076"/>
          <ac:spMkLst>
            <pc:docMk/>
            <pc:sldMk cId="1583360362" sldId="2422"/>
            <ac:spMk id="53" creationId="{37AFB7B1-A04B-3B84-BA11-40F6557F5604}"/>
          </ac:spMkLst>
        </pc:spChg>
        <pc:grpChg chg="mod">
          <ac:chgData name="Isabel Hoyos" userId="R5eVIiNu+G3RtUhixS3Ma/YW1PnaDPM4b2qCIjSgG/c=" providerId="None" clId="Web-{933125E0-D680-43F7-B382-4DA4A2098075}" dt="2025-05-10T12:30:04.525" v="51" actId="1076"/>
          <ac:grpSpMkLst>
            <pc:docMk/>
            <pc:sldMk cId="1583360362" sldId="2422"/>
            <ac:grpSpMk id="15" creationId="{6E700123-EAA6-3CA4-03CC-298DA626DF37}"/>
          </ac:grpSpMkLst>
        </pc:grpChg>
        <pc:grpChg chg="mod">
          <ac:chgData name="Isabel Hoyos" userId="R5eVIiNu+G3RtUhixS3Ma/YW1PnaDPM4b2qCIjSgG/c=" providerId="None" clId="Web-{933125E0-D680-43F7-B382-4DA4A2098075}" dt="2025-05-10T12:29:43.914" v="43" actId="1076"/>
          <ac:grpSpMkLst>
            <pc:docMk/>
            <pc:sldMk cId="1583360362" sldId="2422"/>
            <ac:grpSpMk id="31" creationId="{1EC88113-E3F7-E386-B9B6-C11823148943}"/>
          </ac:grpSpMkLst>
        </pc:grpChg>
        <pc:grpChg chg="mod">
          <ac:chgData name="Isabel Hoyos" userId="R5eVIiNu+G3RtUhixS3Ma/YW1PnaDPM4b2qCIjSgG/c=" providerId="None" clId="Web-{933125E0-D680-43F7-B382-4DA4A2098075}" dt="2025-05-10T12:29:43.961" v="44" actId="1076"/>
          <ac:grpSpMkLst>
            <pc:docMk/>
            <pc:sldMk cId="1583360362" sldId="2422"/>
            <ac:grpSpMk id="35" creationId="{EE6BD558-22CC-8E8F-92F6-16F33DE120C3}"/>
          </ac:grpSpMkLst>
        </pc:grpChg>
        <pc:picChg chg="mod">
          <ac:chgData name="Isabel Hoyos" userId="R5eVIiNu+G3RtUhixS3Ma/YW1PnaDPM4b2qCIjSgG/c=" providerId="None" clId="Web-{933125E0-D680-43F7-B382-4DA4A2098075}" dt="2025-05-10T12:29:44.133" v="48" actId="1076"/>
          <ac:picMkLst>
            <pc:docMk/>
            <pc:sldMk cId="1583360362" sldId="2422"/>
            <ac:picMk id="16" creationId="{00000000-0000-0000-0000-000000000000}"/>
          </ac:picMkLst>
        </pc:picChg>
        <pc:picChg chg="mod">
          <ac:chgData name="Isabel Hoyos" userId="R5eVIiNu+G3RtUhixS3Ma/YW1PnaDPM4b2qCIjSgG/c=" providerId="None" clId="Web-{933125E0-D680-43F7-B382-4DA4A2098075}" dt="2025-05-10T12:29:44.180" v="49" actId="1076"/>
          <ac:picMkLst>
            <pc:docMk/>
            <pc:sldMk cId="1583360362" sldId="2422"/>
            <ac:picMk id="17" creationId="{00000000-0000-0000-0000-000000000000}"/>
          </ac:picMkLst>
        </pc:picChg>
        <pc:cxnChg chg="mod">
          <ac:chgData name="Isabel Hoyos" userId="R5eVIiNu+G3RtUhixS3Ma/YW1PnaDPM4b2qCIjSgG/c=" providerId="None" clId="Web-{933125E0-D680-43F7-B382-4DA4A2098075}" dt="2025-05-10T12:30:43.636" v="55" actId="14100"/>
          <ac:cxnSpMkLst>
            <pc:docMk/>
            <pc:sldMk cId="1583360362" sldId="2422"/>
            <ac:cxnSpMk id="38" creationId="{DDA2F08A-19DD-DF0D-ED94-76103E955C78}"/>
          </ac:cxnSpMkLst>
        </pc:cxnChg>
        <pc:cxnChg chg="del mod">
          <ac:chgData name="Isabel Hoyos" userId="R5eVIiNu+G3RtUhixS3Ma/YW1PnaDPM4b2qCIjSgG/c=" providerId="None" clId="Web-{933125E0-D680-43F7-B382-4DA4A2098075}" dt="2025-05-10T12:29:27.820" v="42"/>
          <ac:cxnSpMkLst>
            <pc:docMk/>
            <pc:sldMk cId="1583360362" sldId="2422"/>
            <ac:cxnSpMk id="40" creationId="{135CAE48-0348-70A6-73D5-E4D87469D1EC}"/>
          </ac:cxnSpMkLst>
        </pc:cxnChg>
        <pc:cxnChg chg="del">
          <ac:chgData name="Isabel Hoyos" userId="R5eVIiNu+G3RtUhixS3Ma/YW1PnaDPM4b2qCIjSgG/c=" providerId="None" clId="Web-{933125E0-D680-43F7-B382-4DA4A2098075}" dt="2025-05-10T12:29:50.587" v="50"/>
          <ac:cxnSpMkLst>
            <pc:docMk/>
            <pc:sldMk cId="1583360362" sldId="2422"/>
            <ac:cxnSpMk id="483" creationId="{BDA2D6D0-3675-0BD3-49FC-CFAE33A4414F}"/>
          </ac:cxnSpMkLst>
        </pc:cxnChg>
      </pc:sldChg>
    </pc:docChg>
  </pc:docChgLst>
  <pc:docChgLst>
    <pc:chgData name="Isabel Hoyos" userId="R5eVIiNu+G3RtUhixS3Ma/YW1PnaDPM4b2qCIjSgG/c=" providerId="None" clId="Web-{0B20DBC7-5E2C-4FA7-AA3C-BE954ED683F4}"/>
    <pc:docChg chg="sldOrd">
      <pc:chgData name="Isabel Hoyos" userId="R5eVIiNu+G3RtUhixS3Ma/YW1PnaDPM4b2qCIjSgG/c=" providerId="None" clId="Web-{0B20DBC7-5E2C-4FA7-AA3C-BE954ED683F4}" dt="2025-05-14T17:13:29.279" v="0"/>
      <pc:docMkLst>
        <pc:docMk/>
      </pc:docMkLst>
      <pc:sldChg chg="ord">
        <pc:chgData name="Isabel Hoyos" userId="R5eVIiNu+G3RtUhixS3Ma/YW1PnaDPM4b2qCIjSgG/c=" providerId="None" clId="Web-{0B20DBC7-5E2C-4FA7-AA3C-BE954ED683F4}" dt="2025-05-14T17:13:29.279" v="0"/>
        <pc:sldMkLst>
          <pc:docMk/>
          <pc:sldMk cId="1336921849" sldId="2377"/>
        </pc:sldMkLst>
      </pc:sldChg>
    </pc:docChg>
  </pc:docChgLst>
  <pc:docChgLst>
    <pc:chgData name="Isabel Hoyos" userId="R5eVIiNu+G3RtUhixS3Ma/YW1PnaDPM4b2qCIjSgG/c=" providerId="None" clId="Web-{B346932F-F798-4367-A055-690DF4FA44CB}"/>
    <pc:docChg chg="modSld">
      <pc:chgData name="Isabel Hoyos" userId="R5eVIiNu+G3RtUhixS3Ma/YW1PnaDPM4b2qCIjSgG/c=" providerId="None" clId="Web-{B346932F-F798-4367-A055-690DF4FA44CB}" dt="2025-04-21T15:45:20.694" v="300" actId="1076"/>
      <pc:docMkLst>
        <pc:docMk/>
      </pc:docMkLst>
      <pc:sldChg chg="delSp modSp">
        <pc:chgData name="Isabel Hoyos" userId="R5eVIiNu+G3RtUhixS3Ma/YW1PnaDPM4b2qCIjSgG/c=" providerId="None" clId="Web-{B346932F-F798-4367-A055-690DF4FA44CB}" dt="2025-04-21T15:45:20.694" v="300" actId="1076"/>
        <pc:sldMkLst>
          <pc:docMk/>
          <pc:sldMk cId="2287695231" sldId="497"/>
        </pc:sldMkLst>
        <pc:spChg chg="del mod">
          <ac:chgData name="Isabel Hoyos" userId="R5eVIiNu+G3RtUhixS3Ma/YW1PnaDPM4b2qCIjSgG/c=" providerId="None" clId="Web-{B346932F-F798-4367-A055-690DF4FA44CB}" dt="2025-04-21T15:36:09.883" v="201"/>
          <ac:spMkLst>
            <pc:docMk/>
            <pc:sldMk cId="2287695231" sldId="497"/>
            <ac:spMk id="2" creationId="{B81AF7A2-E3C5-3A6F-7F5D-C933FA5E675B}"/>
          </ac:spMkLst>
        </pc:spChg>
        <pc:spChg chg="mod">
          <ac:chgData name="Isabel Hoyos" userId="R5eVIiNu+G3RtUhixS3Ma/YW1PnaDPM4b2qCIjSgG/c=" providerId="None" clId="Web-{B346932F-F798-4367-A055-690DF4FA44CB}" dt="2025-04-21T15:45:20.694" v="300" actId="1076"/>
          <ac:spMkLst>
            <pc:docMk/>
            <pc:sldMk cId="2287695231" sldId="497"/>
            <ac:spMk id="40" creationId="{FAA44681-0C97-D4EB-7460-02F56F240FF3}"/>
          </ac:spMkLst>
        </pc:spChg>
        <pc:spChg chg="mod">
          <ac:chgData name="Isabel Hoyos" userId="R5eVIiNu+G3RtUhixS3Ma/YW1PnaDPM4b2qCIjSgG/c=" providerId="None" clId="Web-{B346932F-F798-4367-A055-690DF4FA44CB}" dt="2025-04-21T15:45:17.866" v="299" actId="1076"/>
          <ac:spMkLst>
            <pc:docMk/>
            <pc:sldMk cId="2287695231" sldId="497"/>
            <ac:spMk id="41" creationId="{6BBE65B5-F55B-EE68-1933-6F3163121086}"/>
          </ac:spMkLst>
        </pc:spChg>
        <pc:spChg chg="mod">
          <ac:chgData name="Isabel Hoyos" userId="R5eVIiNu+G3RtUhixS3Ma/YW1PnaDPM4b2qCIjSgG/c=" providerId="None" clId="Web-{B346932F-F798-4367-A055-690DF4FA44CB}" dt="2025-04-21T15:40:15.710" v="249" actId="20577"/>
          <ac:spMkLst>
            <pc:docMk/>
            <pc:sldMk cId="2287695231" sldId="497"/>
            <ac:spMk id="43" creationId="{904F9645-AC57-B5BD-9FF5-281D5CD55422}"/>
          </ac:spMkLst>
        </pc:spChg>
        <pc:spChg chg="del mod">
          <ac:chgData name="Isabel Hoyos" userId="R5eVIiNu+G3RtUhixS3Ma/YW1PnaDPM4b2qCIjSgG/c=" providerId="None" clId="Web-{B346932F-F798-4367-A055-690DF4FA44CB}" dt="2025-04-21T15:26:52.587" v="82"/>
          <ac:spMkLst>
            <pc:docMk/>
            <pc:sldMk cId="2287695231" sldId="497"/>
            <ac:spMk id="44" creationId="{FFBB98A9-6E44-4153-74EB-D2CCD66A907C}"/>
          </ac:spMkLst>
        </pc:spChg>
        <pc:spChg chg="mod">
          <ac:chgData name="Isabel Hoyos" userId="R5eVIiNu+G3RtUhixS3Ma/YW1PnaDPM4b2qCIjSgG/c=" providerId="None" clId="Web-{B346932F-F798-4367-A055-690DF4FA44CB}" dt="2025-04-21T15:40:50.320" v="260" actId="20577"/>
          <ac:spMkLst>
            <pc:docMk/>
            <pc:sldMk cId="2287695231" sldId="497"/>
            <ac:spMk id="58" creationId="{6136233B-9E80-946D-BAC1-4B3A124616A5}"/>
          </ac:spMkLst>
        </pc:spChg>
        <pc:spChg chg="del mod">
          <ac:chgData name="Isabel Hoyos" userId="R5eVIiNu+G3RtUhixS3Ma/YW1PnaDPM4b2qCIjSgG/c=" providerId="None" clId="Web-{B346932F-F798-4367-A055-690DF4FA44CB}" dt="2025-04-21T15:29:34.852" v="129"/>
          <ac:spMkLst>
            <pc:docMk/>
            <pc:sldMk cId="2287695231" sldId="497"/>
            <ac:spMk id="92" creationId="{6402A578-22AE-7398-2E89-41B8F73279F8}"/>
          </ac:spMkLst>
        </pc:spChg>
        <pc:spChg chg="mod">
          <ac:chgData name="Isabel Hoyos" userId="R5eVIiNu+G3RtUhixS3Ma/YW1PnaDPM4b2qCIjSgG/c=" providerId="None" clId="Web-{B346932F-F798-4367-A055-690DF4FA44CB}" dt="2025-04-21T15:43:54.850" v="283" actId="20577"/>
          <ac:spMkLst>
            <pc:docMk/>
            <pc:sldMk cId="2287695231" sldId="497"/>
            <ac:spMk id="94" creationId="{295C6B58-D2DF-DC71-4DBD-E92EE5C8AE17}"/>
          </ac:spMkLst>
        </pc:spChg>
        <pc:spChg chg="mod">
          <ac:chgData name="Isabel Hoyos" userId="R5eVIiNu+G3RtUhixS3Ma/YW1PnaDPM4b2qCIjSgG/c=" providerId="None" clId="Web-{B346932F-F798-4367-A055-690DF4FA44CB}" dt="2025-04-21T15:40:58.679" v="264" actId="20577"/>
          <ac:spMkLst>
            <pc:docMk/>
            <pc:sldMk cId="2287695231" sldId="497"/>
            <ac:spMk id="98" creationId="{85865DB6-DEFD-3D31-6E99-2F97204C5698}"/>
          </ac:spMkLst>
        </pc:spChg>
        <pc:spChg chg="del">
          <ac:chgData name="Isabel Hoyos" userId="R5eVIiNu+G3RtUhixS3Ma/YW1PnaDPM4b2qCIjSgG/c=" providerId="None" clId="Web-{B346932F-F798-4367-A055-690DF4FA44CB}" dt="2025-04-21T15:30:46.586" v="159"/>
          <ac:spMkLst>
            <pc:docMk/>
            <pc:sldMk cId="2287695231" sldId="497"/>
            <ac:spMk id="102" creationId="{13D76E82-D32E-219E-639A-493130FACC52}"/>
          </ac:spMkLst>
        </pc:spChg>
        <pc:spChg chg="mod">
          <ac:chgData name="Isabel Hoyos" userId="R5eVIiNu+G3RtUhixS3Ma/YW1PnaDPM4b2qCIjSgG/c=" providerId="None" clId="Web-{B346932F-F798-4367-A055-690DF4FA44CB}" dt="2025-04-21T15:43:57.913" v="286" actId="20577"/>
          <ac:spMkLst>
            <pc:docMk/>
            <pc:sldMk cId="2287695231" sldId="497"/>
            <ac:spMk id="117" creationId="{3E257FF6-A862-B935-ECC8-358AA6BBC456}"/>
          </ac:spMkLst>
        </pc:spChg>
        <pc:spChg chg="mod">
          <ac:chgData name="Isabel Hoyos" userId="R5eVIiNu+G3RtUhixS3Ma/YW1PnaDPM4b2qCIjSgG/c=" providerId="None" clId="Web-{B346932F-F798-4367-A055-690DF4FA44CB}" dt="2025-04-21T15:45:11.725" v="298" actId="20577"/>
          <ac:spMkLst>
            <pc:docMk/>
            <pc:sldMk cId="2287695231" sldId="497"/>
            <ac:spMk id="1662" creationId="{CB9BD3C0-C45B-B369-5288-5D5EC7006F47}"/>
          </ac:spMkLst>
        </pc:spChg>
      </pc:sldChg>
    </pc:docChg>
  </pc:docChgLst>
  <pc:docChgLst>
    <pc:chgData name="Isabel Hoyos" userId="R5eVIiNu+G3RtUhixS3Ma/YW1PnaDPM4b2qCIjSgG/c=" providerId="None" clId="Web-{8C709050-6E18-4AD2-A4AA-1F069171FA3B}"/>
    <pc:docChg chg="modSld">
      <pc:chgData name="Isabel Hoyos" userId="R5eVIiNu+G3RtUhixS3Ma/YW1PnaDPM4b2qCIjSgG/c=" providerId="None" clId="Web-{8C709050-6E18-4AD2-A4AA-1F069171FA3B}" dt="2025-04-15T13:00:42.485" v="2" actId="20577"/>
      <pc:docMkLst>
        <pc:docMk/>
      </pc:docMkLst>
      <pc:sldChg chg="modSp">
        <pc:chgData name="Isabel Hoyos" userId="R5eVIiNu+G3RtUhixS3Ma/YW1PnaDPM4b2qCIjSgG/c=" providerId="None" clId="Web-{8C709050-6E18-4AD2-A4AA-1F069171FA3B}" dt="2025-04-15T13:00:42.485" v="2" actId="20577"/>
        <pc:sldMkLst>
          <pc:docMk/>
          <pc:sldMk cId="3479306089" sldId="710"/>
        </pc:sldMkLst>
        <pc:spChg chg="mod">
          <ac:chgData name="Isabel Hoyos" userId="R5eVIiNu+G3RtUhixS3Ma/YW1PnaDPM4b2qCIjSgG/c=" providerId="None" clId="Web-{8C709050-6E18-4AD2-A4AA-1F069171FA3B}" dt="2025-04-15T13:00:42.485" v="2" actId="20577"/>
          <ac:spMkLst>
            <pc:docMk/>
            <pc:sldMk cId="3479306089" sldId="710"/>
            <ac:spMk id="5" creationId="{BF6853DA-26B4-912B-BDE2-31A8244F8A97}"/>
          </ac:spMkLst>
        </pc:spChg>
      </pc:sldChg>
    </pc:docChg>
  </pc:docChgLst>
  <pc:docChgLst>
    <pc:chgData name="Isabel Hoyos" userId="R5eVIiNu+G3RtUhixS3Ma/YW1PnaDPM4b2qCIjSgG/c=" providerId="None" clId="Web-{376DC787-A8AA-4176-966F-D297EDE39CF2}"/>
    <pc:docChg chg="modSld">
      <pc:chgData name="Isabel Hoyos" userId="R5eVIiNu+G3RtUhixS3Ma/YW1PnaDPM4b2qCIjSgG/c=" providerId="None" clId="Web-{376DC787-A8AA-4176-966F-D297EDE39CF2}" dt="2025-05-10T12:08:44.407" v="11" actId="20577"/>
      <pc:docMkLst>
        <pc:docMk/>
      </pc:docMkLst>
      <pc:sldChg chg="modSp">
        <pc:chgData name="Isabel Hoyos" userId="R5eVIiNu+G3RtUhixS3Ma/YW1PnaDPM4b2qCIjSgG/c=" providerId="None" clId="Web-{376DC787-A8AA-4176-966F-D297EDE39CF2}" dt="2025-05-10T12:08:44.407" v="11" actId="20577"/>
        <pc:sldMkLst>
          <pc:docMk/>
          <pc:sldMk cId="1108266862" sldId="2421"/>
        </pc:sldMkLst>
        <pc:spChg chg="mod">
          <ac:chgData name="Isabel Hoyos" userId="R5eVIiNu+G3RtUhixS3Ma/YW1PnaDPM4b2qCIjSgG/c=" providerId="None" clId="Web-{376DC787-A8AA-4176-966F-D297EDE39CF2}" dt="2025-05-10T12:08:44.407" v="11" actId="20577"/>
          <ac:spMkLst>
            <pc:docMk/>
            <pc:sldMk cId="1108266862" sldId="2421"/>
            <ac:spMk id="1336" creationId="{73ACF352-99F3-6B11-EEB8-749EE1D9F62A}"/>
          </ac:spMkLst>
        </pc:spChg>
      </pc:sldChg>
    </pc:docChg>
  </pc:docChgLst>
  <pc:docChgLst>
    <pc:chgData name="Isabel Hoyos" userId="R5eVIiNu+G3RtUhixS3Ma/YW1PnaDPM4b2qCIjSgG/c=" providerId="None" clId="Web-{0745DCD6-E6B4-4693-97F5-D697A933081D}"/>
    <pc:docChg chg="modSld">
      <pc:chgData name="Isabel Hoyos" userId="R5eVIiNu+G3RtUhixS3Ma/YW1PnaDPM4b2qCIjSgG/c=" providerId="None" clId="Web-{0745DCD6-E6B4-4693-97F5-D697A933081D}" dt="2025-05-14T16:31:13.129" v="44" actId="14100"/>
      <pc:docMkLst>
        <pc:docMk/>
      </pc:docMkLst>
      <pc:sldChg chg="modSp">
        <pc:chgData name="Isabel Hoyos" userId="R5eVIiNu+G3RtUhixS3Ma/YW1PnaDPM4b2qCIjSgG/c=" providerId="None" clId="Web-{0745DCD6-E6B4-4693-97F5-D697A933081D}" dt="2025-05-14T16:31:13.129" v="44" actId="14100"/>
        <pc:sldMkLst>
          <pc:docMk/>
          <pc:sldMk cId="1716764161" sldId="2420"/>
        </pc:sldMkLst>
        <pc:spChg chg="mod">
          <ac:chgData name="Isabel Hoyos" userId="R5eVIiNu+G3RtUhixS3Ma/YW1PnaDPM4b2qCIjSgG/c=" providerId="None" clId="Web-{0745DCD6-E6B4-4693-97F5-D697A933081D}" dt="2025-05-14T16:31:13.129" v="44" actId="14100"/>
          <ac:spMkLst>
            <pc:docMk/>
            <pc:sldMk cId="1716764161" sldId="2420"/>
            <ac:spMk id="2" creationId="{5B7C41C2-31A3-B5F8-CFAC-C9E5FCBA5E1C}"/>
          </ac:spMkLst>
        </pc:spChg>
        <pc:spChg chg="mod">
          <ac:chgData name="Isabel Hoyos" userId="R5eVIiNu+G3RtUhixS3Ma/YW1PnaDPM4b2qCIjSgG/c=" providerId="None" clId="Web-{0745DCD6-E6B4-4693-97F5-D697A933081D}" dt="2025-05-14T16:31:07.972" v="32" actId="1076"/>
          <ac:spMkLst>
            <pc:docMk/>
            <pc:sldMk cId="1716764161" sldId="2420"/>
            <ac:spMk id="174" creationId="{115DFB91-512B-3844-A114-92FBEDCA92F2}"/>
          </ac:spMkLst>
        </pc:spChg>
        <pc:spChg chg="mod">
          <ac:chgData name="Isabel Hoyos" userId="R5eVIiNu+G3RtUhixS3Ma/YW1PnaDPM4b2qCIjSgG/c=" providerId="None" clId="Web-{0745DCD6-E6B4-4693-97F5-D697A933081D}" dt="2025-05-14T16:30:57.660" v="30" actId="1076"/>
          <ac:spMkLst>
            <pc:docMk/>
            <pc:sldMk cId="1716764161" sldId="2420"/>
            <ac:spMk id="177" creationId="{115DFB91-512B-3844-A114-92FBEDCA92F2}"/>
          </ac:spMkLst>
        </pc:spChg>
        <pc:spChg chg="mod">
          <ac:chgData name="Isabel Hoyos" userId="R5eVIiNu+G3RtUhixS3Ma/YW1PnaDPM4b2qCIjSgG/c=" providerId="None" clId="Web-{0745DCD6-E6B4-4693-97F5-D697A933081D}" dt="2025-05-14T16:31:08.160" v="37" actId="1076"/>
          <ac:spMkLst>
            <pc:docMk/>
            <pc:sldMk cId="1716764161" sldId="2420"/>
            <ac:spMk id="710" creationId="{115DFB91-512B-3844-A114-92FBEDCA92F2}"/>
          </ac:spMkLst>
        </pc:spChg>
        <pc:spChg chg="mod">
          <ac:chgData name="Isabel Hoyos" userId="R5eVIiNu+G3RtUhixS3Ma/YW1PnaDPM4b2qCIjSgG/c=" providerId="None" clId="Web-{0745DCD6-E6B4-4693-97F5-D697A933081D}" dt="2025-05-14T16:31:08.269" v="40" actId="1076"/>
          <ac:spMkLst>
            <pc:docMk/>
            <pc:sldMk cId="1716764161" sldId="2420"/>
            <ac:spMk id="722" creationId="{115DFB91-512B-3844-A114-92FBEDCA92F2}"/>
          </ac:spMkLst>
        </pc:spChg>
        <pc:spChg chg="mod">
          <ac:chgData name="Isabel Hoyos" userId="R5eVIiNu+G3RtUhixS3Ma/YW1PnaDPM4b2qCIjSgG/c=" providerId="None" clId="Web-{0745DCD6-E6B4-4693-97F5-D697A933081D}" dt="2025-05-14T16:30:57.613" v="29" actId="1076"/>
          <ac:spMkLst>
            <pc:docMk/>
            <pc:sldMk cId="1716764161" sldId="2420"/>
            <ac:spMk id="729" creationId="{115DFB91-512B-3844-A114-92FBEDCA92F2}"/>
          </ac:spMkLst>
        </pc:spChg>
        <pc:spChg chg="mod">
          <ac:chgData name="Isabel Hoyos" userId="R5eVIiNu+G3RtUhixS3Ma/YW1PnaDPM4b2qCIjSgG/c=" providerId="None" clId="Web-{0745DCD6-E6B4-4693-97F5-D697A933081D}" dt="2025-05-14T16:30:57.566" v="28" actId="1076"/>
          <ac:spMkLst>
            <pc:docMk/>
            <pc:sldMk cId="1716764161" sldId="2420"/>
            <ac:spMk id="731" creationId="{115DFB91-512B-3844-A114-92FBEDCA92F2}"/>
          </ac:spMkLst>
        </pc:spChg>
        <pc:spChg chg="mod">
          <ac:chgData name="Isabel Hoyos" userId="R5eVIiNu+G3RtUhixS3Ma/YW1PnaDPM4b2qCIjSgG/c=" providerId="None" clId="Web-{0745DCD6-E6B4-4693-97F5-D697A933081D}" dt="2025-05-14T16:30:57.535" v="27" actId="1076"/>
          <ac:spMkLst>
            <pc:docMk/>
            <pc:sldMk cId="1716764161" sldId="2420"/>
            <ac:spMk id="908" creationId="{115DFB91-512B-3844-A114-92FBEDCA92F2}"/>
          </ac:spMkLst>
        </pc:spChg>
        <pc:spChg chg="mod">
          <ac:chgData name="Isabel Hoyos" userId="R5eVIiNu+G3RtUhixS3Ma/YW1PnaDPM4b2qCIjSgG/c=" providerId="None" clId="Web-{0745DCD6-E6B4-4693-97F5-D697A933081D}" dt="2025-05-14T16:30:57.488" v="26" actId="1076"/>
          <ac:spMkLst>
            <pc:docMk/>
            <pc:sldMk cId="1716764161" sldId="2420"/>
            <ac:spMk id="912" creationId="{115DFB91-512B-3844-A114-92FBEDCA92F2}"/>
          </ac:spMkLst>
        </pc:spChg>
        <pc:spChg chg="mod">
          <ac:chgData name="Isabel Hoyos" userId="R5eVIiNu+G3RtUhixS3Ma/YW1PnaDPM4b2qCIjSgG/c=" providerId="None" clId="Web-{0745DCD6-E6B4-4693-97F5-D697A933081D}" dt="2025-05-14T16:30:57.456" v="25" actId="1076"/>
          <ac:spMkLst>
            <pc:docMk/>
            <pc:sldMk cId="1716764161" sldId="2420"/>
            <ac:spMk id="940" creationId="{115DFB91-512B-3844-A114-92FBEDCA92F2}"/>
          </ac:spMkLst>
        </pc:spChg>
        <pc:spChg chg="mod">
          <ac:chgData name="Isabel Hoyos" userId="R5eVIiNu+G3RtUhixS3Ma/YW1PnaDPM4b2qCIjSgG/c=" providerId="None" clId="Web-{0745DCD6-E6B4-4693-97F5-D697A933081D}" dt="2025-05-14T16:30:57.410" v="24" actId="1076"/>
          <ac:spMkLst>
            <pc:docMk/>
            <pc:sldMk cId="1716764161" sldId="2420"/>
            <ac:spMk id="1012" creationId="{00000000-0000-0000-0000-000000000000}"/>
          </ac:spMkLst>
        </pc:spChg>
        <pc:spChg chg="mod">
          <ac:chgData name="Isabel Hoyos" userId="R5eVIiNu+G3RtUhixS3Ma/YW1PnaDPM4b2qCIjSgG/c=" providerId="None" clId="Web-{0745DCD6-E6B4-4693-97F5-D697A933081D}" dt="2025-05-14T16:30:57.363" v="23" actId="1076"/>
          <ac:spMkLst>
            <pc:docMk/>
            <pc:sldMk cId="1716764161" sldId="2420"/>
            <ac:spMk id="1015" creationId="{00000000-0000-0000-0000-000000000000}"/>
          </ac:spMkLst>
        </pc:spChg>
        <pc:spChg chg="mod">
          <ac:chgData name="Isabel Hoyos" userId="R5eVIiNu+G3RtUhixS3Ma/YW1PnaDPM4b2qCIjSgG/c=" providerId="None" clId="Web-{0745DCD6-E6B4-4693-97F5-D697A933081D}" dt="2025-05-14T16:30:57.316" v="22" actId="1076"/>
          <ac:spMkLst>
            <pc:docMk/>
            <pc:sldMk cId="1716764161" sldId="2420"/>
            <ac:spMk id="1017" creationId="{00000000-0000-0000-0000-000000000000}"/>
          </ac:spMkLst>
        </pc:spChg>
        <pc:spChg chg="mod">
          <ac:chgData name="Isabel Hoyos" userId="R5eVIiNu+G3RtUhixS3Ma/YW1PnaDPM4b2qCIjSgG/c=" providerId="None" clId="Web-{0745DCD6-E6B4-4693-97F5-D697A933081D}" dt="2025-05-14T16:30:57.269" v="21" actId="1076"/>
          <ac:spMkLst>
            <pc:docMk/>
            <pc:sldMk cId="1716764161" sldId="2420"/>
            <ac:spMk id="1018" creationId="{00000000-0000-0000-0000-000000000000}"/>
          </ac:spMkLst>
        </pc:spChg>
        <pc:spChg chg="mod">
          <ac:chgData name="Isabel Hoyos" userId="R5eVIiNu+G3RtUhixS3Ma/YW1PnaDPM4b2qCIjSgG/c=" providerId="None" clId="Web-{0745DCD6-E6B4-4693-97F5-D697A933081D}" dt="2025-05-14T16:30:57.222" v="20" actId="1076"/>
          <ac:spMkLst>
            <pc:docMk/>
            <pc:sldMk cId="1716764161" sldId="2420"/>
            <ac:spMk id="1019" creationId="{00000000-0000-0000-0000-000000000000}"/>
          </ac:spMkLst>
        </pc:spChg>
        <pc:spChg chg="mod">
          <ac:chgData name="Isabel Hoyos" userId="R5eVIiNu+G3RtUhixS3Ma/YW1PnaDPM4b2qCIjSgG/c=" providerId="None" clId="Web-{0745DCD6-E6B4-4693-97F5-D697A933081D}" dt="2025-05-14T16:30:57.175" v="19" actId="1076"/>
          <ac:spMkLst>
            <pc:docMk/>
            <pc:sldMk cId="1716764161" sldId="2420"/>
            <ac:spMk id="1020" creationId="{00000000-0000-0000-0000-000000000000}"/>
          </ac:spMkLst>
        </pc:spChg>
        <pc:spChg chg="mod">
          <ac:chgData name="Isabel Hoyos" userId="R5eVIiNu+G3RtUhixS3Ma/YW1PnaDPM4b2qCIjSgG/c=" providerId="None" clId="Web-{0745DCD6-E6B4-4693-97F5-D697A933081D}" dt="2025-05-14T16:31:08.019" v="33" actId="1076"/>
          <ac:spMkLst>
            <pc:docMk/>
            <pc:sldMk cId="1716764161" sldId="2420"/>
            <ac:spMk id="1067" creationId="{115DFB91-512B-3844-A114-92FBEDCA92F2}"/>
          </ac:spMkLst>
        </pc:spChg>
        <pc:spChg chg="mod">
          <ac:chgData name="Isabel Hoyos" userId="R5eVIiNu+G3RtUhixS3Ma/YW1PnaDPM4b2qCIjSgG/c=" providerId="None" clId="Web-{0745DCD6-E6B4-4693-97F5-D697A933081D}" dt="2025-05-14T16:31:08.051" v="34" actId="1076"/>
          <ac:spMkLst>
            <pc:docMk/>
            <pc:sldMk cId="1716764161" sldId="2420"/>
            <ac:spMk id="1072" creationId="{115DFB91-512B-3844-A114-92FBEDCA92F2}"/>
          </ac:spMkLst>
        </pc:spChg>
        <pc:spChg chg="mod">
          <ac:chgData name="Isabel Hoyos" userId="R5eVIiNu+G3RtUhixS3Ma/YW1PnaDPM4b2qCIjSgG/c=" providerId="None" clId="Web-{0745DCD6-E6B4-4693-97F5-D697A933081D}" dt="2025-05-14T16:31:08.082" v="35" actId="1076"/>
          <ac:spMkLst>
            <pc:docMk/>
            <pc:sldMk cId="1716764161" sldId="2420"/>
            <ac:spMk id="1077" creationId="{115DFB91-512B-3844-A114-92FBEDCA92F2}"/>
          </ac:spMkLst>
        </pc:spChg>
        <pc:spChg chg="mod">
          <ac:chgData name="Isabel Hoyos" userId="R5eVIiNu+G3RtUhixS3Ma/YW1PnaDPM4b2qCIjSgG/c=" providerId="None" clId="Web-{0745DCD6-E6B4-4693-97F5-D697A933081D}" dt="2025-05-14T16:31:08.129" v="36" actId="1076"/>
          <ac:spMkLst>
            <pc:docMk/>
            <pc:sldMk cId="1716764161" sldId="2420"/>
            <ac:spMk id="1082" creationId="{115DFB91-512B-3844-A114-92FBEDCA92F2}"/>
          </ac:spMkLst>
        </pc:spChg>
        <pc:spChg chg="mod">
          <ac:chgData name="Isabel Hoyos" userId="R5eVIiNu+G3RtUhixS3Ma/YW1PnaDPM4b2qCIjSgG/c=" providerId="None" clId="Web-{0745DCD6-E6B4-4693-97F5-D697A933081D}" dt="2025-05-14T16:31:08.207" v="38" actId="1076"/>
          <ac:spMkLst>
            <pc:docMk/>
            <pc:sldMk cId="1716764161" sldId="2420"/>
            <ac:spMk id="1085" creationId="{115DFB91-512B-3844-A114-92FBEDCA92F2}"/>
          </ac:spMkLst>
        </pc:spChg>
        <pc:spChg chg="mod">
          <ac:chgData name="Isabel Hoyos" userId="R5eVIiNu+G3RtUhixS3Ma/YW1PnaDPM4b2qCIjSgG/c=" providerId="None" clId="Web-{0745DCD6-E6B4-4693-97F5-D697A933081D}" dt="2025-05-14T16:31:08.238" v="39" actId="1076"/>
          <ac:spMkLst>
            <pc:docMk/>
            <pc:sldMk cId="1716764161" sldId="2420"/>
            <ac:spMk id="1090" creationId="{115DFB91-512B-3844-A114-92FBEDCA92F2}"/>
          </ac:spMkLst>
        </pc:spChg>
        <pc:spChg chg="mod">
          <ac:chgData name="Isabel Hoyos" userId="R5eVIiNu+G3RtUhixS3Ma/YW1PnaDPM4b2qCIjSgG/c=" providerId="None" clId="Web-{0745DCD6-E6B4-4693-97F5-D697A933081D}" dt="2025-05-14T16:31:08.316" v="41" actId="1076"/>
          <ac:spMkLst>
            <pc:docMk/>
            <pc:sldMk cId="1716764161" sldId="2420"/>
            <ac:spMk id="1183" creationId="{179947EF-6579-0203-2E04-F75141D1A363}"/>
          </ac:spMkLst>
        </pc:spChg>
        <pc:spChg chg="mod">
          <ac:chgData name="Isabel Hoyos" userId="R5eVIiNu+G3RtUhixS3Ma/YW1PnaDPM4b2qCIjSgG/c=" providerId="None" clId="Web-{0745DCD6-E6B4-4693-97F5-D697A933081D}" dt="2025-05-14T16:31:08.347" v="42" actId="1076"/>
          <ac:spMkLst>
            <pc:docMk/>
            <pc:sldMk cId="1716764161" sldId="2420"/>
            <ac:spMk id="1184" creationId="{C554C0A9-CF7A-BD0A-854B-076F0BF01723}"/>
          </ac:spMkLst>
        </pc:spChg>
        <pc:spChg chg="mod">
          <ac:chgData name="Isabel Hoyos" userId="R5eVIiNu+G3RtUhixS3Ma/YW1PnaDPM4b2qCIjSgG/c=" providerId="None" clId="Web-{0745DCD6-E6B4-4693-97F5-D697A933081D}" dt="2025-05-14T16:30:57.113" v="18" actId="1076"/>
          <ac:spMkLst>
            <pc:docMk/>
            <pc:sldMk cId="1716764161" sldId="2420"/>
            <ac:spMk id="1192" creationId="{00000000-0000-0000-0000-000000000000}"/>
          </ac:spMkLst>
        </pc:spChg>
        <pc:graphicFrameChg chg="mod">
          <ac:chgData name="Isabel Hoyos" userId="R5eVIiNu+G3RtUhixS3Ma/YW1PnaDPM4b2qCIjSgG/c=" providerId="None" clId="Web-{0745DCD6-E6B4-4693-97F5-D697A933081D}" dt="2025-05-14T16:31:07.941" v="31" actId="1076"/>
          <ac:graphicFrameMkLst>
            <pc:docMk/>
            <pc:sldMk cId="1716764161" sldId="2420"/>
            <ac:graphicFrameMk id="41" creationId="{00000000-0000-0000-0000-000000000000}"/>
          </ac:graphicFrameMkLst>
        </pc:graphicFrame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Binary_Worksheet9.xlsb"/></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Binary_Worksheet10.xlsb"/></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Binary_Worksheet11.xlsb"/></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Binary_Worksheet12.xlsb"/></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Binary_Worksheet13.xlsb"/></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Binary_Worksheet14.xlsb"/></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Binary_Worksheet15.xlsb"/></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Binary_Worksheet16.xlsb"/></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Binary_Worksheet17.xlsb"/></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Binary_Worksheet18.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Binary_Worksheet19.xlsb"/></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Binary_Worksheet20.xlsb"/></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Binary_Worksheet21.xlsb"/></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Binary_Worksheet22.xlsb"/></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Binary_Worksheet23.xlsb"/></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Binary_Worksheet24.xlsb"/></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Binary_Worksheet25.xlsb"/></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Binary_Worksheet26.xlsb"/></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Binary_Worksheet27.xlsb"/></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Binary_Worksheet28.xlsb"/></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Binary_Worksheet29.xlsb"/></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Binary_Worksheet30.xlsb"/></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Binary_Worksheet31.xlsb"/></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Binary_Worksheet32.xlsb"/></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Binary_Worksheet33.xlsb"/></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Binary_Worksheet34.xlsb"/></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Binary_Worksheet35.xlsb"/></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Binary_Worksheet36.xlsb"/></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Binary_Worksheet37.xlsb"/></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Binary_Worksheet38.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Binary_Worksheet39.xlsb"/></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Binary_Worksheet40.xlsb"/></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Binary_Worksheet41.xlsb"/></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Binary_Worksheet42.xlsb"/></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Binary_Worksheet43.xlsb"/></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Binary_Worksheet44.xlsb"/></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Binary_Worksheet45.xlsb"/></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Binary_Worksheet46.xlsb"/></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Binary_Worksheet47.xlsb"/></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Binary_Worksheet48.xlsb"/></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Binary_Worksheet4.xlsb"/></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Binary_Worksheet49.xlsb"/></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Binary_Worksheet5.xlsb"/></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Binary_Worksheet6.xlsb"/></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Binary_Worksheet7.xlsb"/></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Binary_Worksheet8.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1147350029120555E-2"/>
          <c:y val="5.627705627705628E-2"/>
          <c:w val="0.89370995923121721"/>
          <c:h val="0.88744588744588748"/>
        </c:manualLayout>
      </c:layout>
      <c:areaChart>
        <c:grouping val="stacked"/>
        <c:varyColors val="0"/>
        <c:ser>
          <c:idx val="0"/>
          <c:order val="0"/>
          <c:spPr>
            <a:solidFill>
              <a:schemeClr val="accent5"/>
            </a:solidFill>
            <a:ln>
              <a:noFill/>
            </a:ln>
          </c:spPr>
          <c:val>
            <c:numRef>
              <c:f>Sheet1!$A$1:$AG$1</c:f>
              <c:numCache>
                <c:formatCode>General</c:formatCode>
                <c:ptCount val="33"/>
                <c:pt idx="0">
                  <c:v>1.6208478164</c:v>
                </c:pt>
                <c:pt idx="1">
                  <c:v>1.6142428344999999</c:v>
                </c:pt>
                <c:pt idx="2">
                  <c:v>1.6230518309999999</c:v>
                </c:pt>
                <c:pt idx="3">
                  <c:v>1.6147026987999999</c:v>
                </c:pt>
                <c:pt idx="4">
                  <c:v>1.6239099854999999</c:v>
                </c:pt>
                <c:pt idx="5">
                  <c:v>1.6372711821000001</c:v>
                </c:pt>
                <c:pt idx="6">
                  <c:v>1.6520152782999999</c:v>
                </c:pt>
                <c:pt idx="7">
                  <c:v>1.6613021448</c:v>
                </c:pt>
                <c:pt idx="8">
                  <c:v>1.6602269671999998</c:v>
                </c:pt>
                <c:pt idx="9">
                  <c:v>1.6908343991999999</c:v>
                </c:pt>
                <c:pt idx="10">
                  <c:v>1.6793723999000001</c:v>
                </c:pt>
                <c:pt idx="11">
                  <c:v>1.6736338834</c:v>
                </c:pt>
                <c:pt idx="12">
                  <c:v>1.6589714435</c:v>
                </c:pt>
                <c:pt idx="13">
                  <c:v>1.6610940908999998</c:v>
                </c:pt>
                <c:pt idx="14">
                  <c:v>1.6892299596</c:v>
                </c:pt>
                <c:pt idx="15">
                  <c:v>1.7093356605999999</c:v>
                </c:pt>
                <c:pt idx="16">
                  <c:v>1.7160685567999998</c:v>
                </c:pt>
                <c:pt idx="17">
                  <c:v>1.7263186799999999</c:v>
                </c:pt>
                <c:pt idx="18">
                  <c:v>1.7585435953999999</c:v>
                </c:pt>
                <c:pt idx="19">
                  <c:v>1.7537951063000001</c:v>
                </c:pt>
                <c:pt idx="20">
                  <c:v>1.7735805807</c:v>
                </c:pt>
                <c:pt idx="21">
                  <c:v>1.7887052212000001</c:v>
                </c:pt>
                <c:pt idx="22">
                  <c:v>1.7881591345999999</c:v>
                </c:pt>
                <c:pt idx="23">
                  <c:v>1.8082846825000001</c:v>
                </c:pt>
                <c:pt idx="24">
                  <c:v>1.8111636968</c:v>
                </c:pt>
                <c:pt idx="25">
                  <c:v>1.8031090865000001</c:v>
                </c:pt>
                <c:pt idx="26">
                  <c:v>1.8159443048000001</c:v>
                </c:pt>
                <c:pt idx="27">
                  <c:v>1.8241972629999998</c:v>
                </c:pt>
                <c:pt idx="28">
                  <c:v>1.8257062847000001</c:v>
                </c:pt>
                <c:pt idx="29">
                  <c:v>1.8151535596000001</c:v>
                </c:pt>
                <c:pt idx="30">
                  <c:v>1.8393030164000002</c:v>
                </c:pt>
                <c:pt idx="31">
                  <c:v>1.8477246224999999</c:v>
                </c:pt>
                <c:pt idx="32">
                  <c:v>1.8383671802999999</c:v>
                </c:pt>
              </c:numCache>
            </c:numRef>
          </c:val>
          <c:extLst>
            <c:ext xmlns:c16="http://schemas.microsoft.com/office/drawing/2014/chart" uri="{C3380CC4-5D6E-409C-BE32-E72D297353CC}">
              <c16:uniqueId val="{00000000-9E9F-4AFF-97A3-B999522AF382}"/>
            </c:ext>
          </c:extLst>
        </c:ser>
        <c:ser>
          <c:idx val="1"/>
          <c:order val="1"/>
          <c:spPr>
            <a:solidFill>
              <a:schemeClr val="accent4"/>
            </a:solidFill>
            <a:ln>
              <a:noFill/>
            </a:ln>
          </c:spPr>
          <c:val>
            <c:numRef>
              <c:f>Sheet1!$A$2:$AG$2</c:f>
              <c:numCache>
                <c:formatCode>General</c:formatCode>
                <c:ptCount val="33"/>
                <c:pt idx="0">
                  <c:v>0.42546595349999983</c:v>
                </c:pt>
                <c:pt idx="1">
                  <c:v>0.41641593849999992</c:v>
                </c:pt>
                <c:pt idx="2">
                  <c:v>0.41001489000000002</c:v>
                </c:pt>
                <c:pt idx="3">
                  <c:v>0.40066012499999992</c:v>
                </c:pt>
                <c:pt idx="4">
                  <c:v>0.40319678450000018</c:v>
                </c:pt>
                <c:pt idx="5">
                  <c:v>0.43396545750000026</c:v>
                </c:pt>
                <c:pt idx="6">
                  <c:v>0.45886803749999983</c:v>
                </c:pt>
                <c:pt idx="7">
                  <c:v>0.44870820250000021</c:v>
                </c:pt>
                <c:pt idx="8">
                  <c:v>0.45678126849999989</c:v>
                </c:pt>
                <c:pt idx="9">
                  <c:v>0.46884176299999991</c:v>
                </c:pt>
                <c:pt idx="10">
                  <c:v>0.44706806449999981</c:v>
                </c:pt>
                <c:pt idx="11">
                  <c:v>0.45245948949999981</c:v>
                </c:pt>
                <c:pt idx="12">
                  <c:v>0.46570458699999984</c:v>
                </c:pt>
                <c:pt idx="13">
                  <c:v>0.48096039850000016</c:v>
                </c:pt>
                <c:pt idx="14">
                  <c:v>0.49366622100000024</c:v>
                </c:pt>
                <c:pt idx="15">
                  <c:v>0.49714887749999992</c:v>
                </c:pt>
                <c:pt idx="16">
                  <c:v>0.51325184099999976</c:v>
                </c:pt>
                <c:pt idx="17">
                  <c:v>0.53145182899999988</c:v>
                </c:pt>
                <c:pt idx="18">
                  <c:v>0.52222487349999991</c:v>
                </c:pt>
                <c:pt idx="19">
                  <c:v>0.53612950300000017</c:v>
                </c:pt>
                <c:pt idx="20">
                  <c:v>0.55916290550000003</c:v>
                </c:pt>
                <c:pt idx="21">
                  <c:v>0.57932556300000004</c:v>
                </c:pt>
                <c:pt idx="22">
                  <c:v>0.57999092500000016</c:v>
                </c:pt>
                <c:pt idx="23">
                  <c:v>0.58966005949999989</c:v>
                </c:pt>
                <c:pt idx="24">
                  <c:v>0.59579250399999983</c:v>
                </c:pt>
                <c:pt idx="25">
                  <c:v>0.58848335350000003</c:v>
                </c:pt>
                <c:pt idx="26">
                  <c:v>0.59442393800000004</c:v>
                </c:pt>
                <c:pt idx="27">
                  <c:v>0.60668058549999992</c:v>
                </c:pt>
                <c:pt idx="28">
                  <c:v>0.60044055099999993</c:v>
                </c:pt>
                <c:pt idx="29">
                  <c:v>0.59804362599999994</c:v>
                </c:pt>
                <c:pt idx="30">
                  <c:v>0.63262702699999984</c:v>
                </c:pt>
                <c:pt idx="31">
                  <c:v>0.62398890150000019</c:v>
                </c:pt>
                <c:pt idx="32">
                  <c:v>0.59623049600000022</c:v>
                </c:pt>
              </c:numCache>
            </c:numRef>
          </c:val>
          <c:extLst>
            <c:ext xmlns:c16="http://schemas.microsoft.com/office/drawing/2014/chart" uri="{C3380CC4-5D6E-409C-BE32-E72D297353CC}">
              <c16:uniqueId val="{00000001-9E9F-4AFF-97A3-B999522AF382}"/>
            </c:ext>
          </c:extLst>
        </c:ser>
        <c:ser>
          <c:idx val="2"/>
          <c:order val="2"/>
          <c:spPr>
            <a:solidFill>
              <a:schemeClr val="accent3"/>
            </a:solidFill>
            <a:ln>
              <a:noFill/>
            </a:ln>
          </c:spPr>
          <c:val>
            <c:numRef>
              <c:f>Sheet1!$A$3:$AG$3</c:f>
              <c:numCache>
                <c:formatCode>General</c:formatCode>
                <c:ptCount val="33"/>
                <c:pt idx="0">
                  <c:v>0.92138583360000004</c:v>
                </c:pt>
                <c:pt idx="1">
                  <c:v>0.94842747780000014</c:v>
                </c:pt>
                <c:pt idx="2">
                  <c:v>0.8139498195999999</c:v>
                </c:pt>
                <c:pt idx="3">
                  <c:v>0.7925979931999998</c:v>
                </c:pt>
                <c:pt idx="4">
                  <c:v>0.81955910009999977</c:v>
                </c:pt>
                <c:pt idx="5">
                  <c:v>0.84642391969999986</c:v>
                </c:pt>
                <c:pt idx="6">
                  <c:v>0.85336131310000019</c:v>
                </c:pt>
                <c:pt idx="7">
                  <c:v>0.84765672019999982</c:v>
                </c:pt>
                <c:pt idx="8">
                  <c:v>0.8350793769</c:v>
                </c:pt>
                <c:pt idx="9">
                  <c:v>0.81573531869999982</c:v>
                </c:pt>
                <c:pt idx="10">
                  <c:v>0.81453497969999988</c:v>
                </c:pt>
                <c:pt idx="11">
                  <c:v>0.81625402500000011</c:v>
                </c:pt>
                <c:pt idx="12">
                  <c:v>0.75608133900000007</c:v>
                </c:pt>
                <c:pt idx="13">
                  <c:v>0.7897329877999999</c:v>
                </c:pt>
                <c:pt idx="14">
                  <c:v>0.83325035749999987</c:v>
                </c:pt>
                <c:pt idx="15">
                  <c:v>0.8553260749999998</c:v>
                </c:pt>
                <c:pt idx="16">
                  <c:v>0.87497765039999997</c:v>
                </c:pt>
                <c:pt idx="17">
                  <c:v>0.84194326549999987</c:v>
                </c:pt>
                <c:pt idx="18">
                  <c:v>0.8552243851000001</c:v>
                </c:pt>
                <c:pt idx="19">
                  <c:v>0.84546844180000003</c:v>
                </c:pt>
                <c:pt idx="20">
                  <c:v>0.86611421769999986</c:v>
                </c:pt>
                <c:pt idx="21">
                  <c:v>0.89279331779999982</c:v>
                </c:pt>
                <c:pt idx="22">
                  <c:v>0.9044726354999999</c:v>
                </c:pt>
                <c:pt idx="23">
                  <c:v>0.94646951240000021</c:v>
                </c:pt>
                <c:pt idx="24">
                  <c:v>0.94765920220000011</c:v>
                </c:pt>
                <c:pt idx="25">
                  <c:v>0.91583395859999994</c:v>
                </c:pt>
                <c:pt idx="26">
                  <c:v>0.93049252570000007</c:v>
                </c:pt>
                <c:pt idx="27">
                  <c:v>0.95957306079999993</c:v>
                </c:pt>
                <c:pt idx="28">
                  <c:v>0.95696955609999979</c:v>
                </c:pt>
                <c:pt idx="29">
                  <c:v>0.96900298810000018</c:v>
                </c:pt>
                <c:pt idx="30">
                  <c:v>0.92844954969999982</c:v>
                </c:pt>
                <c:pt idx="31">
                  <c:v>0.92849390049999991</c:v>
                </c:pt>
                <c:pt idx="32">
                  <c:v>0.92849390049999991</c:v>
                </c:pt>
              </c:numCache>
            </c:numRef>
          </c:val>
          <c:extLst>
            <c:ext xmlns:c16="http://schemas.microsoft.com/office/drawing/2014/chart" uri="{C3380CC4-5D6E-409C-BE32-E72D297353CC}">
              <c16:uniqueId val="{00000002-9E9F-4AFF-97A3-B999522AF382}"/>
            </c:ext>
          </c:extLst>
        </c:ser>
        <c:ser>
          <c:idx val="3"/>
          <c:order val="3"/>
          <c:spPr>
            <a:solidFill>
              <a:schemeClr val="accent2"/>
            </a:solidFill>
            <a:ln>
              <a:noFill/>
            </a:ln>
          </c:spPr>
          <c:val>
            <c:numRef>
              <c:f>Sheet1!$A$4:$AG$4</c:f>
              <c:numCache>
                <c:formatCode>General</c:formatCode>
                <c:ptCount val="33"/>
                <c:pt idx="0">
                  <c:v>1.1007566954999994</c:v>
                </c:pt>
                <c:pt idx="1">
                  <c:v>1.1002187629</c:v>
                </c:pt>
                <c:pt idx="2">
                  <c:v>1.0962932831000001</c:v>
                </c:pt>
                <c:pt idx="3">
                  <c:v>1.0929731908999996</c:v>
                </c:pt>
                <c:pt idx="4">
                  <c:v>1.1048759656999998</c:v>
                </c:pt>
                <c:pt idx="5">
                  <c:v>1.1105020814999995</c:v>
                </c:pt>
                <c:pt idx="6">
                  <c:v>1.1156749617999995</c:v>
                </c:pt>
                <c:pt idx="7">
                  <c:v>1.0968821826999999</c:v>
                </c:pt>
                <c:pt idx="8">
                  <c:v>1.0991761529000001</c:v>
                </c:pt>
                <c:pt idx="9">
                  <c:v>1.1073277614000001</c:v>
                </c:pt>
                <c:pt idx="10">
                  <c:v>1.1157826086999996</c:v>
                </c:pt>
                <c:pt idx="11">
                  <c:v>1.1171125847000001</c:v>
                </c:pt>
                <c:pt idx="12">
                  <c:v>1.1310884573000002</c:v>
                </c:pt>
                <c:pt idx="13">
                  <c:v>1.1425510872999998</c:v>
                </c:pt>
                <c:pt idx="14">
                  <c:v>1.1556446949000003</c:v>
                </c:pt>
                <c:pt idx="15">
                  <c:v>1.1705832264999998</c:v>
                </c:pt>
                <c:pt idx="16">
                  <c:v>1.1825673936000003</c:v>
                </c:pt>
                <c:pt idx="17">
                  <c:v>1.1956496017999996</c:v>
                </c:pt>
                <c:pt idx="18">
                  <c:v>1.2087688057999997</c:v>
                </c:pt>
                <c:pt idx="19">
                  <c:v>1.2159250114000004</c:v>
                </c:pt>
                <c:pt idx="20">
                  <c:v>1.2195409772999994</c:v>
                </c:pt>
                <c:pt idx="21">
                  <c:v>1.2240695213999997</c:v>
                </c:pt>
                <c:pt idx="22">
                  <c:v>1.2386853738000001</c:v>
                </c:pt>
                <c:pt idx="23">
                  <c:v>1.2457640091000002</c:v>
                </c:pt>
                <c:pt idx="24">
                  <c:v>1.2567050685000001</c:v>
                </c:pt>
                <c:pt idx="25">
                  <c:v>1.2712890694000003</c:v>
                </c:pt>
                <c:pt idx="26">
                  <c:v>1.2867231276999997</c:v>
                </c:pt>
                <c:pt idx="27">
                  <c:v>1.3005644430000003</c:v>
                </c:pt>
                <c:pt idx="28">
                  <c:v>1.3029442968999998</c:v>
                </c:pt>
                <c:pt idx="29">
                  <c:v>1.3066488967999996</c:v>
                </c:pt>
                <c:pt idx="30">
                  <c:v>1.3294860059000002</c:v>
                </c:pt>
                <c:pt idx="31">
                  <c:v>1.3410088255999999</c:v>
                </c:pt>
                <c:pt idx="32">
                  <c:v>1.3545486694000002</c:v>
                </c:pt>
              </c:numCache>
            </c:numRef>
          </c:val>
          <c:extLst>
            <c:ext xmlns:c16="http://schemas.microsoft.com/office/drawing/2014/chart" uri="{C3380CC4-5D6E-409C-BE32-E72D297353CC}">
              <c16:uniqueId val="{00000003-9E9F-4AFF-97A3-B999522AF382}"/>
            </c:ext>
          </c:extLst>
        </c:ser>
        <c:ser>
          <c:idx val="4"/>
          <c:order val="4"/>
          <c:spPr>
            <a:solidFill>
              <a:schemeClr val="accent1"/>
            </a:solidFill>
            <a:ln>
              <a:noFill/>
            </a:ln>
          </c:spPr>
          <c:val>
            <c:numRef>
              <c:f>Sheet1!$A$5:$AG$5</c:f>
              <c:numCache>
                <c:formatCode>General</c:formatCode>
                <c:ptCount val="33"/>
                <c:pt idx="0">
                  <c:v>2.4936649975999998</c:v>
                </c:pt>
                <c:pt idx="1">
                  <c:v>2.4964674196000001</c:v>
                </c:pt>
                <c:pt idx="2">
                  <c:v>2.4800761383999994</c:v>
                </c:pt>
                <c:pt idx="3">
                  <c:v>2.4700042808000005</c:v>
                </c:pt>
                <c:pt idx="4">
                  <c:v>2.4906013804000002</c:v>
                </c:pt>
                <c:pt idx="5">
                  <c:v>2.4986300247999997</c:v>
                </c:pt>
                <c:pt idx="6">
                  <c:v>2.4990634032000001</c:v>
                </c:pt>
                <c:pt idx="7">
                  <c:v>2.4548157591999997</c:v>
                </c:pt>
                <c:pt idx="8">
                  <c:v>2.4591123899999996</c:v>
                </c:pt>
                <c:pt idx="9">
                  <c:v>2.4659877591999999</c:v>
                </c:pt>
                <c:pt idx="10">
                  <c:v>2.4770907504000004</c:v>
                </c:pt>
                <c:pt idx="11">
                  <c:v>2.4792120555999997</c:v>
                </c:pt>
                <c:pt idx="12">
                  <c:v>2.5020421971999998</c:v>
                </c:pt>
                <c:pt idx="13">
                  <c:v>2.5317945071999999</c:v>
                </c:pt>
                <c:pt idx="14">
                  <c:v>2.5620074928000003</c:v>
                </c:pt>
                <c:pt idx="15">
                  <c:v>2.5891791379999995</c:v>
                </c:pt>
                <c:pt idx="16">
                  <c:v>2.6124761767999995</c:v>
                </c:pt>
                <c:pt idx="17">
                  <c:v>2.6349418815999996</c:v>
                </c:pt>
                <c:pt idx="18">
                  <c:v>2.6536994596000003</c:v>
                </c:pt>
                <c:pt idx="19">
                  <c:v>2.6600916019999996</c:v>
                </c:pt>
                <c:pt idx="20">
                  <c:v>2.6575343228000001</c:v>
                </c:pt>
                <c:pt idx="21">
                  <c:v>2.6683334244000001</c:v>
                </c:pt>
                <c:pt idx="22">
                  <c:v>2.6894566635999997</c:v>
                </c:pt>
                <c:pt idx="23">
                  <c:v>2.7012386436</c:v>
                </c:pt>
                <c:pt idx="24">
                  <c:v>2.7181498260000003</c:v>
                </c:pt>
                <c:pt idx="25">
                  <c:v>2.7398590687999995</c:v>
                </c:pt>
                <c:pt idx="26">
                  <c:v>2.7708044363999997</c:v>
                </c:pt>
                <c:pt idx="27">
                  <c:v>2.7837704356000001</c:v>
                </c:pt>
                <c:pt idx="28">
                  <c:v>2.7898525200000002</c:v>
                </c:pt>
                <c:pt idx="29">
                  <c:v>2.8156306164</c:v>
                </c:pt>
                <c:pt idx="30">
                  <c:v>2.8462170380000007</c:v>
                </c:pt>
                <c:pt idx="31">
                  <c:v>2.8713517615999997</c:v>
                </c:pt>
                <c:pt idx="32">
                  <c:v>2.9053291120000004</c:v>
                </c:pt>
              </c:numCache>
            </c:numRef>
          </c:val>
          <c:extLst>
            <c:ext xmlns:c16="http://schemas.microsoft.com/office/drawing/2014/chart" uri="{C3380CC4-5D6E-409C-BE32-E72D297353CC}">
              <c16:uniqueId val="{00000004-9E9F-4AFF-97A3-B999522AF382}"/>
            </c:ext>
          </c:extLst>
        </c:ser>
        <c:ser>
          <c:idx val="5"/>
          <c:order val="5"/>
          <c:spPr>
            <a:solidFill>
              <a:schemeClr val="accent6"/>
            </a:solidFill>
            <a:ln>
              <a:noFill/>
            </a:ln>
          </c:spPr>
          <c:val>
            <c:numRef>
              <c:f>Sheet1!$A$6:$AG$6</c:f>
              <c:numCache>
                <c:formatCode>General</c:formatCode>
                <c:ptCount val="33"/>
                <c:pt idx="0">
                  <c:v>4.6731377082000005</c:v>
                </c:pt>
                <c:pt idx="1">
                  <c:v>4.6731377082000014</c:v>
                </c:pt>
                <c:pt idx="2">
                  <c:v>4.6731377082000005</c:v>
                </c:pt>
                <c:pt idx="3">
                  <c:v>4.6731377082000005</c:v>
                </c:pt>
                <c:pt idx="4">
                  <c:v>4.6731377082000005</c:v>
                </c:pt>
                <c:pt idx="5">
                  <c:v>4.6731377082000014</c:v>
                </c:pt>
                <c:pt idx="6">
                  <c:v>4.4614565494000002</c:v>
                </c:pt>
                <c:pt idx="7">
                  <c:v>5.4611259559000001</c:v>
                </c:pt>
                <c:pt idx="8">
                  <c:v>4.7315666943999997</c:v>
                </c:pt>
                <c:pt idx="9">
                  <c:v>4.5394351731999993</c:v>
                </c:pt>
                <c:pt idx="10">
                  <c:v>4.4065412249999998</c:v>
                </c:pt>
                <c:pt idx="11">
                  <c:v>3.8289917400000011</c:v>
                </c:pt>
                <c:pt idx="12">
                  <c:v>4.3561424020999997</c:v>
                </c:pt>
                <c:pt idx="13">
                  <c:v>4.0240293887999998</c:v>
                </c:pt>
                <c:pt idx="14">
                  <c:v>4.4028814896000013</c:v>
                </c:pt>
                <c:pt idx="15">
                  <c:v>4.1170713013999993</c:v>
                </c:pt>
                <c:pt idx="16">
                  <c:v>4.4809018657999999</c:v>
                </c:pt>
                <c:pt idx="17">
                  <c:v>3.9280813065999993</c:v>
                </c:pt>
                <c:pt idx="18">
                  <c:v>3.8722845319000001</c:v>
                </c:pt>
                <c:pt idx="19">
                  <c:v>4.2703178024999993</c:v>
                </c:pt>
                <c:pt idx="20">
                  <c:v>3.9329407631999995</c:v>
                </c:pt>
                <c:pt idx="21">
                  <c:v>3.6736061455999991</c:v>
                </c:pt>
                <c:pt idx="22">
                  <c:v>3.6870556255999993</c:v>
                </c:pt>
                <c:pt idx="23">
                  <c:v>3.6451102112000004</c:v>
                </c:pt>
                <c:pt idx="24">
                  <c:v>3.9959017769000003</c:v>
                </c:pt>
                <c:pt idx="25">
                  <c:v>4.0349180661000013</c:v>
                </c:pt>
                <c:pt idx="26">
                  <c:v>3.1704999432999994</c:v>
                </c:pt>
                <c:pt idx="27">
                  <c:v>3.1257667498000004</c:v>
                </c:pt>
                <c:pt idx="28">
                  <c:v>3.2875628569999993</c:v>
                </c:pt>
                <c:pt idx="29">
                  <c:v>3.5528344699000005</c:v>
                </c:pt>
                <c:pt idx="30">
                  <c:v>3.1511530506999996</c:v>
                </c:pt>
                <c:pt idx="31">
                  <c:v>3.1012434747999995</c:v>
                </c:pt>
                <c:pt idx="32">
                  <c:v>3.0695948441000009</c:v>
                </c:pt>
              </c:numCache>
            </c:numRef>
          </c:val>
          <c:extLst>
            <c:ext xmlns:c16="http://schemas.microsoft.com/office/drawing/2014/chart" uri="{C3380CC4-5D6E-409C-BE32-E72D297353CC}">
              <c16:uniqueId val="{00000005-9E9F-4AFF-97A3-B999522AF382}"/>
            </c:ext>
          </c:extLst>
        </c:ser>
        <c:dLbls>
          <c:showLegendKey val="0"/>
          <c:showVal val="0"/>
          <c:showCatName val="0"/>
          <c:showSerName val="0"/>
          <c:showPercent val="0"/>
          <c:showBubbleSize val="0"/>
        </c:dLbls>
        <c:axId val="336817344"/>
        <c:axId val="1"/>
      </c:areaChart>
      <c:catAx>
        <c:axId val="33681734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2"/>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400" kern="1200">
                <a:solidFill>
                  <a:schemeClr val="tx1"/>
                </a:solidFill>
                <a:latin typeface="+mn-lt"/>
                <a:ea typeface="+mn-ea"/>
                <a:cs typeface="+mn-cs"/>
              </a:defRPr>
            </a:pPr>
            <a:endParaRPr lang="en-US"/>
          </a:p>
        </c:txPr>
        <c:crossAx val="336817344"/>
        <c:crosses val="min"/>
        <c:crossBetween val="midCat"/>
        <c:majorUnit val="1"/>
      </c:valAx>
    </c:plotArea>
    <c:plotVisOnly val="0"/>
    <c:dispBlanksAs val="zero"/>
    <c:showDLblsOverMax val="1"/>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2422360248447204E-2"/>
          <c:y val="6.8181818181818177E-2"/>
          <c:w val="0.97515527950310554"/>
          <c:h val="0.86363636363636365"/>
        </c:manualLayout>
      </c:layout>
      <c:barChart>
        <c:barDir val="col"/>
        <c:grouping val="stacked"/>
        <c:varyColors val="0"/>
        <c:ser>
          <c:idx val="0"/>
          <c:order val="0"/>
          <c:spPr>
            <a:solidFill>
              <a:srgbClr val="007770"/>
            </a:solidFill>
            <a:ln>
              <a:noFill/>
            </a:ln>
          </c:spPr>
          <c:invertIfNegative val="0"/>
          <c:dLbls>
            <c:dLbl>
              <c:idx val="0"/>
              <c:layout>
                <c:manualLayout>
                  <c:x val="0"/>
                  <c:y val="0"/>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0-625E-0C48-9004-27FE4F8C520E}"/>
                </c:ext>
              </c:extLst>
            </c:dLbl>
            <c:dLbl>
              <c:idx val="1"/>
              <c:layout>
                <c:manualLayout>
                  <c:x val="0"/>
                  <c:y val="0"/>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1-625E-0C48-9004-27FE4F8C520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11</c:v>
                </c:pt>
                <c:pt idx="1">
                  <c:v>11</c:v>
                </c:pt>
              </c:numCache>
            </c:numRef>
          </c:val>
          <c:extLst>
            <c:ext xmlns:c16="http://schemas.microsoft.com/office/drawing/2014/chart" uri="{C3380CC4-5D6E-409C-BE32-E72D297353CC}">
              <c16:uniqueId val="{00000002-625E-0C48-9004-27FE4F8C520E}"/>
            </c:ext>
          </c:extLst>
        </c:ser>
        <c:ser>
          <c:idx val="1"/>
          <c:order val="1"/>
          <c:spPr>
            <a:solidFill>
              <a:schemeClr val="accent1"/>
            </a:solidFill>
            <a:ln>
              <a:noFill/>
            </a:ln>
          </c:spPr>
          <c:invertIfNegative val="0"/>
          <c:val>
            <c:numRef>
              <c:f>Sheet1!$A$2:$B$2</c:f>
              <c:numCache>
                <c:formatCode>General</c:formatCode>
                <c:ptCount val="2"/>
                <c:pt idx="0">
                  <c:v>0.99999999999999956</c:v>
                </c:pt>
                <c:pt idx="1">
                  <c:v>0.99999999999999956</c:v>
                </c:pt>
              </c:numCache>
            </c:numRef>
          </c:val>
          <c:extLst>
            <c:ext xmlns:c16="http://schemas.microsoft.com/office/drawing/2014/chart" uri="{C3380CC4-5D6E-409C-BE32-E72D297353CC}">
              <c16:uniqueId val="{00000003-625E-0C48-9004-27FE4F8C520E}"/>
            </c:ext>
          </c:extLst>
        </c:ser>
        <c:ser>
          <c:idx val="2"/>
          <c:order val="2"/>
          <c:spPr>
            <a:solidFill>
              <a:schemeClr val="accent6"/>
            </a:solidFill>
            <a:ln>
              <a:noFill/>
            </a:ln>
          </c:spPr>
          <c:invertIfNegative val="0"/>
          <c:dLbls>
            <c:dLbl>
              <c:idx val="0"/>
              <c:layout>
                <c:manualLayout>
                  <c:x val="0"/>
                  <c:y val="0"/>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4-625E-0C48-9004-27FE4F8C520E}"/>
                </c:ext>
              </c:extLst>
            </c:dLbl>
            <c:dLbl>
              <c:idx val="1"/>
              <c:layout>
                <c:manualLayout>
                  <c:x val="0"/>
                  <c:y val="-4.0584415584415587E-4"/>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5-625E-0C48-9004-27FE4F8C520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Sheet1!$A$3:$B$3</c:f>
              <c:numCache>
                <c:formatCode>General</c:formatCode>
                <c:ptCount val="2"/>
                <c:pt idx="0">
                  <c:v>37</c:v>
                </c:pt>
                <c:pt idx="1">
                  <c:v>41</c:v>
                </c:pt>
              </c:numCache>
            </c:numRef>
          </c:val>
          <c:extLst>
            <c:ext xmlns:c16="http://schemas.microsoft.com/office/drawing/2014/chart" uri="{C3380CC4-5D6E-409C-BE32-E72D297353CC}">
              <c16:uniqueId val="{00000006-625E-0C48-9004-27FE4F8C520E}"/>
            </c:ext>
          </c:extLst>
        </c:ser>
        <c:ser>
          <c:idx val="3"/>
          <c:order val="3"/>
          <c:spPr>
            <a:solidFill>
              <a:schemeClr val="accent4"/>
            </a:solidFill>
            <a:ln>
              <a:noFill/>
            </a:ln>
          </c:spPr>
          <c:invertIfNegative val="0"/>
          <c:dLbls>
            <c:dLbl>
              <c:idx val="1"/>
              <c:layout>
                <c:manualLayout>
                  <c:x val="-0.10391782130912566"/>
                  <c:y val="0"/>
                </c:manualLayout>
              </c:layout>
              <c:numFmt formatCode="#,##0&quot;%&quot;;&quot;-&quot;#,##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7-625E-0C48-9004-27FE4F8C520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Sheet1!$A$4:$B$4</c:f>
              <c:numCache>
                <c:formatCode>General</c:formatCode>
                <c:ptCount val="2"/>
                <c:pt idx="0">
                  <c:v>1.0000000000000009</c:v>
                </c:pt>
                <c:pt idx="1">
                  <c:v>2.0000000000000018</c:v>
                </c:pt>
              </c:numCache>
            </c:numRef>
          </c:val>
          <c:extLst>
            <c:ext xmlns:c16="http://schemas.microsoft.com/office/drawing/2014/chart" uri="{C3380CC4-5D6E-409C-BE32-E72D297353CC}">
              <c16:uniqueId val="{00000008-625E-0C48-9004-27FE4F8C520E}"/>
            </c:ext>
          </c:extLst>
        </c:ser>
        <c:ser>
          <c:idx val="4"/>
          <c:order val="4"/>
          <c:spPr>
            <a:solidFill>
              <a:srgbClr val="C0C0C0"/>
            </a:solidFill>
            <a:ln>
              <a:noFill/>
            </a:ln>
          </c:spPr>
          <c:invertIfNegative val="0"/>
          <c:dLbls>
            <c:dLbl>
              <c:idx val="0"/>
              <c:layout>
                <c:manualLayout>
                  <c:x val="4.0850453893932152E-2"/>
                  <c:y val="-4.0584415584415587E-4"/>
                </c:manualLayout>
              </c:layout>
              <c:numFmt formatCode="#,##0&quot;%&quot;;&quot;-&quot;#,##0&quot;%&quot;" sourceLinked="0"/>
              <c:spPr>
                <a:noFill/>
                <a:ln>
                  <a:noFill/>
                </a:ln>
              </c:spPr>
              <c:txPr>
                <a:bodyPr wrap="none"/>
                <a:lstStyle/>
                <a:p>
                  <a:pPr>
                    <a:defRPr sz="1200" kern="1200">
                      <a:solidFill>
                        <a:srgbClr val="FFFFFF"/>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9-625E-0C48-9004-27FE4F8C520E}"/>
                </c:ext>
              </c:extLst>
            </c:dLbl>
            <c:dLbl>
              <c:idx val="1"/>
              <c:layout>
                <c:manualLayout>
                  <c:x val="0"/>
                  <c:y val="-4.0584415584415587E-4"/>
                </c:manualLayout>
              </c:layout>
              <c:numFmt formatCode="#,##0&quot;%&quot;;&quot;-&quot;#,##0&quot;%&quot;" sourceLinked="0"/>
              <c:spPr>
                <a:noFill/>
                <a:ln>
                  <a:noFill/>
                </a:ln>
              </c:spPr>
              <c:txPr>
                <a:bodyPr wrap="none"/>
                <a:lstStyle/>
                <a:p>
                  <a:pPr>
                    <a:defRPr sz="1200" kern="1200">
                      <a:solidFill>
                        <a:srgbClr val="FFFFFF"/>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A-625E-0C48-9004-27FE4F8C520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Sheet1!$A$5:$B$5</c:f>
              <c:numCache>
                <c:formatCode>General</c:formatCode>
                <c:ptCount val="2"/>
                <c:pt idx="0">
                  <c:v>8.9999999999999964</c:v>
                </c:pt>
                <c:pt idx="1">
                  <c:v>14.000000000000002</c:v>
                </c:pt>
              </c:numCache>
            </c:numRef>
          </c:val>
          <c:extLst>
            <c:ext xmlns:c16="http://schemas.microsoft.com/office/drawing/2014/chart" uri="{C3380CC4-5D6E-409C-BE32-E72D297353CC}">
              <c16:uniqueId val="{0000000B-625E-0C48-9004-27FE4F8C520E}"/>
            </c:ext>
          </c:extLst>
        </c:ser>
        <c:ser>
          <c:idx val="5"/>
          <c:order val="5"/>
          <c:spPr>
            <a:solidFill>
              <a:srgbClr val="808080"/>
            </a:solidFill>
            <a:ln>
              <a:noFill/>
            </a:ln>
          </c:spPr>
          <c:invertIfNegative val="0"/>
          <c:dLbls>
            <c:dLbl>
              <c:idx val="0"/>
              <c:layout>
                <c:manualLayout>
                  <c:x val="0"/>
                  <c:y val="-4.0584415584415587E-4"/>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C-625E-0C48-9004-27FE4F8C520E}"/>
                </c:ext>
              </c:extLst>
            </c:dLbl>
            <c:dLbl>
              <c:idx val="1"/>
              <c:layout>
                <c:manualLayout>
                  <c:x val="0"/>
                  <c:y val="-4.0584415584415587E-4"/>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D-625E-0C48-9004-27FE4F8C520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Sheet1!$A$6:$B$6</c:f>
              <c:numCache>
                <c:formatCode>General</c:formatCode>
                <c:ptCount val="2"/>
                <c:pt idx="0">
                  <c:v>5.9999999999999947</c:v>
                </c:pt>
                <c:pt idx="1">
                  <c:v>8.9999999999999964</c:v>
                </c:pt>
              </c:numCache>
            </c:numRef>
          </c:val>
          <c:extLst>
            <c:ext xmlns:c16="http://schemas.microsoft.com/office/drawing/2014/chart" uri="{C3380CC4-5D6E-409C-BE32-E72D297353CC}">
              <c16:uniqueId val="{0000000E-625E-0C48-9004-27FE4F8C520E}"/>
            </c:ext>
          </c:extLst>
        </c:ser>
        <c:ser>
          <c:idx val="6"/>
          <c:order val="6"/>
          <c:spPr>
            <a:solidFill>
              <a:schemeClr val="accent2"/>
            </a:solidFill>
            <a:ln>
              <a:noFill/>
            </a:ln>
          </c:spPr>
          <c:invertIfNegative val="0"/>
          <c:dLbls>
            <c:dLbl>
              <c:idx val="0"/>
              <c:layout>
                <c:manualLayout>
                  <c:x val="0"/>
                  <c:y val="0"/>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F-625E-0C48-9004-27FE4F8C520E}"/>
                </c:ext>
              </c:extLst>
            </c:dLbl>
            <c:dLbl>
              <c:idx val="1"/>
              <c:layout>
                <c:manualLayout>
                  <c:x val="0"/>
                  <c:y val="-4.0584415584415587E-4"/>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10-625E-0C48-9004-27FE4F8C520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Sheet1!$A$7:$B$7</c:f>
              <c:numCache>
                <c:formatCode>General</c:formatCode>
                <c:ptCount val="2"/>
                <c:pt idx="0">
                  <c:v>35</c:v>
                </c:pt>
                <c:pt idx="1">
                  <c:v>36.000000000000007</c:v>
                </c:pt>
              </c:numCache>
            </c:numRef>
          </c:val>
          <c:extLst>
            <c:ext xmlns:c16="http://schemas.microsoft.com/office/drawing/2014/chart" uri="{C3380CC4-5D6E-409C-BE32-E72D297353CC}">
              <c16:uniqueId val="{00000011-625E-0C48-9004-27FE4F8C520E}"/>
            </c:ext>
          </c:extLst>
        </c:ser>
        <c:dLbls>
          <c:showLegendKey val="0"/>
          <c:showVal val="0"/>
          <c:showCatName val="0"/>
          <c:showSerName val="0"/>
          <c:showPercent val="0"/>
          <c:showBubbleSize val="0"/>
        </c:dLbls>
        <c:gapWidth val="200"/>
        <c:overlap val="100"/>
        <c:axId val="1122079183"/>
        <c:axId val="1"/>
      </c:barChart>
      <c:catAx>
        <c:axId val="112207918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20.00000000000001"/>
          <c:min val="0"/>
        </c:scaling>
        <c:delete val="0"/>
        <c:axPos val="l"/>
        <c:majorGridlines>
          <c:spPr>
            <a:ln>
              <a:noFill/>
            </a:ln>
          </c:spPr>
        </c:majorGridlines>
        <c:numFmt formatCode="General" sourceLinked="1"/>
        <c:majorTickMark val="none"/>
        <c:minorTickMark val="none"/>
        <c:tickLblPos val="none"/>
        <c:spPr>
          <a:ln>
            <a:noFill/>
          </a:ln>
        </c:spPr>
        <c:crossAx val="1122079183"/>
        <c:crosses val="min"/>
        <c:crossBetween val="between"/>
      </c:valAx>
    </c:plotArea>
    <c:plotVisOnly val="0"/>
    <c:dispBlanksAs val="gap"/>
    <c:showDLblsOverMax val="1"/>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6342451874366769E-2"/>
          <c:y val="2.2442813983599482E-2"/>
          <c:w val="0.94731509625126642"/>
          <c:h val="0.95511437203280103"/>
        </c:manualLayout>
      </c:layout>
      <c:barChart>
        <c:barDir val="col"/>
        <c:grouping val="stacked"/>
        <c:varyColors val="0"/>
        <c:ser>
          <c:idx val="0"/>
          <c:order val="0"/>
          <c:spPr>
            <a:solidFill>
              <a:schemeClr val="accent1"/>
            </a:solidFill>
            <a:ln>
              <a:noFill/>
            </a:ln>
          </c:spPr>
          <c:invertIfNegative val="0"/>
          <c:val>
            <c:numRef>
              <c:f>Sheet1!$A$1:$C$1</c:f>
              <c:numCache>
                <c:formatCode>General</c:formatCode>
                <c:ptCount val="3"/>
                <c:pt idx="0">
                  <c:v>9.629999999999999</c:v>
                </c:pt>
                <c:pt idx="1">
                  <c:v>12.34</c:v>
                </c:pt>
                <c:pt idx="2">
                  <c:v>15.789090909090909</c:v>
                </c:pt>
              </c:numCache>
            </c:numRef>
          </c:val>
          <c:extLst>
            <c:ext xmlns:c16="http://schemas.microsoft.com/office/drawing/2014/chart" uri="{C3380CC4-5D6E-409C-BE32-E72D297353CC}">
              <c16:uniqueId val="{00000000-EC05-4B2C-BA59-CC1EA6445EBB}"/>
            </c:ext>
          </c:extLst>
        </c:ser>
        <c:ser>
          <c:idx val="1"/>
          <c:order val="1"/>
          <c:spPr>
            <a:solidFill>
              <a:schemeClr val="accent2"/>
            </a:solidFill>
            <a:ln>
              <a:noFill/>
            </a:ln>
          </c:spPr>
          <c:invertIfNegative val="0"/>
          <c:val>
            <c:numRef>
              <c:f>Sheet1!$A$2:$C$2</c:f>
              <c:numCache>
                <c:formatCode>General</c:formatCode>
                <c:ptCount val="3"/>
                <c:pt idx="0">
                  <c:v>4.43</c:v>
                </c:pt>
                <c:pt idx="1">
                  <c:v>5.5399999999999991</c:v>
                </c:pt>
                <c:pt idx="2">
                  <c:v>6.9527272727272731</c:v>
                </c:pt>
              </c:numCache>
            </c:numRef>
          </c:val>
          <c:extLst>
            <c:ext xmlns:c16="http://schemas.microsoft.com/office/drawing/2014/chart" uri="{C3380CC4-5D6E-409C-BE32-E72D297353CC}">
              <c16:uniqueId val="{00000001-EC05-4B2C-BA59-CC1EA6445EBB}"/>
            </c:ext>
          </c:extLst>
        </c:ser>
        <c:ser>
          <c:idx val="2"/>
          <c:order val="2"/>
          <c:spPr>
            <a:solidFill>
              <a:schemeClr val="accent3"/>
            </a:solidFill>
            <a:ln>
              <a:noFill/>
            </a:ln>
          </c:spPr>
          <c:invertIfNegative val="0"/>
          <c:val>
            <c:numRef>
              <c:f>Sheet1!$A$3:$C$3</c:f>
              <c:numCache>
                <c:formatCode>General</c:formatCode>
                <c:ptCount val="3"/>
                <c:pt idx="0">
                  <c:v>12.59</c:v>
                </c:pt>
                <c:pt idx="1">
                  <c:v>18.820000000000004</c:v>
                </c:pt>
                <c:pt idx="2">
                  <c:v>26.74909090909091</c:v>
                </c:pt>
              </c:numCache>
            </c:numRef>
          </c:val>
          <c:extLst>
            <c:ext xmlns:c16="http://schemas.microsoft.com/office/drawing/2014/chart" uri="{C3380CC4-5D6E-409C-BE32-E72D297353CC}">
              <c16:uniqueId val="{00000002-EC05-4B2C-BA59-CC1EA6445EBB}"/>
            </c:ext>
          </c:extLst>
        </c:ser>
        <c:dLbls>
          <c:showLegendKey val="0"/>
          <c:showVal val="0"/>
          <c:showCatName val="0"/>
          <c:showSerName val="0"/>
          <c:showPercent val="0"/>
          <c:showBubbleSize val="0"/>
        </c:dLbls>
        <c:gapWidth val="80"/>
        <c:overlap val="100"/>
        <c:axId val="1753762639"/>
        <c:axId val="1"/>
      </c:barChart>
      <c:catAx>
        <c:axId val="1753762639"/>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50"/>
          <c:min val="0"/>
        </c:scaling>
        <c:delete val="0"/>
        <c:axPos val="l"/>
        <c:majorGridlines>
          <c:spPr>
            <a:ln>
              <a:noFill/>
            </a:ln>
          </c:spPr>
        </c:majorGridlines>
        <c:numFmt formatCode="General" sourceLinked="1"/>
        <c:majorTickMark val="none"/>
        <c:minorTickMark val="none"/>
        <c:tickLblPos val="none"/>
        <c:spPr>
          <a:ln>
            <a:noFill/>
          </a:ln>
        </c:spPr>
        <c:crossAx val="1753762639"/>
        <c:crosses val="min"/>
        <c:crossBetween val="between"/>
      </c:valAx>
    </c:plotArea>
    <c:plotVisOnly val="0"/>
    <c:dispBlanksAs val="gap"/>
    <c:showDLblsOverMax val="1"/>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9564968517458506E-2"/>
          <c:y val="3.7504783773440492E-2"/>
          <c:w val="0.8568975386376646"/>
          <c:h val="0.86261002678913123"/>
        </c:manualLayout>
      </c:layout>
      <c:bubbleChart>
        <c:varyColors val="0"/>
        <c:ser>
          <c:idx val="0"/>
          <c:order val="0"/>
          <c:spPr>
            <a:solidFill>
              <a:schemeClr val="accent1"/>
            </a:solidFill>
            <a:ln>
              <a:noFill/>
            </a:ln>
          </c:spPr>
          <c:invertIfNegative val="0"/>
          <c:xVal>
            <c:numRef>
              <c:f>Sheet1!$A$1:$A$131</c:f>
              <c:numCache>
                <c:formatCode>General</c:formatCode>
                <c:ptCount val="131"/>
                <c:pt idx="0">
                  <c:v>63636</c:v>
                </c:pt>
                <c:pt idx="1">
                  <c:v>10990</c:v>
                </c:pt>
                <c:pt idx="2">
                  <c:v>11668</c:v>
                </c:pt>
                <c:pt idx="3">
                  <c:v>21600</c:v>
                </c:pt>
                <c:pt idx="4">
                  <c:v>30463</c:v>
                </c:pt>
                <c:pt idx="5">
                  <c:v>49609</c:v>
                </c:pt>
                <c:pt idx="6">
                  <c:v>13839</c:v>
                </c:pt>
                <c:pt idx="7">
                  <c:v>66821</c:v>
                </c:pt>
                <c:pt idx="8">
                  <c:v>42379</c:v>
                </c:pt>
                <c:pt idx="9">
                  <c:v>5535</c:v>
                </c:pt>
                <c:pt idx="10">
                  <c:v>38319</c:v>
                </c:pt>
                <c:pt idx="11">
                  <c:v>14736</c:v>
                </c:pt>
                <c:pt idx="12">
                  <c:v>25413</c:v>
                </c:pt>
                <c:pt idx="13">
                  <c:v>26460</c:v>
                </c:pt>
                <c:pt idx="14">
                  <c:v>33636</c:v>
                </c:pt>
                <c:pt idx="15">
                  <c:v>32061</c:v>
                </c:pt>
                <c:pt idx="16">
                  <c:v>13046</c:v>
                </c:pt>
                <c:pt idx="17">
                  <c:v>34944</c:v>
                </c:pt>
                <c:pt idx="18">
                  <c:v>19873</c:v>
                </c:pt>
                <c:pt idx="19">
                  <c:v>20711</c:v>
                </c:pt>
                <c:pt idx="20">
                  <c:v>48356</c:v>
                </c:pt>
                <c:pt idx="21">
                  <c:v>13869</c:v>
                </c:pt>
                <c:pt idx="22">
                  <c:v>20501</c:v>
                </c:pt>
                <c:pt idx="23">
                  <c:v>30417</c:v>
                </c:pt>
                <c:pt idx="24">
                  <c:v>70028</c:v>
                </c:pt>
                <c:pt idx="25">
                  <c:v>53136</c:v>
                </c:pt>
                <c:pt idx="26">
                  <c:v>39432</c:v>
                </c:pt>
                <c:pt idx="27">
                  <c:v>49754</c:v>
                </c:pt>
                <c:pt idx="28">
                  <c:v>40744</c:v>
                </c:pt>
                <c:pt idx="29">
                  <c:v>45568</c:v>
                </c:pt>
                <c:pt idx="30">
                  <c:v>33584</c:v>
                </c:pt>
                <c:pt idx="31">
                  <c:v>10899</c:v>
                </c:pt>
                <c:pt idx="32">
                  <c:v>44300</c:v>
                </c:pt>
                <c:pt idx="33">
                  <c:v>44042</c:v>
                </c:pt>
                <c:pt idx="34">
                  <c:v>45580</c:v>
                </c:pt>
                <c:pt idx="35">
                  <c:v>13688</c:v>
                </c:pt>
                <c:pt idx="36">
                  <c:v>8053</c:v>
                </c:pt>
                <c:pt idx="37">
                  <c:v>28057</c:v>
                </c:pt>
                <c:pt idx="38">
                  <c:v>29631</c:v>
                </c:pt>
                <c:pt idx="39">
                  <c:v>53396</c:v>
                </c:pt>
                <c:pt idx="40">
                  <c:v>53817</c:v>
                </c:pt>
                <c:pt idx="41">
                  <c:v>43417</c:v>
                </c:pt>
                <c:pt idx="42">
                  <c:v>65916</c:v>
                </c:pt>
                <c:pt idx="43">
                  <c:v>42563</c:v>
                </c:pt>
                <c:pt idx="44">
                  <c:v>48615</c:v>
                </c:pt>
                <c:pt idx="45">
                  <c:v>31834</c:v>
                </c:pt>
                <c:pt idx="46">
                  <c:v>21925</c:v>
                </c:pt>
                <c:pt idx="47">
                  <c:v>38718</c:v>
                </c:pt>
                <c:pt idx="48">
                  <c:v>26111</c:v>
                </c:pt>
                <c:pt idx="49">
                  <c:v>13338</c:v>
                </c:pt>
                <c:pt idx="50">
                  <c:v>27928</c:v>
                </c:pt>
                <c:pt idx="51">
                  <c:v>58803</c:v>
                </c:pt>
                <c:pt idx="52">
                  <c:v>3321</c:v>
                </c:pt>
                <c:pt idx="53">
                  <c:v>46599</c:v>
                </c:pt>
                <c:pt idx="54">
                  <c:v>30946</c:v>
                </c:pt>
                <c:pt idx="55">
                  <c:v>54160</c:v>
                </c:pt>
                <c:pt idx="56">
                  <c:v>52175</c:v>
                </c:pt>
                <c:pt idx="57">
                  <c:v>26407</c:v>
                </c:pt>
                <c:pt idx="58">
                  <c:v>57335</c:v>
                </c:pt>
                <c:pt idx="59">
                  <c:v>32513</c:v>
                </c:pt>
                <c:pt idx="60">
                  <c:v>9605</c:v>
                </c:pt>
                <c:pt idx="61">
                  <c:v>23257</c:v>
                </c:pt>
                <c:pt idx="62">
                  <c:v>17658</c:v>
                </c:pt>
                <c:pt idx="63">
                  <c:v>21220</c:v>
                </c:pt>
                <c:pt idx="64">
                  <c:v>24386</c:v>
                </c:pt>
                <c:pt idx="65">
                  <c:v>40104</c:v>
                </c:pt>
                <c:pt idx="66">
                  <c:v>14661</c:v>
                </c:pt>
                <c:pt idx="67">
                  <c:v>14811</c:v>
                </c:pt>
                <c:pt idx="68">
                  <c:v>14207</c:v>
                </c:pt>
                <c:pt idx="69">
                  <c:v>23036</c:v>
                </c:pt>
                <c:pt idx="70">
                  <c:v>3638</c:v>
                </c:pt>
                <c:pt idx="71">
                  <c:v>14697</c:v>
                </c:pt>
                <c:pt idx="72">
                  <c:v>41259</c:v>
                </c:pt>
                <c:pt idx="73">
                  <c:v>8827</c:v>
                </c:pt>
                <c:pt idx="74">
                  <c:v>46768</c:v>
                </c:pt>
                <c:pt idx="75">
                  <c:v>20915</c:v>
                </c:pt>
                <c:pt idx="76">
                  <c:v>12534</c:v>
                </c:pt>
                <c:pt idx="77">
                  <c:v>18626</c:v>
                </c:pt>
                <c:pt idx="78">
                  <c:v>10628</c:v>
                </c:pt>
                <c:pt idx="79">
                  <c:v>2008</c:v>
                </c:pt>
                <c:pt idx="80">
                  <c:v>14596</c:v>
                </c:pt>
                <c:pt idx="81">
                  <c:v>13704</c:v>
                </c:pt>
                <c:pt idx="82">
                  <c:v>10669</c:v>
                </c:pt>
                <c:pt idx="83">
                  <c:v>20274</c:v>
                </c:pt>
                <c:pt idx="84">
                  <c:v>12949</c:v>
                </c:pt>
                <c:pt idx="85">
                  <c:v>34295</c:v>
                </c:pt>
                <c:pt idx="86">
                  <c:v>1425</c:v>
                </c:pt>
                <c:pt idx="87">
                  <c:v>15893</c:v>
                </c:pt>
                <c:pt idx="88">
                  <c:v>3700</c:v>
                </c:pt>
                <c:pt idx="89">
                  <c:v>10380</c:v>
                </c:pt>
                <c:pt idx="90">
                  <c:v>2800</c:v>
                </c:pt>
                <c:pt idx="91">
                  <c:v>31722</c:v>
                </c:pt>
                <c:pt idx="92">
                  <c:v>7801</c:v>
                </c:pt>
                <c:pt idx="93">
                  <c:v>8927</c:v>
                </c:pt>
                <c:pt idx="94">
                  <c:v>16709</c:v>
                </c:pt>
                <c:pt idx="95">
                  <c:v>5572</c:v>
                </c:pt>
                <c:pt idx="96">
                  <c:v>6357</c:v>
                </c:pt>
                <c:pt idx="97">
                  <c:v>15487</c:v>
                </c:pt>
                <c:pt idx="98">
                  <c:v>14434</c:v>
                </c:pt>
                <c:pt idx="99">
                  <c:v>13676</c:v>
                </c:pt>
                <c:pt idx="100">
                  <c:v>12987</c:v>
                </c:pt>
                <c:pt idx="101">
                  <c:v>9380</c:v>
                </c:pt>
                <c:pt idx="102">
                  <c:v>3229</c:v>
                </c:pt>
                <c:pt idx="103">
                  <c:v>838</c:v>
                </c:pt>
                <c:pt idx="104">
                  <c:v>2176</c:v>
                </c:pt>
                <c:pt idx="105">
                  <c:v>8096</c:v>
                </c:pt>
                <c:pt idx="106">
                  <c:v>5142</c:v>
                </c:pt>
                <c:pt idx="107">
                  <c:v>3910</c:v>
                </c:pt>
                <c:pt idx="108">
                  <c:v>8066</c:v>
                </c:pt>
                <c:pt idx="109">
                  <c:v>15005</c:v>
                </c:pt>
                <c:pt idx="110">
                  <c:v>5692</c:v>
                </c:pt>
                <c:pt idx="111">
                  <c:v>14907</c:v>
                </c:pt>
                <c:pt idx="112">
                  <c:v>7847</c:v>
                </c:pt>
                <c:pt idx="113">
                  <c:v>12180</c:v>
                </c:pt>
                <c:pt idx="114">
                  <c:v>18758</c:v>
                </c:pt>
                <c:pt idx="115">
                  <c:v>3502</c:v>
                </c:pt>
                <c:pt idx="116">
                  <c:v>10396</c:v>
                </c:pt>
                <c:pt idx="117">
                  <c:v>1491</c:v>
                </c:pt>
                <c:pt idx="118">
                  <c:v>9087</c:v>
                </c:pt>
                <c:pt idx="119">
                  <c:v>17087</c:v>
                </c:pt>
                <c:pt idx="120">
                  <c:v>2239</c:v>
                </c:pt>
                <c:pt idx="121">
                  <c:v>2881</c:v>
                </c:pt>
                <c:pt idx="122">
                  <c:v>5421</c:v>
                </c:pt>
                <c:pt idx="123">
                  <c:v>1423</c:v>
                </c:pt>
              </c:numCache>
            </c:numRef>
          </c:xVal>
          <c:yVal>
            <c:numRef>
              <c:f>Sheet1!$B$1:$B$131</c:f>
              <c:numCache>
                <c:formatCode>General</c:formatCode>
                <c:ptCount val="131"/>
                <c:pt idx="0">
                  <c:v>347.47945205479454</c:v>
                </c:pt>
                <c:pt idx="1">
                  <c:v>344.21917808219177</c:v>
                </c:pt>
                <c:pt idx="2">
                  <c:v>316.57534246575341</c:v>
                </c:pt>
                <c:pt idx="3">
                  <c:v>316.38356164383561</c:v>
                </c:pt>
                <c:pt idx="4">
                  <c:v>306.57534246575341</c:v>
                </c:pt>
                <c:pt idx="5">
                  <c:v>301.78082191780823</c:v>
                </c:pt>
                <c:pt idx="6">
                  <c:v>299.89041095890411</c:v>
                </c:pt>
                <c:pt idx="7">
                  <c:v>298.49315068493149</c:v>
                </c:pt>
                <c:pt idx="8">
                  <c:v>295.06849315068496</c:v>
                </c:pt>
                <c:pt idx="9">
                  <c:v>290.84931506849313</c:v>
                </c:pt>
                <c:pt idx="10">
                  <c:v>274.84931506849313</c:v>
                </c:pt>
                <c:pt idx="11">
                  <c:v>270.79452054794518</c:v>
                </c:pt>
                <c:pt idx="12">
                  <c:v>267.89041095890411</c:v>
                </c:pt>
                <c:pt idx="13">
                  <c:v>264.54794520547944</c:v>
                </c:pt>
                <c:pt idx="14">
                  <c:v>259.26027397260276</c:v>
                </c:pt>
                <c:pt idx="15">
                  <c:v>248.7123287671233</c:v>
                </c:pt>
                <c:pt idx="16">
                  <c:v>245.47945205479451</c:v>
                </c:pt>
                <c:pt idx="17">
                  <c:v>244.57534246575344</c:v>
                </c:pt>
                <c:pt idx="18">
                  <c:v>243.61643835616439</c:v>
                </c:pt>
                <c:pt idx="19">
                  <c:v>242.21917808219177</c:v>
                </c:pt>
                <c:pt idx="20">
                  <c:v>237.94520547945206</c:v>
                </c:pt>
                <c:pt idx="21">
                  <c:v>236.65753424657535</c:v>
                </c:pt>
                <c:pt idx="22">
                  <c:v>235.04109589041096</c:v>
                </c:pt>
                <c:pt idx="23">
                  <c:v>232.98630136986301</c:v>
                </c:pt>
                <c:pt idx="24">
                  <c:v>231.04109589041096</c:v>
                </c:pt>
                <c:pt idx="25">
                  <c:v>228.9041095890411</c:v>
                </c:pt>
                <c:pt idx="26">
                  <c:v>228.9041095890411</c:v>
                </c:pt>
                <c:pt idx="27">
                  <c:v>226.95890410958904</c:v>
                </c:pt>
                <c:pt idx="28">
                  <c:v>225.75342465753425</c:v>
                </c:pt>
                <c:pt idx="29">
                  <c:v>225.39726027397259</c:v>
                </c:pt>
                <c:pt idx="30">
                  <c:v>224.87671232876713</c:v>
                </c:pt>
                <c:pt idx="31">
                  <c:v>223.50684931506851</c:v>
                </c:pt>
                <c:pt idx="32">
                  <c:v>223.23287671232876</c:v>
                </c:pt>
                <c:pt idx="33">
                  <c:v>222.95890410958904</c:v>
                </c:pt>
                <c:pt idx="34">
                  <c:v>222.82191780821918</c:v>
                </c:pt>
                <c:pt idx="35">
                  <c:v>215.36986301369862</c:v>
                </c:pt>
                <c:pt idx="36">
                  <c:v>214.7123287671233</c:v>
                </c:pt>
                <c:pt idx="37">
                  <c:v>214.68493150684932</c:v>
                </c:pt>
                <c:pt idx="38">
                  <c:v>210.41095890410958</c:v>
                </c:pt>
                <c:pt idx="39">
                  <c:v>209.83561643835617</c:v>
                </c:pt>
                <c:pt idx="40">
                  <c:v>209.2876712328767</c:v>
                </c:pt>
                <c:pt idx="41">
                  <c:v>207.58904109589042</c:v>
                </c:pt>
                <c:pt idx="42">
                  <c:v>204.63013698630138</c:v>
                </c:pt>
                <c:pt idx="43">
                  <c:v>203.61643835616439</c:v>
                </c:pt>
                <c:pt idx="44">
                  <c:v>202.84931506849315</c:v>
                </c:pt>
                <c:pt idx="45">
                  <c:v>202.63013698630138</c:v>
                </c:pt>
                <c:pt idx="46">
                  <c:v>198.41095890410958</c:v>
                </c:pt>
                <c:pt idx="47">
                  <c:v>197.45205479452054</c:v>
                </c:pt>
                <c:pt idx="48">
                  <c:v>196.79452054794521</c:v>
                </c:pt>
                <c:pt idx="49">
                  <c:v>196.08219178082192</c:v>
                </c:pt>
                <c:pt idx="50">
                  <c:v>193.36986301369862</c:v>
                </c:pt>
                <c:pt idx="51">
                  <c:v>193.12328767123287</c:v>
                </c:pt>
                <c:pt idx="52">
                  <c:v>192.76712328767124</c:v>
                </c:pt>
                <c:pt idx="53">
                  <c:v>185.72602739726028</c:v>
                </c:pt>
                <c:pt idx="54">
                  <c:v>183.94520547945206</c:v>
                </c:pt>
                <c:pt idx="55">
                  <c:v>183.36986301369862</c:v>
                </c:pt>
                <c:pt idx="56">
                  <c:v>181.23287671232876</c:v>
                </c:pt>
                <c:pt idx="57">
                  <c:v>178.9041095890411</c:v>
                </c:pt>
                <c:pt idx="58">
                  <c:v>174.79452054794521</c:v>
                </c:pt>
                <c:pt idx="59">
                  <c:v>173.86301369863014</c:v>
                </c:pt>
                <c:pt idx="60">
                  <c:v>173.72602739726028</c:v>
                </c:pt>
                <c:pt idx="61">
                  <c:v>171.97260273972603</c:v>
                </c:pt>
                <c:pt idx="62">
                  <c:v>171.91780821917808</c:v>
                </c:pt>
                <c:pt idx="63">
                  <c:v>170.32876712328766</c:v>
                </c:pt>
                <c:pt idx="64">
                  <c:v>169.31506849315068</c:v>
                </c:pt>
                <c:pt idx="65">
                  <c:v>167.75342465753425</c:v>
                </c:pt>
                <c:pt idx="66">
                  <c:v>166.95890410958904</c:v>
                </c:pt>
                <c:pt idx="67">
                  <c:v>166.54794520547946</c:v>
                </c:pt>
                <c:pt idx="68">
                  <c:v>164.35616438356163</c:v>
                </c:pt>
                <c:pt idx="69">
                  <c:v>160.27397260273972</c:v>
                </c:pt>
                <c:pt idx="70">
                  <c:v>160.21917808219177</c:v>
                </c:pt>
                <c:pt idx="71">
                  <c:v>157.12328767123287</c:v>
                </c:pt>
                <c:pt idx="72">
                  <c:v>156.63013698630138</c:v>
                </c:pt>
                <c:pt idx="73">
                  <c:v>155.12328767123287</c:v>
                </c:pt>
                <c:pt idx="74">
                  <c:v>150.84931506849315</c:v>
                </c:pt>
                <c:pt idx="75">
                  <c:v>148.35616438356163</c:v>
                </c:pt>
                <c:pt idx="76">
                  <c:v>147.97260273972603</c:v>
                </c:pt>
                <c:pt idx="77">
                  <c:v>146.65753424657535</c:v>
                </c:pt>
                <c:pt idx="78">
                  <c:v>144.08219178082192</c:v>
                </c:pt>
                <c:pt idx="79">
                  <c:v>143.53424657534248</c:v>
                </c:pt>
                <c:pt idx="80">
                  <c:v>142.43835616438355</c:v>
                </c:pt>
                <c:pt idx="81">
                  <c:v>141.94520547945206</c:v>
                </c:pt>
                <c:pt idx="82">
                  <c:v>139.47945205479451</c:v>
                </c:pt>
                <c:pt idx="83">
                  <c:v>137.01369863013699</c:v>
                </c:pt>
                <c:pt idx="84">
                  <c:v>132.87671232876713</c:v>
                </c:pt>
                <c:pt idx="85">
                  <c:v>131.36986301369862</c:v>
                </c:pt>
                <c:pt idx="86">
                  <c:v>129.12328767123287</c:v>
                </c:pt>
                <c:pt idx="87">
                  <c:v>128.30136986301369</c:v>
                </c:pt>
                <c:pt idx="88">
                  <c:v>125.91780821917808</c:v>
                </c:pt>
                <c:pt idx="89">
                  <c:v>121.67123287671232</c:v>
                </c:pt>
                <c:pt idx="90">
                  <c:v>118.98630136986301</c:v>
                </c:pt>
                <c:pt idx="91">
                  <c:v>117.89041095890411</c:v>
                </c:pt>
                <c:pt idx="92">
                  <c:v>115.78082191780823</c:v>
                </c:pt>
                <c:pt idx="93">
                  <c:v>115.31506849315069</c:v>
                </c:pt>
                <c:pt idx="94">
                  <c:v>112.41095890410959</c:v>
                </c:pt>
                <c:pt idx="95">
                  <c:v>106.16438356164383</c:v>
                </c:pt>
                <c:pt idx="96">
                  <c:v>105.23287671232876</c:v>
                </c:pt>
                <c:pt idx="97">
                  <c:v>103.47945205479452</c:v>
                </c:pt>
                <c:pt idx="98">
                  <c:v>101.75342465753425</c:v>
                </c:pt>
                <c:pt idx="99">
                  <c:v>99.835616438356169</c:v>
                </c:pt>
                <c:pt idx="100">
                  <c:v>99.506849315068493</c:v>
                </c:pt>
                <c:pt idx="101">
                  <c:v>98.493150684931507</c:v>
                </c:pt>
                <c:pt idx="102">
                  <c:v>94.602739726027394</c:v>
                </c:pt>
                <c:pt idx="103">
                  <c:v>94.273972602739732</c:v>
                </c:pt>
                <c:pt idx="104">
                  <c:v>91.287671232876718</c:v>
                </c:pt>
                <c:pt idx="105">
                  <c:v>90.219178082191775</c:v>
                </c:pt>
                <c:pt idx="106">
                  <c:v>88.739726027397253</c:v>
                </c:pt>
                <c:pt idx="107">
                  <c:v>88.68493150684931</c:v>
                </c:pt>
                <c:pt idx="108">
                  <c:v>87.890410958904113</c:v>
                </c:pt>
                <c:pt idx="109">
                  <c:v>86.520547945205479</c:v>
                </c:pt>
                <c:pt idx="110">
                  <c:v>86.38356164383562</c:v>
                </c:pt>
                <c:pt idx="111">
                  <c:v>82.575342465753423</c:v>
                </c:pt>
                <c:pt idx="112">
                  <c:v>81.753424657534254</c:v>
                </c:pt>
                <c:pt idx="113">
                  <c:v>79.753424657534254</c:v>
                </c:pt>
                <c:pt idx="114">
                  <c:v>78.904109589041099</c:v>
                </c:pt>
                <c:pt idx="115">
                  <c:v>77.506849315068493</c:v>
                </c:pt>
                <c:pt idx="116">
                  <c:v>76.191780821917803</c:v>
                </c:pt>
                <c:pt idx="117">
                  <c:v>75.123287671232873</c:v>
                </c:pt>
                <c:pt idx="118">
                  <c:v>74.273972602739732</c:v>
                </c:pt>
                <c:pt idx="119">
                  <c:v>71.205479452054789</c:v>
                </c:pt>
                <c:pt idx="120">
                  <c:v>59.534246575342465</c:v>
                </c:pt>
                <c:pt idx="121">
                  <c:v>59.041095890410958</c:v>
                </c:pt>
                <c:pt idx="122">
                  <c:v>57.260273972602739</c:v>
                </c:pt>
                <c:pt idx="123">
                  <c:v>55.479452054794521</c:v>
                </c:pt>
              </c:numCache>
            </c:numRef>
          </c:yVal>
          <c:bubbleSize>
            <c:numRef>
              <c:f>Sheet1!$C$1:$C$131</c:f>
              <c:numCache>
                <c:formatCode>General</c:formatCode>
                <c:ptCount val="131"/>
                <c:pt idx="0">
                  <c:v>331.9</c:v>
                </c:pt>
                <c:pt idx="1">
                  <c:v>0.80000000000000027</c:v>
                </c:pt>
                <c:pt idx="2">
                  <c:v>3.3</c:v>
                </c:pt>
                <c:pt idx="3">
                  <c:v>45.5</c:v>
                </c:pt>
                <c:pt idx="4">
                  <c:v>0.80000000000000027</c:v>
                </c:pt>
                <c:pt idx="5">
                  <c:v>25.7</c:v>
                </c:pt>
                <c:pt idx="6">
                  <c:v>0.80000000000000027</c:v>
                </c:pt>
                <c:pt idx="7">
                  <c:v>0.80000000000000027</c:v>
                </c:pt>
                <c:pt idx="8">
                  <c:v>9.3000000000000007</c:v>
                </c:pt>
                <c:pt idx="9">
                  <c:v>0.80000000000000027</c:v>
                </c:pt>
                <c:pt idx="10">
                  <c:v>47.4</c:v>
                </c:pt>
                <c:pt idx="11">
                  <c:v>213.3</c:v>
                </c:pt>
                <c:pt idx="12">
                  <c:v>19.5</c:v>
                </c:pt>
                <c:pt idx="13">
                  <c:v>0.80000000000000027</c:v>
                </c:pt>
                <c:pt idx="14">
                  <c:v>10.199999999999999</c:v>
                </c:pt>
                <c:pt idx="15">
                  <c:v>3.9</c:v>
                </c:pt>
                <c:pt idx="16">
                  <c:v>0.80000000000000027</c:v>
                </c:pt>
                <c:pt idx="17">
                  <c:v>37.799999999999997</c:v>
                </c:pt>
                <c:pt idx="18">
                  <c:v>9.3000000000000007</c:v>
                </c:pt>
                <c:pt idx="19">
                  <c:v>0.80000000000000027</c:v>
                </c:pt>
                <c:pt idx="20">
                  <c:v>38</c:v>
                </c:pt>
                <c:pt idx="21">
                  <c:v>0.80000000000000027</c:v>
                </c:pt>
                <c:pt idx="22">
                  <c:v>0.80000000000000027</c:v>
                </c:pt>
                <c:pt idx="23">
                  <c:v>4.4000000000000004</c:v>
                </c:pt>
                <c:pt idx="24">
                  <c:v>9.9</c:v>
                </c:pt>
                <c:pt idx="25">
                  <c:v>0.80000000000000027</c:v>
                </c:pt>
                <c:pt idx="26">
                  <c:v>2.7</c:v>
                </c:pt>
                <c:pt idx="27">
                  <c:v>1.7</c:v>
                </c:pt>
                <c:pt idx="28">
                  <c:v>10.7</c:v>
                </c:pt>
                <c:pt idx="29">
                  <c:v>67.2</c:v>
                </c:pt>
                <c:pt idx="30">
                  <c:v>9.6</c:v>
                </c:pt>
                <c:pt idx="31">
                  <c:v>0.80000000000000027</c:v>
                </c:pt>
                <c:pt idx="32">
                  <c:v>51.7</c:v>
                </c:pt>
                <c:pt idx="33">
                  <c:v>5.0999999999999996</c:v>
                </c:pt>
                <c:pt idx="34">
                  <c:v>4.5</c:v>
                </c:pt>
                <c:pt idx="35">
                  <c:v>0.80000000000000027</c:v>
                </c:pt>
                <c:pt idx="36">
                  <c:v>12</c:v>
                </c:pt>
                <c:pt idx="37">
                  <c:v>143.4</c:v>
                </c:pt>
                <c:pt idx="38">
                  <c:v>10.4</c:v>
                </c:pt>
                <c:pt idx="39">
                  <c:v>83.2</c:v>
                </c:pt>
                <c:pt idx="40">
                  <c:v>9</c:v>
                </c:pt>
                <c:pt idx="41">
                  <c:v>1.2</c:v>
                </c:pt>
                <c:pt idx="42">
                  <c:v>5.5</c:v>
                </c:pt>
                <c:pt idx="43">
                  <c:v>59.3</c:v>
                </c:pt>
                <c:pt idx="44">
                  <c:v>5.5</c:v>
                </c:pt>
                <c:pt idx="45">
                  <c:v>1.8</c:v>
                </c:pt>
                <c:pt idx="46">
                  <c:v>0.80000000000000027</c:v>
                </c:pt>
                <c:pt idx="47">
                  <c:v>1.3</c:v>
                </c:pt>
                <c:pt idx="48">
                  <c:v>19</c:v>
                </c:pt>
                <c:pt idx="49">
                  <c:v>60.1</c:v>
                </c:pt>
                <c:pt idx="50">
                  <c:v>0.80000000000000027</c:v>
                </c:pt>
                <c:pt idx="51">
                  <c:v>5.8</c:v>
                </c:pt>
                <c:pt idx="52">
                  <c:v>0.80000000000000027</c:v>
                </c:pt>
                <c:pt idx="53">
                  <c:v>0.80000000000000027</c:v>
                </c:pt>
                <c:pt idx="54">
                  <c:v>19</c:v>
                </c:pt>
                <c:pt idx="55">
                  <c:v>10.5</c:v>
                </c:pt>
                <c:pt idx="56">
                  <c:v>11.6</c:v>
                </c:pt>
                <c:pt idx="57">
                  <c:v>33.6</c:v>
                </c:pt>
                <c:pt idx="58">
                  <c:v>17.5</c:v>
                </c:pt>
                <c:pt idx="59">
                  <c:v>5.4</c:v>
                </c:pt>
                <c:pt idx="60">
                  <c:v>2.8</c:v>
                </c:pt>
                <c:pt idx="61">
                  <c:v>3.5</c:v>
                </c:pt>
                <c:pt idx="62">
                  <c:v>1412</c:v>
                </c:pt>
                <c:pt idx="63">
                  <c:v>5.2</c:v>
                </c:pt>
                <c:pt idx="64">
                  <c:v>6.5</c:v>
                </c:pt>
                <c:pt idx="65">
                  <c:v>2.1</c:v>
                </c:pt>
                <c:pt idx="66">
                  <c:v>51.5</c:v>
                </c:pt>
                <c:pt idx="67">
                  <c:v>0.80000000000000027</c:v>
                </c:pt>
                <c:pt idx="68">
                  <c:v>3</c:v>
                </c:pt>
                <c:pt idx="69">
                  <c:v>1.4</c:v>
                </c:pt>
                <c:pt idx="70">
                  <c:v>9.4</c:v>
                </c:pt>
                <c:pt idx="71">
                  <c:v>6.2</c:v>
                </c:pt>
                <c:pt idx="72">
                  <c:v>125.7</c:v>
                </c:pt>
                <c:pt idx="73">
                  <c:v>0.80000000000000027</c:v>
                </c:pt>
                <c:pt idx="74">
                  <c:v>35</c:v>
                </c:pt>
                <c:pt idx="75">
                  <c:v>1.3</c:v>
                </c:pt>
                <c:pt idx="76">
                  <c:v>33</c:v>
                </c:pt>
                <c:pt idx="77">
                  <c:v>11</c:v>
                </c:pt>
                <c:pt idx="78">
                  <c:v>98.2</c:v>
                </c:pt>
                <c:pt idx="79">
                  <c:v>0.80000000000000027</c:v>
                </c:pt>
                <c:pt idx="80">
                  <c:v>2.8</c:v>
                </c:pt>
                <c:pt idx="81">
                  <c:v>2.6</c:v>
                </c:pt>
                <c:pt idx="82">
                  <c:v>18</c:v>
                </c:pt>
                <c:pt idx="83">
                  <c:v>7</c:v>
                </c:pt>
                <c:pt idx="84">
                  <c:v>39</c:v>
                </c:pt>
                <c:pt idx="85">
                  <c:v>4.5</c:v>
                </c:pt>
                <c:pt idx="86">
                  <c:v>17</c:v>
                </c:pt>
                <c:pt idx="87">
                  <c:v>3.3</c:v>
                </c:pt>
                <c:pt idx="88">
                  <c:v>5.8</c:v>
                </c:pt>
                <c:pt idx="89">
                  <c:v>0.9</c:v>
                </c:pt>
                <c:pt idx="90">
                  <c:v>0.80000000000000027</c:v>
                </c:pt>
                <c:pt idx="91">
                  <c:v>85</c:v>
                </c:pt>
                <c:pt idx="92">
                  <c:v>35</c:v>
                </c:pt>
                <c:pt idx="93">
                  <c:v>19</c:v>
                </c:pt>
                <c:pt idx="94">
                  <c:v>2.1</c:v>
                </c:pt>
                <c:pt idx="95">
                  <c:v>10</c:v>
                </c:pt>
                <c:pt idx="96">
                  <c:v>0.80000000000000027</c:v>
                </c:pt>
                <c:pt idx="97">
                  <c:v>3.7</c:v>
                </c:pt>
                <c:pt idx="98">
                  <c:v>10.3</c:v>
                </c:pt>
                <c:pt idx="99">
                  <c:v>7.4</c:v>
                </c:pt>
                <c:pt idx="100">
                  <c:v>5.5</c:v>
                </c:pt>
                <c:pt idx="101">
                  <c:v>11</c:v>
                </c:pt>
                <c:pt idx="102">
                  <c:v>0.9</c:v>
                </c:pt>
                <c:pt idx="103">
                  <c:v>5.5</c:v>
                </c:pt>
                <c:pt idx="104">
                  <c:v>24</c:v>
                </c:pt>
                <c:pt idx="105">
                  <c:v>113</c:v>
                </c:pt>
                <c:pt idx="106">
                  <c:v>5</c:v>
                </c:pt>
                <c:pt idx="107">
                  <c:v>10</c:v>
                </c:pt>
                <c:pt idx="108">
                  <c:v>37</c:v>
                </c:pt>
                <c:pt idx="109">
                  <c:v>88</c:v>
                </c:pt>
                <c:pt idx="110">
                  <c:v>7</c:v>
                </c:pt>
                <c:pt idx="111">
                  <c:v>2.4</c:v>
                </c:pt>
                <c:pt idx="112">
                  <c:v>7.5</c:v>
                </c:pt>
                <c:pt idx="113">
                  <c:v>111</c:v>
                </c:pt>
                <c:pt idx="114">
                  <c:v>0.80000000000000027</c:v>
                </c:pt>
                <c:pt idx="115">
                  <c:v>0.80000000000000027</c:v>
                </c:pt>
                <c:pt idx="116">
                  <c:v>12</c:v>
                </c:pt>
                <c:pt idx="117">
                  <c:v>21</c:v>
                </c:pt>
                <c:pt idx="118">
                  <c:v>1.2</c:v>
                </c:pt>
                <c:pt idx="119">
                  <c:v>70</c:v>
                </c:pt>
                <c:pt idx="120">
                  <c:v>2.1</c:v>
                </c:pt>
                <c:pt idx="121">
                  <c:v>12</c:v>
                </c:pt>
                <c:pt idx="122">
                  <c:v>34</c:v>
                </c:pt>
                <c:pt idx="123">
                  <c:v>6</c:v>
                </c:pt>
              </c:numCache>
            </c:numRef>
          </c:bubbleSize>
          <c:bubble3D val="0"/>
          <c:extLst>
            <c:ext xmlns:c16="http://schemas.microsoft.com/office/drawing/2014/chart" uri="{C3380CC4-5D6E-409C-BE32-E72D297353CC}">
              <c16:uniqueId val="{00000000-726C-4DDC-94F2-16CC884D69AF}"/>
            </c:ext>
          </c:extLst>
        </c:ser>
        <c:ser>
          <c:idx val="1"/>
          <c:order val="1"/>
          <c:spPr>
            <a:solidFill>
              <a:schemeClr val="accent1"/>
            </a:solidFill>
            <a:ln>
              <a:noFill/>
            </a:ln>
          </c:spPr>
          <c:invertIfNegative val="0"/>
          <c:xVal>
            <c:numRef>
              <c:f>Sheet1!$A$1:$A$131</c:f>
              <c:numCache>
                <c:formatCode>General</c:formatCode>
                <c:ptCount val="131"/>
                <c:pt idx="124">
                  <c:v>44941</c:v>
                </c:pt>
                <c:pt idx="125">
                  <c:v>19618</c:v>
                </c:pt>
                <c:pt idx="126">
                  <c:v>13823</c:v>
                </c:pt>
                <c:pt idx="127">
                  <c:v>9190</c:v>
                </c:pt>
                <c:pt idx="128">
                  <c:v>4910</c:v>
                </c:pt>
                <c:pt idx="129">
                  <c:v>9209</c:v>
                </c:pt>
              </c:numCache>
            </c:numRef>
          </c:xVal>
          <c:yVal>
            <c:numRef>
              <c:f>Sheet1!$D$1:$D$131</c:f>
              <c:numCache>
                <c:formatCode>General</c:formatCode>
                <c:ptCount val="131"/>
                <c:pt idx="124">
                  <c:v>235.78082191780823</c:v>
                </c:pt>
                <c:pt idx="125">
                  <c:v>206.63013698630138</c:v>
                </c:pt>
                <c:pt idx="126">
                  <c:v>181.75342465753425</c:v>
                </c:pt>
                <c:pt idx="127">
                  <c:v>120.13698630136986</c:v>
                </c:pt>
                <c:pt idx="128">
                  <c:v>106.9041095890411</c:v>
                </c:pt>
                <c:pt idx="129">
                  <c:v>101.94520547945206</c:v>
                </c:pt>
              </c:numCache>
            </c:numRef>
          </c:yVal>
          <c:bubbleSize>
            <c:numRef>
              <c:f>Sheet1!$E$1:$E$131</c:f>
              <c:numCache>
                <c:formatCode>General</c:formatCode>
                <c:ptCount val="131"/>
                <c:pt idx="124">
                  <c:v>67.099999999999994</c:v>
                </c:pt>
                <c:pt idx="125">
                  <c:v>126</c:v>
                </c:pt>
                <c:pt idx="126">
                  <c:v>2.2999999999999998</c:v>
                </c:pt>
                <c:pt idx="127">
                  <c:v>6.5</c:v>
                </c:pt>
                <c:pt idx="128">
                  <c:v>7</c:v>
                </c:pt>
                <c:pt idx="129">
                  <c:v>2.6</c:v>
                </c:pt>
              </c:numCache>
            </c:numRef>
          </c:bubbleSize>
          <c:bubble3D val="0"/>
          <c:extLst>
            <c:ext xmlns:c16="http://schemas.microsoft.com/office/drawing/2014/chart" uri="{C3380CC4-5D6E-409C-BE32-E72D297353CC}">
              <c16:uniqueId val="{00000001-726C-4DDC-94F2-16CC884D69AF}"/>
            </c:ext>
          </c:extLst>
        </c:ser>
        <c:ser>
          <c:idx val="2"/>
          <c:order val="2"/>
          <c:spPr>
            <a:solidFill>
              <a:schemeClr val="accent1"/>
            </a:solidFill>
            <a:ln>
              <a:noFill/>
            </a:ln>
          </c:spPr>
          <c:invertIfNegative val="0"/>
          <c:xVal>
            <c:numRef>
              <c:f>Sheet1!$A$1:$A$131</c:f>
              <c:numCache>
                <c:formatCode>General</c:formatCode>
                <c:ptCount val="131"/>
                <c:pt idx="130">
                  <c:v>19860</c:v>
                </c:pt>
              </c:numCache>
            </c:numRef>
          </c:xVal>
          <c:yVal>
            <c:numRef>
              <c:f>Sheet1!$F$1:$F$131</c:f>
              <c:numCache>
                <c:formatCode>General</c:formatCode>
                <c:ptCount val="131"/>
                <c:pt idx="130">
                  <c:v>212.65753424657535</c:v>
                </c:pt>
              </c:numCache>
            </c:numRef>
          </c:yVal>
          <c:bubbleSize>
            <c:numRef>
              <c:f>Sheet1!$G$1:$G$131</c:f>
              <c:numCache>
                <c:formatCode>General</c:formatCode>
                <c:ptCount val="131"/>
                <c:pt idx="130">
                  <c:v>6.7</c:v>
                </c:pt>
              </c:numCache>
            </c:numRef>
          </c:bubbleSize>
          <c:bubble3D val="0"/>
          <c:extLst>
            <c:ext xmlns:c16="http://schemas.microsoft.com/office/drawing/2014/chart" uri="{C3380CC4-5D6E-409C-BE32-E72D297353CC}">
              <c16:uniqueId val="{00000002-726C-4DDC-94F2-16CC884D69AF}"/>
            </c:ext>
          </c:extLst>
        </c:ser>
        <c:dLbls>
          <c:showLegendKey val="0"/>
          <c:showVal val="0"/>
          <c:showCatName val="0"/>
          <c:showSerName val="0"/>
          <c:showPercent val="0"/>
          <c:showBubbleSize val="0"/>
        </c:dLbls>
        <c:bubbleScale val="51"/>
        <c:showNegBubbles val="0"/>
        <c:axId val="1749438848"/>
        <c:axId val="1"/>
      </c:bubbleChart>
      <c:valAx>
        <c:axId val="1749438848"/>
        <c:scaling>
          <c:orientation val="minMax"/>
          <c:max val="80000"/>
          <c:min val="0"/>
        </c:scaling>
        <c:delete val="0"/>
        <c:axPos val="b"/>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1"/>
        <c:crosses val="min"/>
        <c:crossBetween val="midCat"/>
        <c:majorUnit val="10000"/>
      </c:valAx>
      <c:valAx>
        <c:axId val="1"/>
        <c:scaling>
          <c:orientation val="minMax"/>
          <c:max val="40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1749438848"/>
        <c:crosses val="min"/>
        <c:crossBetween val="midCat"/>
        <c:majorUnit val="50"/>
      </c:valAx>
    </c:plotArea>
    <c:plotVisOnly val="0"/>
    <c:dispBlanksAs val="gap"/>
    <c:showDLblsOverMax val="1"/>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601124552734715E-3"/>
          <c:y val="6.8999028182701649E-2"/>
          <c:w val="0.98227977508945308"/>
          <c:h val="0.8620019436345967"/>
        </c:manualLayout>
      </c:layout>
      <c:barChart>
        <c:barDir val="col"/>
        <c:grouping val="stacked"/>
        <c:varyColors val="0"/>
        <c:ser>
          <c:idx val="0"/>
          <c:order val="0"/>
          <c:spPr>
            <a:solidFill>
              <a:schemeClr val="accent3"/>
            </a:solidFill>
            <a:ln>
              <a:noFill/>
            </a:ln>
          </c:spPr>
          <c:invertIfNegative val="0"/>
          <c:dLbls>
            <c:dLbl>
              <c:idx val="0"/>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BFB-4091-A395-0DA0E6CEBAF8}"/>
                </c:ext>
              </c:extLst>
            </c:dLbl>
            <c:dLbl>
              <c:idx val="1"/>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7BFB-4091-A395-0DA0E6CEBAF8}"/>
                </c:ext>
              </c:extLst>
            </c:dLbl>
            <c:dLbl>
              <c:idx val="2"/>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7BFB-4091-A395-0DA0E6CEBAF8}"/>
                </c:ext>
              </c:extLst>
            </c:dLbl>
            <c:dLbl>
              <c:idx val="4"/>
              <c:layout>
                <c:manualLayout>
                  <c:x val="0"/>
                  <c:y val="-4.8590864917395527E-4"/>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7BFB-4091-A395-0DA0E6CEBAF8}"/>
                </c:ext>
              </c:extLst>
            </c:dLbl>
            <c:dLbl>
              <c:idx val="5"/>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7BFB-4091-A395-0DA0E6CEBAF8}"/>
                </c:ext>
              </c:extLst>
            </c:dLbl>
            <c:dLbl>
              <c:idx val="6"/>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7BFB-4091-A395-0DA0E6CEBAF8}"/>
                </c:ext>
              </c:extLst>
            </c:dLbl>
            <c:dLbl>
              <c:idx val="8"/>
              <c:layout>
                <c:manualLayout>
                  <c:x val="0"/>
                  <c:y val="-4.8590864917395527E-4"/>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7BFB-4091-A395-0DA0E6CEBAF8}"/>
                </c:ext>
              </c:extLst>
            </c:dLbl>
            <c:dLbl>
              <c:idx val="9"/>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7BFB-4091-A395-0DA0E6CEBAF8}"/>
                </c:ext>
              </c:extLst>
            </c:dLbl>
            <c:dLbl>
              <c:idx val="10"/>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7BFB-4091-A395-0DA0E6CEBAF8}"/>
                </c:ext>
              </c:extLst>
            </c:dLbl>
            <c:dLbl>
              <c:idx val="13"/>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7BFB-4091-A395-0DA0E6CEBAF8}"/>
                </c:ext>
              </c:extLst>
            </c:dLbl>
            <c:dLbl>
              <c:idx val="14"/>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7BFB-4091-A395-0DA0E6CEBAF8}"/>
                </c:ext>
              </c:extLst>
            </c:dLbl>
            <c:dLbl>
              <c:idx val="16"/>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7BFB-4091-A395-0DA0E6CEBAF8}"/>
                </c:ext>
              </c:extLst>
            </c:dLbl>
            <c:dLbl>
              <c:idx val="17"/>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7BFB-4091-A395-0DA0E6CEBAF8}"/>
                </c:ext>
              </c:extLst>
            </c:dLbl>
            <c:dLbl>
              <c:idx val="18"/>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7BFB-4091-A395-0DA0E6CEBAF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Sheet1!$A$1:$S$1</c:f>
              <c:numCache>
                <c:formatCode>General</c:formatCode>
                <c:ptCount val="19"/>
                <c:pt idx="0">
                  <c:v>26.16</c:v>
                </c:pt>
                <c:pt idx="1">
                  <c:v>29.65</c:v>
                </c:pt>
                <c:pt idx="2">
                  <c:v>31.15</c:v>
                </c:pt>
                <c:pt idx="4">
                  <c:v>34.64</c:v>
                </c:pt>
                <c:pt idx="5">
                  <c:v>40.35</c:v>
                </c:pt>
                <c:pt idx="6">
                  <c:v>50.54</c:v>
                </c:pt>
                <c:pt idx="8">
                  <c:v>15.35</c:v>
                </c:pt>
                <c:pt idx="9">
                  <c:v>23.36</c:v>
                </c:pt>
                <c:pt idx="10">
                  <c:v>36.21</c:v>
                </c:pt>
                <c:pt idx="12">
                  <c:v>2.74</c:v>
                </c:pt>
                <c:pt idx="13">
                  <c:v>8.1300000000000008</c:v>
                </c:pt>
                <c:pt idx="14">
                  <c:v>15.3</c:v>
                </c:pt>
                <c:pt idx="16">
                  <c:v>5.36</c:v>
                </c:pt>
                <c:pt idx="17">
                  <c:v>6</c:v>
                </c:pt>
                <c:pt idx="18">
                  <c:v>7.83</c:v>
                </c:pt>
              </c:numCache>
            </c:numRef>
          </c:val>
          <c:extLst>
            <c:ext xmlns:c16="http://schemas.microsoft.com/office/drawing/2014/chart" uri="{C3380CC4-5D6E-409C-BE32-E72D297353CC}">
              <c16:uniqueId val="{0000000E-7BFB-4091-A395-0DA0E6CEBAF8}"/>
            </c:ext>
          </c:extLst>
        </c:ser>
        <c:ser>
          <c:idx val="1"/>
          <c:order val="1"/>
          <c:spPr>
            <a:solidFill>
              <a:schemeClr val="accent2"/>
            </a:solidFill>
            <a:ln>
              <a:noFill/>
            </a:ln>
          </c:spPr>
          <c:invertIfNegative val="0"/>
          <c:dLbls>
            <c:dLbl>
              <c:idx val="0"/>
              <c:layout>
                <c:manualLayout>
                  <c:x val="0"/>
                  <c:y val="-4.8590864917395527E-4"/>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7BFB-4091-A395-0DA0E6CEBAF8}"/>
                </c:ext>
              </c:extLst>
            </c:dLbl>
            <c:dLbl>
              <c:idx val="1"/>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7BFB-4091-A395-0DA0E6CEBAF8}"/>
                </c:ext>
              </c:extLst>
            </c:dLbl>
            <c:dLbl>
              <c:idx val="2"/>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7BFB-4091-A395-0DA0E6CEBAF8}"/>
                </c:ext>
              </c:extLst>
            </c:dLbl>
            <c:dLbl>
              <c:idx val="4"/>
              <c:layout>
                <c:manualLayout>
                  <c:x val="0"/>
                  <c:y val="-4.8590864917395527E-4"/>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7BFB-4091-A395-0DA0E6CEBAF8}"/>
                </c:ext>
              </c:extLst>
            </c:dLbl>
            <c:dLbl>
              <c:idx val="5"/>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3-7BFB-4091-A395-0DA0E6CEBAF8}"/>
                </c:ext>
              </c:extLst>
            </c:dLbl>
            <c:dLbl>
              <c:idx val="6"/>
              <c:layout>
                <c:manualLayout>
                  <c:x val="0"/>
                  <c:y val="-4.8590864917395527E-4"/>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4-7BFB-4091-A395-0DA0E6CEBAF8}"/>
                </c:ext>
              </c:extLst>
            </c:dLbl>
            <c:dLbl>
              <c:idx val="8"/>
              <c:layout>
                <c:manualLayout>
                  <c:x val="0"/>
                  <c:y val="-4.8590864917395527E-4"/>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5-7BFB-4091-A395-0DA0E6CEBAF8}"/>
                </c:ext>
              </c:extLst>
            </c:dLbl>
            <c:dLbl>
              <c:idx val="9"/>
              <c:layout>
                <c:manualLayout>
                  <c:x val="0"/>
                  <c:y val="-4.8590864917395527E-4"/>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6-7BFB-4091-A395-0DA0E6CEBAF8}"/>
                </c:ext>
              </c:extLst>
            </c:dLbl>
            <c:dLbl>
              <c:idx val="10"/>
              <c:layout>
                <c:manualLayout>
                  <c:x val="0"/>
                  <c:y val="-4.8590864917395527E-4"/>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7-7BFB-4091-A395-0DA0E6CEBAF8}"/>
                </c:ext>
              </c:extLst>
            </c:dLbl>
            <c:dLbl>
              <c:idx val="13"/>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8-7BFB-4091-A395-0DA0E6CEBAF8}"/>
                </c:ext>
              </c:extLst>
            </c:dLbl>
            <c:dLbl>
              <c:idx val="14"/>
              <c:layout>
                <c:manualLayout>
                  <c:x val="0"/>
                  <c:y val="-4.8590864917395527E-4"/>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9-7BFB-4091-A395-0DA0E6CEBAF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Sheet1!$A$2:$S$2</c:f>
              <c:numCache>
                <c:formatCode>General</c:formatCode>
                <c:ptCount val="19"/>
                <c:pt idx="0">
                  <c:v>23.41</c:v>
                </c:pt>
                <c:pt idx="1">
                  <c:v>27.190000000000005</c:v>
                </c:pt>
                <c:pt idx="2">
                  <c:v>35.470000000000006</c:v>
                </c:pt>
                <c:pt idx="4">
                  <c:v>27.67</c:v>
                </c:pt>
                <c:pt idx="5">
                  <c:v>27.059999999999995</c:v>
                </c:pt>
                <c:pt idx="6">
                  <c:v>27.919999999999995</c:v>
                </c:pt>
                <c:pt idx="8">
                  <c:v>8.51</c:v>
                </c:pt>
                <c:pt idx="9">
                  <c:v>12.280000000000001</c:v>
                </c:pt>
                <c:pt idx="10">
                  <c:v>15.39</c:v>
                </c:pt>
                <c:pt idx="12">
                  <c:v>2.96</c:v>
                </c:pt>
                <c:pt idx="13">
                  <c:v>6.57</c:v>
                </c:pt>
                <c:pt idx="14">
                  <c:v>10.82</c:v>
                </c:pt>
                <c:pt idx="16">
                  <c:v>3.3199999999999994</c:v>
                </c:pt>
                <c:pt idx="17">
                  <c:v>4.0199999999999996</c:v>
                </c:pt>
                <c:pt idx="18">
                  <c:v>4.24</c:v>
                </c:pt>
              </c:numCache>
            </c:numRef>
          </c:val>
          <c:extLst>
            <c:ext xmlns:c16="http://schemas.microsoft.com/office/drawing/2014/chart" uri="{C3380CC4-5D6E-409C-BE32-E72D297353CC}">
              <c16:uniqueId val="{0000001A-7BFB-4091-A395-0DA0E6CEBAF8}"/>
            </c:ext>
          </c:extLst>
        </c:ser>
        <c:ser>
          <c:idx val="2"/>
          <c:order val="2"/>
          <c:spPr>
            <a:solidFill>
              <a:schemeClr val="accent1"/>
            </a:solidFill>
            <a:ln>
              <a:noFill/>
            </a:ln>
          </c:spPr>
          <c:invertIfNegative val="0"/>
          <c:dLbls>
            <c:dLbl>
              <c:idx val="0"/>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B-7BFB-4091-A395-0DA0E6CEBAF8}"/>
                </c:ext>
              </c:extLst>
            </c:dLbl>
            <c:dLbl>
              <c:idx val="1"/>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C-7BFB-4091-A395-0DA0E6CEBAF8}"/>
                </c:ext>
              </c:extLst>
            </c:dLbl>
            <c:dLbl>
              <c:idx val="2"/>
              <c:layout>
                <c:manualLayout>
                  <c:x val="0"/>
                  <c:y val="-4.8590864917395527E-4"/>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D-7BFB-4091-A395-0DA0E6CEBAF8}"/>
                </c:ext>
              </c:extLst>
            </c:dLbl>
            <c:dLbl>
              <c:idx val="5"/>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E-7BFB-4091-A395-0DA0E6CEBAF8}"/>
                </c:ext>
              </c:extLst>
            </c:dLbl>
            <c:dLbl>
              <c:idx val="6"/>
              <c:layout>
                <c:manualLayout>
                  <c:x val="0"/>
                  <c:y val="-4.8590864917395527E-4"/>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F-7BFB-4091-A395-0DA0E6CEBAF8}"/>
                </c:ext>
              </c:extLst>
            </c:dLbl>
            <c:dLbl>
              <c:idx val="13"/>
              <c:layout>
                <c:manualLayout>
                  <c:x val="0"/>
                  <c:y val="-4.8590864917395527E-4"/>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0-7BFB-4091-A395-0DA0E6CEBAF8}"/>
                </c:ext>
              </c:extLst>
            </c:dLbl>
            <c:dLbl>
              <c:idx val="14"/>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1-7BFB-4091-A395-0DA0E6CEBAF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Sheet1!$A$3:$S$3</c:f>
              <c:numCache>
                <c:formatCode>General</c:formatCode>
                <c:ptCount val="19"/>
                <c:pt idx="0">
                  <c:v>4.0499999999999972</c:v>
                </c:pt>
                <c:pt idx="1">
                  <c:v>5.6499999999999986</c:v>
                </c:pt>
                <c:pt idx="2">
                  <c:v>5.5100000000000051</c:v>
                </c:pt>
                <c:pt idx="4">
                  <c:v>3.3700000000000045</c:v>
                </c:pt>
                <c:pt idx="5">
                  <c:v>5.0100000000000051</c:v>
                </c:pt>
                <c:pt idx="6">
                  <c:v>4.7600000000000051</c:v>
                </c:pt>
                <c:pt idx="8">
                  <c:v>1.9899999999999984</c:v>
                </c:pt>
                <c:pt idx="9">
                  <c:v>2.240000000000002</c:v>
                </c:pt>
                <c:pt idx="10">
                  <c:v>2.6899999999999977</c:v>
                </c:pt>
                <c:pt idx="12">
                  <c:v>2.7800000000000002</c:v>
                </c:pt>
                <c:pt idx="13">
                  <c:v>4.83</c:v>
                </c:pt>
                <c:pt idx="14">
                  <c:v>6.7799999999999976</c:v>
                </c:pt>
                <c:pt idx="16">
                  <c:v>1.8900000000000006</c:v>
                </c:pt>
                <c:pt idx="17">
                  <c:v>2.4000000000000004</c:v>
                </c:pt>
                <c:pt idx="18">
                  <c:v>2.5700000000000003</c:v>
                </c:pt>
              </c:numCache>
            </c:numRef>
          </c:val>
          <c:extLst>
            <c:ext xmlns:c16="http://schemas.microsoft.com/office/drawing/2014/chart" uri="{C3380CC4-5D6E-409C-BE32-E72D297353CC}">
              <c16:uniqueId val="{00000022-7BFB-4091-A395-0DA0E6CEBAF8}"/>
            </c:ext>
          </c:extLst>
        </c:ser>
        <c:dLbls>
          <c:showLegendKey val="0"/>
          <c:showVal val="0"/>
          <c:showCatName val="0"/>
          <c:showSerName val="0"/>
          <c:showPercent val="0"/>
          <c:showBubbleSize val="0"/>
        </c:dLbls>
        <c:gapWidth val="10"/>
        <c:overlap val="100"/>
        <c:axId val="1839184671"/>
        <c:axId val="1"/>
      </c:barChart>
      <c:catAx>
        <c:axId val="183918467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90"/>
          <c:min val="0"/>
        </c:scaling>
        <c:delete val="0"/>
        <c:axPos val="l"/>
        <c:majorGridlines>
          <c:spPr>
            <a:ln>
              <a:noFill/>
            </a:ln>
          </c:spPr>
        </c:majorGridlines>
        <c:numFmt formatCode="General" sourceLinked="1"/>
        <c:majorTickMark val="none"/>
        <c:minorTickMark val="none"/>
        <c:tickLblPos val="none"/>
        <c:spPr>
          <a:ln>
            <a:noFill/>
          </a:ln>
        </c:spPr>
        <c:crossAx val="1839184671"/>
        <c:crosses val="min"/>
        <c:crossBetween val="between"/>
      </c:valAx>
    </c:plotArea>
    <c:plotVisOnly val="0"/>
    <c:dispBlanksAs val="gap"/>
    <c:showDLblsOverMax val="1"/>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696356275303644"/>
          <c:y val="0.30589849108367628"/>
          <c:w val="0.53117408906882591"/>
          <c:h val="0.4993141289437586"/>
        </c:manualLayout>
      </c:layout>
      <c:lineChart>
        <c:grouping val="standard"/>
        <c:varyColors val="0"/>
        <c:ser>
          <c:idx val="0"/>
          <c:order val="0"/>
          <c:spPr>
            <a:ln w="19050" cmpd="sng" algn="ctr">
              <a:solidFill>
                <a:schemeClr val="accent1"/>
              </a:solidFill>
              <a:prstDash val="solid"/>
            </a:ln>
          </c:spPr>
          <c:marker>
            <c:symbol val="none"/>
          </c:marker>
          <c:dLbls>
            <c:dLbl>
              <c:idx val="0"/>
              <c:layout>
                <c:manualLayout>
                  <c:x val="0"/>
                  <c:y val="-0.1111111111111111"/>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5BF0-4BE1-8175-BC30DB821202}"/>
                </c:ext>
              </c:extLst>
            </c:dLbl>
            <c:dLbl>
              <c:idx val="1"/>
              <c:layout>
                <c:manualLayout>
                  <c:x val="0"/>
                  <c:y val="-0.1111111111111111"/>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5BF0-4BE1-8175-BC30DB821202}"/>
                </c:ext>
              </c:extLst>
            </c:dLbl>
            <c:dLbl>
              <c:idx val="2"/>
              <c:layout>
                <c:manualLayout>
                  <c:x val="0"/>
                  <c:y val="-0.1111111111111111"/>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5BF0-4BE1-8175-BC30DB82120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5.67</c:v>
                </c:pt>
                <c:pt idx="1">
                  <c:v>12.72</c:v>
                </c:pt>
                <c:pt idx="2">
                  <c:v>17.73</c:v>
                </c:pt>
              </c:numCache>
            </c:numRef>
          </c:val>
          <c:smooth val="0"/>
          <c:extLst>
            <c:ext xmlns:c16="http://schemas.microsoft.com/office/drawing/2014/chart" uri="{C3380CC4-5D6E-409C-BE32-E72D297353CC}">
              <c16:uniqueId val="{00000003-5BF0-4BE1-8175-BC30DB821202}"/>
            </c:ext>
          </c:extLst>
        </c:ser>
        <c:dLbls>
          <c:showLegendKey val="0"/>
          <c:showVal val="0"/>
          <c:showCatName val="0"/>
          <c:showSerName val="0"/>
          <c:showPercent val="0"/>
          <c:showBubbleSize val="0"/>
        </c:dLbls>
        <c:smooth val="0"/>
        <c:axId val="1753749679"/>
        <c:axId val="1"/>
      </c:lineChart>
      <c:catAx>
        <c:axId val="1753749679"/>
        <c:scaling>
          <c:orientation val="minMax"/>
        </c:scaling>
        <c:delete val="1"/>
        <c:axPos val="b"/>
        <c:majorTickMark val="out"/>
        <c:minorTickMark val="none"/>
        <c:tickLblPos val="nextTo"/>
        <c:crossAx val="1"/>
        <c:crosses val="min"/>
        <c:auto val="0"/>
        <c:lblAlgn val="ctr"/>
        <c:lblOffset val="100"/>
        <c:noMultiLvlLbl val="0"/>
      </c:catAx>
      <c:valAx>
        <c:axId val="1"/>
        <c:scaling>
          <c:orientation val="minMax"/>
          <c:max val="17.73"/>
          <c:min val="0"/>
        </c:scaling>
        <c:delete val="1"/>
        <c:axPos val="l"/>
        <c:numFmt formatCode="General" sourceLinked="1"/>
        <c:majorTickMark val="out"/>
        <c:minorTickMark val="none"/>
        <c:tickLblPos val="nextTo"/>
        <c:crossAx val="1753749679"/>
        <c:crosses val="min"/>
        <c:crossBetween val="midCat"/>
      </c:valAx>
    </c:plotArea>
    <c:plotVisOnly val="0"/>
    <c:dispBlanksAs val="gap"/>
    <c:showDLblsOverMax val="1"/>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696356275303644"/>
          <c:y val="0.30589849108367628"/>
          <c:w val="0.53117408906882591"/>
          <c:h val="0.4993141289437586"/>
        </c:manualLayout>
      </c:layout>
      <c:lineChart>
        <c:grouping val="standard"/>
        <c:varyColors val="0"/>
        <c:ser>
          <c:idx val="0"/>
          <c:order val="0"/>
          <c:spPr>
            <a:ln w="19050" cmpd="sng" algn="ctr">
              <a:solidFill>
                <a:schemeClr val="accent1"/>
              </a:solidFill>
              <a:prstDash val="solid"/>
            </a:ln>
          </c:spPr>
          <c:marker>
            <c:symbol val="none"/>
          </c:marker>
          <c:dLbls>
            <c:dLbl>
              <c:idx val="0"/>
              <c:layout>
                <c:manualLayout>
                  <c:x val="0"/>
                  <c:y val="-0.1111111111111111"/>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864B-4BF0-8A0C-4DBCDE2116EB}"/>
                </c:ext>
              </c:extLst>
            </c:dLbl>
            <c:dLbl>
              <c:idx val="2"/>
              <c:layout>
                <c:manualLayout>
                  <c:x val="0"/>
                  <c:y val="-0.1111111111111111"/>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864B-4BF0-8A0C-4DBCDE2116E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1.07</c:v>
                </c:pt>
                <c:pt idx="1">
                  <c:v>10.25</c:v>
                </c:pt>
                <c:pt idx="2">
                  <c:v>25.74</c:v>
                </c:pt>
              </c:numCache>
            </c:numRef>
          </c:val>
          <c:smooth val="0"/>
          <c:extLst>
            <c:ext xmlns:c16="http://schemas.microsoft.com/office/drawing/2014/chart" uri="{C3380CC4-5D6E-409C-BE32-E72D297353CC}">
              <c16:uniqueId val="{00000002-864B-4BF0-8A0C-4DBCDE2116EB}"/>
            </c:ext>
          </c:extLst>
        </c:ser>
        <c:dLbls>
          <c:showLegendKey val="0"/>
          <c:showVal val="0"/>
          <c:showCatName val="0"/>
          <c:showSerName val="0"/>
          <c:showPercent val="0"/>
          <c:showBubbleSize val="0"/>
        </c:dLbls>
        <c:smooth val="0"/>
        <c:axId val="1839075711"/>
        <c:axId val="1"/>
      </c:lineChart>
      <c:catAx>
        <c:axId val="1839075711"/>
        <c:scaling>
          <c:orientation val="minMax"/>
        </c:scaling>
        <c:delete val="1"/>
        <c:axPos val="b"/>
        <c:majorTickMark val="out"/>
        <c:minorTickMark val="none"/>
        <c:tickLblPos val="nextTo"/>
        <c:crossAx val="1"/>
        <c:crosses val="min"/>
        <c:auto val="0"/>
        <c:lblAlgn val="ctr"/>
        <c:lblOffset val="100"/>
        <c:noMultiLvlLbl val="0"/>
      </c:catAx>
      <c:valAx>
        <c:axId val="1"/>
        <c:scaling>
          <c:orientation val="minMax"/>
          <c:max val="25.74"/>
          <c:min val="0"/>
        </c:scaling>
        <c:delete val="1"/>
        <c:axPos val="l"/>
        <c:numFmt formatCode="General" sourceLinked="1"/>
        <c:majorTickMark val="out"/>
        <c:minorTickMark val="none"/>
        <c:tickLblPos val="nextTo"/>
        <c:crossAx val="1839075711"/>
        <c:crosses val="min"/>
        <c:crossBetween val="midCat"/>
      </c:valAx>
    </c:plotArea>
    <c:plotVisOnly val="0"/>
    <c:dispBlanksAs val="gap"/>
    <c:showDLblsOverMax val="1"/>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211822660098521"/>
          <c:y val="0.30589849108367628"/>
          <c:w val="0.64630541871921188"/>
          <c:h val="0.4993141289437586"/>
        </c:manualLayout>
      </c:layout>
      <c:lineChart>
        <c:grouping val="standard"/>
        <c:varyColors val="0"/>
        <c:ser>
          <c:idx val="0"/>
          <c:order val="0"/>
          <c:spPr>
            <a:ln w="19050" cmpd="sng" algn="ctr">
              <a:solidFill>
                <a:schemeClr val="accent1"/>
              </a:solidFill>
              <a:prstDash val="solid"/>
            </a:ln>
          </c:spPr>
          <c:marker>
            <c:symbol val="none"/>
          </c:marker>
          <c:dLbls>
            <c:dLbl>
              <c:idx val="0"/>
              <c:layout>
                <c:manualLayout>
                  <c:x val="0"/>
                  <c:y val="-0.1111111111111111"/>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65E-45F1-A221-11FF6066016E}"/>
                </c:ext>
              </c:extLst>
            </c:dLbl>
            <c:dLbl>
              <c:idx val="1"/>
              <c:layout>
                <c:manualLayout>
                  <c:x val="0"/>
                  <c:y val="-0.1111111111111111"/>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65E-45F1-A221-11FF6066016E}"/>
                </c:ext>
              </c:extLst>
            </c:dLbl>
            <c:dLbl>
              <c:idx val="2"/>
              <c:layout>
                <c:manualLayout>
                  <c:x val="0"/>
                  <c:y val="-0.1111111111111111"/>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F65E-45F1-A221-11FF6066016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1.75</c:v>
                </c:pt>
                <c:pt idx="1">
                  <c:v>5.19</c:v>
                </c:pt>
                <c:pt idx="2">
                  <c:v>9.08</c:v>
                </c:pt>
              </c:numCache>
            </c:numRef>
          </c:val>
          <c:smooth val="0"/>
          <c:extLst>
            <c:ext xmlns:c16="http://schemas.microsoft.com/office/drawing/2014/chart" uri="{C3380CC4-5D6E-409C-BE32-E72D297353CC}">
              <c16:uniqueId val="{00000003-F65E-45F1-A221-11FF6066016E}"/>
            </c:ext>
          </c:extLst>
        </c:ser>
        <c:dLbls>
          <c:showLegendKey val="0"/>
          <c:showVal val="0"/>
          <c:showCatName val="0"/>
          <c:showSerName val="0"/>
          <c:showPercent val="0"/>
          <c:showBubbleSize val="0"/>
        </c:dLbls>
        <c:smooth val="0"/>
        <c:axId val="1753703599"/>
        <c:axId val="1"/>
      </c:lineChart>
      <c:catAx>
        <c:axId val="1753703599"/>
        <c:scaling>
          <c:orientation val="minMax"/>
        </c:scaling>
        <c:delete val="1"/>
        <c:axPos val="b"/>
        <c:majorTickMark val="out"/>
        <c:minorTickMark val="none"/>
        <c:tickLblPos val="nextTo"/>
        <c:crossAx val="1"/>
        <c:crosses val="min"/>
        <c:auto val="0"/>
        <c:lblAlgn val="ctr"/>
        <c:lblOffset val="100"/>
        <c:noMultiLvlLbl val="0"/>
      </c:catAx>
      <c:valAx>
        <c:axId val="1"/>
        <c:scaling>
          <c:orientation val="minMax"/>
          <c:max val="9.08"/>
          <c:min val="0"/>
        </c:scaling>
        <c:delete val="1"/>
        <c:axPos val="l"/>
        <c:numFmt formatCode="General" sourceLinked="1"/>
        <c:majorTickMark val="out"/>
        <c:minorTickMark val="none"/>
        <c:tickLblPos val="nextTo"/>
        <c:crossAx val="1753703599"/>
        <c:crosses val="min"/>
        <c:crossBetween val="midCat"/>
      </c:valAx>
    </c:plotArea>
    <c:plotVisOnly val="0"/>
    <c:dispBlanksAs val="gap"/>
    <c:showDLblsOverMax val="1"/>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696356275303644"/>
          <c:y val="0.30589849108367628"/>
          <c:w val="0.53117408906882591"/>
          <c:h val="0.4993141289437586"/>
        </c:manualLayout>
      </c:layout>
      <c:lineChart>
        <c:grouping val="standard"/>
        <c:varyColors val="0"/>
        <c:ser>
          <c:idx val="0"/>
          <c:order val="0"/>
          <c:spPr>
            <a:ln w="19050" cmpd="sng" algn="ctr">
              <a:solidFill>
                <a:schemeClr val="accent1"/>
              </a:solidFill>
              <a:prstDash val="solid"/>
            </a:ln>
          </c:spPr>
          <c:marker>
            <c:symbol val="none"/>
          </c:marker>
          <c:dLbls>
            <c:dLbl>
              <c:idx val="0"/>
              <c:layout>
                <c:manualLayout>
                  <c:x val="0"/>
                  <c:y val="-0.1111111111111111"/>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C316-40ED-8492-699DD4AD3F8F}"/>
                </c:ext>
              </c:extLst>
            </c:dLbl>
            <c:dLbl>
              <c:idx val="2"/>
              <c:layout>
                <c:manualLayout>
                  <c:x val="0"/>
                  <c:y val="-0.1111111111111111"/>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C316-40ED-8492-699DD4AD3F8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4.53</c:v>
                </c:pt>
                <c:pt idx="1">
                  <c:v>18.579999999999998</c:v>
                </c:pt>
                <c:pt idx="2">
                  <c:v>56.85</c:v>
                </c:pt>
              </c:numCache>
            </c:numRef>
          </c:val>
          <c:smooth val="0"/>
          <c:extLst>
            <c:ext xmlns:c16="http://schemas.microsoft.com/office/drawing/2014/chart" uri="{C3380CC4-5D6E-409C-BE32-E72D297353CC}">
              <c16:uniqueId val="{00000002-C316-40ED-8492-699DD4AD3F8F}"/>
            </c:ext>
          </c:extLst>
        </c:ser>
        <c:dLbls>
          <c:showLegendKey val="0"/>
          <c:showVal val="0"/>
          <c:showCatName val="0"/>
          <c:showSerName val="0"/>
          <c:showPercent val="0"/>
          <c:showBubbleSize val="0"/>
        </c:dLbls>
        <c:smooth val="0"/>
        <c:axId val="1821616623"/>
        <c:axId val="1"/>
      </c:lineChart>
      <c:catAx>
        <c:axId val="1821616623"/>
        <c:scaling>
          <c:orientation val="minMax"/>
        </c:scaling>
        <c:delete val="1"/>
        <c:axPos val="b"/>
        <c:majorTickMark val="out"/>
        <c:minorTickMark val="none"/>
        <c:tickLblPos val="nextTo"/>
        <c:crossAx val="1"/>
        <c:crosses val="min"/>
        <c:auto val="0"/>
        <c:lblAlgn val="ctr"/>
        <c:lblOffset val="100"/>
        <c:noMultiLvlLbl val="0"/>
      </c:catAx>
      <c:valAx>
        <c:axId val="1"/>
        <c:scaling>
          <c:orientation val="minMax"/>
          <c:max val="56.85"/>
          <c:min val="0"/>
        </c:scaling>
        <c:delete val="1"/>
        <c:axPos val="l"/>
        <c:numFmt formatCode="General" sourceLinked="1"/>
        <c:majorTickMark val="out"/>
        <c:minorTickMark val="none"/>
        <c:tickLblPos val="nextTo"/>
        <c:crossAx val="1821616623"/>
        <c:crosses val="min"/>
        <c:crossBetween val="midCat"/>
      </c:valAx>
    </c:plotArea>
    <c:plotVisOnly val="0"/>
    <c:dispBlanksAs val="gap"/>
    <c:showDLblsOverMax val="1"/>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696356275303644"/>
          <c:y val="0.30589849108367628"/>
          <c:w val="0.53117408906882591"/>
          <c:h val="0.4993141289437586"/>
        </c:manualLayout>
      </c:layout>
      <c:lineChart>
        <c:grouping val="standard"/>
        <c:varyColors val="0"/>
        <c:ser>
          <c:idx val="0"/>
          <c:order val="0"/>
          <c:spPr>
            <a:ln w="19050" cmpd="sng" algn="ctr">
              <a:solidFill>
                <a:schemeClr val="accent1"/>
              </a:solidFill>
              <a:prstDash val="solid"/>
            </a:ln>
          </c:spPr>
          <c:marker>
            <c:symbol val="none"/>
          </c:marker>
          <c:dLbls>
            <c:dLbl>
              <c:idx val="0"/>
              <c:layout>
                <c:manualLayout>
                  <c:x val="0"/>
                  <c:y val="-0.1111111111111111"/>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C7BD-4ABF-AE5A-A7EF75CF3F8C}"/>
                </c:ext>
              </c:extLst>
            </c:dLbl>
            <c:dLbl>
              <c:idx val="1"/>
              <c:layout>
                <c:manualLayout>
                  <c:x val="0"/>
                  <c:y val="-0.1111111111111111"/>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C7BD-4ABF-AE5A-A7EF75CF3F8C}"/>
                </c:ext>
              </c:extLst>
            </c:dLbl>
            <c:dLbl>
              <c:idx val="2"/>
              <c:layout>
                <c:manualLayout>
                  <c:x val="0"/>
                  <c:y val="-0.1111111111111111"/>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C7BD-4ABF-AE5A-A7EF75CF3F8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1.39</c:v>
                </c:pt>
                <c:pt idx="1">
                  <c:v>4.9400000000000004</c:v>
                </c:pt>
                <c:pt idx="2">
                  <c:v>15.18</c:v>
                </c:pt>
              </c:numCache>
            </c:numRef>
          </c:val>
          <c:smooth val="0"/>
          <c:extLst>
            <c:ext xmlns:c16="http://schemas.microsoft.com/office/drawing/2014/chart" uri="{C3380CC4-5D6E-409C-BE32-E72D297353CC}">
              <c16:uniqueId val="{00000003-C7BD-4ABF-AE5A-A7EF75CF3F8C}"/>
            </c:ext>
          </c:extLst>
        </c:ser>
        <c:dLbls>
          <c:showLegendKey val="0"/>
          <c:showVal val="0"/>
          <c:showCatName val="0"/>
          <c:showSerName val="0"/>
          <c:showPercent val="0"/>
          <c:showBubbleSize val="0"/>
        </c:dLbls>
        <c:smooth val="0"/>
        <c:axId val="1821631503"/>
        <c:axId val="1"/>
      </c:lineChart>
      <c:catAx>
        <c:axId val="1821631503"/>
        <c:scaling>
          <c:orientation val="minMax"/>
        </c:scaling>
        <c:delete val="1"/>
        <c:axPos val="b"/>
        <c:majorTickMark val="out"/>
        <c:minorTickMark val="none"/>
        <c:tickLblPos val="nextTo"/>
        <c:crossAx val="1"/>
        <c:crosses val="min"/>
        <c:auto val="0"/>
        <c:lblAlgn val="ctr"/>
        <c:lblOffset val="100"/>
        <c:noMultiLvlLbl val="0"/>
      </c:catAx>
      <c:valAx>
        <c:axId val="1"/>
        <c:scaling>
          <c:orientation val="minMax"/>
          <c:max val="15.18"/>
          <c:min val="0"/>
        </c:scaling>
        <c:delete val="1"/>
        <c:axPos val="l"/>
        <c:numFmt formatCode="General" sourceLinked="1"/>
        <c:majorTickMark val="out"/>
        <c:minorTickMark val="none"/>
        <c:tickLblPos val="nextTo"/>
        <c:crossAx val="1821631503"/>
        <c:crosses val="min"/>
        <c:crossBetween val="midCat"/>
      </c:valAx>
    </c:plotArea>
    <c:plotVisOnly val="0"/>
    <c:dispBlanksAs val="gap"/>
    <c:showDLblsOverMax val="1"/>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759643916913946"/>
          <c:y val="4.0345821325648415E-2"/>
          <c:w val="0.85311572700296734"/>
          <c:h val="0.9193083573487032"/>
        </c:manualLayout>
      </c:layout>
      <c:barChart>
        <c:barDir val="col"/>
        <c:grouping val="stacked"/>
        <c:varyColors val="0"/>
        <c:ser>
          <c:idx val="0"/>
          <c:order val="0"/>
          <c:spPr>
            <a:solidFill>
              <a:schemeClr val="accent1"/>
            </a:solidFill>
            <a:ln>
              <a:noFill/>
            </a:ln>
          </c:spPr>
          <c:invertIfNegative val="0"/>
          <c:dPt>
            <c:idx val="30"/>
            <c:invertIfNegative val="0"/>
            <c:bubble3D val="0"/>
            <c:spPr>
              <a:solidFill>
                <a:schemeClr val="accent4"/>
              </a:solidFill>
              <a:ln>
                <a:noFill/>
              </a:ln>
            </c:spPr>
            <c:extLst>
              <c:ext xmlns:c16="http://schemas.microsoft.com/office/drawing/2014/chart" uri="{C3380CC4-5D6E-409C-BE32-E72D297353CC}">
                <c16:uniqueId val="{00000000-78DE-6C47-9700-6E3E2D692DA8}"/>
              </c:ext>
            </c:extLst>
          </c:dPt>
          <c:dPt>
            <c:idx val="31"/>
            <c:invertIfNegative val="0"/>
            <c:bubble3D val="0"/>
            <c:spPr>
              <a:solidFill>
                <a:schemeClr val="accent4"/>
              </a:solidFill>
              <a:ln>
                <a:noFill/>
              </a:ln>
            </c:spPr>
            <c:extLst>
              <c:ext xmlns:c16="http://schemas.microsoft.com/office/drawing/2014/chart" uri="{C3380CC4-5D6E-409C-BE32-E72D297353CC}">
                <c16:uniqueId val="{00000001-78DE-6C47-9700-6E3E2D692DA8}"/>
              </c:ext>
            </c:extLst>
          </c:dPt>
          <c:dPt>
            <c:idx val="32"/>
            <c:invertIfNegative val="0"/>
            <c:bubble3D val="0"/>
            <c:spPr>
              <a:solidFill>
                <a:schemeClr val="accent4"/>
              </a:solidFill>
              <a:ln>
                <a:noFill/>
              </a:ln>
            </c:spPr>
            <c:extLst>
              <c:ext xmlns:c16="http://schemas.microsoft.com/office/drawing/2014/chart" uri="{C3380CC4-5D6E-409C-BE32-E72D297353CC}">
                <c16:uniqueId val="{00000002-78DE-6C47-9700-6E3E2D692DA8}"/>
              </c:ext>
            </c:extLst>
          </c:dPt>
          <c:dPt>
            <c:idx val="33"/>
            <c:invertIfNegative val="0"/>
            <c:bubble3D val="0"/>
            <c:spPr>
              <a:solidFill>
                <a:schemeClr val="accent4"/>
              </a:solidFill>
              <a:ln>
                <a:noFill/>
              </a:ln>
            </c:spPr>
            <c:extLst>
              <c:ext xmlns:c16="http://schemas.microsoft.com/office/drawing/2014/chart" uri="{C3380CC4-5D6E-409C-BE32-E72D297353CC}">
                <c16:uniqueId val="{00000003-78DE-6C47-9700-6E3E2D692DA8}"/>
              </c:ext>
            </c:extLst>
          </c:dPt>
          <c:dPt>
            <c:idx val="34"/>
            <c:invertIfNegative val="0"/>
            <c:bubble3D val="0"/>
            <c:spPr>
              <a:solidFill>
                <a:schemeClr val="accent4"/>
              </a:solidFill>
              <a:ln>
                <a:noFill/>
              </a:ln>
            </c:spPr>
            <c:extLst>
              <c:ext xmlns:c16="http://schemas.microsoft.com/office/drawing/2014/chart" uri="{C3380CC4-5D6E-409C-BE32-E72D297353CC}">
                <c16:uniqueId val="{00000004-78DE-6C47-9700-6E3E2D692DA8}"/>
              </c:ext>
            </c:extLst>
          </c:dPt>
          <c:dPt>
            <c:idx val="36"/>
            <c:invertIfNegative val="0"/>
            <c:bubble3D val="0"/>
            <c:spPr>
              <a:solidFill>
                <a:schemeClr val="accent4"/>
              </a:solidFill>
              <a:ln>
                <a:noFill/>
              </a:ln>
            </c:spPr>
            <c:extLst>
              <c:ext xmlns:c16="http://schemas.microsoft.com/office/drawing/2014/chart" uri="{C3380CC4-5D6E-409C-BE32-E72D297353CC}">
                <c16:uniqueId val="{00000005-78DE-6C47-9700-6E3E2D692DA8}"/>
              </c:ext>
            </c:extLst>
          </c:dPt>
          <c:dPt>
            <c:idx val="37"/>
            <c:invertIfNegative val="0"/>
            <c:bubble3D val="0"/>
            <c:spPr>
              <a:solidFill>
                <a:schemeClr val="accent4"/>
              </a:solidFill>
              <a:ln>
                <a:noFill/>
              </a:ln>
            </c:spPr>
            <c:extLst>
              <c:ext xmlns:c16="http://schemas.microsoft.com/office/drawing/2014/chart" uri="{C3380CC4-5D6E-409C-BE32-E72D297353CC}">
                <c16:uniqueId val="{00000006-78DE-6C47-9700-6E3E2D692DA8}"/>
              </c:ext>
            </c:extLst>
          </c:dPt>
          <c:dPt>
            <c:idx val="38"/>
            <c:invertIfNegative val="0"/>
            <c:bubble3D val="0"/>
            <c:spPr>
              <a:solidFill>
                <a:schemeClr val="accent4"/>
              </a:solidFill>
              <a:ln>
                <a:noFill/>
              </a:ln>
            </c:spPr>
            <c:extLst>
              <c:ext xmlns:c16="http://schemas.microsoft.com/office/drawing/2014/chart" uri="{C3380CC4-5D6E-409C-BE32-E72D297353CC}">
                <c16:uniqueId val="{00000007-78DE-6C47-9700-6E3E2D692DA8}"/>
              </c:ext>
            </c:extLst>
          </c:dPt>
          <c:dPt>
            <c:idx val="39"/>
            <c:invertIfNegative val="0"/>
            <c:bubble3D val="0"/>
            <c:spPr>
              <a:solidFill>
                <a:schemeClr val="accent4"/>
              </a:solidFill>
              <a:ln>
                <a:noFill/>
              </a:ln>
            </c:spPr>
            <c:extLst>
              <c:ext xmlns:c16="http://schemas.microsoft.com/office/drawing/2014/chart" uri="{C3380CC4-5D6E-409C-BE32-E72D297353CC}">
                <c16:uniqueId val="{00000008-78DE-6C47-9700-6E3E2D692DA8}"/>
              </c:ext>
            </c:extLst>
          </c:dPt>
          <c:dPt>
            <c:idx val="40"/>
            <c:invertIfNegative val="0"/>
            <c:bubble3D val="0"/>
            <c:spPr>
              <a:solidFill>
                <a:schemeClr val="accent4"/>
              </a:solidFill>
              <a:ln>
                <a:noFill/>
              </a:ln>
            </c:spPr>
            <c:extLst>
              <c:ext xmlns:c16="http://schemas.microsoft.com/office/drawing/2014/chart" uri="{C3380CC4-5D6E-409C-BE32-E72D297353CC}">
                <c16:uniqueId val="{00000009-78DE-6C47-9700-6E3E2D692DA8}"/>
              </c:ext>
            </c:extLst>
          </c:dPt>
          <c:dPt>
            <c:idx val="42"/>
            <c:invertIfNegative val="0"/>
            <c:bubble3D val="0"/>
            <c:spPr>
              <a:solidFill>
                <a:schemeClr val="accent4"/>
              </a:solidFill>
              <a:ln>
                <a:noFill/>
              </a:ln>
            </c:spPr>
            <c:extLst>
              <c:ext xmlns:c16="http://schemas.microsoft.com/office/drawing/2014/chart" uri="{C3380CC4-5D6E-409C-BE32-E72D297353CC}">
                <c16:uniqueId val="{0000000A-78DE-6C47-9700-6E3E2D692DA8}"/>
              </c:ext>
            </c:extLst>
          </c:dPt>
          <c:dPt>
            <c:idx val="43"/>
            <c:invertIfNegative val="0"/>
            <c:bubble3D val="0"/>
            <c:spPr>
              <a:solidFill>
                <a:schemeClr val="accent4"/>
              </a:solidFill>
              <a:ln>
                <a:noFill/>
              </a:ln>
            </c:spPr>
            <c:extLst>
              <c:ext xmlns:c16="http://schemas.microsoft.com/office/drawing/2014/chart" uri="{C3380CC4-5D6E-409C-BE32-E72D297353CC}">
                <c16:uniqueId val="{0000000B-78DE-6C47-9700-6E3E2D692DA8}"/>
              </c:ext>
            </c:extLst>
          </c:dPt>
          <c:dPt>
            <c:idx val="44"/>
            <c:invertIfNegative val="0"/>
            <c:bubble3D val="0"/>
            <c:spPr>
              <a:solidFill>
                <a:schemeClr val="accent4"/>
              </a:solidFill>
              <a:ln>
                <a:noFill/>
              </a:ln>
            </c:spPr>
            <c:extLst>
              <c:ext xmlns:c16="http://schemas.microsoft.com/office/drawing/2014/chart" uri="{C3380CC4-5D6E-409C-BE32-E72D297353CC}">
                <c16:uniqueId val="{0000000C-78DE-6C47-9700-6E3E2D692DA8}"/>
              </c:ext>
            </c:extLst>
          </c:dPt>
          <c:dPt>
            <c:idx val="45"/>
            <c:invertIfNegative val="0"/>
            <c:bubble3D val="0"/>
            <c:spPr>
              <a:solidFill>
                <a:schemeClr val="accent4"/>
              </a:solidFill>
              <a:ln>
                <a:noFill/>
              </a:ln>
            </c:spPr>
            <c:extLst>
              <c:ext xmlns:c16="http://schemas.microsoft.com/office/drawing/2014/chart" uri="{C3380CC4-5D6E-409C-BE32-E72D297353CC}">
                <c16:uniqueId val="{0000000D-78DE-6C47-9700-6E3E2D692DA8}"/>
              </c:ext>
            </c:extLst>
          </c:dPt>
          <c:dPt>
            <c:idx val="46"/>
            <c:invertIfNegative val="0"/>
            <c:bubble3D val="0"/>
            <c:spPr>
              <a:solidFill>
                <a:schemeClr val="accent4"/>
              </a:solidFill>
              <a:ln>
                <a:noFill/>
              </a:ln>
            </c:spPr>
            <c:extLst>
              <c:ext xmlns:c16="http://schemas.microsoft.com/office/drawing/2014/chart" uri="{C3380CC4-5D6E-409C-BE32-E72D297353CC}">
                <c16:uniqueId val="{0000000E-78DE-6C47-9700-6E3E2D692DA8}"/>
              </c:ext>
            </c:extLst>
          </c:dPt>
          <c:dPt>
            <c:idx val="48"/>
            <c:invertIfNegative val="0"/>
            <c:bubble3D val="0"/>
            <c:spPr>
              <a:solidFill>
                <a:schemeClr val="accent4"/>
              </a:solidFill>
              <a:ln>
                <a:noFill/>
              </a:ln>
            </c:spPr>
            <c:extLst>
              <c:ext xmlns:c16="http://schemas.microsoft.com/office/drawing/2014/chart" uri="{C3380CC4-5D6E-409C-BE32-E72D297353CC}">
                <c16:uniqueId val="{0000000F-78DE-6C47-9700-6E3E2D692DA8}"/>
              </c:ext>
            </c:extLst>
          </c:dPt>
          <c:dPt>
            <c:idx val="49"/>
            <c:invertIfNegative val="0"/>
            <c:bubble3D val="0"/>
            <c:spPr>
              <a:solidFill>
                <a:schemeClr val="accent4"/>
              </a:solidFill>
              <a:ln>
                <a:noFill/>
              </a:ln>
            </c:spPr>
            <c:extLst>
              <c:ext xmlns:c16="http://schemas.microsoft.com/office/drawing/2014/chart" uri="{C3380CC4-5D6E-409C-BE32-E72D297353CC}">
                <c16:uniqueId val="{00000010-78DE-6C47-9700-6E3E2D692DA8}"/>
              </c:ext>
            </c:extLst>
          </c:dPt>
          <c:dPt>
            <c:idx val="50"/>
            <c:invertIfNegative val="0"/>
            <c:bubble3D val="0"/>
            <c:spPr>
              <a:solidFill>
                <a:schemeClr val="accent4"/>
              </a:solidFill>
              <a:ln>
                <a:noFill/>
              </a:ln>
            </c:spPr>
            <c:extLst>
              <c:ext xmlns:c16="http://schemas.microsoft.com/office/drawing/2014/chart" uri="{C3380CC4-5D6E-409C-BE32-E72D297353CC}">
                <c16:uniqueId val="{00000011-78DE-6C47-9700-6E3E2D692DA8}"/>
              </c:ext>
            </c:extLst>
          </c:dPt>
          <c:dPt>
            <c:idx val="51"/>
            <c:invertIfNegative val="0"/>
            <c:bubble3D val="0"/>
            <c:spPr>
              <a:solidFill>
                <a:schemeClr val="accent4"/>
              </a:solidFill>
              <a:ln>
                <a:noFill/>
              </a:ln>
            </c:spPr>
            <c:extLst>
              <c:ext xmlns:c16="http://schemas.microsoft.com/office/drawing/2014/chart" uri="{C3380CC4-5D6E-409C-BE32-E72D297353CC}">
                <c16:uniqueId val="{00000012-78DE-6C47-9700-6E3E2D692DA8}"/>
              </c:ext>
            </c:extLst>
          </c:dPt>
          <c:dPt>
            <c:idx val="52"/>
            <c:invertIfNegative val="0"/>
            <c:bubble3D val="0"/>
            <c:spPr>
              <a:solidFill>
                <a:schemeClr val="accent4"/>
              </a:solidFill>
              <a:ln>
                <a:noFill/>
              </a:ln>
            </c:spPr>
            <c:extLst>
              <c:ext xmlns:c16="http://schemas.microsoft.com/office/drawing/2014/chart" uri="{C3380CC4-5D6E-409C-BE32-E72D297353CC}">
                <c16:uniqueId val="{00000013-78DE-6C47-9700-6E3E2D692DA8}"/>
              </c:ext>
            </c:extLst>
          </c:dPt>
          <c:val>
            <c:numRef>
              <c:f>Sheet1!$A$1:$BA$1</c:f>
              <c:numCache>
                <c:formatCode>General</c:formatCode>
                <c:ptCount val="53"/>
                <c:pt idx="0">
                  <c:v>3.276991033913116E-2</c:v>
                </c:pt>
                <c:pt idx="1">
                  <c:v>3.4540582815598679E-2</c:v>
                </c:pt>
                <c:pt idx="2">
                  <c:v>3.5213937137635619E-2</c:v>
                </c:pt>
                <c:pt idx="3">
                  <c:v>3.3069178926703136E-2</c:v>
                </c:pt>
                <c:pt idx="4">
                  <c:v>3.2794849388095494E-2</c:v>
                </c:pt>
                <c:pt idx="6">
                  <c:v>1.5380877587465567E-2</c:v>
                </c:pt>
                <c:pt idx="7">
                  <c:v>1.5336314708753513E-2</c:v>
                </c:pt>
                <c:pt idx="8">
                  <c:v>1.4977583535121476E-2</c:v>
                </c:pt>
                <c:pt idx="9">
                  <c:v>1.4396037967929166E-2</c:v>
                </c:pt>
                <c:pt idx="10">
                  <c:v>1.4705749974977944E-2</c:v>
                </c:pt>
                <c:pt idx="12">
                  <c:v>3.6991486494031771E-2</c:v>
                </c:pt>
                <c:pt idx="13">
                  <c:v>3.8021598919606145E-2</c:v>
                </c:pt>
                <c:pt idx="14">
                  <c:v>3.8487388885952822E-2</c:v>
                </c:pt>
                <c:pt idx="15">
                  <c:v>3.6683945682918259E-2</c:v>
                </c:pt>
                <c:pt idx="16">
                  <c:v>3.6719775680329539E-2</c:v>
                </c:pt>
                <c:pt idx="18">
                  <c:v>9.5810128521152584E-3</c:v>
                </c:pt>
                <c:pt idx="19">
                  <c:v>9.5949185311459059E-3</c:v>
                </c:pt>
                <c:pt idx="20">
                  <c:v>9.3863333456862107E-3</c:v>
                </c:pt>
                <c:pt idx="21">
                  <c:v>9.4906259384160592E-3</c:v>
                </c:pt>
                <c:pt idx="22">
                  <c:v>9.7339753214523671E-3</c:v>
                </c:pt>
                <c:pt idx="24">
                  <c:v>6.9611580556189948E-2</c:v>
                </c:pt>
                <c:pt idx="25">
                  <c:v>6.5878467403334334E-2</c:v>
                </c:pt>
                <c:pt idx="26">
                  <c:v>6.8952795882156595E-2</c:v>
                </c:pt>
                <c:pt idx="27">
                  <c:v>7.202712436097887E-2</c:v>
                </c:pt>
                <c:pt idx="28">
                  <c:v>6.807441631677881E-2</c:v>
                </c:pt>
                <c:pt idx="30">
                  <c:v>4.7243378467533736E-2</c:v>
                </c:pt>
                <c:pt idx="31">
                  <c:v>4.6177738351724701E-2</c:v>
                </c:pt>
                <c:pt idx="32">
                  <c:v>4.9019445327215451E-2</c:v>
                </c:pt>
                <c:pt idx="33">
                  <c:v>5.1861152302706208E-2</c:v>
                </c:pt>
                <c:pt idx="34">
                  <c:v>5.612371276594233E-2</c:v>
                </c:pt>
                <c:pt idx="36">
                  <c:v>4.7635587753684311E-3</c:v>
                </c:pt>
                <c:pt idx="37">
                  <c:v>4.9478631327487576E-3</c:v>
                </c:pt>
                <c:pt idx="38">
                  <c:v>5.0896357153490087E-3</c:v>
                </c:pt>
                <c:pt idx="39">
                  <c:v>5.3377377348994481E-3</c:v>
                </c:pt>
                <c:pt idx="40">
                  <c:v>5.5291307214097862E-3</c:v>
                </c:pt>
                <c:pt idx="42">
                  <c:v>2.6146172402019652E-3</c:v>
                </c:pt>
                <c:pt idx="43">
                  <c:v>2.9171062028317137E-3</c:v>
                </c:pt>
                <c:pt idx="44">
                  <c:v>3.0248896262974863E-3</c:v>
                </c:pt>
                <c:pt idx="45">
                  <c:v>3.1083348573677618E-3</c:v>
                </c:pt>
                <c:pt idx="46">
                  <c:v>3.1743956652983967E-3</c:v>
                </c:pt>
                <c:pt idx="48">
                  <c:v>1.6024386047885399E-2</c:v>
                </c:pt>
                <c:pt idx="49">
                  <c:v>1.640977291772391E-2</c:v>
                </c:pt>
                <c:pt idx="50">
                  <c:v>1.6779744312768883E-2</c:v>
                </c:pt>
                <c:pt idx="51">
                  <c:v>1.7072638333846153E-2</c:v>
                </c:pt>
                <c:pt idx="52">
                  <c:v>1.7419486516700815E-2</c:v>
                </c:pt>
              </c:numCache>
            </c:numRef>
          </c:val>
          <c:extLst>
            <c:ext xmlns:c16="http://schemas.microsoft.com/office/drawing/2014/chart" uri="{C3380CC4-5D6E-409C-BE32-E72D297353CC}">
              <c16:uniqueId val="{00000014-78DE-6C47-9700-6E3E2D692DA8}"/>
            </c:ext>
          </c:extLst>
        </c:ser>
        <c:dLbls>
          <c:showLegendKey val="0"/>
          <c:showVal val="0"/>
          <c:showCatName val="0"/>
          <c:showSerName val="0"/>
          <c:showPercent val="0"/>
          <c:showBubbleSize val="0"/>
        </c:dLbls>
        <c:gapWidth val="80"/>
        <c:overlap val="100"/>
        <c:axId val="412287327"/>
        <c:axId val="1"/>
      </c:barChart>
      <c:catAx>
        <c:axId val="412287327"/>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7.4999999999999997E-2"/>
          <c:min val="0"/>
        </c:scaling>
        <c:delete val="0"/>
        <c:axPos val="l"/>
        <c:majorGridlines>
          <c:spPr>
            <a:ln>
              <a:noFill/>
            </a:ln>
          </c:spPr>
        </c:majorGridlines>
        <c:numFmt formatCode="#,##0.000;&quot;-&quot;#,##0.000" sourceLinked="0"/>
        <c:majorTickMark val="out"/>
        <c:minorTickMark val="none"/>
        <c:tickLblPos val="nextTo"/>
        <c:spPr>
          <a:ln w="9525" cmpd="sng"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412287327"/>
        <c:crosses val="min"/>
        <c:crossBetween val="between"/>
        <c:majorUnit val="5.0000000000000001E-3"/>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6207309766327146E-2"/>
          <c:y val="1.9585687382297552E-2"/>
          <c:w val="0.86758538046734568"/>
          <c:h val="0.87532956685499064"/>
        </c:manualLayout>
      </c:layout>
      <c:scatterChart>
        <c:scatterStyle val="lineMarker"/>
        <c:varyColors val="0"/>
        <c:ser>
          <c:idx val="0"/>
          <c:order val="0"/>
          <c:spPr>
            <a:ln w="19050" cmpd="sng" algn="ctr">
              <a:solidFill>
                <a:schemeClr val="accent1"/>
              </a:solidFill>
              <a:prstDash val="solid"/>
            </a:ln>
          </c:spPr>
          <c:marker>
            <c:symbol val="none"/>
          </c:marker>
          <c:xVal>
            <c:numRef>
              <c:f>Sheet1!$A$1:$CL$1</c:f>
              <c:numCache>
                <c:formatCode>General</c:formatCode>
                <c:ptCount val="90"/>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pt idx="58">
                  <c:v>2019</c:v>
                </c:pt>
                <c:pt idx="59">
                  <c:v>2020</c:v>
                </c:pt>
                <c:pt idx="60">
                  <c:v>2021</c:v>
                </c:pt>
                <c:pt idx="61">
                  <c:v>2022</c:v>
                </c:pt>
                <c:pt idx="62">
                  <c:v>2023</c:v>
                </c:pt>
                <c:pt idx="63">
                  <c:v>2024</c:v>
                </c:pt>
                <c:pt idx="64">
                  <c:v>2025</c:v>
                </c:pt>
                <c:pt idx="65">
                  <c:v>2026</c:v>
                </c:pt>
                <c:pt idx="66">
                  <c:v>2027</c:v>
                </c:pt>
                <c:pt idx="67">
                  <c:v>2028</c:v>
                </c:pt>
                <c:pt idx="68">
                  <c:v>2029</c:v>
                </c:pt>
                <c:pt idx="69">
                  <c:v>2030</c:v>
                </c:pt>
                <c:pt idx="70">
                  <c:v>2031</c:v>
                </c:pt>
                <c:pt idx="71">
                  <c:v>2032</c:v>
                </c:pt>
                <c:pt idx="72">
                  <c:v>2033</c:v>
                </c:pt>
                <c:pt idx="73">
                  <c:v>2034</c:v>
                </c:pt>
                <c:pt idx="74">
                  <c:v>2035</c:v>
                </c:pt>
                <c:pt idx="75">
                  <c:v>2036</c:v>
                </c:pt>
                <c:pt idx="76">
                  <c:v>2037</c:v>
                </c:pt>
                <c:pt idx="77">
                  <c:v>2038</c:v>
                </c:pt>
                <c:pt idx="78">
                  <c:v>2039</c:v>
                </c:pt>
                <c:pt idx="79">
                  <c:v>2040</c:v>
                </c:pt>
                <c:pt idx="80">
                  <c:v>2041</c:v>
                </c:pt>
                <c:pt idx="81">
                  <c:v>2042</c:v>
                </c:pt>
                <c:pt idx="82">
                  <c:v>2043</c:v>
                </c:pt>
                <c:pt idx="83">
                  <c:v>2044</c:v>
                </c:pt>
                <c:pt idx="84">
                  <c:v>2045</c:v>
                </c:pt>
                <c:pt idx="85">
                  <c:v>2046</c:v>
                </c:pt>
                <c:pt idx="86">
                  <c:v>2047</c:v>
                </c:pt>
                <c:pt idx="87">
                  <c:v>2048</c:v>
                </c:pt>
                <c:pt idx="88">
                  <c:v>2049</c:v>
                </c:pt>
                <c:pt idx="89">
                  <c:v>2050</c:v>
                </c:pt>
              </c:numCache>
            </c:numRef>
          </c:xVal>
          <c:yVal>
            <c:numRef>
              <c:f>Sheet1!$A$2:$CL$2</c:f>
              <c:numCache>
                <c:formatCode>General</c:formatCode>
                <c:ptCount val="90"/>
                <c:pt idx="0">
                  <c:v>390545000</c:v>
                </c:pt>
                <c:pt idx="1">
                  <c:v>405585000</c:v>
                </c:pt>
                <c:pt idx="2">
                  <c:v>419155000</c:v>
                </c:pt>
                <c:pt idx="3">
                  <c:v>442240000</c:v>
                </c:pt>
                <c:pt idx="4">
                  <c:v>460870000</c:v>
                </c:pt>
                <c:pt idx="5">
                  <c:v>486261000</c:v>
                </c:pt>
                <c:pt idx="6">
                  <c:v>513938000</c:v>
                </c:pt>
                <c:pt idx="7">
                  <c:v>540617000</c:v>
                </c:pt>
                <c:pt idx="8">
                  <c:v>577956000</c:v>
                </c:pt>
                <c:pt idx="9">
                  <c:v>610472000</c:v>
                </c:pt>
                <c:pt idx="10">
                  <c:v>636587000</c:v>
                </c:pt>
                <c:pt idx="11">
                  <c:v>676831000</c:v>
                </c:pt>
                <c:pt idx="12">
                  <c:v>712540000</c:v>
                </c:pt>
                <c:pt idx="13">
                  <c:v>743650000</c:v>
                </c:pt>
                <c:pt idx="14">
                  <c:v>785067000</c:v>
                </c:pt>
                <c:pt idx="15">
                  <c:v>845063000</c:v>
                </c:pt>
                <c:pt idx="16">
                  <c:v>889402000</c:v>
                </c:pt>
                <c:pt idx="17">
                  <c:v>932278000</c:v>
                </c:pt>
                <c:pt idx="18">
                  <c:v>976449000</c:v>
                </c:pt>
                <c:pt idx="19">
                  <c:v>1021134000</c:v>
                </c:pt>
                <c:pt idx="20">
                  <c:v>1091795000</c:v>
                </c:pt>
                <c:pt idx="21">
                  <c:v>1167939000</c:v>
                </c:pt>
                <c:pt idx="22">
                  <c:v>1282255000</c:v>
                </c:pt>
                <c:pt idx="23">
                  <c:v>1384947000</c:v>
                </c:pt>
                <c:pt idx="24">
                  <c:v>1428012000</c:v>
                </c:pt>
                <c:pt idx="25">
                  <c:v>1515574000</c:v>
                </c:pt>
                <c:pt idx="26">
                  <c:v>1607342000</c:v>
                </c:pt>
                <c:pt idx="27">
                  <c:v>1624896000</c:v>
                </c:pt>
                <c:pt idx="28">
                  <c:v>1691418000</c:v>
                </c:pt>
                <c:pt idx="29">
                  <c:v>1836759000</c:v>
                </c:pt>
                <c:pt idx="30">
                  <c:v>1881021000</c:v>
                </c:pt>
                <c:pt idx="31">
                  <c:v>1908339000</c:v>
                </c:pt>
                <c:pt idx="32">
                  <c:v>1895018000</c:v>
                </c:pt>
                <c:pt idx="33">
                  <c:v>1986896000</c:v>
                </c:pt>
                <c:pt idx="34">
                  <c:v>2104629000</c:v>
                </c:pt>
                <c:pt idx="35">
                  <c:v>2169657000</c:v>
                </c:pt>
                <c:pt idx="36">
                  <c:v>2310906000</c:v>
                </c:pt>
                <c:pt idx="37">
                  <c:v>2345973000</c:v>
                </c:pt>
                <c:pt idx="38">
                  <c:v>2475995000</c:v>
                </c:pt>
                <c:pt idx="39">
                  <c:v>2532987000</c:v>
                </c:pt>
                <c:pt idx="40">
                  <c:v>2696125000</c:v>
                </c:pt>
                <c:pt idx="41">
                  <c:v>2782605000</c:v>
                </c:pt>
                <c:pt idx="42">
                  <c:v>2820085000</c:v>
                </c:pt>
                <c:pt idx="43">
                  <c:v>2874770000</c:v>
                </c:pt>
                <c:pt idx="44">
                  <c:v>2945861000</c:v>
                </c:pt>
                <c:pt idx="45">
                  <c:v>3075068000</c:v>
                </c:pt>
                <c:pt idx="46">
                  <c:v>3345595000</c:v>
                </c:pt>
                <c:pt idx="47">
                  <c:v>3542950000</c:v>
                </c:pt>
                <c:pt idx="48">
                  <c:v>3767452000</c:v>
                </c:pt>
                <c:pt idx="49">
                  <c:v>4000311000</c:v>
                </c:pt>
                <c:pt idx="50">
                  <c:v>4068156000</c:v>
                </c:pt>
                <c:pt idx="51">
                  <c:v>4145624000</c:v>
                </c:pt>
                <c:pt idx="52">
                  <c:v>4150786000</c:v>
                </c:pt>
                <c:pt idx="53">
                  <c:v>4251913000</c:v>
                </c:pt>
                <c:pt idx="54">
                  <c:v>4350990000</c:v>
                </c:pt>
                <c:pt idx="55">
                  <c:v>4594902000</c:v>
                </c:pt>
                <c:pt idx="56">
                  <c:v>4740947000</c:v>
                </c:pt>
                <c:pt idx="57">
                  <c:v>4855589000</c:v>
                </c:pt>
                <c:pt idx="58">
                  <c:v>5262942000</c:v>
                </c:pt>
                <c:pt idx="59">
                  <c:v>5463855000</c:v>
                </c:pt>
                <c:pt idx="60">
                  <c:v>5755916000</c:v>
                </c:pt>
                <c:pt idx="61">
                  <c:v>5953339000</c:v>
                </c:pt>
              </c:numCache>
            </c:numRef>
          </c:yVal>
          <c:smooth val="0"/>
          <c:extLst>
            <c:ext xmlns:c16="http://schemas.microsoft.com/office/drawing/2014/chart" uri="{C3380CC4-5D6E-409C-BE32-E72D297353CC}">
              <c16:uniqueId val="{00000000-8E4C-8647-8AD5-4D8A26AADA3B}"/>
            </c:ext>
          </c:extLst>
        </c:ser>
        <c:ser>
          <c:idx val="1"/>
          <c:order val="1"/>
          <c:spPr>
            <a:ln w="19050" cmpd="sng" algn="ctr">
              <a:solidFill>
                <a:schemeClr val="accent2"/>
              </a:solidFill>
              <a:prstDash val="solid"/>
            </a:ln>
          </c:spPr>
          <c:marker>
            <c:symbol val="none"/>
          </c:marker>
          <c:xVal>
            <c:numRef>
              <c:f>Sheet1!$A$1:$CL$1</c:f>
              <c:numCache>
                <c:formatCode>General</c:formatCode>
                <c:ptCount val="90"/>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pt idx="58">
                  <c:v>2019</c:v>
                </c:pt>
                <c:pt idx="59">
                  <c:v>2020</c:v>
                </c:pt>
                <c:pt idx="60">
                  <c:v>2021</c:v>
                </c:pt>
                <c:pt idx="61">
                  <c:v>2022</c:v>
                </c:pt>
                <c:pt idx="62">
                  <c:v>2023</c:v>
                </c:pt>
                <c:pt idx="63">
                  <c:v>2024</c:v>
                </c:pt>
                <c:pt idx="64">
                  <c:v>2025</c:v>
                </c:pt>
                <c:pt idx="65">
                  <c:v>2026</c:v>
                </c:pt>
                <c:pt idx="66">
                  <c:v>2027</c:v>
                </c:pt>
                <c:pt idx="67">
                  <c:v>2028</c:v>
                </c:pt>
                <c:pt idx="68">
                  <c:v>2029</c:v>
                </c:pt>
                <c:pt idx="69">
                  <c:v>2030</c:v>
                </c:pt>
                <c:pt idx="70">
                  <c:v>2031</c:v>
                </c:pt>
                <c:pt idx="71">
                  <c:v>2032</c:v>
                </c:pt>
                <c:pt idx="72">
                  <c:v>2033</c:v>
                </c:pt>
                <c:pt idx="73">
                  <c:v>2034</c:v>
                </c:pt>
                <c:pt idx="74">
                  <c:v>2035</c:v>
                </c:pt>
                <c:pt idx="75">
                  <c:v>2036</c:v>
                </c:pt>
                <c:pt idx="76">
                  <c:v>2037</c:v>
                </c:pt>
                <c:pt idx="77">
                  <c:v>2038</c:v>
                </c:pt>
                <c:pt idx="78">
                  <c:v>2039</c:v>
                </c:pt>
                <c:pt idx="79">
                  <c:v>2040</c:v>
                </c:pt>
                <c:pt idx="80">
                  <c:v>2041</c:v>
                </c:pt>
                <c:pt idx="81">
                  <c:v>2042</c:v>
                </c:pt>
                <c:pt idx="82">
                  <c:v>2043</c:v>
                </c:pt>
                <c:pt idx="83">
                  <c:v>2044</c:v>
                </c:pt>
                <c:pt idx="84">
                  <c:v>2045</c:v>
                </c:pt>
                <c:pt idx="85">
                  <c:v>2046</c:v>
                </c:pt>
                <c:pt idx="86">
                  <c:v>2047</c:v>
                </c:pt>
                <c:pt idx="87">
                  <c:v>2048</c:v>
                </c:pt>
                <c:pt idx="88">
                  <c:v>2049</c:v>
                </c:pt>
                <c:pt idx="89">
                  <c:v>2050</c:v>
                </c:pt>
              </c:numCache>
            </c:numRef>
          </c:xVal>
          <c:yVal>
            <c:numRef>
              <c:f>Sheet1!$A$3:$CL$3</c:f>
              <c:numCache>
                <c:formatCode>General</c:formatCode>
                <c:ptCount val="90"/>
                <c:pt idx="0">
                  <c:v>1375923000</c:v>
                </c:pt>
                <c:pt idx="1">
                  <c:v>1433991000</c:v>
                </c:pt>
                <c:pt idx="2">
                  <c:v>1528214000</c:v>
                </c:pt>
                <c:pt idx="3">
                  <c:v>1582535000</c:v>
                </c:pt>
                <c:pt idx="4">
                  <c:v>1688626000</c:v>
                </c:pt>
                <c:pt idx="5">
                  <c:v>1787788000</c:v>
                </c:pt>
                <c:pt idx="6">
                  <c:v>1920811000</c:v>
                </c:pt>
                <c:pt idx="7">
                  <c:v>2048461000</c:v>
                </c:pt>
                <c:pt idx="8">
                  <c:v>2192485000</c:v>
                </c:pt>
                <c:pt idx="9">
                  <c:v>2324709000</c:v>
                </c:pt>
                <c:pt idx="10">
                  <c:v>2461934000</c:v>
                </c:pt>
                <c:pt idx="11">
                  <c:v>2652043000</c:v>
                </c:pt>
                <c:pt idx="12">
                  <c:v>2806431000</c:v>
                </c:pt>
                <c:pt idx="13">
                  <c:v>2927990000</c:v>
                </c:pt>
                <c:pt idx="14">
                  <c:v>3035526000</c:v>
                </c:pt>
                <c:pt idx="15">
                  <c:v>3212192000</c:v>
                </c:pt>
                <c:pt idx="16">
                  <c:v>3412316000</c:v>
                </c:pt>
                <c:pt idx="17">
                  <c:v>3713697000</c:v>
                </c:pt>
                <c:pt idx="18">
                  <c:v>3988780000</c:v>
                </c:pt>
                <c:pt idx="19">
                  <c:v>4204156000</c:v>
                </c:pt>
                <c:pt idx="20">
                  <c:v>4481442000</c:v>
                </c:pt>
                <c:pt idx="21">
                  <c:v>4852228000</c:v>
                </c:pt>
                <c:pt idx="22">
                  <c:v>5177601000</c:v>
                </c:pt>
                <c:pt idx="23">
                  <c:v>5380863000</c:v>
                </c:pt>
                <c:pt idx="24">
                  <c:v>5599547000</c:v>
                </c:pt>
                <c:pt idx="25">
                  <c:v>6109338000</c:v>
                </c:pt>
                <c:pt idx="26">
                  <c:v>6685099000</c:v>
                </c:pt>
                <c:pt idx="27">
                  <c:v>7274068000</c:v>
                </c:pt>
                <c:pt idx="28">
                  <c:v>7478854000</c:v>
                </c:pt>
                <c:pt idx="29">
                  <c:v>7919710000</c:v>
                </c:pt>
                <c:pt idx="30">
                  <c:v>8747105000</c:v>
                </c:pt>
                <c:pt idx="31">
                  <c:v>9818844000</c:v>
                </c:pt>
                <c:pt idx="32">
                  <c:v>11039524000</c:v>
                </c:pt>
                <c:pt idx="33">
                  <c:v>11775153000</c:v>
                </c:pt>
                <c:pt idx="34">
                  <c:v>12848348000</c:v>
                </c:pt>
                <c:pt idx="35">
                  <c:v>13295887000</c:v>
                </c:pt>
                <c:pt idx="36">
                  <c:v>14623170000</c:v>
                </c:pt>
                <c:pt idx="37">
                  <c:v>14771831000</c:v>
                </c:pt>
                <c:pt idx="38">
                  <c:v>15884145000</c:v>
                </c:pt>
                <c:pt idx="39">
                  <c:v>16928590000</c:v>
                </c:pt>
                <c:pt idx="40">
                  <c:v>17388115000</c:v>
                </c:pt>
                <c:pt idx="41">
                  <c:v>18247367000</c:v>
                </c:pt>
                <c:pt idx="42">
                  <c:v>19240528000</c:v>
                </c:pt>
                <c:pt idx="43">
                  <c:v>19180663000</c:v>
                </c:pt>
                <c:pt idx="44">
                  <c:v>20269791000</c:v>
                </c:pt>
                <c:pt idx="45">
                  <c:v>20842906000</c:v>
                </c:pt>
                <c:pt idx="46">
                  <c:v>22341041000</c:v>
                </c:pt>
                <c:pt idx="47">
                  <c:v>23812544000</c:v>
                </c:pt>
                <c:pt idx="48">
                  <c:v>25062108000</c:v>
                </c:pt>
                <c:pt idx="49">
                  <c:v>25989719000</c:v>
                </c:pt>
                <c:pt idx="50">
                  <c:v>26956991000</c:v>
                </c:pt>
                <c:pt idx="51">
                  <c:v>28487087000</c:v>
                </c:pt>
                <c:pt idx="52">
                  <c:v>28598141000</c:v>
                </c:pt>
                <c:pt idx="53">
                  <c:v>29289012000</c:v>
                </c:pt>
                <c:pt idx="54">
                  <c:v>30431372000</c:v>
                </c:pt>
                <c:pt idx="55">
                  <c:v>31401526000</c:v>
                </c:pt>
                <c:pt idx="56">
                  <c:v>34169488000</c:v>
                </c:pt>
                <c:pt idx="57">
                  <c:v>34850483000</c:v>
                </c:pt>
                <c:pt idx="58">
                  <c:v>35757304000</c:v>
                </c:pt>
                <c:pt idx="59">
                  <c:v>36376039000</c:v>
                </c:pt>
                <c:pt idx="60">
                  <c:v>36539128000</c:v>
                </c:pt>
                <c:pt idx="61">
                  <c:v>37531941000</c:v>
                </c:pt>
              </c:numCache>
            </c:numRef>
          </c:yVal>
          <c:smooth val="0"/>
          <c:extLst>
            <c:ext xmlns:c16="http://schemas.microsoft.com/office/drawing/2014/chart" uri="{C3380CC4-5D6E-409C-BE32-E72D297353CC}">
              <c16:uniqueId val="{00000001-8E4C-8647-8AD5-4D8A26AADA3B}"/>
            </c:ext>
          </c:extLst>
        </c:ser>
        <c:ser>
          <c:idx val="2"/>
          <c:order val="2"/>
          <c:spPr>
            <a:ln w="19050" cmpd="sng" algn="ctr">
              <a:solidFill>
                <a:schemeClr val="accent3"/>
              </a:solidFill>
              <a:prstDash val="solid"/>
            </a:ln>
          </c:spPr>
          <c:marker>
            <c:symbol val="none"/>
          </c:marker>
          <c:xVal>
            <c:numRef>
              <c:f>Sheet1!$A$1:$CL$1</c:f>
              <c:numCache>
                <c:formatCode>General</c:formatCode>
                <c:ptCount val="90"/>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pt idx="58">
                  <c:v>2019</c:v>
                </c:pt>
                <c:pt idx="59">
                  <c:v>2020</c:v>
                </c:pt>
                <c:pt idx="60">
                  <c:v>2021</c:v>
                </c:pt>
                <c:pt idx="61">
                  <c:v>2022</c:v>
                </c:pt>
                <c:pt idx="62">
                  <c:v>2023</c:v>
                </c:pt>
                <c:pt idx="63">
                  <c:v>2024</c:v>
                </c:pt>
                <c:pt idx="64">
                  <c:v>2025</c:v>
                </c:pt>
                <c:pt idx="65">
                  <c:v>2026</c:v>
                </c:pt>
                <c:pt idx="66">
                  <c:v>2027</c:v>
                </c:pt>
                <c:pt idx="67">
                  <c:v>2028</c:v>
                </c:pt>
                <c:pt idx="68">
                  <c:v>2029</c:v>
                </c:pt>
                <c:pt idx="69">
                  <c:v>2030</c:v>
                </c:pt>
                <c:pt idx="70">
                  <c:v>2031</c:v>
                </c:pt>
                <c:pt idx="71">
                  <c:v>2032</c:v>
                </c:pt>
                <c:pt idx="72">
                  <c:v>2033</c:v>
                </c:pt>
                <c:pt idx="73">
                  <c:v>2034</c:v>
                </c:pt>
                <c:pt idx="74">
                  <c:v>2035</c:v>
                </c:pt>
                <c:pt idx="75">
                  <c:v>2036</c:v>
                </c:pt>
                <c:pt idx="76">
                  <c:v>2037</c:v>
                </c:pt>
                <c:pt idx="77">
                  <c:v>2038</c:v>
                </c:pt>
                <c:pt idx="78">
                  <c:v>2039</c:v>
                </c:pt>
                <c:pt idx="79">
                  <c:v>2040</c:v>
                </c:pt>
                <c:pt idx="80">
                  <c:v>2041</c:v>
                </c:pt>
                <c:pt idx="81">
                  <c:v>2042</c:v>
                </c:pt>
                <c:pt idx="82">
                  <c:v>2043</c:v>
                </c:pt>
                <c:pt idx="83">
                  <c:v>2044</c:v>
                </c:pt>
                <c:pt idx="84">
                  <c:v>2045</c:v>
                </c:pt>
                <c:pt idx="85">
                  <c:v>2046</c:v>
                </c:pt>
                <c:pt idx="86">
                  <c:v>2047</c:v>
                </c:pt>
                <c:pt idx="87">
                  <c:v>2048</c:v>
                </c:pt>
                <c:pt idx="88">
                  <c:v>2049</c:v>
                </c:pt>
                <c:pt idx="89">
                  <c:v>2050</c:v>
                </c:pt>
              </c:numCache>
            </c:numRef>
          </c:xVal>
          <c:yVal>
            <c:numRef>
              <c:f>Sheet1!$A$4:$CL$4</c:f>
              <c:numCache>
                <c:formatCode>General</c:formatCode>
                <c:ptCount val="90"/>
                <c:pt idx="0">
                  <c:v>2249649000</c:v>
                </c:pt>
                <c:pt idx="1">
                  <c:v>2405341000</c:v>
                </c:pt>
                <c:pt idx="2">
                  <c:v>2549418000</c:v>
                </c:pt>
                <c:pt idx="3">
                  <c:v>2623339000</c:v>
                </c:pt>
                <c:pt idx="4">
                  <c:v>2855791000</c:v>
                </c:pt>
                <c:pt idx="5">
                  <c:v>2973427000</c:v>
                </c:pt>
                <c:pt idx="6">
                  <c:v>3143368000</c:v>
                </c:pt>
                <c:pt idx="7">
                  <c:v>3265032000</c:v>
                </c:pt>
                <c:pt idx="8">
                  <c:v>3543470000</c:v>
                </c:pt>
                <c:pt idx="9">
                  <c:v>4005120000</c:v>
                </c:pt>
                <c:pt idx="10">
                  <c:v>4184749000</c:v>
                </c:pt>
                <c:pt idx="11">
                  <c:v>4510899000</c:v>
                </c:pt>
                <c:pt idx="12">
                  <c:v>4839036000</c:v>
                </c:pt>
                <c:pt idx="13">
                  <c:v>5035439000</c:v>
                </c:pt>
                <c:pt idx="14">
                  <c:v>5216433000</c:v>
                </c:pt>
                <c:pt idx="15">
                  <c:v>5408787000</c:v>
                </c:pt>
                <c:pt idx="16">
                  <c:v>5870850000</c:v>
                </c:pt>
                <c:pt idx="17">
                  <c:v>6143182000</c:v>
                </c:pt>
                <c:pt idx="18">
                  <c:v>6425755000</c:v>
                </c:pt>
                <c:pt idx="19">
                  <c:v>6646724000</c:v>
                </c:pt>
                <c:pt idx="20">
                  <c:v>7013890000</c:v>
                </c:pt>
                <c:pt idx="21">
                  <c:v>7177142000</c:v>
                </c:pt>
                <c:pt idx="22">
                  <c:v>7159303000</c:v>
                </c:pt>
                <c:pt idx="23">
                  <c:v>7263092000</c:v>
                </c:pt>
                <c:pt idx="24">
                  <c:v>7411061000</c:v>
                </c:pt>
                <c:pt idx="25">
                  <c:v>7717438000</c:v>
                </c:pt>
                <c:pt idx="26">
                  <c:v>8079034000</c:v>
                </c:pt>
                <c:pt idx="27">
                  <c:v>8262047000</c:v>
                </c:pt>
                <c:pt idx="28">
                  <c:v>8171957000</c:v>
                </c:pt>
                <c:pt idx="29">
                  <c:v>8200819000</c:v>
                </c:pt>
                <c:pt idx="30">
                  <c:v>7835008000</c:v>
                </c:pt>
                <c:pt idx="31">
                  <c:v>7233287000</c:v>
                </c:pt>
                <c:pt idx="32">
                  <c:v>6976019000</c:v>
                </c:pt>
                <c:pt idx="33">
                  <c:v>6853109000</c:v>
                </c:pt>
                <c:pt idx="34">
                  <c:v>6833039000</c:v>
                </c:pt>
                <c:pt idx="35">
                  <c:v>6894981000</c:v>
                </c:pt>
                <c:pt idx="36">
                  <c:v>6854402000</c:v>
                </c:pt>
                <c:pt idx="37">
                  <c:v>7159858000</c:v>
                </c:pt>
                <c:pt idx="38">
                  <c:v>7222208000</c:v>
                </c:pt>
                <c:pt idx="39">
                  <c:v>7167861000</c:v>
                </c:pt>
                <c:pt idx="40">
                  <c:v>7465982000</c:v>
                </c:pt>
                <c:pt idx="41">
                  <c:v>7576090000</c:v>
                </c:pt>
                <c:pt idx="42">
                  <c:v>7364178000</c:v>
                </c:pt>
                <c:pt idx="43">
                  <c:v>7482209000</c:v>
                </c:pt>
                <c:pt idx="44">
                  <c:v>7777042000</c:v>
                </c:pt>
                <c:pt idx="45">
                  <c:v>7716107000</c:v>
                </c:pt>
                <c:pt idx="46">
                  <c:v>8200996000</c:v>
                </c:pt>
                <c:pt idx="47">
                  <c:v>8517139000</c:v>
                </c:pt>
                <c:pt idx="48">
                  <c:v>9041998000</c:v>
                </c:pt>
                <c:pt idx="49">
                  <c:v>9314218000</c:v>
                </c:pt>
                <c:pt idx="50">
                  <c:v>9653588000</c:v>
                </c:pt>
                <c:pt idx="51">
                  <c:v>10123358000</c:v>
                </c:pt>
                <c:pt idx="52">
                  <c:v>10495861000</c:v>
                </c:pt>
                <c:pt idx="53">
                  <c:v>10785469000</c:v>
                </c:pt>
                <c:pt idx="54">
                  <c:v>11179026000</c:v>
                </c:pt>
                <c:pt idx="55">
                  <c:v>11287734000</c:v>
                </c:pt>
                <c:pt idx="56">
                  <c:v>11490403000</c:v>
                </c:pt>
                <c:pt idx="57">
                  <c:v>11873099000</c:v>
                </c:pt>
                <c:pt idx="58">
                  <c:v>11969735000</c:v>
                </c:pt>
                <c:pt idx="59">
                  <c:v>11984483000</c:v>
                </c:pt>
                <c:pt idx="60">
                  <c:v>11743492000</c:v>
                </c:pt>
                <c:pt idx="61">
                  <c:v>11694707000</c:v>
                </c:pt>
              </c:numCache>
            </c:numRef>
          </c:yVal>
          <c:smooth val="0"/>
          <c:extLst>
            <c:ext xmlns:c16="http://schemas.microsoft.com/office/drawing/2014/chart" uri="{C3380CC4-5D6E-409C-BE32-E72D297353CC}">
              <c16:uniqueId val="{00000002-8E4C-8647-8AD5-4D8A26AADA3B}"/>
            </c:ext>
          </c:extLst>
        </c:ser>
        <c:ser>
          <c:idx val="3"/>
          <c:order val="3"/>
          <c:spPr>
            <a:ln w="19050" cmpd="sng" algn="ctr">
              <a:solidFill>
                <a:schemeClr val="accent4"/>
              </a:solidFill>
              <a:prstDash val="solid"/>
            </a:ln>
          </c:spPr>
          <c:marker>
            <c:symbol val="none"/>
          </c:marker>
          <c:xVal>
            <c:numRef>
              <c:f>Sheet1!$A$1:$CL$1</c:f>
              <c:numCache>
                <c:formatCode>General</c:formatCode>
                <c:ptCount val="90"/>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pt idx="58">
                  <c:v>2019</c:v>
                </c:pt>
                <c:pt idx="59">
                  <c:v>2020</c:v>
                </c:pt>
                <c:pt idx="60">
                  <c:v>2021</c:v>
                </c:pt>
                <c:pt idx="61">
                  <c:v>2022</c:v>
                </c:pt>
                <c:pt idx="62">
                  <c:v>2023</c:v>
                </c:pt>
                <c:pt idx="63">
                  <c:v>2024</c:v>
                </c:pt>
                <c:pt idx="64">
                  <c:v>2025</c:v>
                </c:pt>
                <c:pt idx="65">
                  <c:v>2026</c:v>
                </c:pt>
                <c:pt idx="66">
                  <c:v>2027</c:v>
                </c:pt>
                <c:pt idx="67">
                  <c:v>2028</c:v>
                </c:pt>
                <c:pt idx="68">
                  <c:v>2029</c:v>
                </c:pt>
                <c:pt idx="69">
                  <c:v>2030</c:v>
                </c:pt>
                <c:pt idx="70">
                  <c:v>2031</c:v>
                </c:pt>
                <c:pt idx="71">
                  <c:v>2032</c:v>
                </c:pt>
                <c:pt idx="72">
                  <c:v>2033</c:v>
                </c:pt>
                <c:pt idx="73">
                  <c:v>2034</c:v>
                </c:pt>
                <c:pt idx="74">
                  <c:v>2035</c:v>
                </c:pt>
                <c:pt idx="75">
                  <c:v>2036</c:v>
                </c:pt>
                <c:pt idx="76">
                  <c:v>2037</c:v>
                </c:pt>
                <c:pt idx="77">
                  <c:v>2038</c:v>
                </c:pt>
                <c:pt idx="78">
                  <c:v>2039</c:v>
                </c:pt>
                <c:pt idx="79">
                  <c:v>2040</c:v>
                </c:pt>
                <c:pt idx="80">
                  <c:v>2041</c:v>
                </c:pt>
                <c:pt idx="81">
                  <c:v>2042</c:v>
                </c:pt>
                <c:pt idx="82">
                  <c:v>2043</c:v>
                </c:pt>
                <c:pt idx="83">
                  <c:v>2044</c:v>
                </c:pt>
                <c:pt idx="84">
                  <c:v>2045</c:v>
                </c:pt>
                <c:pt idx="85">
                  <c:v>2046</c:v>
                </c:pt>
                <c:pt idx="86">
                  <c:v>2047</c:v>
                </c:pt>
                <c:pt idx="87">
                  <c:v>2048</c:v>
                </c:pt>
                <c:pt idx="88">
                  <c:v>2049</c:v>
                </c:pt>
                <c:pt idx="89">
                  <c:v>2050</c:v>
                </c:pt>
              </c:numCache>
            </c:numRef>
          </c:xVal>
          <c:yVal>
            <c:numRef>
              <c:f>Sheet1!$A$5:$CL$5</c:f>
              <c:numCache>
                <c:formatCode>General</c:formatCode>
                <c:ptCount val="90"/>
                <c:pt idx="0">
                  <c:v>2513019000</c:v>
                </c:pt>
                <c:pt idx="1">
                  <c:v>2524363000</c:v>
                </c:pt>
                <c:pt idx="2">
                  <c:v>2605107000</c:v>
                </c:pt>
                <c:pt idx="3">
                  <c:v>2691118000</c:v>
                </c:pt>
                <c:pt idx="4">
                  <c:v>2866138000</c:v>
                </c:pt>
                <c:pt idx="5">
                  <c:v>2770737000</c:v>
                </c:pt>
                <c:pt idx="6">
                  <c:v>3269155000</c:v>
                </c:pt>
                <c:pt idx="7">
                  <c:v>3249665000</c:v>
                </c:pt>
                <c:pt idx="8">
                  <c:v>3437043000</c:v>
                </c:pt>
                <c:pt idx="9">
                  <c:v>3615694000</c:v>
                </c:pt>
                <c:pt idx="10">
                  <c:v>3594558000</c:v>
                </c:pt>
                <c:pt idx="11">
                  <c:v>3726608000</c:v>
                </c:pt>
                <c:pt idx="12">
                  <c:v>3656721000</c:v>
                </c:pt>
                <c:pt idx="13">
                  <c:v>3651336000</c:v>
                </c:pt>
                <c:pt idx="14">
                  <c:v>3468454000</c:v>
                </c:pt>
                <c:pt idx="15">
                  <c:v>3851072000</c:v>
                </c:pt>
                <c:pt idx="16">
                  <c:v>3946444000</c:v>
                </c:pt>
                <c:pt idx="17">
                  <c:v>4149204000</c:v>
                </c:pt>
                <c:pt idx="18">
                  <c:v>4536070000</c:v>
                </c:pt>
                <c:pt idx="19">
                  <c:v>4631833000</c:v>
                </c:pt>
                <c:pt idx="20">
                  <c:v>4790940000</c:v>
                </c:pt>
                <c:pt idx="21">
                  <c:v>4774721000</c:v>
                </c:pt>
                <c:pt idx="22">
                  <c:v>4816430000</c:v>
                </c:pt>
                <c:pt idx="23">
                  <c:v>4979595000</c:v>
                </c:pt>
                <c:pt idx="24">
                  <c:v>5290935000</c:v>
                </c:pt>
                <c:pt idx="25">
                  <c:v>5228438000</c:v>
                </c:pt>
                <c:pt idx="26">
                  <c:v>5830706000</c:v>
                </c:pt>
                <c:pt idx="27">
                  <c:v>6027030000</c:v>
                </c:pt>
                <c:pt idx="28">
                  <c:v>6367135000</c:v>
                </c:pt>
                <c:pt idx="29">
                  <c:v>6744387000</c:v>
                </c:pt>
                <c:pt idx="30">
                  <c:v>7044024000</c:v>
                </c:pt>
                <c:pt idx="31">
                  <c:v>7333504000</c:v>
                </c:pt>
                <c:pt idx="32">
                  <c:v>7606255000</c:v>
                </c:pt>
                <c:pt idx="33">
                  <c:v>8047790000</c:v>
                </c:pt>
                <c:pt idx="34">
                  <c:v>8342245000</c:v>
                </c:pt>
                <c:pt idx="35">
                  <c:v>8540194000</c:v>
                </c:pt>
                <c:pt idx="36">
                  <c:v>8757328000</c:v>
                </c:pt>
                <c:pt idx="37">
                  <c:v>8866965000</c:v>
                </c:pt>
                <c:pt idx="38">
                  <c:v>9172758000</c:v>
                </c:pt>
                <c:pt idx="39">
                  <c:v>9338071000</c:v>
                </c:pt>
                <c:pt idx="40">
                  <c:v>9560066000</c:v>
                </c:pt>
                <c:pt idx="41">
                  <c:v>9660485000</c:v>
                </c:pt>
                <c:pt idx="42">
                  <c:v>9615753000</c:v>
                </c:pt>
                <c:pt idx="43">
                  <c:v>9812580000</c:v>
                </c:pt>
                <c:pt idx="44">
                  <c:v>9926982000</c:v>
                </c:pt>
                <c:pt idx="45">
                  <c:v>9898780000</c:v>
                </c:pt>
                <c:pt idx="46">
                  <c:v>9994150000</c:v>
                </c:pt>
                <c:pt idx="47">
                  <c:v>10038324000</c:v>
                </c:pt>
                <c:pt idx="48">
                  <c:v>9591223000</c:v>
                </c:pt>
                <c:pt idx="49">
                  <c:v>9723129000</c:v>
                </c:pt>
                <c:pt idx="50">
                  <c:v>9619852000</c:v>
                </c:pt>
                <c:pt idx="51">
                  <c:v>9520215000</c:v>
                </c:pt>
                <c:pt idx="52">
                  <c:v>9586810000</c:v>
                </c:pt>
                <c:pt idx="53">
                  <c:v>9620195000</c:v>
                </c:pt>
                <c:pt idx="54">
                  <c:v>9792015000</c:v>
                </c:pt>
                <c:pt idx="55">
                  <c:v>9912181000</c:v>
                </c:pt>
                <c:pt idx="56">
                  <c:v>10081977000</c:v>
                </c:pt>
                <c:pt idx="57">
                  <c:v>10207281000</c:v>
                </c:pt>
                <c:pt idx="58">
                  <c:v>10392272000</c:v>
                </c:pt>
                <c:pt idx="59">
                  <c:v>10370940000</c:v>
                </c:pt>
                <c:pt idx="60">
                  <c:v>10358832000</c:v>
                </c:pt>
                <c:pt idx="61">
                  <c:v>10593979000</c:v>
                </c:pt>
              </c:numCache>
            </c:numRef>
          </c:yVal>
          <c:smooth val="0"/>
          <c:extLst>
            <c:ext xmlns:c16="http://schemas.microsoft.com/office/drawing/2014/chart" uri="{C3380CC4-5D6E-409C-BE32-E72D297353CC}">
              <c16:uniqueId val="{00000003-8E4C-8647-8AD5-4D8A26AADA3B}"/>
            </c:ext>
          </c:extLst>
        </c:ser>
        <c:ser>
          <c:idx val="4"/>
          <c:order val="4"/>
          <c:spPr>
            <a:ln w="19050" cmpd="sng" algn="ctr">
              <a:solidFill>
                <a:schemeClr val="accent5"/>
              </a:solidFill>
              <a:prstDash val="solid"/>
            </a:ln>
          </c:spPr>
          <c:marker>
            <c:symbol val="none"/>
          </c:marker>
          <c:xVal>
            <c:numRef>
              <c:f>Sheet1!$A$1:$CL$1</c:f>
              <c:numCache>
                <c:formatCode>General</c:formatCode>
                <c:ptCount val="90"/>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pt idx="58">
                  <c:v>2019</c:v>
                </c:pt>
                <c:pt idx="59">
                  <c:v>2020</c:v>
                </c:pt>
                <c:pt idx="60">
                  <c:v>2021</c:v>
                </c:pt>
                <c:pt idx="61">
                  <c:v>2022</c:v>
                </c:pt>
                <c:pt idx="62">
                  <c:v>2023</c:v>
                </c:pt>
                <c:pt idx="63">
                  <c:v>2024</c:v>
                </c:pt>
                <c:pt idx="64">
                  <c:v>2025</c:v>
                </c:pt>
                <c:pt idx="65">
                  <c:v>2026</c:v>
                </c:pt>
                <c:pt idx="66">
                  <c:v>2027</c:v>
                </c:pt>
                <c:pt idx="67">
                  <c:v>2028</c:v>
                </c:pt>
                <c:pt idx="68">
                  <c:v>2029</c:v>
                </c:pt>
                <c:pt idx="69">
                  <c:v>2030</c:v>
                </c:pt>
                <c:pt idx="70">
                  <c:v>2031</c:v>
                </c:pt>
                <c:pt idx="71">
                  <c:v>2032</c:v>
                </c:pt>
                <c:pt idx="72">
                  <c:v>2033</c:v>
                </c:pt>
                <c:pt idx="73">
                  <c:v>2034</c:v>
                </c:pt>
                <c:pt idx="74">
                  <c:v>2035</c:v>
                </c:pt>
                <c:pt idx="75">
                  <c:v>2036</c:v>
                </c:pt>
                <c:pt idx="76">
                  <c:v>2037</c:v>
                </c:pt>
                <c:pt idx="77">
                  <c:v>2038</c:v>
                </c:pt>
                <c:pt idx="78">
                  <c:v>2039</c:v>
                </c:pt>
                <c:pt idx="79">
                  <c:v>2040</c:v>
                </c:pt>
                <c:pt idx="80">
                  <c:v>2041</c:v>
                </c:pt>
                <c:pt idx="81">
                  <c:v>2042</c:v>
                </c:pt>
                <c:pt idx="82">
                  <c:v>2043</c:v>
                </c:pt>
                <c:pt idx="83">
                  <c:v>2044</c:v>
                </c:pt>
                <c:pt idx="84">
                  <c:v>2045</c:v>
                </c:pt>
                <c:pt idx="85">
                  <c:v>2046</c:v>
                </c:pt>
                <c:pt idx="86">
                  <c:v>2047</c:v>
                </c:pt>
                <c:pt idx="87">
                  <c:v>2048</c:v>
                </c:pt>
                <c:pt idx="88">
                  <c:v>2049</c:v>
                </c:pt>
                <c:pt idx="89">
                  <c:v>2050</c:v>
                </c:pt>
              </c:numCache>
            </c:numRef>
          </c:xVal>
          <c:yVal>
            <c:numRef>
              <c:f>Sheet1!$A$6:$CL$6</c:f>
              <c:numCache>
                <c:formatCode>General</c:formatCode>
                <c:ptCount val="90"/>
                <c:pt idx="0">
                  <c:v>440008000</c:v>
                </c:pt>
                <c:pt idx="1">
                  <c:v>471889000</c:v>
                </c:pt>
                <c:pt idx="2">
                  <c:v>526206000</c:v>
                </c:pt>
                <c:pt idx="3">
                  <c:v>576586000</c:v>
                </c:pt>
                <c:pt idx="4">
                  <c:v>685753000</c:v>
                </c:pt>
                <c:pt idx="5">
                  <c:v>721147000</c:v>
                </c:pt>
                <c:pt idx="6">
                  <c:v>783674000</c:v>
                </c:pt>
                <c:pt idx="7">
                  <c:v>834307000</c:v>
                </c:pt>
                <c:pt idx="8">
                  <c:v>882077000</c:v>
                </c:pt>
                <c:pt idx="9">
                  <c:v>986319000</c:v>
                </c:pt>
                <c:pt idx="10">
                  <c:v>1036653000</c:v>
                </c:pt>
                <c:pt idx="11">
                  <c:v>1133696000</c:v>
                </c:pt>
                <c:pt idx="12">
                  <c:v>1256239000</c:v>
                </c:pt>
                <c:pt idx="13">
                  <c:v>1389336000</c:v>
                </c:pt>
                <c:pt idx="14">
                  <c:v>1429654000</c:v>
                </c:pt>
                <c:pt idx="15">
                  <c:v>1548303000</c:v>
                </c:pt>
                <c:pt idx="16">
                  <c:v>1669018000</c:v>
                </c:pt>
                <c:pt idx="17">
                  <c:v>1882804000</c:v>
                </c:pt>
                <c:pt idx="18">
                  <c:v>2189501000</c:v>
                </c:pt>
                <c:pt idx="19">
                  <c:v>2542274000</c:v>
                </c:pt>
                <c:pt idx="20">
                  <c:v>2666547000</c:v>
                </c:pt>
                <c:pt idx="21">
                  <c:v>2795058000</c:v>
                </c:pt>
                <c:pt idx="22">
                  <c:v>2817406000</c:v>
                </c:pt>
                <c:pt idx="23">
                  <c:v>2651239000</c:v>
                </c:pt>
                <c:pt idx="24">
                  <c:v>2850756000</c:v>
                </c:pt>
                <c:pt idx="25">
                  <c:v>3185534000</c:v>
                </c:pt>
                <c:pt idx="26">
                  <c:v>3338309000</c:v>
                </c:pt>
                <c:pt idx="27">
                  <c:v>3375730000</c:v>
                </c:pt>
                <c:pt idx="28">
                  <c:v>3280896000</c:v>
                </c:pt>
                <c:pt idx="29">
                  <c:v>3730779000</c:v>
                </c:pt>
                <c:pt idx="30">
                  <c:v>4107779000</c:v>
                </c:pt>
                <c:pt idx="31">
                  <c:v>4531278000</c:v>
                </c:pt>
                <c:pt idx="32">
                  <c:v>4950562000</c:v>
                </c:pt>
                <c:pt idx="33">
                  <c:v>5231027000</c:v>
                </c:pt>
                <c:pt idx="34">
                  <c:v>6060885000</c:v>
                </c:pt>
                <c:pt idx="35">
                  <c:v>6257062000</c:v>
                </c:pt>
                <c:pt idx="36">
                  <c:v>6121842000</c:v>
                </c:pt>
                <c:pt idx="37">
                  <c:v>6379063000</c:v>
                </c:pt>
                <c:pt idx="38">
                  <c:v>6961407000</c:v>
                </c:pt>
                <c:pt idx="39">
                  <c:v>7263821000</c:v>
                </c:pt>
                <c:pt idx="40">
                  <c:v>7672548000</c:v>
                </c:pt>
                <c:pt idx="41">
                  <c:v>8091196000</c:v>
                </c:pt>
                <c:pt idx="42">
                  <c:v>8089925000</c:v>
                </c:pt>
                <c:pt idx="43">
                  <c:v>8707247000</c:v>
                </c:pt>
                <c:pt idx="44">
                  <c:v>9539774000</c:v>
                </c:pt>
                <c:pt idx="45">
                  <c:v>9689636000</c:v>
                </c:pt>
                <c:pt idx="46">
                  <c:v>10462457000</c:v>
                </c:pt>
                <c:pt idx="47">
                  <c:v>11001433000</c:v>
                </c:pt>
                <c:pt idx="48">
                  <c:v>11323575000</c:v>
                </c:pt>
                <c:pt idx="49">
                  <c:v>11031811000</c:v>
                </c:pt>
                <c:pt idx="50">
                  <c:v>11482717000</c:v>
                </c:pt>
                <c:pt idx="51">
                  <c:v>10865986000</c:v>
                </c:pt>
                <c:pt idx="52">
                  <c:v>11168803000</c:v>
                </c:pt>
                <c:pt idx="53">
                  <c:v>11429094000</c:v>
                </c:pt>
                <c:pt idx="54">
                  <c:v>11872061000</c:v>
                </c:pt>
                <c:pt idx="55">
                  <c:v>11973764000</c:v>
                </c:pt>
                <c:pt idx="56">
                  <c:v>11972576000</c:v>
                </c:pt>
                <c:pt idx="57">
                  <c:v>12078663000</c:v>
                </c:pt>
                <c:pt idx="58">
                  <c:v>12571277000</c:v>
                </c:pt>
                <c:pt idx="59">
                  <c:v>12683195000</c:v>
                </c:pt>
                <c:pt idx="60">
                  <c:v>13031416000</c:v>
                </c:pt>
                <c:pt idx="61">
                  <c:v>13081955000</c:v>
                </c:pt>
              </c:numCache>
            </c:numRef>
          </c:yVal>
          <c:smooth val="0"/>
          <c:extLst>
            <c:ext xmlns:c16="http://schemas.microsoft.com/office/drawing/2014/chart" uri="{C3380CC4-5D6E-409C-BE32-E72D297353CC}">
              <c16:uniqueId val="{00000004-8E4C-8647-8AD5-4D8A26AADA3B}"/>
            </c:ext>
          </c:extLst>
        </c:ser>
        <c:ser>
          <c:idx val="5"/>
          <c:order val="5"/>
          <c:spPr>
            <a:ln w="19050" cmpd="sng" algn="ctr">
              <a:solidFill>
                <a:schemeClr val="accent6"/>
              </a:solidFill>
              <a:prstDash val="solid"/>
            </a:ln>
          </c:spPr>
          <c:marker>
            <c:symbol val="none"/>
          </c:marker>
          <c:xVal>
            <c:numRef>
              <c:f>Sheet1!$A$1:$CL$1</c:f>
              <c:numCache>
                <c:formatCode>General</c:formatCode>
                <c:ptCount val="90"/>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pt idx="58">
                  <c:v>2019</c:v>
                </c:pt>
                <c:pt idx="59">
                  <c:v>2020</c:v>
                </c:pt>
                <c:pt idx="60">
                  <c:v>2021</c:v>
                </c:pt>
                <c:pt idx="61">
                  <c:v>2022</c:v>
                </c:pt>
                <c:pt idx="62">
                  <c:v>2023</c:v>
                </c:pt>
                <c:pt idx="63">
                  <c:v>2024</c:v>
                </c:pt>
                <c:pt idx="64">
                  <c:v>2025</c:v>
                </c:pt>
                <c:pt idx="65">
                  <c:v>2026</c:v>
                </c:pt>
                <c:pt idx="66">
                  <c:v>2027</c:v>
                </c:pt>
                <c:pt idx="67">
                  <c:v>2028</c:v>
                </c:pt>
                <c:pt idx="68">
                  <c:v>2029</c:v>
                </c:pt>
                <c:pt idx="69">
                  <c:v>2030</c:v>
                </c:pt>
                <c:pt idx="70">
                  <c:v>2031</c:v>
                </c:pt>
                <c:pt idx="71">
                  <c:v>2032</c:v>
                </c:pt>
                <c:pt idx="72">
                  <c:v>2033</c:v>
                </c:pt>
                <c:pt idx="73">
                  <c:v>2034</c:v>
                </c:pt>
                <c:pt idx="74">
                  <c:v>2035</c:v>
                </c:pt>
                <c:pt idx="75">
                  <c:v>2036</c:v>
                </c:pt>
                <c:pt idx="76">
                  <c:v>2037</c:v>
                </c:pt>
                <c:pt idx="77">
                  <c:v>2038</c:v>
                </c:pt>
                <c:pt idx="78">
                  <c:v>2039</c:v>
                </c:pt>
                <c:pt idx="79">
                  <c:v>2040</c:v>
                </c:pt>
                <c:pt idx="80">
                  <c:v>2041</c:v>
                </c:pt>
                <c:pt idx="81">
                  <c:v>2042</c:v>
                </c:pt>
                <c:pt idx="82">
                  <c:v>2043</c:v>
                </c:pt>
                <c:pt idx="83">
                  <c:v>2044</c:v>
                </c:pt>
                <c:pt idx="84">
                  <c:v>2045</c:v>
                </c:pt>
                <c:pt idx="85">
                  <c:v>2046</c:v>
                </c:pt>
                <c:pt idx="86">
                  <c:v>2047</c:v>
                </c:pt>
                <c:pt idx="87">
                  <c:v>2048</c:v>
                </c:pt>
                <c:pt idx="88">
                  <c:v>2049</c:v>
                </c:pt>
                <c:pt idx="89">
                  <c:v>2050</c:v>
                </c:pt>
              </c:numCache>
            </c:numRef>
          </c:xVal>
          <c:yVal>
            <c:numRef>
              <c:f>Sheet1!$A$7:$CL$7</c:f>
              <c:numCache>
                <c:formatCode>General</c:formatCode>
                <c:ptCount val="90"/>
                <c:pt idx="0">
                  <c:v>44678000</c:v>
                </c:pt>
                <c:pt idx="1">
                  <c:v>46454000</c:v>
                </c:pt>
                <c:pt idx="2">
                  <c:v>46369000</c:v>
                </c:pt>
                <c:pt idx="3">
                  <c:v>53514000</c:v>
                </c:pt>
                <c:pt idx="4">
                  <c:v>64709000</c:v>
                </c:pt>
                <c:pt idx="5">
                  <c:v>69526000</c:v>
                </c:pt>
                <c:pt idx="6">
                  <c:v>84663000</c:v>
                </c:pt>
                <c:pt idx="7">
                  <c:v>94858000</c:v>
                </c:pt>
                <c:pt idx="8">
                  <c:v>96350000</c:v>
                </c:pt>
                <c:pt idx="9">
                  <c:v>109321000</c:v>
                </c:pt>
                <c:pt idx="10">
                  <c:v>132853000</c:v>
                </c:pt>
                <c:pt idx="11">
                  <c:v>144051000</c:v>
                </c:pt>
                <c:pt idx="12">
                  <c:v>145878000</c:v>
                </c:pt>
                <c:pt idx="13">
                  <c:v>178414000</c:v>
                </c:pt>
                <c:pt idx="14">
                  <c:v>169363000</c:v>
                </c:pt>
                <c:pt idx="15">
                  <c:v>182291000</c:v>
                </c:pt>
                <c:pt idx="16">
                  <c:v>196376000</c:v>
                </c:pt>
                <c:pt idx="17">
                  <c:v>223140000</c:v>
                </c:pt>
                <c:pt idx="18">
                  <c:v>235609000</c:v>
                </c:pt>
                <c:pt idx="19">
                  <c:v>271848000</c:v>
                </c:pt>
                <c:pt idx="20">
                  <c:v>272770000</c:v>
                </c:pt>
                <c:pt idx="21">
                  <c:v>255023000</c:v>
                </c:pt>
                <c:pt idx="22">
                  <c:v>280000000</c:v>
                </c:pt>
                <c:pt idx="23">
                  <c:v>270786000</c:v>
                </c:pt>
                <c:pt idx="24">
                  <c:v>306111000</c:v>
                </c:pt>
                <c:pt idx="25">
                  <c:v>318578000</c:v>
                </c:pt>
                <c:pt idx="26">
                  <c:v>332866000</c:v>
                </c:pt>
                <c:pt idx="27">
                  <c:v>339270000</c:v>
                </c:pt>
                <c:pt idx="28">
                  <c:v>339473000</c:v>
                </c:pt>
                <c:pt idx="29">
                  <c:v>350350000</c:v>
                </c:pt>
                <c:pt idx="30">
                  <c:v>350878000</c:v>
                </c:pt>
                <c:pt idx="31">
                  <c:v>362098000</c:v>
                </c:pt>
                <c:pt idx="32">
                  <c:v>375790000</c:v>
                </c:pt>
                <c:pt idx="33">
                  <c:v>403241000</c:v>
                </c:pt>
                <c:pt idx="34">
                  <c:v>416367000</c:v>
                </c:pt>
                <c:pt idx="35">
                  <c:v>424812000</c:v>
                </c:pt>
                <c:pt idx="36">
                  <c:v>441832000</c:v>
                </c:pt>
                <c:pt idx="37">
                  <c:v>462223000</c:v>
                </c:pt>
                <c:pt idx="38">
                  <c:v>451998000</c:v>
                </c:pt>
                <c:pt idx="39">
                  <c:v>487692000</c:v>
                </c:pt>
                <c:pt idx="40">
                  <c:v>489605000</c:v>
                </c:pt>
                <c:pt idx="41">
                  <c:v>526619000</c:v>
                </c:pt>
                <c:pt idx="42">
                  <c:v>525551000</c:v>
                </c:pt>
                <c:pt idx="43">
                  <c:v>547499000</c:v>
                </c:pt>
                <c:pt idx="44">
                  <c:v>550209000</c:v>
                </c:pt>
                <c:pt idx="45">
                  <c:v>563233000</c:v>
                </c:pt>
                <c:pt idx="46">
                  <c:v>580211000</c:v>
                </c:pt>
                <c:pt idx="47">
                  <c:v>581598000</c:v>
                </c:pt>
                <c:pt idx="48">
                  <c:v>582877000</c:v>
                </c:pt>
                <c:pt idx="49">
                  <c:v>630202000</c:v>
                </c:pt>
                <c:pt idx="50">
                  <c:v>671443000</c:v>
                </c:pt>
                <c:pt idx="51">
                  <c:v>687748000</c:v>
                </c:pt>
                <c:pt idx="52">
                  <c:v>701461000</c:v>
                </c:pt>
                <c:pt idx="53">
                  <c:v>719452000</c:v>
                </c:pt>
                <c:pt idx="54">
                  <c:v>735114000</c:v>
                </c:pt>
                <c:pt idx="55">
                  <c:v>770867000</c:v>
                </c:pt>
                <c:pt idx="56">
                  <c:v>808771000</c:v>
                </c:pt>
                <c:pt idx="57">
                  <c:v>799876000</c:v>
                </c:pt>
                <c:pt idx="58">
                  <c:v>812423000</c:v>
                </c:pt>
                <c:pt idx="59">
                  <c:v>816118000</c:v>
                </c:pt>
                <c:pt idx="60">
                  <c:v>837724000</c:v>
                </c:pt>
                <c:pt idx="61">
                  <c:v>857137000</c:v>
                </c:pt>
              </c:numCache>
            </c:numRef>
          </c:yVal>
          <c:smooth val="0"/>
          <c:extLst>
            <c:ext xmlns:c16="http://schemas.microsoft.com/office/drawing/2014/chart" uri="{C3380CC4-5D6E-409C-BE32-E72D297353CC}">
              <c16:uniqueId val="{00000005-8E4C-8647-8AD5-4D8A26AADA3B}"/>
            </c:ext>
          </c:extLst>
        </c:ser>
        <c:ser>
          <c:idx val="6"/>
          <c:order val="6"/>
          <c:spPr>
            <a:ln w="12700" cmpd="sng" algn="ctr">
              <a:solidFill>
                <a:schemeClr val="accent1"/>
              </a:solidFill>
              <a:prstDash val="lgDash"/>
            </a:ln>
          </c:spPr>
          <c:marker>
            <c:symbol val="none"/>
          </c:marker>
          <c:xVal>
            <c:numRef>
              <c:f>Sheet1!$A$1:$CL$1</c:f>
              <c:numCache>
                <c:formatCode>General</c:formatCode>
                <c:ptCount val="90"/>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pt idx="58">
                  <c:v>2019</c:v>
                </c:pt>
                <c:pt idx="59">
                  <c:v>2020</c:v>
                </c:pt>
                <c:pt idx="60">
                  <c:v>2021</c:v>
                </c:pt>
                <c:pt idx="61">
                  <c:v>2022</c:v>
                </c:pt>
                <c:pt idx="62">
                  <c:v>2023</c:v>
                </c:pt>
                <c:pt idx="63">
                  <c:v>2024</c:v>
                </c:pt>
                <c:pt idx="64">
                  <c:v>2025</c:v>
                </c:pt>
                <c:pt idx="65">
                  <c:v>2026</c:v>
                </c:pt>
                <c:pt idx="66">
                  <c:v>2027</c:v>
                </c:pt>
                <c:pt idx="67">
                  <c:v>2028</c:v>
                </c:pt>
                <c:pt idx="68">
                  <c:v>2029</c:v>
                </c:pt>
                <c:pt idx="69">
                  <c:v>2030</c:v>
                </c:pt>
                <c:pt idx="70">
                  <c:v>2031</c:v>
                </c:pt>
                <c:pt idx="71">
                  <c:v>2032</c:v>
                </c:pt>
                <c:pt idx="72">
                  <c:v>2033</c:v>
                </c:pt>
                <c:pt idx="73">
                  <c:v>2034</c:v>
                </c:pt>
                <c:pt idx="74">
                  <c:v>2035</c:v>
                </c:pt>
                <c:pt idx="75">
                  <c:v>2036</c:v>
                </c:pt>
                <c:pt idx="76">
                  <c:v>2037</c:v>
                </c:pt>
                <c:pt idx="77">
                  <c:v>2038</c:v>
                </c:pt>
                <c:pt idx="78">
                  <c:v>2039</c:v>
                </c:pt>
                <c:pt idx="79">
                  <c:v>2040</c:v>
                </c:pt>
                <c:pt idx="80">
                  <c:v>2041</c:v>
                </c:pt>
                <c:pt idx="81">
                  <c:v>2042</c:v>
                </c:pt>
                <c:pt idx="82">
                  <c:v>2043</c:v>
                </c:pt>
                <c:pt idx="83">
                  <c:v>2044</c:v>
                </c:pt>
                <c:pt idx="84">
                  <c:v>2045</c:v>
                </c:pt>
                <c:pt idx="85">
                  <c:v>2046</c:v>
                </c:pt>
                <c:pt idx="86">
                  <c:v>2047</c:v>
                </c:pt>
                <c:pt idx="87">
                  <c:v>2048</c:v>
                </c:pt>
                <c:pt idx="88">
                  <c:v>2049</c:v>
                </c:pt>
                <c:pt idx="89">
                  <c:v>2050</c:v>
                </c:pt>
              </c:numCache>
            </c:numRef>
          </c:xVal>
          <c:yVal>
            <c:numRef>
              <c:f>Sheet1!$A$8:$CL$8</c:f>
              <c:numCache>
                <c:formatCode>General</c:formatCode>
                <c:ptCount val="90"/>
                <c:pt idx="62">
                  <c:v>6134110500</c:v>
                </c:pt>
                <c:pt idx="63">
                  <c:v>6314882000</c:v>
                </c:pt>
                <c:pt idx="64">
                  <c:v>6495653500</c:v>
                </c:pt>
                <c:pt idx="65">
                  <c:v>6676425000</c:v>
                </c:pt>
                <c:pt idx="66">
                  <c:v>6857196500</c:v>
                </c:pt>
                <c:pt idx="67">
                  <c:v>7037968000</c:v>
                </c:pt>
                <c:pt idx="68">
                  <c:v>7218739500</c:v>
                </c:pt>
                <c:pt idx="69">
                  <c:v>7399511000</c:v>
                </c:pt>
                <c:pt idx="70">
                  <c:v>7580282500</c:v>
                </c:pt>
                <c:pt idx="71">
                  <c:v>7761054000</c:v>
                </c:pt>
                <c:pt idx="72">
                  <c:v>7941825500</c:v>
                </c:pt>
                <c:pt idx="73">
                  <c:v>8122597000</c:v>
                </c:pt>
                <c:pt idx="74">
                  <c:v>8303368500</c:v>
                </c:pt>
                <c:pt idx="75">
                  <c:v>8484140000</c:v>
                </c:pt>
                <c:pt idx="76">
                  <c:v>8664911500</c:v>
                </c:pt>
                <c:pt idx="77">
                  <c:v>8845683000</c:v>
                </c:pt>
                <c:pt idx="78">
                  <c:v>9026454500</c:v>
                </c:pt>
                <c:pt idx="79">
                  <c:v>9207226000</c:v>
                </c:pt>
                <c:pt idx="80">
                  <c:v>9387997500</c:v>
                </c:pt>
                <c:pt idx="81">
                  <c:v>9568769000</c:v>
                </c:pt>
                <c:pt idx="82">
                  <c:v>9749540500</c:v>
                </c:pt>
                <c:pt idx="83">
                  <c:v>9930312000</c:v>
                </c:pt>
                <c:pt idx="84">
                  <c:v>10111083500</c:v>
                </c:pt>
                <c:pt idx="85">
                  <c:v>10291855000</c:v>
                </c:pt>
                <c:pt idx="86">
                  <c:v>10472626500</c:v>
                </c:pt>
                <c:pt idx="87">
                  <c:v>10653398000</c:v>
                </c:pt>
                <c:pt idx="88">
                  <c:v>10834169500</c:v>
                </c:pt>
                <c:pt idx="89">
                  <c:v>11014941000</c:v>
                </c:pt>
              </c:numCache>
            </c:numRef>
          </c:yVal>
          <c:smooth val="0"/>
          <c:extLst>
            <c:ext xmlns:c16="http://schemas.microsoft.com/office/drawing/2014/chart" uri="{C3380CC4-5D6E-409C-BE32-E72D297353CC}">
              <c16:uniqueId val="{00000006-8E4C-8647-8AD5-4D8A26AADA3B}"/>
            </c:ext>
          </c:extLst>
        </c:ser>
        <c:ser>
          <c:idx val="7"/>
          <c:order val="7"/>
          <c:spPr>
            <a:ln w="12700" cmpd="sng" algn="ctr">
              <a:solidFill>
                <a:schemeClr val="accent2"/>
              </a:solidFill>
              <a:prstDash val="lgDash"/>
            </a:ln>
          </c:spPr>
          <c:marker>
            <c:symbol val="none"/>
          </c:marker>
          <c:xVal>
            <c:numRef>
              <c:f>Sheet1!$A$1:$CL$1</c:f>
              <c:numCache>
                <c:formatCode>General</c:formatCode>
                <c:ptCount val="90"/>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pt idx="58">
                  <c:v>2019</c:v>
                </c:pt>
                <c:pt idx="59">
                  <c:v>2020</c:v>
                </c:pt>
                <c:pt idx="60">
                  <c:v>2021</c:v>
                </c:pt>
                <c:pt idx="61">
                  <c:v>2022</c:v>
                </c:pt>
                <c:pt idx="62">
                  <c:v>2023</c:v>
                </c:pt>
                <c:pt idx="63">
                  <c:v>2024</c:v>
                </c:pt>
                <c:pt idx="64">
                  <c:v>2025</c:v>
                </c:pt>
                <c:pt idx="65">
                  <c:v>2026</c:v>
                </c:pt>
                <c:pt idx="66">
                  <c:v>2027</c:v>
                </c:pt>
                <c:pt idx="67">
                  <c:v>2028</c:v>
                </c:pt>
                <c:pt idx="68">
                  <c:v>2029</c:v>
                </c:pt>
                <c:pt idx="69">
                  <c:v>2030</c:v>
                </c:pt>
                <c:pt idx="70">
                  <c:v>2031</c:v>
                </c:pt>
                <c:pt idx="71">
                  <c:v>2032</c:v>
                </c:pt>
                <c:pt idx="72">
                  <c:v>2033</c:v>
                </c:pt>
                <c:pt idx="73">
                  <c:v>2034</c:v>
                </c:pt>
                <c:pt idx="74">
                  <c:v>2035</c:v>
                </c:pt>
                <c:pt idx="75">
                  <c:v>2036</c:v>
                </c:pt>
                <c:pt idx="76">
                  <c:v>2037</c:v>
                </c:pt>
                <c:pt idx="77">
                  <c:v>2038</c:v>
                </c:pt>
                <c:pt idx="78">
                  <c:v>2039</c:v>
                </c:pt>
                <c:pt idx="79">
                  <c:v>2040</c:v>
                </c:pt>
                <c:pt idx="80">
                  <c:v>2041</c:v>
                </c:pt>
                <c:pt idx="81">
                  <c:v>2042</c:v>
                </c:pt>
                <c:pt idx="82">
                  <c:v>2043</c:v>
                </c:pt>
                <c:pt idx="83">
                  <c:v>2044</c:v>
                </c:pt>
                <c:pt idx="84">
                  <c:v>2045</c:v>
                </c:pt>
                <c:pt idx="85">
                  <c:v>2046</c:v>
                </c:pt>
                <c:pt idx="86">
                  <c:v>2047</c:v>
                </c:pt>
                <c:pt idx="87">
                  <c:v>2048</c:v>
                </c:pt>
                <c:pt idx="88">
                  <c:v>2049</c:v>
                </c:pt>
                <c:pt idx="89">
                  <c:v>2050</c:v>
                </c:pt>
              </c:numCache>
            </c:numRef>
          </c:xVal>
          <c:yVal>
            <c:numRef>
              <c:f>Sheet1!$A$9:$CL$9</c:f>
              <c:numCache>
                <c:formatCode>General</c:formatCode>
                <c:ptCount val="90"/>
                <c:pt idx="62">
                  <c:v>38436426400</c:v>
                </c:pt>
                <c:pt idx="63">
                  <c:v>39340911800</c:v>
                </c:pt>
                <c:pt idx="64">
                  <c:v>40245397200</c:v>
                </c:pt>
                <c:pt idx="65">
                  <c:v>41149882600</c:v>
                </c:pt>
                <c:pt idx="66">
                  <c:v>42054368000</c:v>
                </c:pt>
                <c:pt idx="67">
                  <c:v>42958853400</c:v>
                </c:pt>
                <c:pt idx="68">
                  <c:v>43863338800</c:v>
                </c:pt>
                <c:pt idx="69">
                  <c:v>44767824200</c:v>
                </c:pt>
                <c:pt idx="70">
                  <c:v>45672309600</c:v>
                </c:pt>
                <c:pt idx="71">
                  <c:v>46576795000</c:v>
                </c:pt>
                <c:pt idx="72">
                  <c:v>47481280400</c:v>
                </c:pt>
                <c:pt idx="73">
                  <c:v>48385765800</c:v>
                </c:pt>
                <c:pt idx="74">
                  <c:v>49290251200</c:v>
                </c:pt>
                <c:pt idx="75">
                  <c:v>50194736600</c:v>
                </c:pt>
                <c:pt idx="76">
                  <c:v>51099222000</c:v>
                </c:pt>
                <c:pt idx="77">
                  <c:v>52003707400</c:v>
                </c:pt>
                <c:pt idx="78">
                  <c:v>52908192800</c:v>
                </c:pt>
                <c:pt idx="79">
                  <c:v>53812678200</c:v>
                </c:pt>
                <c:pt idx="80">
                  <c:v>54717163600</c:v>
                </c:pt>
                <c:pt idx="81">
                  <c:v>55621649000</c:v>
                </c:pt>
                <c:pt idx="82">
                  <c:v>56526134400</c:v>
                </c:pt>
                <c:pt idx="83">
                  <c:v>57430619800</c:v>
                </c:pt>
                <c:pt idx="84">
                  <c:v>58335105200</c:v>
                </c:pt>
                <c:pt idx="85">
                  <c:v>59239590600</c:v>
                </c:pt>
                <c:pt idx="86">
                  <c:v>60144076000</c:v>
                </c:pt>
                <c:pt idx="87">
                  <c:v>61048561400</c:v>
                </c:pt>
                <c:pt idx="88">
                  <c:v>61953046800</c:v>
                </c:pt>
                <c:pt idx="89">
                  <c:v>62857532200</c:v>
                </c:pt>
              </c:numCache>
            </c:numRef>
          </c:yVal>
          <c:smooth val="0"/>
          <c:extLst>
            <c:ext xmlns:c16="http://schemas.microsoft.com/office/drawing/2014/chart" uri="{C3380CC4-5D6E-409C-BE32-E72D297353CC}">
              <c16:uniqueId val="{00000007-8E4C-8647-8AD5-4D8A26AADA3B}"/>
            </c:ext>
          </c:extLst>
        </c:ser>
        <c:ser>
          <c:idx val="8"/>
          <c:order val="8"/>
          <c:spPr>
            <a:ln w="12700" cmpd="sng" algn="ctr">
              <a:solidFill>
                <a:schemeClr val="accent3"/>
              </a:solidFill>
              <a:prstDash val="lgDash"/>
            </a:ln>
          </c:spPr>
          <c:marker>
            <c:symbol val="none"/>
          </c:marker>
          <c:xVal>
            <c:numRef>
              <c:f>Sheet1!$A$1:$CL$1</c:f>
              <c:numCache>
                <c:formatCode>General</c:formatCode>
                <c:ptCount val="90"/>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pt idx="58">
                  <c:v>2019</c:v>
                </c:pt>
                <c:pt idx="59">
                  <c:v>2020</c:v>
                </c:pt>
                <c:pt idx="60">
                  <c:v>2021</c:v>
                </c:pt>
                <c:pt idx="61">
                  <c:v>2022</c:v>
                </c:pt>
                <c:pt idx="62">
                  <c:v>2023</c:v>
                </c:pt>
                <c:pt idx="63">
                  <c:v>2024</c:v>
                </c:pt>
                <c:pt idx="64">
                  <c:v>2025</c:v>
                </c:pt>
                <c:pt idx="65">
                  <c:v>2026</c:v>
                </c:pt>
                <c:pt idx="66">
                  <c:v>2027</c:v>
                </c:pt>
                <c:pt idx="67">
                  <c:v>2028</c:v>
                </c:pt>
                <c:pt idx="68">
                  <c:v>2029</c:v>
                </c:pt>
                <c:pt idx="69">
                  <c:v>2030</c:v>
                </c:pt>
                <c:pt idx="70">
                  <c:v>2031</c:v>
                </c:pt>
                <c:pt idx="71">
                  <c:v>2032</c:v>
                </c:pt>
                <c:pt idx="72">
                  <c:v>2033</c:v>
                </c:pt>
                <c:pt idx="73">
                  <c:v>2034</c:v>
                </c:pt>
                <c:pt idx="74">
                  <c:v>2035</c:v>
                </c:pt>
                <c:pt idx="75">
                  <c:v>2036</c:v>
                </c:pt>
                <c:pt idx="76">
                  <c:v>2037</c:v>
                </c:pt>
                <c:pt idx="77">
                  <c:v>2038</c:v>
                </c:pt>
                <c:pt idx="78">
                  <c:v>2039</c:v>
                </c:pt>
                <c:pt idx="79">
                  <c:v>2040</c:v>
                </c:pt>
                <c:pt idx="80">
                  <c:v>2041</c:v>
                </c:pt>
                <c:pt idx="81">
                  <c:v>2042</c:v>
                </c:pt>
                <c:pt idx="82">
                  <c:v>2043</c:v>
                </c:pt>
                <c:pt idx="83">
                  <c:v>2044</c:v>
                </c:pt>
                <c:pt idx="84">
                  <c:v>2045</c:v>
                </c:pt>
                <c:pt idx="85">
                  <c:v>2046</c:v>
                </c:pt>
                <c:pt idx="86">
                  <c:v>2047</c:v>
                </c:pt>
                <c:pt idx="87">
                  <c:v>2048</c:v>
                </c:pt>
                <c:pt idx="88">
                  <c:v>2049</c:v>
                </c:pt>
                <c:pt idx="89">
                  <c:v>2050</c:v>
                </c:pt>
              </c:numCache>
            </c:numRef>
          </c:xVal>
          <c:yVal>
            <c:numRef>
              <c:f>Sheet1!$A$10:$CL$10</c:f>
              <c:numCache>
                <c:formatCode>General</c:formatCode>
                <c:ptCount val="90"/>
                <c:pt idx="62">
                  <c:v>11851841900</c:v>
                </c:pt>
                <c:pt idx="63">
                  <c:v>12008976800</c:v>
                </c:pt>
                <c:pt idx="64">
                  <c:v>12166111700</c:v>
                </c:pt>
                <c:pt idx="65">
                  <c:v>12323246600</c:v>
                </c:pt>
                <c:pt idx="66">
                  <c:v>12480381500</c:v>
                </c:pt>
                <c:pt idx="67">
                  <c:v>12637516400</c:v>
                </c:pt>
                <c:pt idx="68">
                  <c:v>12794651300</c:v>
                </c:pt>
                <c:pt idx="69">
                  <c:v>12951786200</c:v>
                </c:pt>
                <c:pt idx="70">
                  <c:v>13108921100</c:v>
                </c:pt>
                <c:pt idx="71">
                  <c:v>13266056000</c:v>
                </c:pt>
                <c:pt idx="72">
                  <c:v>13423190900</c:v>
                </c:pt>
                <c:pt idx="73">
                  <c:v>13580325800</c:v>
                </c:pt>
                <c:pt idx="74">
                  <c:v>13737460700</c:v>
                </c:pt>
                <c:pt idx="75">
                  <c:v>13894595600</c:v>
                </c:pt>
                <c:pt idx="76">
                  <c:v>14051730500</c:v>
                </c:pt>
                <c:pt idx="77">
                  <c:v>14208865400</c:v>
                </c:pt>
                <c:pt idx="78">
                  <c:v>14366000300</c:v>
                </c:pt>
                <c:pt idx="79">
                  <c:v>14523135200</c:v>
                </c:pt>
                <c:pt idx="80">
                  <c:v>14680270100</c:v>
                </c:pt>
                <c:pt idx="81">
                  <c:v>14837405000</c:v>
                </c:pt>
                <c:pt idx="82">
                  <c:v>14994539900</c:v>
                </c:pt>
                <c:pt idx="83">
                  <c:v>15151674800</c:v>
                </c:pt>
                <c:pt idx="84">
                  <c:v>15308809700</c:v>
                </c:pt>
                <c:pt idx="85">
                  <c:v>15465944600</c:v>
                </c:pt>
                <c:pt idx="86">
                  <c:v>15623079500</c:v>
                </c:pt>
                <c:pt idx="87">
                  <c:v>15780214400</c:v>
                </c:pt>
                <c:pt idx="88">
                  <c:v>15937349300</c:v>
                </c:pt>
                <c:pt idx="89">
                  <c:v>16094484200</c:v>
                </c:pt>
              </c:numCache>
            </c:numRef>
          </c:yVal>
          <c:smooth val="0"/>
          <c:extLst>
            <c:ext xmlns:c16="http://schemas.microsoft.com/office/drawing/2014/chart" uri="{C3380CC4-5D6E-409C-BE32-E72D297353CC}">
              <c16:uniqueId val="{00000008-8E4C-8647-8AD5-4D8A26AADA3B}"/>
            </c:ext>
          </c:extLst>
        </c:ser>
        <c:ser>
          <c:idx val="9"/>
          <c:order val="9"/>
          <c:spPr>
            <a:ln w="12700" cmpd="sng" algn="ctr">
              <a:solidFill>
                <a:schemeClr val="accent4"/>
              </a:solidFill>
              <a:prstDash val="lgDash"/>
            </a:ln>
          </c:spPr>
          <c:marker>
            <c:symbol val="none"/>
          </c:marker>
          <c:xVal>
            <c:numRef>
              <c:f>Sheet1!$A$1:$CL$1</c:f>
              <c:numCache>
                <c:formatCode>General</c:formatCode>
                <c:ptCount val="90"/>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pt idx="58">
                  <c:v>2019</c:v>
                </c:pt>
                <c:pt idx="59">
                  <c:v>2020</c:v>
                </c:pt>
                <c:pt idx="60">
                  <c:v>2021</c:v>
                </c:pt>
                <c:pt idx="61">
                  <c:v>2022</c:v>
                </c:pt>
                <c:pt idx="62">
                  <c:v>2023</c:v>
                </c:pt>
                <c:pt idx="63">
                  <c:v>2024</c:v>
                </c:pt>
                <c:pt idx="64">
                  <c:v>2025</c:v>
                </c:pt>
                <c:pt idx="65">
                  <c:v>2026</c:v>
                </c:pt>
                <c:pt idx="66">
                  <c:v>2027</c:v>
                </c:pt>
                <c:pt idx="67">
                  <c:v>2028</c:v>
                </c:pt>
                <c:pt idx="68">
                  <c:v>2029</c:v>
                </c:pt>
                <c:pt idx="69">
                  <c:v>2030</c:v>
                </c:pt>
                <c:pt idx="70">
                  <c:v>2031</c:v>
                </c:pt>
                <c:pt idx="71">
                  <c:v>2032</c:v>
                </c:pt>
                <c:pt idx="72">
                  <c:v>2033</c:v>
                </c:pt>
                <c:pt idx="73">
                  <c:v>2034</c:v>
                </c:pt>
                <c:pt idx="74">
                  <c:v>2035</c:v>
                </c:pt>
                <c:pt idx="75">
                  <c:v>2036</c:v>
                </c:pt>
                <c:pt idx="76">
                  <c:v>2037</c:v>
                </c:pt>
                <c:pt idx="77">
                  <c:v>2038</c:v>
                </c:pt>
                <c:pt idx="78">
                  <c:v>2039</c:v>
                </c:pt>
                <c:pt idx="79">
                  <c:v>2040</c:v>
                </c:pt>
                <c:pt idx="80">
                  <c:v>2041</c:v>
                </c:pt>
                <c:pt idx="81">
                  <c:v>2042</c:v>
                </c:pt>
                <c:pt idx="82">
                  <c:v>2043</c:v>
                </c:pt>
                <c:pt idx="83">
                  <c:v>2044</c:v>
                </c:pt>
                <c:pt idx="84">
                  <c:v>2045</c:v>
                </c:pt>
                <c:pt idx="85">
                  <c:v>2046</c:v>
                </c:pt>
                <c:pt idx="86">
                  <c:v>2047</c:v>
                </c:pt>
                <c:pt idx="87">
                  <c:v>2048</c:v>
                </c:pt>
                <c:pt idx="88">
                  <c:v>2049</c:v>
                </c:pt>
                <c:pt idx="89">
                  <c:v>2050</c:v>
                </c:pt>
              </c:numCache>
            </c:numRef>
          </c:xVal>
          <c:yVal>
            <c:numRef>
              <c:f>Sheet1!$A$11:$CL$11</c:f>
              <c:numCache>
                <c:formatCode>General</c:formatCode>
                <c:ptCount val="90"/>
                <c:pt idx="62">
                  <c:v>10701355400</c:v>
                </c:pt>
                <c:pt idx="63">
                  <c:v>10808731800</c:v>
                </c:pt>
                <c:pt idx="64">
                  <c:v>10916108200</c:v>
                </c:pt>
                <c:pt idx="65">
                  <c:v>11023484600</c:v>
                </c:pt>
                <c:pt idx="66">
                  <c:v>11130861000</c:v>
                </c:pt>
                <c:pt idx="67">
                  <c:v>11238237400</c:v>
                </c:pt>
                <c:pt idx="68">
                  <c:v>11345613800</c:v>
                </c:pt>
                <c:pt idx="69">
                  <c:v>11452990200</c:v>
                </c:pt>
                <c:pt idx="70">
                  <c:v>11560366600</c:v>
                </c:pt>
                <c:pt idx="71">
                  <c:v>11667743000</c:v>
                </c:pt>
                <c:pt idx="72">
                  <c:v>11775119400</c:v>
                </c:pt>
                <c:pt idx="73">
                  <c:v>11882495800</c:v>
                </c:pt>
                <c:pt idx="74">
                  <c:v>11989872200</c:v>
                </c:pt>
                <c:pt idx="75">
                  <c:v>12097248600</c:v>
                </c:pt>
                <c:pt idx="76">
                  <c:v>12204625000</c:v>
                </c:pt>
                <c:pt idx="77">
                  <c:v>12312001400</c:v>
                </c:pt>
                <c:pt idx="78">
                  <c:v>12419377800</c:v>
                </c:pt>
                <c:pt idx="79">
                  <c:v>12526754200</c:v>
                </c:pt>
                <c:pt idx="80">
                  <c:v>12634130600</c:v>
                </c:pt>
                <c:pt idx="81">
                  <c:v>12741507000</c:v>
                </c:pt>
                <c:pt idx="82">
                  <c:v>12848883400</c:v>
                </c:pt>
                <c:pt idx="83">
                  <c:v>12956259800</c:v>
                </c:pt>
                <c:pt idx="84">
                  <c:v>13063636200</c:v>
                </c:pt>
                <c:pt idx="85">
                  <c:v>13171012600</c:v>
                </c:pt>
                <c:pt idx="86">
                  <c:v>13278389000</c:v>
                </c:pt>
                <c:pt idx="87">
                  <c:v>13385765400</c:v>
                </c:pt>
                <c:pt idx="88">
                  <c:v>13493141800</c:v>
                </c:pt>
                <c:pt idx="89">
                  <c:v>13600518200</c:v>
                </c:pt>
              </c:numCache>
            </c:numRef>
          </c:yVal>
          <c:smooth val="0"/>
          <c:extLst>
            <c:ext xmlns:c16="http://schemas.microsoft.com/office/drawing/2014/chart" uri="{C3380CC4-5D6E-409C-BE32-E72D297353CC}">
              <c16:uniqueId val="{00000009-8E4C-8647-8AD5-4D8A26AADA3B}"/>
            </c:ext>
          </c:extLst>
        </c:ser>
        <c:ser>
          <c:idx val="10"/>
          <c:order val="10"/>
          <c:spPr>
            <a:ln w="12700" cmpd="sng" algn="ctr">
              <a:solidFill>
                <a:schemeClr val="accent5"/>
              </a:solidFill>
              <a:prstDash val="lgDash"/>
            </a:ln>
          </c:spPr>
          <c:marker>
            <c:symbol val="none"/>
          </c:marker>
          <c:xVal>
            <c:numRef>
              <c:f>Sheet1!$A$1:$CL$1</c:f>
              <c:numCache>
                <c:formatCode>General</c:formatCode>
                <c:ptCount val="90"/>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pt idx="58">
                  <c:v>2019</c:v>
                </c:pt>
                <c:pt idx="59">
                  <c:v>2020</c:v>
                </c:pt>
                <c:pt idx="60">
                  <c:v>2021</c:v>
                </c:pt>
                <c:pt idx="61">
                  <c:v>2022</c:v>
                </c:pt>
                <c:pt idx="62">
                  <c:v>2023</c:v>
                </c:pt>
                <c:pt idx="63">
                  <c:v>2024</c:v>
                </c:pt>
                <c:pt idx="64">
                  <c:v>2025</c:v>
                </c:pt>
                <c:pt idx="65">
                  <c:v>2026</c:v>
                </c:pt>
                <c:pt idx="66">
                  <c:v>2027</c:v>
                </c:pt>
                <c:pt idx="67">
                  <c:v>2028</c:v>
                </c:pt>
                <c:pt idx="68">
                  <c:v>2029</c:v>
                </c:pt>
                <c:pt idx="69">
                  <c:v>2030</c:v>
                </c:pt>
                <c:pt idx="70">
                  <c:v>2031</c:v>
                </c:pt>
                <c:pt idx="71">
                  <c:v>2032</c:v>
                </c:pt>
                <c:pt idx="72">
                  <c:v>2033</c:v>
                </c:pt>
                <c:pt idx="73">
                  <c:v>2034</c:v>
                </c:pt>
                <c:pt idx="74">
                  <c:v>2035</c:v>
                </c:pt>
                <c:pt idx="75">
                  <c:v>2036</c:v>
                </c:pt>
                <c:pt idx="76">
                  <c:v>2037</c:v>
                </c:pt>
                <c:pt idx="77">
                  <c:v>2038</c:v>
                </c:pt>
                <c:pt idx="78">
                  <c:v>2039</c:v>
                </c:pt>
                <c:pt idx="79">
                  <c:v>2040</c:v>
                </c:pt>
                <c:pt idx="80">
                  <c:v>2041</c:v>
                </c:pt>
                <c:pt idx="81">
                  <c:v>2042</c:v>
                </c:pt>
                <c:pt idx="82">
                  <c:v>2043</c:v>
                </c:pt>
                <c:pt idx="83">
                  <c:v>2044</c:v>
                </c:pt>
                <c:pt idx="84">
                  <c:v>2045</c:v>
                </c:pt>
                <c:pt idx="85">
                  <c:v>2046</c:v>
                </c:pt>
                <c:pt idx="86">
                  <c:v>2047</c:v>
                </c:pt>
                <c:pt idx="87">
                  <c:v>2048</c:v>
                </c:pt>
                <c:pt idx="88">
                  <c:v>2049</c:v>
                </c:pt>
                <c:pt idx="89">
                  <c:v>2050</c:v>
                </c:pt>
              </c:numCache>
            </c:numRef>
          </c:xVal>
          <c:yVal>
            <c:numRef>
              <c:f>Sheet1!$A$12:$CL$12</c:f>
              <c:numCache>
                <c:formatCode>General</c:formatCode>
                <c:ptCount val="90"/>
                <c:pt idx="62">
                  <c:v>13303551900</c:v>
                </c:pt>
                <c:pt idx="63">
                  <c:v>13525148800</c:v>
                </c:pt>
                <c:pt idx="64">
                  <c:v>13746745700</c:v>
                </c:pt>
                <c:pt idx="65">
                  <c:v>13968342600</c:v>
                </c:pt>
                <c:pt idx="66">
                  <c:v>14189939500</c:v>
                </c:pt>
                <c:pt idx="67">
                  <c:v>14411536400</c:v>
                </c:pt>
                <c:pt idx="68">
                  <c:v>14633133300</c:v>
                </c:pt>
                <c:pt idx="69">
                  <c:v>14854730200</c:v>
                </c:pt>
                <c:pt idx="70">
                  <c:v>15076327100</c:v>
                </c:pt>
                <c:pt idx="71">
                  <c:v>15297924000</c:v>
                </c:pt>
                <c:pt idx="72">
                  <c:v>15519520900</c:v>
                </c:pt>
                <c:pt idx="73">
                  <c:v>15741117800</c:v>
                </c:pt>
                <c:pt idx="74">
                  <c:v>15962714700</c:v>
                </c:pt>
                <c:pt idx="75">
                  <c:v>16184311600</c:v>
                </c:pt>
                <c:pt idx="76">
                  <c:v>16405908500</c:v>
                </c:pt>
                <c:pt idx="77">
                  <c:v>16627505400</c:v>
                </c:pt>
                <c:pt idx="78">
                  <c:v>16849102300</c:v>
                </c:pt>
                <c:pt idx="79">
                  <c:v>17070699200</c:v>
                </c:pt>
                <c:pt idx="80">
                  <c:v>17292296100</c:v>
                </c:pt>
                <c:pt idx="81">
                  <c:v>17513893000</c:v>
                </c:pt>
                <c:pt idx="82">
                  <c:v>17735489900</c:v>
                </c:pt>
                <c:pt idx="83">
                  <c:v>17957086800</c:v>
                </c:pt>
                <c:pt idx="84">
                  <c:v>18178683700</c:v>
                </c:pt>
                <c:pt idx="85">
                  <c:v>18400280600</c:v>
                </c:pt>
                <c:pt idx="86">
                  <c:v>18621877500</c:v>
                </c:pt>
                <c:pt idx="87">
                  <c:v>18843474400</c:v>
                </c:pt>
                <c:pt idx="88">
                  <c:v>19065071300</c:v>
                </c:pt>
                <c:pt idx="89">
                  <c:v>19286668200</c:v>
                </c:pt>
              </c:numCache>
            </c:numRef>
          </c:yVal>
          <c:smooth val="0"/>
          <c:extLst>
            <c:ext xmlns:c16="http://schemas.microsoft.com/office/drawing/2014/chart" uri="{C3380CC4-5D6E-409C-BE32-E72D297353CC}">
              <c16:uniqueId val="{0000000A-8E4C-8647-8AD5-4D8A26AADA3B}"/>
            </c:ext>
          </c:extLst>
        </c:ser>
        <c:ser>
          <c:idx val="11"/>
          <c:order val="11"/>
          <c:spPr>
            <a:ln w="12700" cmpd="sng" algn="ctr">
              <a:solidFill>
                <a:schemeClr val="accent6"/>
              </a:solidFill>
              <a:prstDash val="lgDash"/>
            </a:ln>
          </c:spPr>
          <c:marker>
            <c:symbol val="none"/>
          </c:marker>
          <c:xVal>
            <c:numRef>
              <c:f>Sheet1!$A$1:$CL$1</c:f>
              <c:numCache>
                <c:formatCode>General</c:formatCode>
                <c:ptCount val="90"/>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pt idx="58">
                  <c:v>2019</c:v>
                </c:pt>
                <c:pt idx="59">
                  <c:v>2020</c:v>
                </c:pt>
                <c:pt idx="60">
                  <c:v>2021</c:v>
                </c:pt>
                <c:pt idx="61">
                  <c:v>2022</c:v>
                </c:pt>
                <c:pt idx="62">
                  <c:v>2023</c:v>
                </c:pt>
                <c:pt idx="63">
                  <c:v>2024</c:v>
                </c:pt>
                <c:pt idx="64">
                  <c:v>2025</c:v>
                </c:pt>
                <c:pt idx="65">
                  <c:v>2026</c:v>
                </c:pt>
                <c:pt idx="66">
                  <c:v>2027</c:v>
                </c:pt>
                <c:pt idx="67">
                  <c:v>2028</c:v>
                </c:pt>
                <c:pt idx="68">
                  <c:v>2029</c:v>
                </c:pt>
                <c:pt idx="69">
                  <c:v>2030</c:v>
                </c:pt>
                <c:pt idx="70">
                  <c:v>2031</c:v>
                </c:pt>
                <c:pt idx="71">
                  <c:v>2032</c:v>
                </c:pt>
                <c:pt idx="72">
                  <c:v>2033</c:v>
                </c:pt>
                <c:pt idx="73">
                  <c:v>2034</c:v>
                </c:pt>
                <c:pt idx="74">
                  <c:v>2035</c:v>
                </c:pt>
                <c:pt idx="75">
                  <c:v>2036</c:v>
                </c:pt>
                <c:pt idx="76">
                  <c:v>2037</c:v>
                </c:pt>
                <c:pt idx="77">
                  <c:v>2038</c:v>
                </c:pt>
                <c:pt idx="78">
                  <c:v>2039</c:v>
                </c:pt>
                <c:pt idx="79">
                  <c:v>2040</c:v>
                </c:pt>
                <c:pt idx="80">
                  <c:v>2041</c:v>
                </c:pt>
                <c:pt idx="81">
                  <c:v>2042</c:v>
                </c:pt>
                <c:pt idx="82">
                  <c:v>2043</c:v>
                </c:pt>
                <c:pt idx="83">
                  <c:v>2044</c:v>
                </c:pt>
                <c:pt idx="84">
                  <c:v>2045</c:v>
                </c:pt>
                <c:pt idx="85">
                  <c:v>2046</c:v>
                </c:pt>
                <c:pt idx="86">
                  <c:v>2047</c:v>
                </c:pt>
                <c:pt idx="87">
                  <c:v>2048</c:v>
                </c:pt>
                <c:pt idx="88">
                  <c:v>2049</c:v>
                </c:pt>
                <c:pt idx="89">
                  <c:v>2050</c:v>
                </c:pt>
              </c:numCache>
            </c:numRef>
          </c:xVal>
          <c:yVal>
            <c:numRef>
              <c:f>Sheet1!$A$13:$CL$13</c:f>
              <c:numCache>
                <c:formatCode>General</c:formatCode>
                <c:ptCount val="90"/>
                <c:pt idx="62">
                  <c:v>874075900</c:v>
                </c:pt>
                <c:pt idx="63">
                  <c:v>891014800</c:v>
                </c:pt>
                <c:pt idx="64">
                  <c:v>907953700</c:v>
                </c:pt>
                <c:pt idx="65">
                  <c:v>924892600</c:v>
                </c:pt>
                <c:pt idx="66">
                  <c:v>941831500</c:v>
                </c:pt>
                <c:pt idx="67">
                  <c:v>958770400</c:v>
                </c:pt>
                <c:pt idx="68">
                  <c:v>975709300</c:v>
                </c:pt>
                <c:pt idx="69">
                  <c:v>992648200</c:v>
                </c:pt>
                <c:pt idx="70">
                  <c:v>1009587100</c:v>
                </c:pt>
                <c:pt idx="71">
                  <c:v>1026526000</c:v>
                </c:pt>
                <c:pt idx="72">
                  <c:v>1043464900</c:v>
                </c:pt>
                <c:pt idx="73">
                  <c:v>1060403800</c:v>
                </c:pt>
                <c:pt idx="74">
                  <c:v>1077342700</c:v>
                </c:pt>
                <c:pt idx="75">
                  <c:v>1094281600</c:v>
                </c:pt>
                <c:pt idx="76">
                  <c:v>1111220500</c:v>
                </c:pt>
                <c:pt idx="77">
                  <c:v>1128159400</c:v>
                </c:pt>
                <c:pt idx="78">
                  <c:v>1145098300</c:v>
                </c:pt>
                <c:pt idx="79">
                  <c:v>1162037200</c:v>
                </c:pt>
                <c:pt idx="80">
                  <c:v>1178976100</c:v>
                </c:pt>
                <c:pt idx="81">
                  <c:v>1195915000</c:v>
                </c:pt>
                <c:pt idx="82">
                  <c:v>1212853900</c:v>
                </c:pt>
                <c:pt idx="83">
                  <c:v>1229792800</c:v>
                </c:pt>
                <c:pt idx="84">
                  <c:v>1246731700</c:v>
                </c:pt>
                <c:pt idx="85">
                  <c:v>1263670600</c:v>
                </c:pt>
                <c:pt idx="86">
                  <c:v>1280609500</c:v>
                </c:pt>
                <c:pt idx="87">
                  <c:v>1297548400</c:v>
                </c:pt>
                <c:pt idx="88">
                  <c:v>1314487300</c:v>
                </c:pt>
                <c:pt idx="89">
                  <c:v>1331426200</c:v>
                </c:pt>
              </c:numCache>
            </c:numRef>
          </c:yVal>
          <c:smooth val="0"/>
          <c:extLst>
            <c:ext xmlns:c16="http://schemas.microsoft.com/office/drawing/2014/chart" uri="{C3380CC4-5D6E-409C-BE32-E72D297353CC}">
              <c16:uniqueId val="{0000000B-8E4C-8647-8AD5-4D8A26AADA3B}"/>
            </c:ext>
          </c:extLst>
        </c:ser>
        <c:dLbls>
          <c:showLegendKey val="0"/>
          <c:showVal val="0"/>
          <c:showCatName val="0"/>
          <c:showSerName val="0"/>
          <c:showPercent val="0"/>
          <c:showBubbleSize val="0"/>
        </c:dLbls>
        <c:axId val="4"/>
        <c:axId val="5"/>
      </c:scatterChart>
      <c:valAx>
        <c:axId val="4"/>
        <c:scaling>
          <c:orientation val="minMax"/>
          <c:max val="2050"/>
          <c:min val="1960"/>
        </c:scaling>
        <c:delete val="0"/>
        <c:axPos val="b"/>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200" kern="1200">
                <a:solidFill>
                  <a:schemeClr val="tx1"/>
                </a:solidFill>
                <a:latin typeface="+mn-lt"/>
                <a:ea typeface="+mn-ea"/>
                <a:cs typeface="+mn-cs"/>
              </a:defRPr>
            </a:pPr>
            <a:endParaRPr lang="en-US"/>
          </a:p>
        </c:txPr>
        <c:crossAx val="5"/>
        <c:crosses val="min"/>
        <c:crossBetween val="midCat"/>
        <c:majorUnit val="10"/>
      </c:valAx>
      <c:valAx>
        <c:axId val="5"/>
        <c:scaling>
          <c:orientation val="minMax"/>
          <c:max val="65000000000"/>
          <c:min val="0"/>
        </c:scaling>
        <c:delete val="0"/>
        <c:axPos val="l"/>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200" kern="1200">
                <a:latin typeface="+mn-lt"/>
                <a:ea typeface="+mn-ea"/>
                <a:cs typeface="+mn-cs"/>
              </a:defRPr>
            </a:pPr>
            <a:endParaRPr lang="en-US"/>
          </a:p>
        </c:txPr>
        <c:crossAx val="4"/>
        <c:crosses val="min"/>
        <c:crossBetween val="midCat"/>
        <c:majorUnit val="5000000000"/>
      </c:valAx>
    </c:plotArea>
    <c:plotVisOnly val="0"/>
    <c:dispBlanksAs val="gap"/>
    <c:showDLblsOverMax val="1"/>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0741922616673316E-2"/>
          <c:y val="4.6226787830896877E-2"/>
          <c:w val="0.95851615476665342"/>
          <c:h val="0.9075464243382062"/>
        </c:manualLayout>
      </c:layout>
      <c:barChart>
        <c:barDir val="col"/>
        <c:grouping val="stacked"/>
        <c:varyColors val="0"/>
        <c:ser>
          <c:idx val="0"/>
          <c:order val="0"/>
          <c:spPr>
            <a:solidFill>
              <a:schemeClr val="accent3"/>
            </a:solidFill>
            <a:ln>
              <a:noFill/>
            </a:ln>
          </c:spPr>
          <c:invertIfNegative val="0"/>
          <c:dLbls>
            <c:dLbl>
              <c:idx val="0"/>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9B53-2E43-B16C-5C30CB0DF351}"/>
                </c:ext>
              </c:extLst>
            </c:dLbl>
            <c:dLbl>
              <c:idx val="1"/>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9B53-2E43-B16C-5C30CB0DF351}"/>
                </c:ext>
              </c:extLst>
            </c:dLbl>
            <c:dLbl>
              <c:idx val="2"/>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9B53-2E43-B16C-5C30CB0DF351}"/>
                </c:ext>
              </c:extLst>
            </c:dLbl>
            <c:dLbl>
              <c:idx val="3"/>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9B53-2E43-B16C-5C30CB0DF351}"/>
                </c:ext>
              </c:extLst>
            </c:dLbl>
            <c:dLbl>
              <c:idx val="4"/>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9B53-2E43-B16C-5C30CB0DF351}"/>
                </c:ext>
              </c:extLst>
            </c:dLbl>
            <c:dLbl>
              <c:idx val="5"/>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9B53-2E43-B16C-5C30CB0DF351}"/>
                </c:ext>
              </c:extLst>
            </c:dLbl>
            <c:dLbl>
              <c:idx val="7"/>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9B53-2E43-B16C-5C30CB0DF35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Sheet1!$A$1:$H$1</c:f>
              <c:numCache>
                <c:formatCode>General</c:formatCode>
                <c:ptCount val="8"/>
                <c:pt idx="0">
                  <c:v>56</c:v>
                </c:pt>
                <c:pt idx="1">
                  <c:v>88</c:v>
                </c:pt>
                <c:pt idx="2">
                  <c:v>121</c:v>
                </c:pt>
                <c:pt idx="3">
                  <c:v>50</c:v>
                </c:pt>
                <c:pt idx="4">
                  <c:v>70</c:v>
                </c:pt>
                <c:pt idx="5">
                  <c:v>37</c:v>
                </c:pt>
                <c:pt idx="6">
                  <c:v>7</c:v>
                </c:pt>
                <c:pt idx="7">
                  <c:v>29</c:v>
                </c:pt>
              </c:numCache>
            </c:numRef>
          </c:val>
          <c:extLst>
            <c:ext xmlns:c16="http://schemas.microsoft.com/office/drawing/2014/chart" uri="{C3380CC4-5D6E-409C-BE32-E72D297353CC}">
              <c16:uniqueId val="{00000007-9B53-2E43-B16C-5C30CB0DF351}"/>
            </c:ext>
          </c:extLst>
        </c:ser>
        <c:ser>
          <c:idx val="1"/>
          <c:order val="1"/>
          <c:spPr>
            <a:solidFill>
              <a:schemeClr val="accent2"/>
            </a:solidFill>
            <a:ln>
              <a:noFill/>
            </a:ln>
          </c:spPr>
          <c:invertIfNegative val="0"/>
          <c:dLbls>
            <c:dLbl>
              <c:idx val="0"/>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9B53-2E43-B16C-5C30CB0DF351}"/>
                </c:ext>
              </c:extLst>
            </c:dLbl>
            <c:dLbl>
              <c:idx val="1"/>
              <c:layout>
                <c:manualLayout>
                  <c:x val="0"/>
                  <c:y val="-3.9510075069142629E-4"/>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9B53-2E43-B16C-5C30CB0DF351}"/>
                </c:ext>
              </c:extLst>
            </c:dLbl>
            <c:dLbl>
              <c:idx val="2"/>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9B53-2E43-B16C-5C30CB0DF351}"/>
                </c:ext>
              </c:extLst>
            </c:dLbl>
            <c:dLbl>
              <c:idx val="3"/>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9B53-2E43-B16C-5C30CB0DF351}"/>
                </c:ext>
              </c:extLst>
            </c:dLbl>
            <c:dLbl>
              <c:idx val="4"/>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9B53-2E43-B16C-5C30CB0DF351}"/>
                </c:ext>
              </c:extLst>
            </c:dLbl>
            <c:dLbl>
              <c:idx val="5"/>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9B53-2E43-B16C-5C30CB0DF351}"/>
                </c:ext>
              </c:extLst>
            </c:dLbl>
            <c:dLbl>
              <c:idx val="6"/>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9B53-2E43-B16C-5C30CB0DF351}"/>
                </c:ext>
              </c:extLst>
            </c:dLbl>
            <c:dLbl>
              <c:idx val="7"/>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9B53-2E43-B16C-5C30CB0DF35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Sheet1!$A$2:$H$2</c:f>
              <c:numCache>
                <c:formatCode>General</c:formatCode>
                <c:ptCount val="8"/>
                <c:pt idx="0">
                  <c:v>40</c:v>
                </c:pt>
                <c:pt idx="1">
                  <c:v>84</c:v>
                </c:pt>
                <c:pt idx="2">
                  <c:v>93</c:v>
                </c:pt>
                <c:pt idx="3">
                  <c:v>30</c:v>
                </c:pt>
                <c:pt idx="4">
                  <c:v>65</c:v>
                </c:pt>
                <c:pt idx="5">
                  <c:v>36</c:v>
                </c:pt>
                <c:pt idx="6">
                  <c:v>65</c:v>
                </c:pt>
                <c:pt idx="7">
                  <c:v>20</c:v>
                </c:pt>
              </c:numCache>
            </c:numRef>
          </c:val>
          <c:extLst>
            <c:ext xmlns:c16="http://schemas.microsoft.com/office/drawing/2014/chart" uri="{C3380CC4-5D6E-409C-BE32-E72D297353CC}">
              <c16:uniqueId val="{00000010-9B53-2E43-B16C-5C30CB0DF351}"/>
            </c:ext>
          </c:extLst>
        </c:ser>
        <c:ser>
          <c:idx val="2"/>
          <c:order val="2"/>
          <c:spPr>
            <a:solidFill>
              <a:schemeClr val="accent1"/>
            </a:solidFill>
            <a:ln>
              <a:noFill/>
            </a:ln>
          </c:spPr>
          <c:invertIfNegative val="0"/>
          <c:dLbls>
            <c:dLbl>
              <c:idx val="0"/>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9B53-2E43-B16C-5C30CB0DF351}"/>
                </c:ext>
              </c:extLst>
            </c:dLbl>
            <c:dLbl>
              <c:idx val="1"/>
              <c:layout>
                <c:manualLayout>
                  <c:x val="0"/>
                  <c:y val="-3.9510075069142629E-4"/>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9B53-2E43-B16C-5C30CB0DF351}"/>
                </c:ext>
              </c:extLst>
            </c:dLbl>
            <c:dLbl>
              <c:idx val="2"/>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3-9B53-2E43-B16C-5C30CB0DF351}"/>
                </c:ext>
              </c:extLst>
            </c:dLbl>
            <c:dLbl>
              <c:idx val="3"/>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4-9B53-2E43-B16C-5C30CB0DF351}"/>
                </c:ext>
              </c:extLst>
            </c:dLbl>
            <c:dLbl>
              <c:idx val="4"/>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5-9B53-2E43-B16C-5C30CB0DF351}"/>
                </c:ext>
              </c:extLst>
            </c:dLbl>
            <c:dLbl>
              <c:idx val="5"/>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6-9B53-2E43-B16C-5C30CB0DF351}"/>
                </c:ext>
              </c:extLst>
            </c:dLbl>
            <c:dLbl>
              <c:idx val="7"/>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7-9B53-2E43-B16C-5C30CB0DF35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Sheet1!$A$3:$H$3</c:f>
              <c:numCache>
                <c:formatCode>General</c:formatCode>
                <c:ptCount val="8"/>
                <c:pt idx="0">
                  <c:v>51</c:v>
                </c:pt>
                <c:pt idx="1">
                  <c:v>87</c:v>
                </c:pt>
                <c:pt idx="2">
                  <c:v>114</c:v>
                </c:pt>
                <c:pt idx="3">
                  <c:v>45</c:v>
                </c:pt>
                <c:pt idx="4">
                  <c:v>68</c:v>
                </c:pt>
                <c:pt idx="5">
                  <c:v>36</c:v>
                </c:pt>
                <c:pt idx="6">
                  <c:v>7</c:v>
                </c:pt>
                <c:pt idx="7">
                  <c:v>24</c:v>
                </c:pt>
              </c:numCache>
            </c:numRef>
          </c:val>
          <c:extLst>
            <c:ext xmlns:c16="http://schemas.microsoft.com/office/drawing/2014/chart" uri="{C3380CC4-5D6E-409C-BE32-E72D297353CC}">
              <c16:uniqueId val="{00000018-9B53-2E43-B16C-5C30CB0DF351}"/>
            </c:ext>
          </c:extLst>
        </c:ser>
        <c:dLbls>
          <c:showLegendKey val="0"/>
          <c:showVal val="0"/>
          <c:showCatName val="0"/>
          <c:showSerName val="0"/>
          <c:showPercent val="0"/>
          <c:showBubbleSize val="0"/>
        </c:dLbls>
        <c:gapWidth val="80"/>
        <c:overlap val="100"/>
        <c:axId val="412727455"/>
        <c:axId val="1"/>
      </c:barChart>
      <c:catAx>
        <c:axId val="412727455"/>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28"/>
          <c:min val="0"/>
        </c:scaling>
        <c:delete val="1"/>
        <c:axPos val="l"/>
        <c:numFmt formatCode="General" sourceLinked="1"/>
        <c:majorTickMark val="out"/>
        <c:minorTickMark val="none"/>
        <c:tickLblPos val="nextTo"/>
        <c:crossAx val="412727455"/>
        <c:crosses val="min"/>
        <c:crossBetween val="between"/>
      </c:valAx>
    </c:plotArea>
    <c:plotVisOnly val="0"/>
    <c:dispBlanksAs val="gap"/>
    <c:showDLblsOverMax val="1"/>
  </c:chart>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0250344963532427E-2"/>
          <c:y val="0.10836401893740137"/>
          <c:w val="0.97949931007293511"/>
          <c:h val="0.81693845344555494"/>
        </c:manualLayout>
      </c:layout>
      <c:barChart>
        <c:barDir val="col"/>
        <c:grouping val="stacked"/>
        <c:varyColors val="0"/>
        <c:ser>
          <c:idx val="0"/>
          <c:order val="0"/>
          <c:spPr>
            <a:noFill/>
            <a:ln>
              <a:noFill/>
            </a:ln>
          </c:spPr>
          <c:invertIfNegative val="0"/>
          <c:dPt>
            <c:idx val="0"/>
            <c:invertIfNegative val="0"/>
            <c:bubble3D val="0"/>
            <c:spPr>
              <a:solidFill>
                <a:schemeClr val="accent1"/>
              </a:solidFill>
              <a:ln>
                <a:noFill/>
              </a:ln>
            </c:spPr>
            <c:extLst>
              <c:ext xmlns:c16="http://schemas.microsoft.com/office/drawing/2014/chart" uri="{C3380CC4-5D6E-409C-BE32-E72D297353CC}">
                <c16:uniqueId val="{00000000-0DC3-4339-80A9-A7F6182710B6}"/>
              </c:ext>
            </c:extLst>
          </c:dPt>
          <c:dPt>
            <c:idx val="1"/>
            <c:invertIfNegative val="0"/>
            <c:bubble3D val="0"/>
            <c:spPr>
              <a:solidFill>
                <a:schemeClr val="accent1"/>
              </a:solidFill>
              <a:ln>
                <a:noFill/>
              </a:ln>
            </c:spPr>
            <c:extLst>
              <c:ext xmlns:c16="http://schemas.microsoft.com/office/drawing/2014/chart" uri="{C3380CC4-5D6E-409C-BE32-E72D297353CC}">
                <c16:uniqueId val="{00000001-0DC3-4339-80A9-A7F6182710B6}"/>
              </c:ext>
            </c:extLst>
          </c:dPt>
          <c:dPt>
            <c:idx val="6"/>
            <c:invertIfNegative val="0"/>
            <c:bubble3D val="0"/>
            <c:spPr>
              <a:solidFill>
                <a:schemeClr val="tx2"/>
              </a:solidFill>
              <a:ln>
                <a:noFill/>
              </a:ln>
            </c:spPr>
            <c:extLst>
              <c:ext xmlns:c16="http://schemas.microsoft.com/office/drawing/2014/chart" uri="{C3380CC4-5D6E-409C-BE32-E72D297353CC}">
                <c16:uniqueId val="{00000002-0DC3-4339-80A9-A7F6182710B6}"/>
              </c:ext>
            </c:extLst>
          </c:dPt>
          <c:dLbls>
            <c:dLbl>
              <c:idx val="0"/>
              <c:layout>
                <c:manualLayout>
                  <c:x val="0"/>
                  <c:y val="-0.33719095213045763"/>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0-0DC3-4339-80A9-A7F6182710B6}"/>
                </c:ext>
              </c:extLst>
            </c:dLbl>
            <c:dLbl>
              <c:idx val="1"/>
              <c:layout>
                <c:manualLayout>
                  <c:x val="0"/>
                  <c:y val="-0.44239873750657549"/>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1-0DC3-4339-80A9-A7F6182710B6}"/>
                </c:ext>
              </c:extLst>
            </c:dLbl>
            <c:dLbl>
              <c:idx val="6"/>
              <c:layout>
                <c:manualLayout>
                  <c:x val="0"/>
                  <c:y val="-5.6286165176223042E-2"/>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2-0DC3-4339-80A9-A7F6182710B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Sheet1!$A$1:$G$1</c:f>
              <c:numCache>
                <c:formatCode>General</c:formatCode>
                <c:ptCount val="7"/>
                <c:pt idx="0">
                  <c:v>10.7</c:v>
                </c:pt>
                <c:pt idx="1">
                  <c:v>14.399999999999999</c:v>
                </c:pt>
                <c:pt idx="2">
                  <c:v>11</c:v>
                </c:pt>
                <c:pt idx="3">
                  <c:v>8.7000000000000011</c:v>
                </c:pt>
                <c:pt idx="4">
                  <c:v>1.9999999999999996</c:v>
                </c:pt>
                <c:pt idx="5">
                  <c:v>0.8</c:v>
                </c:pt>
                <c:pt idx="6">
                  <c:v>0.8</c:v>
                </c:pt>
              </c:numCache>
            </c:numRef>
          </c:val>
          <c:extLst>
            <c:ext xmlns:c16="http://schemas.microsoft.com/office/drawing/2014/chart" uri="{C3380CC4-5D6E-409C-BE32-E72D297353CC}">
              <c16:uniqueId val="{00000003-0DC3-4339-80A9-A7F6182710B6}"/>
            </c:ext>
          </c:extLst>
        </c:ser>
        <c:ser>
          <c:idx val="1"/>
          <c:order val="1"/>
          <c:spPr>
            <a:solidFill>
              <a:schemeClr val="accent3"/>
            </a:solidFill>
            <a:ln>
              <a:noFill/>
            </a:ln>
          </c:spPr>
          <c:invertIfNegative val="0"/>
          <c:dPt>
            <c:idx val="4"/>
            <c:invertIfNegative val="0"/>
            <c:bubble3D val="0"/>
            <c:spPr>
              <a:solidFill>
                <a:schemeClr val="accent6"/>
              </a:solidFill>
              <a:ln>
                <a:noFill/>
              </a:ln>
            </c:spPr>
            <c:extLst>
              <c:ext xmlns:c16="http://schemas.microsoft.com/office/drawing/2014/chart" uri="{C3380CC4-5D6E-409C-BE32-E72D297353CC}">
                <c16:uniqueId val="{00000004-0DC3-4339-80A9-A7F6182710B6}"/>
              </c:ext>
            </c:extLst>
          </c:dPt>
          <c:dPt>
            <c:idx val="5"/>
            <c:invertIfNegative val="0"/>
            <c:bubble3D val="0"/>
            <c:spPr>
              <a:solidFill>
                <a:schemeClr val="accent1"/>
              </a:solidFill>
              <a:ln>
                <a:noFill/>
              </a:ln>
            </c:spPr>
            <c:extLst>
              <c:ext xmlns:c16="http://schemas.microsoft.com/office/drawing/2014/chart" uri="{C3380CC4-5D6E-409C-BE32-E72D297353CC}">
                <c16:uniqueId val="{00000005-0DC3-4339-80A9-A7F6182710B6}"/>
              </c:ext>
            </c:extLst>
          </c:dPt>
          <c:dLbls>
            <c:dLbl>
              <c:idx val="5"/>
              <c:layout>
                <c:manualLayout>
                  <c:x val="0"/>
                  <c:y val="-6.7859021567596003E-2"/>
                </c:manualLayout>
              </c:layout>
              <c:numFmt formatCode="#,##0.0;&quot;-&quot;#,##0.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5-0DC3-4339-80A9-A7F6182710B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Sheet1!$A$2:$G$2</c:f>
              <c:numCache>
                <c:formatCode>General</c:formatCode>
                <c:ptCount val="7"/>
                <c:pt idx="2">
                  <c:v>3.4000000000000004</c:v>
                </c:pt>
                <c:pt idx="3">
                  <c:v>2.2999999999999989</c:v>
                </c:pt>
                <c:pt idx="4">
                  <c:v>6.6999999999999993</c:v>
                </c:pt>
                <c:pt idx="5">
                  <c:v>1.2</c:v>
                </c:pt>
              </c:numCache>
            </c:numRef>
          </c:val>
          <c:extLst>
            <c:ext xmlns:c16="http://schemas.microsoft.com/office/drawing/2014/chart" uri="{C3380CC4-5D6E-409C-BE32-E72D297353CC}">
              <c16:uniqueId val="{00000006-0DC3-4339-80A9-A7F6182710B6}"/>
            </c:ext>
          </c:extLst>
        </c:ser>
        <c:dLbls>
          <c:showLegendKey val="0"/>
          <c:showVal val="0"/>
          <c:showCatName val="0"/>
          <c:showSerName val="0"/>
          <c:showPercent val="0"/>
          <c:showBubbleSize val="0"/>
        </c:dLbls>
        <c:gapWidth val="80"/>
        <c:overlap val="100"/>
        <c:axId val="1031923504"/>
        <c:axId val="1"/>
      </c:barChart>
      <c:catAx>
        <c:axId val="103192350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4.4"/>
          <c:min val="0"/>
        </c:scaling>
        <c:delete val="1"/>
        <c:axPos val="l"/>
        <c:numFmt formatCode="General" sourceLinked="1"/>
        <c:majorTickMark val="out"/>
        <c:minorTickMark val="none"/>
        <c:tickLblPos val="nextTo"/>
        <c:crossAx val="1031923504"/>
        <c:crosses val="min"/>
        <c:crossBetween val="between"/>
      </c:valAx>
    </c:plotArea>
    <c:plotVisOnly val="0"/>
    <c:dispBlanksAs val="gap"/>
    <c:showDLblsOverMax val="1"/>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0185471406491501E-2"/>
          <c:y val="3.6011080332409975E-2"/>
          <c:w val="0.91962905718701704"/>
          <c:h val="0.92797783933518008"/>
        </c:manualLayout>
      </c:layout>
      <c:barChart>
        <c:barDir val="col"/>
        <c:grouping val="stacked"/>
        <c:varyColors val="0"/>
        <c:ser>
          <c:idx val="0"/>
          <c:order val="0"/>
          <c:spPr>
            <a:solidFill>
              <a:schemeClr val="accent6"/>
            </a:solidFill>
            <a:ln>
              <a:noFill/>
            </a:ln>
          </c:spPr>
          <c:invertIfNegative val="0"/>
          <c:val>
            <c:numRef>
              <c:f>Sheet1!$A$1</c:f>
              <c:numCache>
                <c:formatCode>General</c:formatCode>
                <c:ptCount val="1"/>
                <c:pt idx="0">
                  <c:v>1.78</c:v>
                </c:pt>
              </c:numCache>
            </c:numRef>
          </c:val>
          <c:extLst>
            <c:ext xmlns:c16="http://schemas.microsoft.com/office/drawing/2014/chart" uri="{C3380CC4-5D6E-409C-BE32-E72D297353CC}">
              <c16:uniqueId val="{00000000-ED2A-4E2C-874C-89DE1B086DED}"/>
            </c:ext>
          </c:extLst>
        </c:ser>
        <c:ser>
          <c:idx val="1"/>
          <c:order val="1"/>
          <c:spPr>
            <a:solidFill>
              <a:schemeClr val="accent3"/>
            </a:solidFill>
            <a:ln>
              <a:noFill/>
            </a:ln>
          </c:spPr>
          <c:invertIfNegative val="0"/>
          <c:val>
            <c:numRef>
              <c:f>Sheet1!$A$2</c:f>
              <c:numCache>
                <c:formatCode>General</c:formatCode>
                <c:ptCount val="1"/>
                <c:pt idx="0">
                  <c:v>3.37</c:v>
                </c:pt>
              </c:numCache>
            </c:numRef>
          </c:val>
          <c:extLst>
            <c:ext xmlns:c16="http://schemas.microsoft.com/office/drawing/2014/chart" uri="{C3380CC4-5D6E-409C-BE32-E72D297353CC}">
              <c16:uniqueId val="{00000001-ED2A-4E2C-874C-89DE1B086DED}"/>
            </c:ext>
          </c:extLst>
        </c:ser>
        <c:ser>
          <c:idx val="2"/>
          <c:order val="2"/>
          <c:spPr>
            <a:solidFill>
              <a:schemeClr val="accent1"/>
            </a:solidFill>
            <a:ln>
              <a:noFill/>
            </a:ln>
          </c:spPr>
          <c:invertIfNegative val="0"/>
          <c:val>
            <c:numRef>
              <c:f>Sheet1!$A$3</c:f>
              <c:numCache>
                <c:formatCode>General</c:formatCode>
                <c:ptCount val="1"/>
                <c:pt idx="0">
                  <c:v>2.8499999999999996</c:v>
                </c:pt>
              </c:numCache>
            </c:numRef>
          </c:val>
          <c:extLst>
            <c:ext xmlns:c16="http://schemas.microsoft.com/office/drawing/2014/chart" uri="{C3380CC4-5D6E-409C-BE32-E72D297353CC}">
              <c16:uniqueId val="{00000002-ED2A-4E2C-874C-89DE1B086DED}"/>
            </c:ext>
          </c:extLst>
        </c:ser>
        <c:ser>
          <c:idx val="3"/>
          <c:order val="3"/>
          <c:spPr>
            <a:solidFill>
              <a:srgbClr val="C0C0C0"/>
            </a:solidFill>
            <a:ln>
              <a:noFill/>
            </a:ln>
          </c:spPr>
          <c:invertIfNegative val="0"/>
          <c:val>
            <c:numRef>
              <c:f>Sheet1!$A$4</c:f>
              <c:numCache>
                <c:formatCode>General</c:formatCode>
                <c:ptCount val="1"/>
                <c:pt idx="0">
                  <c:v>2.1999999999999993</c:v>
                </c:pt>
              </c:numCache>
            </c:numRef>
          </c:val>
          <c:extLst>
            <c:ext xmlns:c16="http://schemas.microsoft.com/office/drawing/2014/chart" uri="{C3380CC4-5D6E-409C-BE32-E72D297353CC}">
              <c16:uniqueId val="{00000003-ED2A-4E2C-874C-89DE1B086DED}"/>
            </c:ext>
          </c:extLst>
        </c:ser>
        <c:ser>
          <c:idx val="4"/>
          <c:order val="4"/>
          <c:spPr>
            <a:solidFill>
              <a:srgbClr val="808080"/>
            </a:solidFill>
            <a:ln>
              <a:noFill/>
            </a:ln>
          </c:spPr>
          <c:invertIfNegative val="0"/>
          <c:val>
            <c:numRef>
              <c:f>Sheet1!$A$5</c:f>
              <c:numCache>
                <c:formatCode>General</c:formatCode>
                <c:ptCount val="1"/>
                <c:pt idx="0">
                  <c:v>0.42999999999999972</c:v>
                </c:pt>
              </c:numCache>
            </c:numRef>
          </c:val>
          <c:extLst>
            <c:ext xmlns:c16="http://schemas.microsoft.com/office/drawing/2014/chart" uri="{C3380CC4-5D6E-409C-BE32-E72D297353CC}">
              <c16:uniqueId val="{00000004-ED2A-4E2C-874C-89DE1B086DED}"/>
            </c:ext>
          </c:extLst>
        </c:ser>
        <c:dLbls>
          <c:showLegendKey val="0"/>
          <c:showVal val="0"/>
          <c:showCatName val="0"/>
          <c:showSerName val="0"/>
          <c:showPercent val="0"/>
          <c:showBubbleSize val="0"/>
        </c:dLbls>
        <c:gapWidth val="80"/>
        <c:overlap val="100"/>
        <c:axId val="2058005360"/>
        <c:axId val="1"/>
      </c:barChart>
      <c:catAx>
        <c:axId val="2058005360"/>
        <c:scaling>
          <c:orientation val="minMax"/>
        </c:scaling>
        <c:delete val="1"/>
        <c:axPos val="b"/>
        <c:majorTickMark val="out"/>
        <c:minorTickMark val="none"/>
        <c:tickLblPos val="nextTo"/>
        <c:crossAx val="1"/>
        <c:crosses val="min"/>
        <c:auto val="0"/>
        <c:lblAlgn val="ctr"/>
        <c:lblOffset val="100"/>
        <c:noMultiLvlLbl val="0"/>
      </c:catAx>
      <c:valAx>
        <c:axId val="1"/>
        <c:scaling>
          <c:orientation val="minMax"/>
          <c:max val="10.629999999999999"/>
          <c:min val="0"/>
        </c:scaling>
        <c:delete val="1"/>
        <c:axPos val="l"/>
        <c:numFmt formatCode="General" sourceLinked="1"/>
        <c:majorTickMark val="out"/>
        <c:minorTickMark val="none"/>
        <c:tickLblPos val="nextTo"/>
        <c:crossAx val="2058005360"/>
        <c:crosses val="min"/>
        <c:crossBetween val="between"/>
      </c:valAx>
    </c:plotArea>
    <c:plotVisOnly val="0"/>
    <c:dispBlanksAs val="gap"/>
    <c:showDLblsOverMax val="1"/>
  </c:chart>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4188034188034191E-2"/>
          <c:y val="0.1074792243767313"/>
          <c:w val="0.93162393162393164"/>
          <c:h val="0.78504155124653741"/>
        </c:manualLayout>
      </c:layout>
      <c:doughnutChart>
        <c:varyColors val="0"/>
        <c:ser>
          <c:idx val="0"/>
          <c:order val="0"/>
          <c:dPt>
            <c:idx val="0"/>
            <c:bubble3D val="0"/>
            <c:spPr>
              <a:solidFill>
                <a:schemeClr val="accent3"/>
              </a:solidFill>
              <a:ln>
                <a:noFill/>
              </a:ln>
            </c:spPr>
            <c:extLst>
              <c:ext xmlns:c16="http://schemas.microsoft.com/office/drawing/2014/chart" uri="{C3380CC4-5D6E-409C-BE32-E72D297353CC}">
                <c16:uniqueId val="{00000000-B500-6446-8935-36FB6CB83823}"/>
              </c:ext>
            </c:extLst>
          </c:dPt>
          <c:dPt>
            <c:idx val="1"/>
            <c:bubble3D val="0"/>
            <c:spPr>
              <a:solidFill>
                <a:schemeClr val="accent4"/>
              </a:solidFill>
              <a:ln>
                <a:noFill/>
              </a:ln>
            </c:spPr>
            <c:extLst>
              <c:ext xmlns:c16="http://schemas.microsoft.com/office/drawing/2014/chart" uri="{C3380CC4-5D6E-409C-BE32-E72D297353CC}">
                <c16:uniqueId val="{00000001-B500-6446-8935-36FB6CB83823}"/>
              </c:ext>
            </c:extLst>
          </c:dPt>
          <c:dPt>
            <c:idx val="2"/>
            <c:bubble3D val="0"/>
            <c:spPr>
              <a:solidFill>
                <a:schemeClr val="accent5"/>
              </a:solidFill>
              <a:ln>
                <a:noFill/>
              </a:ln>
            </c:spPr>
            <c:extLst>
              <c:ext xmlns:c16="http://schemas.microsoft.com/office/drawing/2014/chart" uri="{C3380CC4-5D6E-409C-BE32-E72D297353CC}">
                <c16:uniqueId val="{00000002-B500-6446-8935-36FB6CB83823}"/>
              </c:ext>
            </c:extLst>
          </c:dPt>
          <c:dPt>
            <c:idx val="3"/>
            <c:bubble3D val="0"/>
            <c:spPr>
              <a:solidFill>
                <a:schemeClr val="accent1"/>
              </a:solidFill>
              <a:ln>
                <a:noFill/>
              </a:ln>
            </c:spPr>
            <c:extLst>
              <c:ext xmlns:c16="http://schemas.microsoft.com/office/drawing/2014/chart" uri="{C3380CC4-5D6E-409C-BE32-E72D297353CC}">
                <c16:uniqueId val="{00000003-B500-6446-8935-36FB6CB83823}"/>
              </c:ext>
            </c:extLst>
          </c:dPt>
          <c:dLbls>
            <c:dLbl>
              <c:idx val="0"/>
              <c:layout>
                <c:manualLayout>
                  <c:x val="-1.4464168310322156E-2"/>
                  <c:y val="5.9833795013850416E-2"/>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0-B500-6446-8935-36FB6CB83823}"/>
                </c:ext>
              </c:extLst>
            </c:dLbl>
            <c:dLbl>
              <c:idx val="1"/>
              <c:layout>
                <c:manualLayout>
                  <c:x val="-4.2735042735042736E-2"/>
                  <c:y val="2.3822714681440444E-2"/>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1-B500-6446-8935-36FB6CB83823}"/>
                </c:ext>
              </c:extLst>
            </c:dLbl>
            <c:dLbl>
              <c:idx val="2"/>
              <c:layout>
                <c:manualLayout>
                  <c:x val="-2.6298487836949377E-2"/>
                  <c:y val="-4.4875346260387812E-2"/>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2-B500-6446-8935-36FB6CB83823}"/>
                </c:ext>
              </c:extLst>
            </c:dLbl>
            <c:dLbl>
              <c:idx val="3"/>
              <c:layout>
                <c:manualLayout>
                  <c:x val="4.8652202498356348E-2"/>
                  <c:y val="1.4404432132963989E-2"/>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3-B500-6446-8935-36FB6CB8382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Sheet1!$A$1:$A$4</c:f>
              <c:numCache>
                <c:formatCode>General</c:formatCode>
                <c:ptCount val="4"/>
                <c:pt idx="0">
                  <c:v>6.5</c:v>
                </c:pt>
                <c:pt idx="1">
                  <c:v>18.399999999999999</c:v>
                </c:pt>
                <c:pt idx="2">
                  <c:v>35.799999999999997</c:v>
                </c:pt>
                <c:pt idx="3">
                  <c:v>39.300000000000004</c:v>
                </c:pt>
              </c:numCache>
            </c:numRef>
          </c:val>
          <c:extLst>
            <c:ext xmlns:c16="http://schemas.microsoft.com/office/drawing/2014/chart" uri="{C3380CC4-5D6E-409C-BE32-E72D297353CC}">
              <c16:uniqueId val="{00000004-B500-6446-8935-36FB6CB83823}"/>
            </c:ext>
          </c:extLst>
        </c:ser>
        <c:dLbls>
          <c:showLegendKey val="0"/>
          <c:showVal val="0"/>
          <c:showCatName val="0"/>
          <c:showSerName val="0"/>
          <c:showPercent val="0"/>
          <c:showBubbleSize val="0"/>
          <c:showLeaderLines val="1"/>
        </c:dLbls>
        <c:firstSliceAng val="180"/>
        <c:holeSize val="50"/>
      </c:doughnutChart>
    </c:plotArea>
    <c:plotVisOnly val="0"/>
    <c:dispBlanksAs val="gap"/>
    <c:showDLblsOverMax val="1"/>
  </c:chart>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6846846846846847E-2"/>
          <c:y val="4.6846846846846847E-2"/>
          <c:w val="0.90630630630630626"/>
          <c:h val="0.90630630630630626"/>
        </c:manualLayout>
      </c:layout>
      <c:doughnutChart>
        <c:varyColors val="0"/>
        <c:ser>
          <c:idx val="0"/>
          <c:order val="0"/>
          <c:dPt>
            <c:idx val="0"/>
            <c:bubble3D val="0"/>
            <c:spPr>
              <a:solidFill>
                <a:schemeClr val="accent1"/>
              </a:solidFill>
              <a:ln>
                <a:noFill/>
              </a:ln>
            </c:spPr>
            <c:extLst>
              <c:ext xmlns:c16="http://schemas.microsoft.com/office/drawing/2014/chart" uri="{C3380CC4-5D6E-409C-BE32-E72D297353CC}">
                <c16:uniqueId val="{00000000-92EC-49FA-B393-A497930362E9}"/>
              </c:ext>
            </c:extLst>
          </c:dPt>
          <c:val>
            <c:numRef>
              <c:f>Sheet1!$A$1</c:f>
              <c:numCache>
                <c:formatCode>General</c:formatCode>
                <c:ptCount val="1"/>
                <c:pt idx="0">
                  <c:v>1</c:v>
                </c:pt>
              </c:numCache>
            </c:numRef>
          </c:val>
          <c:extLst>
            <c:ext xmlns:c16="http://schemas.microsoft.com/office/drawing/2014/chart" uri="{C3380CC4-5D6E-409C-BE32-E72D297353CC}">
              <c16:uniqueId val="{00000001-92EC-49FA-B393-A497930362E9}"/>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3881473571809931E-2"/>
          <c:y val="0.16314454775993237"/>
          <c:w val="0.97223705285638018"/>
          <c:h val="0.67371090448013526"/>
        </c:manualLayout>
      </c:layout>
      <c:barChart>
        <c:barDir val="col"/>
        <c:grouping val="stacked"/>
        <c:varyColors val="0"/>
        <c:ser>
          <c:idx val="0"/>
          <c:order val="0"/>
          <c:spPr>
            <a:solidFill>
              <a:schemeClr val="accent1"/>
            </a:solidFill>
            <a:ln>
              <a:noFill/>
            </a:ln>
          </c:spPr>
          <c:invertIfNegative val="0"/>
          <c:dLbls>
            <c:dLbl>
              <c:idx val="1"/>
              <c:layout>
                <c:manualLayout>
                  <c:x val="0"/>
                  <c:y val="-9.1293322062552834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0-69B9-6546-83D9-6DE9CB12411A}"/>
                </c:ext>
              </c:extLst>
            </c:dLbl>
            <c:dLbl>
              <c:idx val="3"/>
              <c:layout>
                <c:manualLayout>
                  <c:x val="0"/>
                  <c:y val="-8.7066779374471687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1-69B9-6546-83D9-6DE9CB12411A}"/>
                </c:ext>
              </c:extLst>
            </c:dLbl>
            <c:dLbl>
              <c:idx val="4"/>
              <c:layout>
                <c:manualLayout>
                  <c:x val="0"/>
                  <c:y val="-7.4387151310228231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2-69B9-6546-83D9-6DE9CB12411A}"/>
                </c:ext>
              </c:extLst>
            </c:dLbl>
            <c:dLbl>
              <c:idx val="5"/>
              <c:layout>
                <c:manualLayout>
                  <c:x val="0"/>
                  <c:y val="-7.1005917159763315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3-69B9-6546-83D9-6DE9CB12411A}"/>
                </c:ext>
              </c:extLst>
            </c:dLbl>
            <c:dLbl>
              <c:idx val="6"/>
              <c:layout>
                <c:manualLayout>
                  <c:x val="0"/>
                  <c:y val="-8.6221470836855454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4-69B9-6546-83D9-6DE9CB12411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Sheet1!$A$1:$G$1</c:f>
              <c:numCache>
                <c:formatCode>General</c:formatCode>
                <c:ptCount val="7"/>
                <c:pt idx="0">
                  <c:v>29</c:v>
                </c:pt>
                <c:pt idx="1">
                  <c:v>5</c:v>
                </c:pt>
                <c:pt idx="2">
                  <c:v>-35</c:v>
                </c:pt>
                <c:pt idx="3">
                  <c:v>-4</c:v>
                </c:pt>
                <c:pt idx="4">
                  <c:v>1</c:v>
                </c:pt>
                <c:pt idx="5">
                  <c:v>0.2</c:v>
                </c:pt>
                <c:pt idx="6">
                  <c:v>-3.8</c:v>
                </c:pt>
              </c:numCache>
            </c:numRef>
          </c:val>
          <c:extLst>
            <c:ext xmlns:c16="http://schemas.microsoft.com/office/drawing/2014/chart" uri="{C3380CC4-5D6E-409C-BE32-E72D297353CC}">
              <c16:uniqueId val="{00000005-69B9-6546-83D9-6DE9CB12411A}"/>
            </c:ext>
          </c:extLst>
        </c:ser>
        <c:dLbls>
          <c:showLegendKey val="0"/>
          <c:showVal val="0"/>
          <c:showCatName val="0"/>
          <c:showSerName val="0"/>
          <c:showPercent val="0"/>
          <c:showBubbleSize val="0"/>
        </c:dLbls>
        <c:gapWidth val="80"/>
        <c:overlap val="100"/>
        <c:axId val="2138104751"/>
        <c:axId val="1"/>
      </c:barChart>
      <c:catAx>
        <c:axId val="213810475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At val="0"/>
        <c:auto val="0"/>
        <c:lblAlgn val="ctr"/>
        <c:lblOffset val="100"/>
        <c:noMultiLvlLbl val="0"/>
      </c:catAx>
      <c:valAx>
        <c:axId val="1"/>
        <c:scaling>
          <c:orientation val="minMax"/>
          <c:max val="40"/>
          <c:min val="-40"/>
        </c:scaling>
        <c:delete val="0"/>
        <c:axPos val="l"/>
        <c:majorGridlines>
          <c:spPr>
            <a:ln w="3175" cmpd="sng" algn="ctr">
              <a:solidFill>
                <a:schemeClr val="tx1"/>
              </a:solidFill>
              <a:prstDash val="solid"/>
            </a:ln>
          </c:spPr>
        </c:majorGridlines>
        <c:numFmt formatCode="General" sourceLinked="1"/>
        <c:majorTickMark val="none"/>
        <c:minorTickMark val="none"/>
        <c:tickLblPos val="none"/>
        <c:spPr>
          <a:ln>
            <a:noFill/>
          </a:ln>
        </c:spPr>
        <c:crossAx val="2138104751"/>
        <c:crosses val="min"/>
        <c:crossBetween val="between"/>
        <c:majorUnit val="20"/>
      </c:valAx>
    </c:plotArea>
    <c:plotVisOnly val="0"/>
    <c:dispBlanksAs val="gap"/>
    <c:showDLblsOverMax val="1"/>
  </c:chart>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931271477663232"/>
          <c:y val="0.10716981132075472"/>
          <c:w val="0.60137457044673537"/>
          <c:h val="0.78566037735849059"/>
        </c:manualLayout>
      </c:layout>
      <c:barChart>
        <c:barDir val="col"/>
        <c:grouping val="clustered"/>
        <c:varyColors val="0"/>
        <c:ser>
          <c:idx val="0"/>
          <c:order val="0"/>
          <c:spPr>
            <a:solidFill>
              <a:schemeClr val="tx1"/>
            </a:solidFill>
            <a:ln>
              <a:noFill/>
            </a:ln>
          </c:spPr>
          <c:invertIfNegative val="0"/>
          <c:dLbls>
            <c:dLbl>
              <c:idx val="0"/>
              <c:layout>
                <c:manualLayout>
                  <c:x val="0"/>
                  <c:y val="-0.24150943396226415"/>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0-5043-354B-9B02-5CF3162FDE9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2155</c:v>
                </c:pt>
              </c:numCache>
            </c:numRef>
          </c:val>
          <c:extLst>
            <c:ext xmlns:c16="http://schemas.microsoft.com/office/drawing/2014/chart" uri="{C3380CC4-5D6E-409C-BE32-E72D297353CC}">
              <c16:uniqueId val="{00000001-5043-354B-9B02-5CF3162FDE98}"/>
            </c:ext>
          </c:extLst>
        </c:ser>
        <c:ser>
          <c:idx val="1"/>
          <c:order val="1"/>
          <c:spPr>
            <a:solidFill>
              <a:schemeClr val="accent1"/>
            </a:solidFill>
            <a:ln>
              <a:noFill/>
            </a:ln>
          </c:spPr>
          <c:invertIfNegative val="0"/>
          <c:dLbls>
            <c:dLbl>
              <c:idx val="0"/>
              <c:layout>
                <c:manualLayout>
                  <c:x val="0"/>
                  <c:y val="-7.9245283018867921E-2"/>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2-5043-354B-9B02-5CF3162FDE9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536</c:v>
                </c:pt>
              </c:numCache>
            </c:numRef>
          </c:val>
          <c:extLst>
            <c:ext xmlns:c16="http://schemas.microsoft.com/office/drawing/2014/chart" uri="{C3380CC4-5D6E-409C-BE32-E72D297353CC}">
              <c16:uniqueId val="{00000003-5043-354B-9B02-5CF3162FDE98}"/>
            </c:ext>
          </c:extLst>
        </c:ser>
        <c:dLbls>
          <c:showLegendKey val="0"/>
          <c:showVal val="0"/>
          <c:showCatName val="0"/>
          <c:showSerName val="0"/>
          <c:showPercent val="0"/>
          <c:showBubbleSize val="0"/>
        </c:dLbls>
        <c:gapWidth val="80"/>
        <c:axId val="1389679200"/>
        <c:axId val="1"/>
      </c:barChart>
      <c:catAx>
        <c:axId val="138967920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4383"/>
          <c:min val="0"/>
        </c:scaling>
        <c:delete val="1"/>
        <c:axPos val="l"/>
        <c:numFmt formatCode="General" sourceLinked="1"/>
        <c:majorTickMark val="out"/>
        <c:minorTickMark val="none"/>
        <c:tickLblPos val="nextTo"/>
        <c:crossAx val="1389679200"/>
        <c:crosses val="min"/>
        <c:crossBetween val="between"/>
      </c:valAx>
    </c:plotArea>
    <c:plotVisOnly val="0"/>
    <c:dispBlanksAs val="gap"/>
    <c:showDLblsOverMax val="1"/>
  </c:chart>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924398625429553"/>
          <c:y val="0.14830813534917206"/>
          <c:w val="0.56151202749140894"/>
          <c:h val="0.74946004319654425"/>
        </c:manualLayout>
      </c:layout>
      <c:barChart>
        <c:barDir val="col"/>
        <c:grouping val="clustered"/>
        <c:varyColors val="0"/>
        <c:ser>
          <c:idx val="0"/>
          <c:order val="0"/>
          <c:spPr>
            <a:solidFill>
              <a:schemeClr val="hlink"/>
            </a:solidFill>
            <a:ln>
              <a:noFill/>
            </a:ln>
          </c:spPr>
          <c:invertIfNegative val="0"/>
          <c:dLbls>
            <c:dLbl>
              <c:idx val="0"/>
              <c:layout>
                <c:manualLayout>
                  <c:x val="0"/>
                  <c:y val="-0.42116630669546434"/>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0-5196-534D-AE07-A0B00656C1F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4383</c:v>
                </c:pt>
              </c:numCache>
            </c:numRef>
          </c:val>
          <c:extLst>
            <c:ext xmlns:c16="http://schemas.microsoft.com/office/drawing/2014/chart" uri="{C3380CC4-5D6E-409C-BE32-E72D297353CC}">
              <c16:uniqueId val="{00000001-5196-534D-AE07-A0B00656C1F4}"/>
            </c:ext>
          </c:extLst>
        </c:ser>
        <c:ser>
          <c:idx val="1"/>
          <c:order val="1"/>
          <c:spPr>
            <a:solidFill>
              <a:schemeClr val="tx2"/>
            </a:solidFill>
            <a:ln>
              <a:noFill/>
            </a:ln>
          </c:spPr>
          <c:invertIfNegative val="0"/>
          <c:dLbls>
            <c:dLbl>
              <c:idx val="0"/>
              <c:layout>
                <c:manualLayout>
                  <c:x val="0"/>
                  <c:y val="-0.15334773218142547"/>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2-5196-534D-AE07-A0B00656C1F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1255</c:v>
                </c:pt>
              </c:numCache>
            </c:numRef>
          </c:val>
          <c:extLst>
            <c:ext xmlns:c16="http://schemas.microsoft.com/office/drawing/2014/chart" uri="{C3380CC4-5D6E-409C-BE32-E72D297353CC}">
              <c16:uniqueId val="{00000003-5196-534D-AE07-A0B00656C1F4}"/>
            </c:ext>
          </c:extLst>
        </c:ser>
        <c:ser>
          <c:idx val="2"/>
          <c:order val="2"/>
          <c:spPr>
            <a:solidFill>
              <a:schemeClr val="accent6"/>
            </a:solidFill>
            <a:ln>
              <a:noFill/>
            </a:ln>
          </c:spPr>
          <c:invertIfNegative val="0"/>
          <c:dLbls>
            <c:dLbl>
              <c:idx val="0"/>
              <c:layout>
                <c:manualLayout>
                  <c:x val="0"/>
                  <c:y val="-2.159827213822894E-2"/>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4-5196-534D-AE07-A0B00656C1F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218</c:v>
                </c:pt>
              </c:numCache>
            </c:numRef>
          </c:val>
          <c:extLst>
            <c:ext xmlns:c16="http://schemas.microsoft.com/office/drawing/2014/chart" uri="{C3380CC4-5D6E-409C-BE32-E72D297353CC}">
              <c16:uniqueId val="{00000005-5196-534D-AE07-A0B00656C1F4}"/>
            </c:ext>
          </c:extLst>
        </c:ser>
        <c:dLbls>
          <c:showLegendKey val="0"/>
          <c:showVal val="0"/>
          <c:showCatName val="0"/>
          <c:showSerName val="0"/>
          <c:showPercent val="0"/>
          <c:showBubbleSize val="0"/>
        </c:dLbls>
        <c:gapWidth val="80"/>
        <c:axId val="1387823072"/>
        <c:axId val="1"/>
      </c:barChart>
      <c:catAx>
        <c:axId val="138782307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4383"/>
          <c:min val="0"/>
        </c:scaling>
        <c:delete val="1"/>
        <c:axPos val="l"/>
        <c:numFmt formatCode="General" sourceLinked="1"/>
        <c:majorTickMark val="out"/>
        <c:minorTickMark val="none"/>
        <c:tickLblPos val="nextTo"/>
        <c:crossAx val="1387823072"/>
        <c:crosses val="min"/>
        <c:crossBetween val="between"/>
      </c:valAx>
    </c:plotArea>
    <c:plotVisOnly val="0"/>
    <c:dispBlanksAs val="gap"/>
    <c:showDLblsOverMax val="1"/>
  </c:chart>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862542955326459"/>
          <c:y val="0.14197105444521019"/>
          <c:w val="0.60206185567010306"/>
          <c:h val="0.76016540317022741"/>
        </c:manualLayout>
      </c:layout>
      <c:barChart>
        <c:barDir val="col"/>
        <c:grouping val="clustered"/>
        <c:varyColors val="0"/>
        <c:ser>
          <c:idx val="0"/>
          <c:order val="0"/>
          <c:spPr>
            <a:solidFill>
              <a:schemeClr val="tx2"/>
            </a:solidFill>
            <a:ln>
              <a:noFill/>
            </a:ln>
          </c:spPr>
          <c:invertIfNegative val="0"/>
          <c:dLbls>
            <c:dLbl>
              <c:idx val="0"/>
              <c:layout>
                <c:manualLayout>
                  <c:x val="0"/>
                  <c:y val="-0.42453480358373535"/>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0-5E96-7D42-91FA-16BCC405990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4388</c:v>
                </c:pt>
              </c:numCache>
            </c:numRef>
          </c:val>
          <c:extLst>
            <c:ext xmlns:c16="http://schemas.microsoft.com/office/drawing/2014/chart" uri="{C3380CC4-5D6E-409C-BE32-E72D297353CC}">
              <c16:uniqueId val="{00000001-5E96-7D42-91FA-16BCC4059906}"/>
            </c:ext>
          </c:extLst>
        </c:ser>
        <c:ser>
          <c:idx val="1"/>
          <c:order val="1"/>
          <c:spPr>
            <a:solidFill>
              <a:schemeClr val="hlink"/>
            </a:solidFill>
            <a:ln>
              <a:noFill/>
            </a:ln>
          </c:spPr>
          <c:invertIfNegative val="0"/>
          <c:dLbls>
            <c:dLbl>
              <c:idx val="0"/>
              <c:layout>
                <c:manualLayout>
                  <c:x val="0"/>
                  <c:y val="-0.39076498966230189"/>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2-5E96-7D42-91FA-16BCC405990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4004</c:v>
                </c:pt>
              </c:numCache>
            </c:numRef>
          </c:val>
          <c:extLst>
            <c:ext xmlns:c16="http://schemas.microsoft.com/office/drawing/2014/chart" uri="{C3380CC4-5D6E-409C-BE32-E72D297353CC}">
              <c16:uniqueId val="{00000003-5E96-7D42-91FA-16BCC4059906}"/>
            </c:ext>
          </c:extLst>
        </c:ser>
        <c:ser>
          <c:idx val="2"/>
          <c:order val="2"/>
          <c:spPr>
            <a:solidFill>
              <a:schemeClr val="accent6"/>
            </a:solidFill>
            <a:ln>
              <a:noFill/>
            </a:ln>
          </c:spPr>
          <c:invertIfNegative val="0"/>
          <c:dLbls>
            <c:dLbl>
              <c:idx val="0"/>
              <c:layout>
                <c:manualLayout>
                  <c:x val="0"/>
                  <c:y val="-7.1674707098552726E-2"/>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4-5E96-7D42-91FA-16BCC405990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503</c:v>
                </c:pt>
              </c:numCache>
            </c:numRef>
          </c:val>
          <c:extLst>
            <c:ext xmlns:c16="http://schemas.microsoft.com/office/drawing/2014/chart" uri="{C3380CC4-5D6E-409C-BE32-E72D297353CC}">
              <c16:uniqueId val="{00000005-5E96-7D42-91FA-16BCC4059906}"/>
            </c:ext>
          </c:extLst>
        </c:ser>
        <c:dLbls>
          <c:showLegendKey val="0"/>
          <c:showVal val="0"/>
          <c:showCatName val="0"/>
          <c:showSerName val="0"/>
          <c:showPercent val="0"/>
          <c:showBubbleSize val="0"/>
        </c:dLbls>
        <c:gapWidth val="80"/>
        <c:axId val="1388168752"/>
        <c:axId val="1"/>
      </c:barChart>
      <c:catAx>
        <c:axId val="138816875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4388"/>
          <c:min val="0"/>
        </c:scaling>
        <c:delete val="1"/>
        <c:axPos val="l"/>
        <c:numFmt formatCode="General" sourceLinked="1"/>
        <c:majorTickMark val="out"/>
        <c:minorTickMark val="none"/>
        <c:tickLblPos val="nextTo"/>
        <c:crossAx val="1388168752"/>
        <c:crosses val="min"/>
        <c:crossBetween val="between"/>
      </c:valAx>
    </c:plotArea>
    <c:plotVisOnly val="0"/>
    <c:dispBlanksAs val="gap"/>
    <c:showDLblsOverMax val="1"/>
  </c:chart>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477742083524554"/>
          <c:y val="0.11770428015564202"/>
          <c:w val="0.76135842129417164"/>
          <c:h val="0.78842412451361865"/>
        </c:manualLayout>
      </c:layout>
      <c:scatterChart>
        <c:scatterStyle val="lineMarker"/>
        <c:varyColors val="0"/>
        <c:ser>
          <c:idx val="0"/>
          <c:order val="0"/>
          <c:spPr>
            <a:ln w="19050" cmpd="sng" algn="ctr">
              <a:solidFill>
                <a:schemeClr val="accent1"/>
              </a:solidFill>
              <a:prstDash val="solid"/>
            </a:ln>
          </c:spPr>
          <c:marker>
            <c:symbol val="circle"/>
            <c:size val="7"/>
            <c:spPr>
              <a:solidFill>
                <a:schemeClr val="accent1"/>
              </a:solidFill>
              <a:ln w="9525" cmpd="sng" algn="ctr">
                <a:solidFill>
                  <a:schemeClr val="accent1"/>
                </a:solidFill>
                <a:prstDash val="solid"/>
              </a:ln>
            </c:spPr>
          </c:marker>
          <c:dLbls>
            <c:dLbl>
              <c:idx val="0"/>
              <c:layout>
                <c:manualLayout>
                  <c:x val="0"/>
                  <c:y val="-6.5661478599221793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0-0018-4FE7-AF46-4D0FE460C062}"/>
                </c:ext>
              </c:extLst>
            </c:dLbl>
            <c:dLbl>
              <c:idx val="1"/>
              <c:layout>
                <c:manualLayout>
                  <c:x val="0"/>
                  <c:y val="-6.5661478599221793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1-0018-4FE7-AF46-4D0FE460C062}"/>
                </c:ext>
              </c:extLst>
            </c:dLbl>
            <c:dLbl>
              <c:idx val="2"/>
              <c:layout>
                <c:manualLayout>
                  <c:x val="0"/>
                  <c:y val="-6.5661478599221793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2-0018-4FE7-AF46-4D0FE460C06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xVal>
            <c:numRef>
              <c:f>Sheet1!$A$1:$C$1</c:f>
              <c:numCache>
                <c:formatCode>General</c:formatCode>
                <c:ptCount val="3"/>
                <c:pt idx="0">
                  <c:v>2021</c:v>
                </c:pt>
                <c:pt idx="1">
                  <c:v>2022</c:v>
                </c:pt>
                <c:pt idx="2">
                  <c:v>2023</c:v>
                </c:pt>
              </c:numCache>
            </c:numRef>
          </c:xVal>
          <c:yVal>
            <c:numRef>
              <c:f>Sheet1!$A$2:$C$2</c:f>
              <c:numCache>
                <c:formatCode>General</c:formatCode>
                <c:ptCount val="3"/>
                <c:pt idx="0">
                  <c:v>186</c:v>
                </c:pt>
                <c:pt idx="1">
                  <c:v>194</c:v>
                </c:pt>
                <c:pt idx="2">
                  <c:v>201</c:v>
                </c:pt>
              </c:numCache>
            </c:numRef>
          </c:yVal>
          <c:smooth val="0"/>
          <c:extLst>
            <c:ext xmlns:c16="http://schemas.microsoft.com/office/drawing/2014/chart" uri="{C3380CC4-5D6E-409C-BE32-E72D297353CC}">
              <c16:uniqueId val="{00000003-0018-4FE7-AF46-4D0FE460C062}"/>
            </c:ext>
          </c:extLst>
        </c:ser>
        <c:ser>
          <c:idx val="1"/>
          <c:order val="1"/>
          <c:spPr>
            <a:ln w="19050" cmpd="sng" algn="ctr">
              <a:solidFill>
                <a:schemeClr val="accent2"/>
              </a:solidFill>
              <a:prstDash val="solid"/>
            </a:ln>
          </c:spPr>
          <c:marker>
            <c:symbol val="circle"/>
            <c:size val="7"/>
            <c:spPr>
              <a:solidFill>
                <a:schemeClr val="accent2"/>
              </a:solidFill>
              <a:ln w="9525" cmpd="sng" algn="ctr">
                <a:solidFill>
                  <a:schemeClr val="accent2"/>
                </a:solidFill>
                <a:prstDash val="solid"/>
              </a:ln>
            </c:spPr>
          </c:marker>
          <c:dLbls>
            <c:dLbl>
              <c:idx val="0"/>
              <c:layout>
                <c:manualLayout>
                  <c:x val="2.0651675080312071E-2"/>
                  <c:y val="-6.5661478599221793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4-0018-4FE7-AF46-4D0FE460C062}"/>
                </c:ext>
              </c:extLst>
            </c:dLbl>
            <c:dLbl>
              <c:idx val="1"/>
              <c:layout>
                <c:manualLayout>
                  <c:x val="0"/>
                  <c:y val="-6.5661478599221793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5-0018-4FE7-AF46-4D0FE460C062}"/>
                </c:ext>
              </c:extLst>
            </c:dLbl>
            <c:dLbl>
              <c:idx val="2"/>
              <c:layout>
                <c:manualLayout>
                  <c:x val="0"/>
                  <c:y val="-6.5661478599221793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6-0018-4FE7-AF46-4D0FE460C06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xVal>
            <c:numRef>
              <c:f>Sheet1!$A$1:$C$1</c:f>
              <c:numCache>
                <c:formatCode>General</c:formatCode>
                <c:ptCount val="3"/>
                <c:pt idx="0">
                  <c:v>2021</c:v>
                </c:pt>
                <c:pt idx="1">
                  <c:v>2022</c:v>
                </c:pt>
                <c:pt idx="2">
                  <c:v>2023</c:v>
                </c:pt>
              </c:numCache>
            </c:numRef>
          </c:xVal>
          <c:yVal>
            <c:numRef>
              <c:f>Sheet1!$A$3:$C$3</c:f>
              <c:numCache>
                <c:formatCode>General</c:formatCode>
                <c:ptCount val="3"/>
                <c:pt idx="0">
                  <c:v>1420</c:v>
                </c:pt>
                <c:pt idx="1">
                  <c:v>1410</c:v>
                </c:pt>
                <c:pt idx="2">
                  <c:v>1240</c:v>
                </c:pt>
              </c:numCache>
            </c:numRef>
          </c:yVal>
          <c:smooth val="0"/>
          <c:extLst>
            <c:ext xmlns:c16="http://schemas.microsoft.com/office/drawing/2014/chart" uri="{C3380CC4-5D6E-409C-BE32-E72D297353CC}">
              <c16:uniqueId val="{00000007-0018-4FE7-AF46-4D0FE460C062}"/>
            </c:ext>
          </c:extLst>
        </c:ser>
        <c:dLbls>
          <c:showLegendKey val="0"/>
          <c:showVal val="0"/>
          <c:showCatName val="0"/>
          <c:showSerName val="0"/>
          <c:showPercent val="0"/>
          <c:showBubbleSize val="0"/>
        </c:dLbls>
        <c:axId val="4"/>
        <c:axId val="5"/>
      </c:scatterChart>
      <c:valAx>
        <c:axId val="4"/>
        <c:scaling>
          <c:orientation val="minMax"/>
          <c:max val="2023.2"/>
          <c:min val="2020.8000000000002"/>
        </c:scaling>
        <c:delete val="0"/>
        <c:axPos val="b"/>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5"/>
        <c:crosses val="min"/>
        <c:crossBetween val="midCat"/>
      </c:valAx>
      <c:valAx>
        <c:axId val="5"/>
        <c:scaling>
          <c:orientation val="minMax"/>
          <c:max val="150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400" kern="1200">
                <a:solidFill>
                  <a:schemeClr val="tx1"/>
                </a:solidFill>
                <a:latin typeface="+mn-lt"/>
                <a:ea typeface="+mn-ea"/>
                <a:cs typeface="+mn-cs"/>
              </a:defRPr>
            </a:pPr>
            <a:endParaRPr lang="en-US"/>
          </a:p>
        </c:txPr>
        <c:crossAx val="4"/>
        <c:crosses val="min"/>
        <c:crossBetween val="midCat"/>
        <c:majorUnit val="500"/>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9838895281933258E-2"/>
          <c:y val="2.1416803953871501E-2"/>
          <c:w val="0.88032220943613348"/>
          <c:h val="0.95716639209225696"/>
        </c:manualLayout>
      </c:layout>
      <c:barChart>
        <c:barDir val="col"/>
        <c:grouping val="stacked"/>
        <c:varyColors val="0"/>
        <c:ser>
          <c:idx val="0"/>
          <c:order val="0"/>
          <c:spPr>
            <a:solidFill>
              <a:schemeClr val="accent3"/>
            </a:solidFill>
            <a:ln>
              <a:noFill/>
            </a:ln>
          </c:spPr>
          <c:invertIfNegative val="0"/>
          <c:val>
            <c:numRef>
              <c:f>Sheet1!$A$1</c:f>
              <c:numCache>
                <c:formatCode>General</c:formatCode>
                <c:ptCount val="1"/>
                <c:pt idx="0">
                  <c:v>15</c:v>
                </c:pt>
              </c:numCache>
            </c:numRef>
          </c:val>
          <c:extLst>
            <c:ext xmlns:c16="http://schemas.microsoft.com/office/drawing/2014/chart" uri="{C3380CC4-5D6E-409C-BE32-E72D297353CC}">
              <c16:uniqueId val="{00000000-45D8-4944-BE04-8CB3557E68F5}"/>
            </c:ext>
          </c:extLst>
        </c:ser>
        <c:ser>
          <c:idx val="1"/>
          <c:order val="1"/>
          <c:spPr>
            <a:solidFill>
              <a:schemeClr val="accent2"/>
            </a:solidFill>
            <a:ln>
              <a:noFill/>
            </a:ln>
          </c:spPr>
          <c:invertIfNegative val="0"/>
          <c:val>
            <c:numRef>
              <c:f>Sheet1!$A$2</c:f>
              <c:numCache>
                <c:formatCode>General</c:formatCode>
                <c:ptCount val="1"/>
                <c:pt idx="0">
                  <c:v>54</c:v>
                </c:pt>
              </c:numCache>
            </c:numRef>
          </c:val>
          <c:extLst>
            <c:ext xmlns:c16="http://schemas.microsoft.com/office/drawing/2014/chart" uri="{C3380CC4-5D6E-409C-BE32-E72D297353CC}">
              <c16:uniqueId val="{00000001-45D8-4944-BE04-8CB3557E68F5}"/>
            </c:ext>
          </c:extLst>
        </c:ser>
        <c:ser>
          <c:idx val="2"/>
          <c:order val="2"/>
          <c:spPr>
            <a:solidFill>
              <a:schemeClr val="accent1"/>
            </a:solidFill>
            <a:ln>
              <a:noFill/>
            </a:ln>
          </c:spPr>
          <c:invertIfNegative val="0"/>
          <c:val>
            <c:numRef>
              <c:f>Sheet1!$A$3</c:f>
              <c:numCache>
                <c:formatCode>General</c:formatCode>
                <c:ptCount val="1"/>
                <c:pt idx="0">
                  <c:v>30.999999999999993</c:v>
                </c:pt>
              </c:numCache>
            </c:numRef>
          </c:val>
          <c:extLst>
            <c:ext xmlns:c16="http://schemas.microsoft.com/office/drawing/2014/chart" uri="{C3380CC4-5D6E-409C-BE32-E72D297353CC}">
              <c16:uniqueId val="{00000002-45D8-4944-BE04-8CB3557E68F5}"/>
            </c:ext>
          </c:extLst>
        </c:ser>
        <c:dLbls>
          <c:showLegendKey val="0"/>
          <c:showVal val="0"/>
          <c:showCatName val="0"/>
          <c:showSerName val="0"/>
          <c:showPercent val="0"/>
          <c:showBubbleSize val="0"/>
        </c:dLbls>
        <c:gapWidth val="80"/>
        <c:overlap val="100"/>
        <c:axId val="1749471712"/>
        <c:axId val="1"/>
      </c:barChart>
      <c:catAx>
        <c:axId val="174947171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1"/>
        <c:axPos val="l"/>
        <c:numFmt formatCode="General" sourceLinked="1"/>
        <c:majorTickMark val="out"/>
        <c:minorTickMark val="none"/>
        <c:tickLblPos val="nextTo"/>
        <c:crossAx val="1749471712"/>
        <c:crosses val="min"/>
        <c:crossBetween val="between"/>
      </c:valAx>
    </c:plotArea>
    <c:plotVisOnly val="0"/>
    <c:dispBlanksAs val="gap"/>
    <c:showDLblsOverMax val="1"/>
  </c:chart>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092069279854147"/>
          <c:y val="0.12914066250600095"/>
          <c:w val="0.80537830446672742"/>
          <c:h val="0.7782045127220355"/>
        </c:manualLayout>
      </c:layout>
      <c:scatterChart>
        <c:scatterStyle val="lineMarker"/>
        <c:varyColors val="0"/>
        <c:ser>
          <c:idx val="0"/>
          <c:order val="0"/>
          <c:spPr>
            <a:ln w="19050" cmpd="sng" algn="ctr">
              <a:solidFill>
                <a:schemeClr val="accent1"/>
              </a:solidFill>
              <a:prstDash val="solid"/>
            </a:ln>
          </c:spPr>
          <c:marker>
            <c:symbol val="none"/>
          </c:marker>
          <c:dPt>
            <c:idx val="0"/>
            <c:marker>
              <c:symbol val="circle"/>
              <c:size val="7"/>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0-9803-1449-9EF3-8DD4EA4874DF}"/>
              </c:ext>
            </c:extLst>
          </c:dPt>
          <c:dPt>
            <c:idx val="1"/>
            <c:marker>
              <c:symbol val="circle"/>
              <c:size val="7"/>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1-9803-1449-9EF3-8DD4EA4874DF}"/>
              </c:ext>
            </c:extLst>
          </c:dPt>
          <c:dPt>
            <c:idx val="2"/>
            <c:marker>
              <c:symbol val="circle"/>
              <c:size val="7"/>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2-9803-1449-9EF3-8DD4EA4874DF}"/>
              </c:ext>
            </c:extLst>
          </c:dPt>
          <c:dLbls>
            <c:dLbl>
              <c:idx val="0"/>
              <c:layout>
                <c:manualLayout>
                  <c:x val="0"/>
                  <c:y val="-6.4810369659145467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0-9803-1449-9EF3-8DD4EA4874DF}"/>
                </c:ext>
              </c:extLst>
            </c:dLbl>
            <c:dLbl>
              <c:idx val="1"/>
              <c:layout>
                <c:manualLayout>
                  <c:x val="0"/>
                  <c:y val="-6.4810369659145467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1-9803-1449-9EF3-8DD4EA4874DF}"/>
                </c:ext>
              </c:extLst>
            </c:dLbl>
            <c:dLbl>
              <c:idx val="2"/>
              <c:layout>
                <c:manualLayout>
                  <c:x val="0"/>
                  <c:y val="-6.4810369659145467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2-9803-1449-9EF3-8DD4EA4874D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xVal>
            <c:numRef>
              <c:f>Sheet1!$A$1:$C$1</c:f>
              <c:numCache>
                <c:formatCode>General</c:formatCode>
                <c:ptCount val="3"/>
                <c:pt idx="0">
                  <c:v>2021</c:v>
                </c:pt>
                <c:pt idx="1">
                  <c:v>2022</c:v>
                </c:pt>
                <c:pt idx="2">
                  <c:v>2023</c:v>
                </c:pt>
              </c:numCache>
            </c:numRef>
          </c:xVal>
          <c:yVal>
            <c:numRef>
              <c:f>Sheet1!$A$2:$C$2</c:f>
              <c:numCache>
                <c:formatCode>General</c:formatCode>
                <c:ptCount val="3"/>
                <c:pt idx="0">
                  <c:v>69</c:v>
                </c:pt>
                <c:pt idx="1">
                  <c:v>69</c:v>
                </c:pt>
                <c:pt idx="2">
                  <c:v>67</c:v>
                </c:pt>
              </c:numCache>
            </c:numRef>
          </c:yVal>
          <c:smooth val="0"/>
          <c:extLst>
            <c:ext xmlns:c16="http://schemas.microsoft.com/office/drawing/2014/chart" uri="{C3380CC4-5D6E-409C-BE32-E72D297353CC}">
              <c16:uniqueId val="{00000003-9803-1449-9EF3-8DD4EA4874DF}"/>
            </c:ext>
          </c:extLst>
        </c:ser>
        <c:ser>
          <c:idx val="1"/>
          <c:order val="1"/>
          <c:spPr>
            <a:ln w="19050" cmpd="sng" algn="ctr">
              <a:solidFill>
                <a:schemeClr val="accent2"/>
              </a:solidFill>
              <a:prstDash val="solid"/>
            </a:ln>
          </c:spPr>
          <c:marker>
            <c:symbol val="none"/>
          </c:marker>
          <c:dPt>
            <c:idx val="0"/>
            <c:marker>
              <c:symbol val="circle"/>
              <c:size val="7"/>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4-9803-1449-9EF3-8DD4EA4874DF}"/>
              </c:ext>
            </c:extLst>
          </c:dPt>
          <c:dPt>
            <c:idx val="1"/>
            <c:marker>
              <c:symbol val="circle"/>
              <c:size val="7"/>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5-9803-1449-9EF3-8DD4EA4874DF}"/>
              </c:ext>
            </c:extLst>
          </c:dPt>
          <c:dPt>
            <c:idx val="2"/>
            <c:marker>
              <c:symbol val="circle"/>
              <c:size val="7"/>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6-9803-1449-9EF3-8DD4EA4874DF}"/>
              </c:ext>
            </c:extLst>
          </c:dPt>
          <c:dLbls>
            <c:dLbl>
              <c:idx val="0"/>
              <c:layout>
                <c:manualLayout>
                  <c:x val="0"/>
                  <c:y val="-6.4810369659145467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4-9803-1449-9EF3-8DD4EA4874DF}"/>
                </c:ext>
              </c:extLst>
            </c:dLbl>
            <c:dLbl>
              <c:idx val="1"/>
              <c:layout>
                <c:manualLayout>
                  <c:x val="0"/>
                  <c:y val="-6.4810369659145467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5-9803-1449-9EF3-8DD4EA4874DF}"/>
                </c:ext>
              </c:extLst>
            </c:dLbl>
            <c:dLbl>
              <c:idx val="2"/>
              <c:layout>
                <c:manualLayout>
                  <c:x val="0"/>
                  <c:y val="-6.4810369659145467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6-9803-1449-9EF3-8DD4EA4874D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xVal>
            <c:numRef>
              <c:f>Sheet1!$A$1:$C$1</c:f>
              <c:numCache>
                <c:formatCode>General</c:formatCode>
                <c:ptCount val="3"/>
                <c:pt idx="0">
                  <c:v>2021</c:v>
                </c:pt>
                <c:pt idx="1">
                  <c:v>2022</c:v>
                </c:pt>
                <c:pt idx="2">
                  <c:v>2023</c:v>
                </c:pt>
              </c:numCache>
            </c:numRef>
          </c:xVal>
          <c:yVal>
            <c:numRef>
              <c:f>Sheet1!$A$3:$C$3</c:f>
              <c:numCache>
                <c:formatCode>General</c:formatCode>
                <c:ptCount val="3"/>
                <c:pt idx="0">
                  <c:v>289</c:v>
                </c:pt>
                <c:pt idx="1">
                  <c:v>267</c:v>
                </c:pt>
                <c:pt idx="2">
                  <c:v>215</c:v>
                </c:pt>
              </c:numCache>
            </c:numRef>
          </c:yVal>
          <c:smooth val="0"/>
          <c:extLst>
            <c:ext xmlns:c16="http://schemas.microsoft.com/office/drawing/2014/chart" uri="{C3380CC4-5D6E-409C-BE32-E72D297353CC}">
              <c16:uniqueId val="{00000007-9803-1449-9EF3-8DD4EA4874DF}"/>
            </c:ext>
          </c:extLst>
        </c:ser>
        <c:dLbls>
          <c:showLegendKey val="0"/>
          <c:showVal val="0"/>
          <c:showCatName val="0"/>
          <c:showSerName val="0"/>
          <c:showPercent val="0"/>
          <c:showBubbleSize val="0"/>
        </c:dLbls>
        <c:axId val="4"/>
        <c:axId val="5"/>
      </c:scatterChart>
      <c:valAx>
        <c:axId val="4"/>
        <c:scaling>
          <c:orientation val="minMax"/>
          <c:max val="2023.2"/>
          <c:min val="2020.75"/>
        </c:scaling>
        <c:delete val="0"/>
        <c:axPos val="b"/>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5"/>
        <c:crosses val="min"/>
        <c:crossBetween val="midCat"/>
      </c:valAx>
      <c:valAx>
        <c:axId val="5"/>
        <c:scaling>
          <c:orientation val="minMax"/>
          <c:max val="30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400" kern="1200">
                <a:solidFill>
                  <a:schemeClr val="tx1"/>
                </a:solidFill>
                <a:latin typeface="+mn-lt"/>
                <a:ea typeface="+mn-ea"/>
                <a:cs typeface="+mn-cs"/>
              </a:defRPr>
            </a:pPr>
            <a:endParaRPr lang="en-US"/>
          </a:p>
        </c:txPr>
        <c:crossAx val="4"/>
        <c:crosses val="min"/>
        <c:crossBetween val="midCat"/>
        <c:majorUnit val="50"/>
      </c:valAx>
    </c:plotArea>
    <c:plotVisOnly val="0"/>
    <c:dispBlanksAs val="gap"/>
    <c:showDLblsOverMax val="1"/>
  </c:chart>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6866688290626014E-2"/>
          <c:y val="7.7849860982391106E-2"/>
          <c:w val="0.96626662341874803"/>
          <c:h val="0.84430027803521779"/>
        </c:manualLayout>
      </c:layout>
      <c:barChart>
        <c:barDir val="col"/>
        <c:grouping val="stacked"/>
        <c:varyColors val="0"/>
        <c:ser>
          <c:idx val="0"/>
          <c:order val="0"/>
          <c:spPr>
            <a:solidFill>
              <a:schemeClr val="accent1"/>
            </a:solidFill>
            <a:ln>
              <a:noFill/>
            </a:ln>
          </c:spPr>
          <c:invertIfNegative val="0"/>
          <c:dPt>
            <c:idx val="5"/>
            <c:invertIfNegative val="0"/>
            <c:bubble3D val="0"/>
            <c:spPr>
              <a:solidFill>
                <a:schemeClr val="accent3"/>
              </a:solidFill>
              <a:ln>
                <a:noFill/>
              </a:ln>
            </c:spPr>
            <c:extLst>
              <c:ext xmlns:c16="http://schemas.microsoft.com/office/drawing/2014/chart" uri="{C3380CC4-5D6E-409C-BE32-E72D297353CC}">
                <c16:uniqueId val="{00000000-7704-49C1-97A3-68071B9DE2EC}"/>
              </c:ext>
            </c:extLst>
          </c:dPt>
          <c:dPt>
            <c:idx val="6"/>
            <c:invertIfNegative val="0"/>
            <c:bubble3D val="0"/>
            <c:spPr>
              <a:solidFill>
                <a:schemeClr val="accent3"/>
              </a:solidFill>
              <a:ln>
                <a:noFill/>
              </a:ln>
            </c:spPr>
            <c:extLst>
              <c:ext xmlns:c16="http://schemas.microsoft.com/office/drawing/2014/chart" uri="{C3380CC4-5D6E-409C-BE32-E72D297353CC}">
                <c16:uniqueId val="{00000001-7704-49C1-97A3-68071B9DE2EC}"/>
              </c:ext>
            </c:extLst>
          </c:dPt>
          <c:dPt>
            <c:idx val="7"/>
            <c:invertIfNegative val="0"/>
            <c:bubble3D val="0"/>
            <c:spPr>
              <a:solidFill>
                <a:schemeClr val="accent3"/>
              </a:solidFill>
              <a:ln>
                <a:noFill/>
              </a:ln>
            </c:spPr>
            <c:extLst>
              <c:ext xmlns:c16="http://schemas.microsoft.com/office/drawing/2014/chart" uri="{C3380CC4-5D6E-409C-BE32-E72D297353CC}">
                <c16:uniqueId val="{00000002-7704-49C1-97A3-68071B9DE2EC}"/>
              </c:ext>
            </c:extLst>
          </c:dPt>
          <c:dPt>
            <c:idx val="8"/>
            <c:invertIfNegative val="0"/>
            <c:bubble3D val="0"/>
            <c:spPr>
              <a:solidFill>
                <a:schemeClr val="accent3"/>
              </a:solidFill>
              <a:ln>
                <a:noFill/>
              </a:ln>
            </c:spPr>
            <c:extLst>
              <c:ext xmlns:c16="http://schemas.microsoft.com/office/drawing/2014/chart" uri="{C3380CC4-5D6E-409C-BE32-E72D297353CC}">
                <c16:uniqueId val="{00000003-7704-49C1-97A3-68071B9DE2EC}"/>
              </c:ext>
            </c:extLst>
          </c:dPt>
          <c:dPt>
            <c:idx val="9"/>
            <c:invertIfNegative val="0"/>
            <c:bubble3D val="0"/>
            <c:spPr>
              <a:solidFill>
                <a:schemeClr val="accent3"/>
              </a:solidFill>
              <a:ln>
                <a:noFill/>
              </a:ln>
            </c:spPr>
            <c:extLst>
              <c:ext xmlns:c16="http://schemas.microsoft.com/office/drawing/2014/chart" uri="{C3380CC4-5D6E-409C-BE32-E72D297353CC}">
                <c16:uniqueId val="{00000004-7704-49C1-97A3-68071B9DE2EC}"/>
              </c:ext>
            </c:extLst>
          </c:dPt>
          <c:dLbls>
            <c:dLbl>
              <c:idx val="2"/>
              <c:layout>
                <c:manualLayout>
                  <c:x val="0"/>
                  <c:y val="-0.39573679332715478"/>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5-7704-49C1-97A3-68071B9DE2EC}"/>
                </c:ext>
              </c:extLst>
            </c:dLbl>
            <c:dLbl>
              <c:idx val="3"/>
              <c:layout>
                <c:manualLayout>
                  <c:x val="0"/>
                  <c:y val="-0.36098239110287306"/>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6-7704-49C1-97A3-68071B9DE2EC}"/>
                </c:ext>
              </c:extLst>
            </c:dLbl>
            <c:dLbl>
              <c:idx val="4"/>
              <c:layout>
                <c:manualLayout>
                  <c:x val="0"/>
                  <c:y val="-0.29610750695088045"/>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7-7704-49C1-97A3-68071B9DE2EC}"/>
                </c:ext>
              </c:extLst>
            </c:dLbl>
            <c:dLbl>
              <c:idx val="5"/>
              <c:layout>
                <c:manualLayout>
                  <c:x val="0"/>
                  <c:y val="-0.1519925857275255"/>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0-7704-49C1-97A3-68071B9DE2EC}"/>
                </c:ext>
              </c:extLst>
            </c:dLbl>
            <c:dLbl>
              <c:idx val="6"/>
              <c:layout>
                <c:manualLayout>
                  <c:x val="0"/>
                  <c:y val="-0.11816496756255793"/>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1-7704-49C1-97A3-68071B9DE2EC}"/>
                </c:ext>
              </c:extLst>
            </c:dLbl>
            <c:dLbl>
              <c:idx val="7"/>
              <c:layout>
                <c:manualLayout>
                  <c:x val="0"/>
                  <c:y val="-8.2020389249304909E-2"/>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2-7704-49C1-97A3-68071B9DE2EC}"/>
                </c:ext>
              </c:extLst>
            </c:dLbl>
            <c:dLbl>
              <c:idx val="8"/>
              <c:layout>
                <c:manualLayout>
                  <c:x val="0"/>
                  <c:y val="-6.0240963855421686E-2"/>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3-7704-49C1-97A3-68071B9DE2EC}"/>
                </c:ext>
              </c:extLst>
            </c:dLbl>
            <c:dLbl>
              <c:idx val="9"/>
              <c:layout>
                <c:manualLayout>
                  <c:x val="0"/>
                  <c:y val="-4.5412418906394809E-2"/>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4-7704-49C1-97A3-68071B9DE2E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Sheet1!$A$1:$J$1</c:f>
              <c:numCache>
                <c:formatCode>General</c:formatCode>
                <c:ptCount val="10"/>
                <c:pt idx="0">
                  <c:v>15.919141025641025</c:v>
                </c:pt>
                <c:pt idx="1">
                  <c:v>14.77457051282051</c:v>
                </c:pt>
                <c:pt idx="2">
                  <c:v>13.63</c:v>
                </c:pt>
                <c:pt idx="3">
                  <c:v>12.31</c:v>
                </c:pt>
                <c:pt idx="4">
                  <c:v>9.8699999999999992</c:v>
                </c:pt>
                <c:pt idx="5">
                  <c:v>4.45</c:v>
                </c:pt>
                <c:pt idx="6">
                  <c:v>3.16</c:v>
                </c:pt>
                <c:pt idx="7">
                  <c:v>1.79</c:v>
                </c:pt>
                <c:pt idx="8">
                  <c:v>0.98</c:v>
                </c:pt>
                <c:pt idx="9">
                  <c:v>0.43</c:v>
                </c:pt>
              </c:numCache>
            </c:numRef>
          </c:val>
          <c:extLst>
            <c:ext xmlns:c16="http://schemas.microsoft.com/office/drawing/2014/chart" uri="{C3380CC4-5D6E-409C-BE32-E72D297353CC}">
              <c16:uniqueId val="{00000008-7704-49C1-97A3-68071B9DE2EC}"/>
            </c:ext>
          </c:extLst>
        </c:ser>
        <c:dLbls>
          <c:showLegendKey val="0"/>
          <c:showVal val="0"/>
          <c:showCatName val="0"/>
          <c:showSerName val="0"/>
          <c:showPercent val="0"/>
          <c:showBubbleSize val="0"/>
        </c:dLbls>
        <c:gapWidth val="80"/>
        <c:overlap val="100"/>
        <c:axId val="1303458624"/>
        <c:axId val="1"/>
      </c:barChart>
      <c:catAx>
        <c:axId val="130345862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5.919141025641025"/>
          <c:min val="0"/>
        </c:scaling>
        <c:delete val="1"/>
        <c:axPos val="l"/>
        <c:numFmt formatCode="General" sourceLinked="1"/>
        <c:majorTickMark val="out"/>
        <c:minorTickMark val="none"/>
        <c:tickLblPos val="nextTo"/>
        <c:crossAx val="1303458624"/>
        <c:crosses val="min"/>
        <c:crossBetween val="between"/>
      </c:valAx>
    </c:plotArea>
    <c:plotVisOnly val="0"/>
    <c:dispBlanksAs val="gap"/>
    <c:showDLblsOverMax val="1"/>
  </c:chart>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781818181818182E-2"/>
          <c:y val="7.7849860982391106E-2"/>
          <c:w val="0.92436363636363639"/>
          <c:h val="0.84430027803521779"/>
        </c:manualLayout>
      </c:layout>
      <c:barChart>
        <c:barDir val="col"/>
        <c:grouping val="stacked"/>
        <c:varyColors val="0"/>
        <c:ser>
          <c:idx val="0"/>
          <c:order val="0"/>
          <c:spPr>
            <a:solidFill>
              <a:schemeClr val="accent4"/>
            </a:solidFill>
            <a:ln>
              <a:noFill/>
            </a:ln>
          </c:spPr>
          <c:invertIfNegative val="0"/>
          <c:dLbls>
            <c:dLbl>
              <c:idx val="0"/>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0-0AE4-46C7-8F03-45710D8759D2}"/>
                </c:ext>
              </c:extLst>
            </c:dLbl>
            <c:dLbl>
              <c:idx val="1"/>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1-0AE4-46C7-8F03-45710D8759D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68</c:v>
                </c:pt>
                <c:pt idx="1">
                  <c:v>33.9</c:v>
                </c:pt>
              </c:numCache>
            </c:numRef>
          </c:val>
          <c:extLst>
            <c:ext xmlns:c16="http://schemas.microsoft.com/office/drawing/2014/chart" uri="{C3380CC4-5D6E-409C-BE32-E72D297353CC}">
              <c16:uniqueId val="{00000002-0AE4-46C7-8F03-45710D8759D2}"/>
            </c:ext>
          </c:extLst>
        </c:ser>
        <c:ser>
          <c:idx val="1"/>
          <c:order val="1"/>
          <c:spPr>
            <a:solidFill>
              <a:schemeClr val="accent3"/>
            </a:solidFill>
            <a:ln>
              <a:noFill/>
            </a:ln>
          </c:spPr>
          <c:invertIfNegative val="0"/>
          <c:dLbls>
            <c:dLbl>
              <c:idx val="0"/>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3-0AE4-46C7-8F03-45710D8759D2}"/>
                </c:ext>
              </c:extLst>
            </c:dLbl>
            <c:dLbl>
              <c:idx val="1"/>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4-0AE4-46C7-8F03-45710D8759D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Sheet1!$A$2:$B$2</c:f>
              <c:numCache>
                <c:formatCode>General</c:formatCode>
                <c:ptCount val="2"/>
                <c:pt idx="0">
                  <c:v>62.900000000000006</c:v>
                </c:pt>
                <c:pt idx="1">
                  <c:v>31.6</c:v>
                </c:pt>
              </c:numCache>
            </c:numRef>
          </c:val>
          <c:extLst>
            <c:ext xmlns:c16="http://schemas.microsoft.com/office/drawing/2014/chart" uri="{C3380CC4-5D6E-409C-BE32-E72D297353CC}">
              <c16:uniqueId val="{00000005-0AE4-46C7-8F03-45710D8759D2}"/>
            </c:ext>
          </c:extLst>
        </c:ser>
        <c:ser>
          <c:idx val="2"/>
          <c:order val="2"/>
          <c:spPr>
            <a:solidFill>
              <a:schemeClr val="accent2"/>
            </a:solidFill>
            <a:ln>
              <a:noFill/>
            </a:ln>
          </c:spPr>
          <c:invertIfNegative val="0"/>
          <c:dLbls>
            <c:dLbl>
              <c:idx val="1"/>
              <c:layout>
                <c:manualLayout>
                  <c:x val="0"/>
                  <c:y val="0"/>
                </c:manualLayout>
              </c:layout>
              <c:numFmt formatCode="#,##0;&quot;-&quot;#,##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6-0AE4-46C7-8F03-45710D8759D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Sheet1!$A$3:$B$3</c:f>
              <c:numCache>
                <c:formatCode>General</c:formatCode>
                <c:ptCount val="2"/>
                <c:pt idx="1">
                  <c:v>18</c:v>
                </c:pt>
              </c:numCache>
            </c:numRef>
          </c:val>
          <c:extLst>
            <c:ext xmlns:c16="http://schemas.microsoft.com/office/drawing/2014/chart" uri="{C3380CC4-5D6E-409C-BE32-E72D297353CC}">
              <c16:uniqueId val="{00000007-0AE4-46C7-8F03-45710D8759D2}"/>
            </c:ext>
          </c:extLst>
        </c:ser>
        <c:ser>
          <c:idx val="3"/>
          <c:order val="3"/>
          <c:spPr>
            <a:solidFill>
              <a:srgbClr val="9DB1CF"/>
            </a:solidFill>
            <a:ln>
              <a:noFill/>
            </a:ln>
          </c:spPr>
          <c:invertIfNegative val="0"/>
          <c:dLbls>
            <c:dLbl>
              <c:idx val="1"/>
              <c:layout>
                <c:manualLayout>
                  <c:x val="0"/>
                  <c:y val="-4.6339202965708991E-4"/>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8-0AE4-46C7-8F03-45710D8759D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Sheet1!$A$4:$B$4</c:f>
              <c:numCache>
                <c:formatCode>General</c:formatCode>
                <c:ptCount val="2"/>
                <c:pt idx="1">
                  <c:v>47.300000000000011</c:v>
                </c:pt>
              </c:numCache>
            </c:numRef>
          </c:val>
          <c:extLst>
            <c:ext xmlns:c16="http://schemas.microsoft.com/office/drawing/2014/chart" uri="{C3380CC4-5D6E-409C-BE32-E72D297353CC}">
              <c16:uniqueId val="{00000009-0AE4-46C7-8F03-45710D8759D2}"/>
            </c:ext>
          </c:extLst>
        </c:ser>
        <c:dLbls>
          <c:showLegendKey val="0"/>
          <c:showVal val="0"/>
          <c:showCatName val="0"/>
          <c:showSerName val="0"/>
          <c:showPercent val="0"/>
          <c:showBubbleSize val="0"/>
        </c:dLbls>
        <c:gapWidth val="80"/>
        <c:overlap val="100"/>
        <c:axId val="1150107984"/>
        <c:axId val="1"/>
      </c:barChart>
      <c:catAx>
        <c:axId val="115010798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30.9"/>
          <c:min val="0"/>
        </c:scaling>
        <c:delete val="1"/>
        <c:axPos val="l"/>
        <c:numFmt formatCode="General" sourceLinked="1"/>
        <c:majorTickMark val="out"/>
        <c:minorTickMark val="none"/>
        <c:tickLblPos val="nextTo"/>
        <c:crossAx val="1150107984"/>
        <c:crosses val="min"/>
        <c:crossBetween val="between"/>
      </c:valAx>
    </c:plotArea>
    <c:plotVisOnly val="0"/>
    <c:dispBlanksAs val="gap"/>
    <c:showDLblsOverMax val="1"/>
  </c:chart>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3261922978831931E-2"/>
          <c:y val="8.3284457478005863E-2"/>
          <c:w val="0.97347615404233612"/>
          <c:h val="0.83343108504398822"/>
        </c:manualLayout>
      </c:layout>
      <c:barChart>
        <c:barDir val="col"/>
        <c:grouping val="stacked"/>
        <c:varyColors val="0"/>
        <c:ser>
          <c:idx val="0"/>
          <c:order val="0"/>
          <c:spPr>
            <a:solidFill>
              <a:schemeClr val="accent2"/>
            </a:solidFill>
            <a:ln>
              <a:noFill/>
            </a:ln>
          </c:spPr>
          <c:invertIfNegative val="0"/>
          <c:dLbls>
            <c:dLbl>
              <c:idx val="0"/>
              <c:layout>
                <c:manualLayout>
                  <c:x val="0"/>
                  <c:y val="0"/>
                </c:manualLayout>
              </c:layout>
              <c:numFmt formatCode="#,##0.0;&quot;-&quot;#,##0.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0-77A0-4EDA-BB13-FEDEB199CB7A}"/>
                </c:ext>
              </c:extLst>
            </c:dLbl>
            <c:dLbl>
              <c:idx val="1"/>
              <c:layout>
                <c:manualLayout>
                  <c:x val="0"/>
                  <c:y val="-5.8651026392961877E-4"/>
                </c:manualLayout>
              </c:layout>
              <c:numFmt formatCode="#,##0.0;&quot;-&quot;#,##0.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1-77A0-4EDA-BB13-FEDEB199CB7A}"/>
                </c:ext>
              </c:extLst>
            </c:dLbl>
            <c:dLbl>
              <c:idx val="2"/>
              <c:layout>
                <c:manualLayout>
                  <c:x val="0"/>
                  <c:y val="-5.8651026392961877E-4"/>
                </c:manualLayout>
              </c:layout>
              <c:numFmt formatCode="#,##0.0;&quot;-&quot;#,##0.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2-77A0-4EDA-BB13-FEDEB199CB7A}"/>
                </c:ext>
              </c:extLst>
            </c:dLbl>
            <c:dLbl>
              <c:idx val="3"/>
              <c:layout>
                <c:manualLayout>
                  <c:x val="0"/>
                  <c:y val="0"/>
                </c:manualLayout>
              </c:layout>
              <c:numFmt formatCode="#,##0.0;&quot;-&quot;#,##0.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3-77A0-4EDA-BB13-FEDEB199CB7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3.9</c:v>
                </c:pt>
                <c:pt idx="1">
                  <c:v>4.57</c:v>
                </c:pt>
                <c:pt idx="2">
                  <c:v>4.6248400000000007</c:v>
                </c:pt>
                <c:pt idx="3">
                  <c:v>5.2</c:v>
                </c:pt>
              </c:numCache>
            </c:numRef>
          </c:val>
          <c:extLst>
            <c:ext xmlns:c16="http://schemas.microsoft.com/office/drawing/2014/chart" uri="{C3380CC4-5D6E-409C-BE32-E72D297353CC}">
              <c16:uniqueId val="{00000004-77A0-4EDA-BB13-FEDEB199CB7A}"/>
            </c:ext>
          </c:extLst>
        </c:ser>
        <c:ser>
          <c:idx val="1"/>
          <c:order val="1"/>
          <c:spPr>
            <a:solidFill>
              <a:schemeClr val="accent1"/>
            </a:solidFill>
            <a:ln>
              <a:noFill/>
            </a:ln>
          </c:spPr>
          <c:invertIfNegative val="0"/>
          <c:dLbls>
            <c:dLbl>
              <c:idx val="0"/>
              <c:layout>
                <c:manualLayout>
                  <c:x val="0"/>
                  <c:y val="0"/>
                </c:manualLayout>
              </c:layout>
              <c:numFmt formatCode="#,##0.0;&quot;-&quot;#,##0.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5-77A0-4EDA-BB13-FEDEB199CB7A}"/>
                </c:ext>
              </c:extLst>
            </c:dLbl>
            <c:dLbl>
              <c:idx val="1"/>
              <c:layout>
                <c:manualLayout>
                  <c:x val="0"/>
                  <c:y val="0"/>
                </c:manualLayout>
              </c:layout>
              <c:numFmt formatCode="#,##0.0;&quot;-&quot;#,##0.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6-77A0-4EDA-BB13-FEDEB199CB7A}"/>
                </c:ext>
              </c:extLst>
            </c:dLbl>
            <c:dLbl>
              <c:idx val="2"/>
              <c:layout>
                <c:manualLayout>
                  <c:x val="0"/>
                  <c:y val="0"/>
                </c:manualLayout>
              </c:layout>
              <c:numFmt formatCode="#,##0.0;&quot;-&quot;#,##0.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7-77A0-4EDA-BB13-FEDEB199CB7A}"/>
                </c:ext>
              </c:extLst>
            </c:dLbl>
            <c:dLbl>
              <c:idx val="3"/>
              <c:layout>
                <c:manualLayout>
                  <c:x val="0"/>
                  <c:y val="0"/>
                </c:manualLayout>
              </c:layout>
              <c:numFmt formatCode="#,##0.0;&quot;-&quot;#,##0.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8-77A0-4EDA-BB13-FEDEB199CB7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Sheet1!$A$2:$D$2</c:f>
              <c:numCache>
                <c:formatCode>General</c:formatCode>
                <c:ptCount val="4"/>
                <c:pt idx="0">
                  <c:v>0.89999999999999991</c:v>
                </c:pt>
                <c:pt idx="1">
                  <c:v>1.4399999999999995</c:v>
                </c:pt>
                <c:pt idx="2">
                  <c:v>1.4256000000000002</c:v>
                </c:pt>
                <c:pt idx="3">
                  <c:v>1.4198975999999996</c:v>
                </c:pt>
              </c:numCache>
            </c:numRef>
          </c:val>
          <c:extLst>
            <c:ext xmlns:c16="http://schemas.microsoft.com/office/drawing/2014/chart" uri="{C3380CC4-5D6E-409C-BE32-E72D297353CC}">
              <c16:uniqueId val="{00000009-77A0-4EDA-BB13-FEDEB199CB7A}"/>
            </c:ext>
          </c:extLst>
        </c:ser>
        <c:dLbls>
          <c:showLegendKey val="0"/>
          <c:showVal val="0"/>
          <c:showCatName val="0"/>
          <c:showSerName val="0"/>
          <c:showPercent val="0"/>
          <c:showBubbleSize val="0"/>
        </c:dLbls>
        <c:gapWidth val="80"/>
        <c:overlap val="100"/>
        <c:axId val="1659325071"/>
        <c:axId val="1"/>
      </c:barChart>
      <c:catAx>
        <c:axId val="165932507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6.6198975999999998"/>
          <c:min val="0"/>
        </c:scaling>
        <c:delete val="1"/>
        <c:axPos val="l"/>
        <c:numFmt formatCode="General" sourceLinked="1"/>
        <c:majorTickMark val="out"/>
        <c:minorTickMark val="none"/>
        <c:tickLblPos val="nextTo"/>
        <c:crossAx val="1659325071"/>
        <c:crosses val="min"/>
        <c:crossBetween val="between"/>
      </c:valAx>
    </c:plotArea>
    <c:plotVisOnly val="0"/>
    <c:dispBlanksAs val="gap"/>
    <c:showDLblsOverMax val="1"/>
  </c:chart>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545293072824156"/>
          <c:y val="0.13694801565120179"/>
          <c:w val="0.76909413854351683"/>
          <c:h val="0.72610396869759641"/>
        </c:manualLayout>
      </c:layout>
      <c:doughnutChart>
        <c:varyColors val="0"/>
        <c:ser>
          <c:idx val="0"/>
          <c:order val="0"/>
          <c:dPt>
            <c:idx val="0"/>
            <c:bubble3D val="0"/>
            <c:spPr>
              <a:solidFill>
                <a:schemeClr val="accent1"/>
              </a:solidFill>
              <a:ln>
                <a:noFill/>
              </a:ln>
            </c:spPr>
            <c:extLst>
              <c:ext xmlns:c16="http://schemas.microsoft.com/office/drawing/2014/chart" uri="{C3380CC4-5D6E-409C-BE32-E72D297353CC}">
                <c16:uniqueId val="{00000000-06DA-4EE6-9945-366E757B6902}"/>
              </c:ext>
            </c:extLst>
          </c:dPt>
          <c:dPt>
            <c:idx val="1"/>
            <c:bubble3D val="0"/>
            <c:spPr>
              <a:solidFill>
                <a:schemeClr val="accent6"/>
              </a:solidFill>
              <a:ln>
                <a:noFill/>
              </a:ln>
            </c:spPr>
            <c:extLst>
              <c:ext xmlns:c16="http://schemas.microsoft.com/office/drawing/2014/chart" uri="{C3380CC4-5D6E-409C-BE32-E72D297353CC}">
                <c16:uniqueId val="{00000001-06DA-4EE6-9945-366E757B6902}"/>
              </c:ext>
            </c:extLst>
          </c:dPt>
          <c:dPt>
            <c:idx val="2"/>
            <c:bubble3D val="0"/>
            <c:spPr>
              <a:solidFill>
                <a:schemeClr val="accent2"/>
              </a:solidFill>
              <a:ln>
                <a:noFill/>
              </a:ln>
            </c:spPr>
            <c:extLst>
              <c:ext xmlns:c16="http://schemas.microsoft.com/office/drawing/2014/chart" uri="{C3380CC4-5D6E-409C-BE32-E72D297353CC}">
                <c16:uniqueId val="{00000002-06DA-4EE6-9945-366E757B6902}"/>
              </c:ext>
            </c:extLst>
          </c:dPt>
          <c:dLbls>
            <c:dLbl>
              <c:idx val="0"/>
              <c:layout>
                <c:manualLayout>
                  <c:x val="1.5393724097098875E-2"/>
                  <c:y val="5.030743432084964E-3"/>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0-06DA-4EE6-9945-366E757B6902}"/>
                </c:ext>
              </c:extLst>
            </c:dLbl>
            <c:dLbl>
              <c:idx val="1"/>
              <c:layout>
                <c:manualLayout>
                  <c:x val="-1.5393724097098875E-2"/>
                  <c:y val="5.030743432084964E-3"/>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1-06DA-4EE6-9945-366E757B6902}"/>
                </c:ext>
              </c:extLst>
            </c:dLbl>
            <c:dLbl>
              <c:idx val="2"/>
              <c:layout>
                <c:manualLayout>
                  <c:x val="-1.1841326228537596E-2"/>
                  <c:y val="-1.509223029625489E-2"/>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 xmlns:c16="http://schemas.microsoft.com/office/drawing/2014/chart" uri="{C3380CC4-5D6E-409C-BE32-E72D297353CC}">
                  <c16:uniqueId val="{00000002-06DA-4EE6-9945-366E757B690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Sheet1!$A$1:$A$3</c:f>
              <c:numCache>
                <c:formatCode>General</c:formatCode>
                <c:ptCount val="3"/>
                <c:pt idx="0">
                  <c:v>60</c:v>
                </c:pt>
                <c:pt idx="1">
                  <c:v>20</c:v>
                </c:pt>
                <c:pt idx="2">
                  <c:v>20</c:v>
                </c:pt>
              </c:numCache>
            </c:numRef>
          </c:val>
          <c:extLst>
            <c:ext xmlns:c16="http://schemas.microsoft.com/office/drawing/2014/chart" uri="{C3380CC4-5D6E-409C-BE32-E72D297353CC}">
              <c16:uniqueId val="{00000003-06DA-4EE6-9945-366E757B6902}"/>
            </c:ext>
          </c:extLst>
        </c:ser>
        <c:dLbls>
          <c:showLegendKey val="0"/>
          <c:showVal val="0"/>
          <c:showCatName val="0"/>
          <c:showSerName val="0"/>
          <c:showPercent val="0"/>
          <c:showBubbleSize val="0"/>
          <c:showLeaderLines val="1"/>
        </c:dLbls>
        <c:firstSliceAng val="0"/>
        <c:holeSize val="50"/>
      </c:doughnutChart>
    </c:plotArea>
    <c:plotVisOnly val="0"/>
    <c:dispBlanksAs val="gap"/>
    <c:showDLblsOverMax val="1"/>
  </c:chart>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3115423901940753E-2"/>
          <c:y val="4.5414847161572056E-2"/>
          <c:w val="0.89376915219611852"/>
          <c:h val="0.90917030567685586"/>
        </c:manualLayout>
      </c:layout>
      <c:barChart>
        <c:barDir val="col"/>
        <c:grouping val="clustered"/>
        <c:varyColors val="0"/>
        <c:ser>
          <c:idx val="0"/>
          <c:order val="0"/>
          <c:spPr>
            <a:solidFill>
              <a:schemeClr val="tx1"/>
            </a:solidFill>
            <a:ln>
              <a:noFill/>
            </a:ln>
          </c:spPr>
          <c:invertIfNegative val="0"/>
          <c:val>
            <c:numRef>
              <c:f>Sheet1!$A$1</c:f>
              <c:numCache>
                <c:formatCode>General</c:formatCode>
                <c:ptCount val="1"/>
                <c:pt idx="0">
                  <c:v>3.7</c:v>
                </c:pt>
              </c:numCache>
            </c:numRef>
          </c:val>
          <c:extLst>
            <c:ext xmlns:c16="http://schemas.microsoft.com/office/drawing/2014/chart" uri="{C3380CC4-5D6E-409C-BE32-E72D297353CC}">
              <c16:uniqueId val="{00000000-A9E9-1444-8313-7489FC5CBAF0}"/>
            </c:ext>
          </c:extLst>
        </c:ser>
        <c:ser>
          <c:idx val="1"/>
          <c:order val="1"/>
          <c:spPr>
            <a:solidFill>
              <a:schemeClr val="accent1"/>
            </a:solidFill>
            <a:ln>
              <a:noFill/>
            </a:ln>
          </c:spPr>
          <c:invertIfNegative val="0"/>
          <c:val>
            <c:numRef>
              <c:f>Sheet1!$A$2</c:f>
              <c:numCache>
                <c:formatCode>General</c:formatCode>
                <c:ptCount val="1"/>
                <c:pt idx="0">
                  <c:v>0.5</c:v>
                </c:pt>
              </c:numCache>
            </c:numRef>
          </c:val>
          <c:extLst>
            <c:ext xmlns:c16="http://schemas.microsoft.com/office/drawing/2014/chart" uri="{C3380CC4-5D6E-409C-BE32-E72D297353CC}">
              <c16:uniqueId val="{00000001-A9E9-1444-8313-7489FC5CBAF0}"/>
            </c:ext>
          </c:extLst>
        </c:ser>
        <c:dLbls>
          <c:showLegendKey val="0"/>
          <c:showVal val="0"/>
          <c:showCatName val="0"/>
          <c:showSerName val="0"/>
          <c:showPercent val="0"/>
          <c:showBubbleSize val="0"/>
        </c:dLbls>
        <c:gapWidth val="80"/>
        <c:axId val="1446513199"/>
        <c:axId val="1"/>
      </c:barChart>
      <c:catAx>
        <c:axId val="1446513199"/>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7"/>
          <c:min val="0"/>
        </c:scaling>
        <c:delete val="1"/>
        <c:axPos val="l"/>
        <c:numFmt formatCode="General" sourceLinked="1"/>
        <c:majorTickMark val="out"/>
        <c:minorTickMark val="none"/>
        <c:tickLblPos val="nextTo"/>
        <c:crossAx val="1446513199"/>
        <c:crosses val="min"/>
        <c:crossBetween val="between"/>
      </c:valAx>
    </c:plotArea>
    <c:plotVisOnly val="0"/>
    <c:dispBlanksAs val="gap"/>
    <c:showDLblsOverMax val="1"/>
  </c:chart>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6583242655059846E-2"/>
          <c:y val="4.5414847161572056E-2"/>
          <c:w val="0.88683351468988025"/>
          <c:h val="0.90917030567685586"/>
        </c:manualLayout>
      </c:layout>
      <c:barChart>
        <c:barDir val="col"/>
        <c:grouping val="clustered"/>
        <c:varyColors val="0"/>
        <c:ser>
          <c:idx val="0"/>
          <c:order val="0"/>
          <c:spPr>
            <a:solidFill>
              <a:schemeClr val="tx1"/>
            </a:solidFill>
            <a:ln>
              <a:noFill/>
            </a:ln>
          </c:spPr>
          <c:invertIfNegative val="0"/>
          <c:val>
            <c:numRef>
              <c:f>Sheet1!$A$1</c:f>
              <c:numCache>
                <c:formatCode>General</c:formatCode>
                <c:ptCount val="1"/>
                <c:pt idx="0">
                  <c:v>220</c:v>
                </c:pt>
              </c:numCache>
            </c:numRef>
          </c:val>
          <c:extLst>
            <c:ext xmlns:c16="http://schemas.microsoft.com/office/drawing/2014/chart" uri="{C3380CC4-5D6E-409C-BE32-E72D297353CC}">
              <c16:uniqueId val="{00000000-6A76-AD40-8581-191B653AD72F}"/>
            </c:ext>
          </c:extLst>
        </c:ser>
        <c:ser>
          <c:idx val="1"/>
          <c:order val="1"/>
          <c:spPr>
            <a:solidFill>
              <a:schemeClr val="accent1"/>
            </a:solidFill>
            <a:ln>
              <a:noFill/>
            </a:ln>
          </c:spPr>
          <c:invertIfNegative val="0"/>
          <c:val>
            <c:numRef>
              <c:f>Sheet1!$A$2</c:f>
              <c:numCache>
                <c:formatCode>General</c:formatCode>
                <c:ptCount val="1"/>
                <c:pt idx="0">
                  <c:v>11</c:v>
                </c:pt>
              </c:numCache>
            </c:numRef>
          </c:val>
          <c:extLst>
            <c:ext xmlns:c16="http://schemas.microsoft.com/office/drawing/2014/chart" uri="{C3380CC4-5D6E-409C-BE32-E72D297353CC}">
              <c16:uniqueId val="{00000001-6A76-AD40-8581-191B653AD72F}"/>
            </c:ext>
          </c:extLst>
        </c:ser>
        <c:dLbls>
          <c:showLegendKey val="0"/>
          <c:showVal val="0"/>
          <c:showCatName val="0"/>
          <c:showSerName val="0"/>
          <c:showPercent val="0"/>
          <c:showBubbleSize val="0"/>
        </c:dLbls>
        <c:gapWidth val="80"/>
        <c:axId val="1446634335"/>
        <c:axId val="1"/>
      </c:barChart>
      <c:catAx>
        <c:axId val="1446634335"/>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20"/>
          <c:min val="0"/>
        </c:scaling>
        <c:delete val="1"/>
        <c:axPos val="l"/>
        <c:numFmt formatCode="General" sourceLinked="1"/>
        <c:majorTickMark val="out"/>
        <c:minorTickMark val="none"/>
        <c:tickLblPos val="nextTo"/>
        <c:crossAx val="1446634335"/>
        <c:crosses val="min"/>
        <c:crossBetween val="between"/>
      </c:valAx>
    </c:plotArea>
    <c:plotVisOnly val="0"/>
    <c:dispBlanksAs val="gap"/>
    <c:showDLblsOverMax val="1"/>
  </c:chart>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9425901201602136E-2"/>
          <c:y val="4.3082021541010769E-2"/>
          <c:w val="0.86114819759679573"/>
          <c:h val="0.91383595691797848"/>
        </c:manualLayout>
      </c:layout>
      <c:barChart>
        <c:barDir val="col"/>
        <c:grouping val="clustered"/>
        <c:varyColors val="0"/>
        <c:ser>
          <c:idx val="0"/>
          <c:order val="0"/>
          <c:spPr>
            <a:solidFill>
              <a:schemeClr val="tx1"/>
            </a:solidFill>
            <a:ln>
              <a:noFill/>
            </a:ln>
          </c:spPr>
          <c:invertIfNegative val="0"/>
          <c:val>
            <c:numRef>
              <c:f>Sheet1!$A$1</c:f>
              <c:numCache>
                <c:formatCode>General</c:formatCode>
                <c:ptCount val="1"/>
                <c:pt idx="0">
                  <c:v>1.6</c:v>
                </c:pt>
              </c:numCache>
            </c:numRef>
          </c:val>
          <c:extLst>
            <c:ext xmlns:c16="http://schemas.microsoft.com/office/drawing/2014/chart" uri="{C3380CC4-5D6E-409C-BE32-E72D297353CC}">
              <c16:uniqueId val="{00000000-FA19-2141-99BD-27D6F555087C}"/>
            </c:ext>
          </c:extLst>
        </c:ser>
        <c:ser>
          <c:idx val="1"/>
          <c:order val="1"/>
          <c:spPr>
            <a:solidFill>
              <a:schemeClr val="accent1"/>
            </a:solidFill>
            <a:ln>
              <a:noFill/>
            </a:ln>
          </c:spPr>
          <c:invertIfNegative val="0"/>
          <c:val>
            <c:numRef>
              <c:f>Sheet1!$A$2</c:f>
              <c:numCache>
                <c:formatCode>General</c:formatCode>
                <c:ptCount val="1"/>
                <c:pt idx="0">
                  <c:v>0.05</c:v>
                </c:pt>
              </c:numCache>
            </c:numRef>
          </c:val>
          <c:extLst>
            <c:ext xmlns:c16="http://schemas.microsoft.com/office/drawing/2014/chart" uri="{C3380CC4-5D6E-409C-BE32-E72D297353CC}">
              <c16:uniqueId val="{00000001-FA19-2141-99BD-27D6F555087C}"/>
            </c:ext>
          </c:extLst>
        </c:ser>
        <c:dLbls>
          <c:showLegendKey val="0"/>
          <c:showVal val="0"/>
          <c:showCatName val="0"/>
          <c:showSerName val="0"/>
          <c:showPercent val="0"/>
          <c:showBubbleSize val="0"/>
        </c:dLbls>
        <c:gapWidth val="80"/>
        <c:axId val="1446796783"/>
        <c:axId val="1"/>
      </c:barChart>
      <c:catAx>
        <c:axId val="144679678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6"/>
          <c:min val="0"/>
        </c:scaling>
        <c:delete val="1"/>
        <c:axPos val="l"/>
        <c:numFmt formatCode="General" sourceLinked="1"/>
        <c:majorTickMark val="out"/>
        <c:minorTickMark val="none"/>
        <c:tickLblPos val="nextTo"/>
        <c:crossAx val="1446796783"/>
        <c:crosses val="min"/>
        <c:crossBetween val="between"/>
      </c:valAx>
    </c:plotArea>
    <c:plotVisOnly val="0"/>
    <c:dispBlanksAs val="gap"/>
    <c:showDLblsOverMax val="1"/>
  </c:chart>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9368824359749948E-2"/>
          <c:y val="5.5211267605633801E-2"/>
          <c:w val="0.89251865295422461"/>
          <c:h val="0.76450704225352117"/>
        </c:manualLayout>
      </c:layout>
      <c:scatterChart>
        <c:scatterStyle val="lineMarker"/>
        <c:varyColors val="0"/>
        <c:ser>
          <c:idx val="0"/>
          <c:order val="0"/>
          <c:spPr>
            <a:ln w="19050" cmpd="sng" algn="ctr">
              <a:solidFill>
                <a:schemeClr val="accent6"/>
              </a:solidFill>
              <a:prstDash val="lgDash"/>
            </a:ln>
          </c:spPr>
          <c:marker>
            <c:symbol val="none"/>
          </c:marker>
          <c:xVal>
            <c:numRef>
              <c:f>Sheet1!$A$1:$J$1</c:f>
              <c:numCache>
                <c:formatCode>General</c:formatCode>
                <c:ptCount val="10"/>
                <c:pt idx="0">
                  <c:v>0</c:v>
                </c:pt>
                <c:pt idx="1">
                  <c:v>3</c:v>
                </c:pt>
                <c:pt idx="2">
                  <c:v>9</c:v>
                </c:pt>
                <c:pt idx="3">
                  <c:v>10</c:v>
                </c:pt>
                <c:pt idx="4">
                  <c:v>15</c:v>
                </c:pt>
                <c:pt idx="5">
                  <c:v>17</c:v>
                </c:pt>
                <c:pt idx="6">
                  <c:v>20</c:v>
                </c:pt>
                <c:pt idx="7">
                  <c:v>23</c:v>
                </c:pt>
                <c:pt idx="8">
                  <c:v>28</c:v>
                </c:pt>
                <c:pt idx="9">
                  <c:v>30</c:v>
                </c:pt>
              </c:numCache>
            </c:numRef>
          </c:xVal>
          <c:yVal>
            <c:numRef>
              <c:f>Sheet1!$A$2:$J$2</c:f>
              <c:numCache>
                <c:formatCode>General</c:formatCode>
                <c:ptCount val="10"/>
                <c:pt idx="0">
                  <c:v>4</c:v>
                </c:pt>
                <c:pt idx="1">
                  <c:v>6</c:v>
                </c:pt>
                <c:pt idx="2">
                  <c:v>76.285714285714278</c:v>
                </c:pt>
                <c:pt idx="3">
                  <c:v>88</c:v>
                </c:pt>
                <c:pt idx="4">
                  <c:v>115</c:v>
                </c:pt>
                <c:pt idx="5">
                  <c:v>165</c:v>
                </c:pt>
                <c:pt idx="6">
                  <c:v>240</c:v>
                </c:pt>
                <c:pt idx="7">
                  <c:v>334.5</c:v>
                </c:pt>
                <c:pt idx="8">
                  <c:v>492</c:v>
                </c:pt>
                <c:pt idx="9">
                  <c:v>555</c:v>
                </c:pt>
              </c:numCache>
            </c:numRef>
          </c:yVal>
          <c:smooth val="0"/>
          <c:extLst>
            <c:ext xmlns:c16="http://schemas.microsoft.com/office/drawing/2014/chart" uri="{C3380CC4-5D6E-409C-BE32-E72D297353CC}">
              <c16:uniqueId val="{00000000-2E94-4769-BA1E-B505AA47803A}"/>
            </c:ext>
          </c:extLst>
        </c:ser>
        <c:ser>
          <c:idx val="1"/>
          <c:order val="1"/>
          <c:spPr>
            <a:ln w="19050" cmpd="sng" algn="ctr">
              <a:solidFill>
                <a:schemeClr val="accent1"/>
              </a:solidFill>
              <a:prstDash val="lgDash"/>
            </a:ln>
          </c:spPr>
          <c:marker>
            <c:symbol val="none"/>
          </c:marker>
          <c:xVal>
            <c:numRef>
              <c:f>Sheet1!$A$1:$J$1</c:f>
              <c:numCache>
                <c:formatCode>General</c:formatCode>
                <c:ptCount val="10"/>
                <c:pt idx="0">
                  <c:v>0</c:v>
                </c:pt>
                <c:pt idx="1">
                  <c:v>3</c:v>
                </c:pt>
                <c:pt idx="2">
                  <c:v>9</c:v>
                </c:pt>
                <c:pt idx="3">
                  <c:v>10</c:v>
                </c:pt>
                <c:pt idx="4">
                  <c:v>15</c:v>
                </c:pt>
                <c:pt idx="5">
                  <c:v>17</c:v>
                </c:pt>
                <c:pt idx="6">
                  <c:v>20</c:v>
                </c:pt>
                <c:pt idx="7">
                  <c:v>23</c:v>
                </c:pt>
                <c:pt idx="8">
                  <c:v>28</c:v>
                </c:pt>
                <c:pt idx="9">
                  <c:v>30</c:v>
                </c:pt>
              </c:numCache>
            </c:numRef>
          </c:xVal>
          <c:yVal>
            <c:numRef>
              <c:f>Sheet1!$A$3:$J$3</c:f>
              <c:numCache>
                <c:formatCode>General</c:formatCode>
                <c:ptCount val="10"/>
                <c:pt idx="0">
                  <c:v>4</c:v>
                </c:pt>
                <c:pt idx="1">
                  <c:v>8.5</c:v>
                </c:pt>
                <c:pt idx="2">
                  <c:v>140</c:v>
                </c:pt>
                <c:pt idx="3">
                  <c:v>236</c:v>
                </c:pt>
                <c:pt idx="4">
                  <c:v>290</c:v>
                </c:pt>
                <c:pt idx="5">
                  <c:v>362</c:v>
                </c:pt>
                <c:pt idx="6">
                  <c:v>470</c:v>
                </c:pt>
                <c:pt idx="7">
                  <c:v>662.3</c:v>
                </c:pt>
                <c:pt idx="8">
                  <c:v>982.80000000000007</c:v>
                </c:pt>
                <c:pt idx="9">
                  <c:v>1111</c:v>
                </c:pt>
              </c:numCache>
            </c:numRef>
          </c:yVal>
          <c:smooth val="0"/>
          <c:extLst>
            <c:ext xmlns:c16="http://schemas.microsoft.com/office/drawing/2014/chart" uri="{C3380CC4-5D6E-409C-BE32-E72D297353CC}">
              <c16:uniqueId val="{00000001-2E94-4769-BA1E-B505AA47803A}"/>
            </c:ext>
          </c:extLst>
        </c:ser>
        <c:ser>
          <c:idx val="2"/>
          <c:order val="2"/>
          <c:spPr>
            <a:ln w="19050" cmpd="sng" algn="ctr">
              <a:solidFill>
                <a:schemeClr val="accent5"/>
              </a:solidFill>
              <a:prstDash val="lgDash"/>
            </a:ln>
          </c:spPr>
          <c:marker>
            <c:symbol val="none"/>
          </c:marker>
          <c:xVal>
            <c:numRef>
              <c:f>Sheet1!$A$1:$J$1</c:f>
              <c:numCache>
                <c:formatCode>General</c:formatCode>
                <c:ptCount val="10"/>
                <c:pt idx="0">
                  <c:v>0</c:v>
                </c:pt>
                <c:pt idx="1">
                  <c:v>3</c:v>
                </c:pt>
                <c:pt idx="2">
                  <c:v>9</c:v>
                </c:pt>
                <c:pt idx="3">
                  <c:v>10</c:v>
                </c:pt>
                <c:pt idx="4">
                  <c:v>15</c:v>
                </c:pt>
                <c:pt idx="5">
                  <c:v>17</c:v>
                </c:pt>
                <c:pt idx="6">
                  <c:v>20</c:v>
                </c:pt>
                <c:pt idx="7">
                  <c:v>23</c:v>
                </c:pt>
                <c:pt idx="8">
                  <c:v>28</c:v>
                </c:pt>
                <c:pt idx="9">
                  <c:v>30</c:v>
                </c:pt>
              </c:numCache>
            </c:numRef>
          </c:xVal>
          <c:yVal>
            <c:numRef>
              <c:f>Sheet1!$A$4:$J$4</c:f>
              <c:numCache>
                <c:formatCode>General</c:formatCode>
                <c:ptCount val="10"/>
                <c:pt idx="1">
                  <c:v>7.25</c:v>
                </c:pt>
                <c:pt idx="2">
                  <c:v>140</c:v>
                </c:pt>
                <c:pt idx="3">
                  <c:v>162</c:v>
                </c:pt>
                <c:pt idx="4">
                  <c:v>202.5</c:v>
                </c:pt>
                <c:pt idx="5">
                  <c:v>263.5</c:v>
                </c:pt>
                <c:pt idx="6">
                  <c:v>355</c:v>
                </c:pt>
                <c:pt idx="7">
                  <c:v>498.4</c:v>
                </c:pt>
                <c:pt idx="8">
                  <c:v>737.40000000000009</c:v>
                </c:pt>
                <c:pt idx="9">
                  <c:v>833</c:v>
                </c:pt>
              </c:numCache>
            </c:numRef>
          </c:yVal>
          <c:smooth val="0"/>
          <c:extLst>
            <c:ext xmlns:c16="http://schemas.microsoft.com/office/drawing/2014/chart" uri="{C3380CC4-5D6E-409C-BE32-E72D297353CC}">
              <c16:uniqueId val="{00000002-2E94-4769-BA1E-B505AA47803A}"/>
            </c:ext>
          </c:extLst>
        </c:ser>
        <c:ser>
          <c:idx val="3"/>
          <c:order val="3"/>
          <c:spPr>
            <a:ln w="19050" cmpd="sng" algn="ctr">
              <a:solidFill>
                <a:schemeClr val="tx1"/>
              </a:solidFill>
              <a:prstDash val="solid"/>
            </a:ln>
          </c:spPr>
          <c:marker>
            <c:symbol val="none"/>
          </c:marker>
          <c:xVal>
            <c:numRef>
              <c:f>Sheet1!$A$1:$J$1</c:f>
              <c:numCache>
                <c:formatCode>General</c:formatCode>
                <c:ptCount val="10"/>
                <c:pt idx="0">
                  <c:v>0</c:v>
                </c:pt>
                <c:pt idx="1">
                  <c:v>3</c:v>
                </c:pt>
                <c:pt idx="2">
                  <c:v>9</c:v>
                </c:pt>
                <c:pt idx="3">
                  <c:v>10</c:v>
                </c:pt>
                <c:pt idx="4">
                  <c:v>15</c:v>
                </c:pt>
                <c:pt idx="5">
                  <c:v>17</c:v>
                </c:pt>
                <c:pt idx="6">
                  <c:v>20</c:v>
                </c:pt>
                <c:pt idx="7">
                  <c:v>23</c:v>
                </c:pt>
                <c:pt idx="8">
                  <c:v>28</c:v>
                </c:pt>
                <c:pt idx="9">
                  <c:v>30</c:v>
                </c:pt>
              </c:numCache>
            </c:numRef>
          </c:xVal>
          <c:yVal>
            <c:numRef>
              <c:f>Sheet1!$A$5:$J$5</c:f>
              <c:numCache>
                <c:formatCode>General</c:formatCode>
                <c:ptCount val="10"/>
                <c:pt idx="1">
                  <c:v>2</c:v>
                </c:pt>
                <c:pt idx="2">
                  <c:v>8.8571428571428577</c:v>
                </c:pt>
                <c:pt idx="3">
                  <c:v>10</c:v>
                </c:pt>
                <c:pt idx="4">
                  <c:v>60</c:v>
                </c:pt>
                <c:pt idx="5">
                  <c:v>118</c:v>
                </c:pt>
                <c:pt idx="6">
                  <c:v>246</c:v>
                </c:pt>
                <c:pt idx="7">
                  <c:v>500</c:v>
                </c:pt>
                <c:pt idx="8">
                  <c:v>1320</c:v>
                </c:pt>
                <c:pt idx="9">
                  <c:v>1500</c:v>
                </c:pt>
              </c:numCache>
            </c:numRef>
          </c:yVal>
          <c:smooth val="0"/>
          <c:extLst>
            <c:ext xmlns:c16="http://schemas.microsoft.com/office/drawing/2014/chart" uri="{C3380CC4-5D6E-409C-BE32-E72D297353CC}">
              <c16:uniqueId val="{00000003-2E94-4769-BA1E-B505AA47803A}"/>
            </c:ext>
          </c:extLst>
        </c:ser>
        <c:dLbls>
          <c:showLegendKey val="0"/>
          <c:showVal val="0"/>
          <c:showCatName val="0"/>
          <c:showSerName val="0"/>
          <c:showPercent val="0"/>
          <c:showBubbleSize val="0"/>
        </c:dLbls>
        <c:axId val="4"/>
        <c:axId val="5"/>
      </c:scatterChart>
      <c:valAx>
        <c:axId val="4"/>
        <c:scaling>
          <c:orientation val="minMax"/>
          <c:max val="30"/>
          <c:min val="0"/>
        </c:scaling>
        <c:delete val="0"/>
        <c:axPos val="b"/>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400" kern="1200">
                <a:solidFill>
                  <a:schemeClr val="tx1"/>
                </a:solidFill>
                <a:latin typeface="+mn-lt"/>
                <a:ea typeface="+mn-ea"/>
                <a:cs typeface="+mn-cs"/>
              </a:defRPr>
            </a:pPr>
            <a:endParaRPr lang="en-US"/>
          </a:p>
        </c:txPr>
        <c:crossAx val="5"/>
        <c:crosses val="min"/>
        <c:crossBetween val="midCat"/>
        <c:majorUnit val="5"/>
      </c:valAx>
      <c:valAx>
        <c:axId val="5"/>
        <c:scaling>
          <c:orientation val="minMax"/>
          <c:max val="1500"/>
          <c:min val="0"/>
        </c:scaling>
        <c:delete val="0"/>
        <c:axPos val="l"/>
        <c:majorGridlines>
          <c:spPr>
            <a:ln w="3175" cmpd="sng" algn="ctr">
              <a:solidFill>
                <a:schemeClr val="tx2"/>
              </a:solidFill>
              <a:prstDash val="solid"/>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4"/>
        <c:crosses val="min"/>
        <c:crossBetween val="midCat"/>
        <c:majorUnit val="500"/>
      </c:valAx>
    </c:plotArea>
    <c:plotVisOnly val="0"/>
    <c:dispBlanksAs val="gap"/>
    <c:showDLblsOverMax val="1"/>
  </c:chart>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8210862619808306"/>
          <c:y val="8.3020889126941624E-2"/>
          <c:w val="0.30798722044728433"/>
          <c:h val="0.83395822174611678"/>
        </c:manualLayout>
      </c:layout>
      <c:barChart>
        <c:barDir val="col"/>
        <c:grouping val="stacked"/>
        <c:varyColors val="0"/>
        <c:ser>
          <c:idx val="0"/>
          <c:order val="0"/>
          <c:spPr>
            <a:solidFill>
              <a:schemeClr val="accent2"/>
            </a:solidFill>
            <a:ln>
              <a:noFill/>
            </a:ln>
          </c:spPr>
          <c:invertIfNegative val="0"/>
          <c:val>
            <c:numRef>
              <c:f>Sheet1!$A$1</c:f>
              <c:numCache>
                <c:formatCode>General</c:formatCode>
                <c:ptCount val="1"/>
                <c:pt idx="0">
                  <c:v>631.70000000000005</c:v>
                </c:pt>
              </c:numCache>
            </c:numRef>
          </c:val>
          <c:extLst>
            <c:ext xmlns:c16="http://schemas.microsoft.com/office/drawing/2014/chart" uri="{C3380CC4-5D6E-409C-BE32-E72D297353CC}">
              <c16:uniqueId val="{00000000-D688-2C4D-9B9B-779FC79E609E}"/>
            </c:ext>
          </c:extLst>
        </c:ser>
        <c:ser>
          <c:idx val="1"/>
          <c:order val="1"/>
          <c:spPr>
            <a:solidFill>
              <a:schemeClr val="accent1"/>
            </a:solidFill>
            <a:ln>
              <a:noFill/>
            </a:ln>
          </c:spPr>
          <c:invertIfNegative val="0"/>
          <c:dLbls>
            <c:dLbl>
              <c:idx val="0"/>
              <c:layout>
                <c:manualLayout>
                  <c:x val="-0.17124600638977636"/>
                  <c:y val="1.0176754151044456E-2"/>
                </c:manualLayout>
              </c:layout>
              <c:numFmt formatCode="&quot;$&quot;#,##0.0;&quot;-&quot;&quot;$&quot;#,##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D688-2C4D-9B9B-779FC79E609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28.5</c:v>
                </c:pt>
              </c:numCache>
            </c:numRef>
          </c:val>
          <c:extLst>
            <c:ext xmlns:c16="http://schemas.microsoft.com/office/drawing/2014/chart" uri="{C3380CC4-5D6E-409C-BE32-E72D297353CC}">
              <c16:uniqueId val="{00000002-D688-2C4D-9B9B-779FC79E609E}"/>
            </c:ext>
          </c:extLst>
        </c:ser>
        <c:dLbls>
          <c:showLegendKey val="0"/>
          <c:showVal val="0"/>
          <c:showCatName val="0"/>
          <c:showSerName val="0"/>
          <c:showPercent val="0"/>
          <c:showBubbleSize val="0"/>
        </c:dLbls>
        <c:gapWidth val="80"/>
        <c:overlap val="100"/>
        <c:axId val="343603552"/>
        <c:axId val="1"/>
      </c:barChart>
      <c:catAx>
        <c:axId val="343603552"/>
        <c:scaling>
          <c:orientation val="minMax"/>
        </c:scaling>
        <c:delete val="1"/>
        <c:axPos val="t"/>
        <c:majorTickMark val="out"/>
        <c:minorTickMark val="none"/>
        <c:tickLblPos val="nextTo"/>
        <c:crossAx val="1"/>
        <c:crosses val="min"/>
        <c:auto val="0"/>
        <c:lblAlgn val="ctr"/>
        <c:lblOffset val="100"/>
        <c:noMultiLvlLbl val="0"/>
      </c:catAx>
      <c:valAx>
        <c:axId val="1"/>
        <c:scaling>
          <c:orientation val="maxMin"/>
          <c:max val="660.2"/>
          <c:min val="0"/>
        </c:scaling>
        <c:delete val="1"/>
        <c:axPos val="l"/>
        <c:numFmt formatCode="General" sourceLinked="1"/>
        <c:majorTickMark val="out"/>
        <c:minorTickMark val="none"/>
        <c:tickLblPos val="nextTo"/>
        <c:crossAx val="343603552"/>
        <c:crosses val="min"/>
        <c:crossBetween val="between"/>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7586206896551724E-2"/>
          <c:y val="3.6338225017470298E-2"/>
          <c:w val="0.94482758620689655"/>
          <c:h val="0.92732354996505939"/>
        </c:manualLayout>
      </c:layout>
      <c:barChart>
        <c:barDir val="col"/>
        <c:grouping val="clustered"/>
        <c:varyColors val="0"/>
        <c:ser>
          <c:idx val="0"/>
          <c:order val="0"/>
          <c:spPr>
            <a:solidFill>
              <a:schemeClr val="accent1"/>
            </a:solidFill>
            <a:ln>
              <a:noFill/>
            </a:ln>
          </c:spPr>
          <c:invertIfNegative val="0"/>
          <c:val>
            <c:numRef>
              <c:f>Sheet1!$A$1:$B$1</c:f>
              <c:numCache>
                <c:formatCode>General</c:formatCode>
                <c:ptCount val="2"/>
                <c:pt idx="0">
                  <c:v>451.72</c:v>
                </c:pt>
                <c:pt idx="1">
                  <c:v>796.05901726425509</c:v>
                </c:pt>
              </c:numCache>
            </c:numRef>
          </c:val>
          <c:extLst>
            <c:ext xmlns:c16="http://schemas.microsoft.com/office/drawing/2014/chart" uri="{C3380CC4-5D6E-409C-BE32-E72D297353CC}">
              <c16:uniqueId val="{00000000-ABBE-1C44-A25F-7857FF812745}"/>
            </c:ext>
          </c:extLst>
        </c:ser>
        <c:ser>
          <c:idx val="1"/>
          <c:order val="1"/>
          <c:spPr>
            <a:solidFill>
              <a:schemeClr val="accent2"/>
            </a:solidFill>
            <a:ln>
              <a:noFill/>
            </a:ln>
          </c:spPr>
          <c:invertIfNegative val="0"/>
          <c:val>
            <c:numRef>
              <c:f>Sheet1!$A$2:$B$2</c:f>
              <c:numCache>
                <c:formatCode>General</c:formatCode>
                <c:ptCount val="2"/>
                <c:pt idx="0">
                  <c:v>146.19999999999999</c:v>
                </c:pt>
                <c:pt idx="1">
                  <c:v>617.29067729083727</c:v>
                </c:pt>
              </c:numCache>
            </c:numRef>
          </c:val>
          <c:extLst>
            <c:ext xmlns:c16="http://schemas.microsoft.com/office/drawing/2014/chart" uri="{C3380CC4-5D6E-409C-BE32-E72D297353CC}">
              <c16:uniqueId val="{00000001-ABBE-1C44-A25F-7857FF812745}"/>
            </c:ext>
          </c:extLst>
        </c:ser>
        <c:ser>
          <c:idx val="2"/>
          <c:order val="2"/>
          <c:spPr>
            <a:solidFill>
              <a:schemeClr val="accent3"/>
            </a:solidFill>
            <a:ln>
              <a:noFill/>
            </a:ln>
          </c:spPr>
          <c:invertIfNegative val="0"/>
          <c:val>
            <c:numRef>
              <c:f>Sheet1!$A$3:$B$3</c:f>
              <c:numCache>
                <c:formatCode>General</c:formatCode>
                <c:ptCount val="2"/>
                <c:pt idx="0">
                  <c:v>271.67</c:v>
                </c:pt>
                <c:pt idx="1">
                  <c:v>706.674847277558</c:v>
                </c:pt>
              </c:numCache>
            </c:numRef>
          </c:val>
          <c:extLst>
            <c:ext xmlns:c16="http://schemas.microsoft.com/office/drawing/2014/chart" uri="{C3380CC4-5D6E-409C-BE32-E72D297353CC}">
              <c16:uniqueId val="{00000002-ABBE-1C44-A25F-7857FF812745}"/>
            </c:ext>
          </c:extLst>
        </c:ser>
        <c:dLbls>
          <c:showLegendKey val="0"/>
          <c:showVal val="0"/>
          <c:showCatName val="0"/>
          <c:showSerName val="0"/>
          <c:showPercent val="0"/>
          <c:showBubbleSize val="0"/>
        </c:dLbls>
        <c:gapWidth val="80"/>
        <c:axId val="1071826944"/>
        <c:axId val="1"/>
      </c:barChart>
      <c:catAx>
        <c:axId val="107182694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796.05901726425509"/>
          <c:min val="0"/>
        </c:scaling>
        <c:delete val="1"/>
        <c:axPos val="l"/>
        <c:numFmt formatCode="General" sourceLinked="1"/>
        <c:majorTickMark val="out"/>
        <c:minorTickMark val="none"/>
        <c:tickLblPos val="nextTo"/>
        <c:crossAx val="1071826944"/>
        <c:crosses val="min"/>
        <c:crossBetween val="between"/>
      </c:valAx>
    </c:plotArea>
    <c:plotVisOnly val="0"/>
    <c:dispBlanksAs val="gap"/>
    <c:showDLblsOverMax val="1"/>
  </c:chart>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571884984025559"/>
          <c:y val="8.3020889126941624E-2"/>
          <c:w val="0.28498402555910546"/>
          <c:h val="0.83395822174611678"/>
        </c:manualLayout>
      </c:layout>
      <c:barChart>
        <c:barDir val="col"/>
        <c:grouping val="stacked"/>
        <c:varyColors val="0"/>
        <c:ser>
          <c:idx val="0"/>
          <c:order val="0"/>
          <c:spPr>
            <a:solidFill>
              <a:schemeClr val="accent1"/>
            </a:solidFill>
            <a:ln>
              <a:noFill/>
            </a:ln>
          </c:spPr>
          <c:invertIfNegative val="0"/>
          <c:dLbls>
            <c:dLbl>
              <c:idx val="0"/>
              <c:layout>
                <c:manualLayout>
                  <c:x val="0"/>
                  <c:y val="0"/>
                </c:manualLayout>
              </c:layout>
              <c:numFmt formatCode="&quot;$&quot;#,##0.0;&quot;-&quot;&quot;$&quot;#,##0.0"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1653-CD46-BAD9-9E270B5A0D0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28.5</c:v>
                </c:pt>
              </c:numCache>
            </c:numRef>
          </c:val>
          <c:extLst>
            <c:ext xmlns:c16="http://schemas.microsoft.com/office/drawing/2014/chart" uri="{C3380CC4-5D6E-409C-BE32-E72D297353CC}">
              <c16:uniqueId val="{00000001-1653-CD46-BAD9-9E270B5A0D0F}"/>
            </c:ext>
          </c:extLst>
        </c:ser>
        <c:ser>
          <c:idx val="1"/>
          <c:order val="1"/>
          <c:spPr>
            <a:solidFill>
              <a:schemeClr val="accent2"/>
            </a:solidFill>
            <a:ln>
              <a:noFill/>
            </a:ln>
          </c:spPr>
          <c:invertIfNegative val="0"/>
          <c:dLbls>
            <c:dLbl>
              <c:idx val="0"/>
              <c:layout>
                <c:manualLayout>
                  <c:x val="0"/>
                  <c:y val="0"/>
                </c:manualLayout>
              </c:layout>
              <c:numFmt formatCode="&quot;$&quot;#,##0.0;&quot;-&quot;&quot;$&quot;#,##0.0"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1653-CD46-BAD9-9E270B5A0D0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4.7999999999999972</c:v>
                </c:pt>
              </c:numCache>
            </c:numRef>
          </c:val>
          <c:extLst>
            <c:ext xmlns:c16="http://schemas.microsoft.com/office/drawing/2014/chart" uri="{C3380CC4-5D6E-409C-BE32-E72D297353CC}">
              <c16:uniqueId val="{00000003-1653-CD46-BAD9-9E270B5A0D0F}"/>
            </c:ext>
          </c:extLst>
        </c:ser>
        <c:dLbls>
          <c:showLegendKey val="0"/>
          <c:showVal val="0"/>
          <c:showCatName val="0"/>
          <c:showSerName val="0"/>
          <c:showPercent val="0"/>
          <c:showBubbleSize val="0"/>
        </c:dLbls>
        <c:gapWidth val="80"/>
        <c:overlap val="100"/>
        <c:axId val="1112882752"/>
        <c:axId val="1"/>
      </c:barChart>
      <c:catAx>
        <c:axId val="111288275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3.299999999999997"/>
          <c:min val="0"/>
        </c:scaling>
        <c:delete val="1"/>
        <c:axPos val="l"/>
        <c:numFmt formatCode="General" sourceLinked="1"/>
        <c:majorTickMark val="out"/>
        <c:minorTickMark val="none"/>
        <c:tickLblPos val="nextTo"/>
        <c:crossAx val="1112882752"/>
        <c:crosses val="min"/>
        <c:crossBetween val="between"/>
      </c:valAx>
    </c:plotArea>
    <c:plotVisOnly val="0"/>
    <c:dispBlanksAs val="gap"/>
    <c:showDLblsOverMax val="1"/>
  </c:chart>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31935771632471E-2"/>
          <c:y val="0.11582213029989659"/>
          <c:w val="0.95361284567350579"/>
          <c:h val="0.8040330920372285"/>
        </c:manualLayout>
      </c:layout>
      <c:barChart>
        <c:barDir val="col"/>
        <c:grouping val="stacked"/>
        <c:varyColors val="0"/>
        <c:ser>
          <c:idx val="0"/>
          <c:order val="0"/>
          <c:spPr>
            <a:solidFill>
              <a:schemeClr val="bg1"/>
            </a:solidFill>
            <a:ln>
              <a:noFill/>
            </a:ln>
          </c:spPr>
          <c:invertIfNegative val="0"/>
          <c:dPt>
            <c:idx val="0"/>
            <c:invertIfNegative val="0"/>
            <c:bubble3D val="0"/>
            <c:spPr>
              <a:solidFill>
                <a:schemeClr val="accent1"/>
              </a:solidFill>
              <a:ln>
                <a:noFill/>
              </a:ln>
            </c:spPr>
            <c:extLst>
              <c:ext xmlns:c16="http://schemas.microsoft.com/office/drawing/2014/chart" uri="{C3380CC4-5D6E-409C-BE32-E72D297353CC}">
                <c16:uniqueId val="{00000000-6312-D843-88A9-946082D849BF}"/>
              </c:ext>
            </c:extLst>
          </c:dPt>
          <c:dLbls>
            <c:dLbl>
              <c:idx val="0"/>
              <c:layout>
                <c:manualLayout>
                  <c:x val="0"/>
                  <c:y val="-4.6535677352637021E-2"/>
                </c:manualLayout>
              </c:layout>
              <c:numFmt formatCode="&quot;$&quot;#,##0.0;&quot;-&quot;&quot;$&quot;#,##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312-D843-88A9-946082D849BF}"/>
                </c:ext>
              </c:extLst>
            </c:dLbl>
            <c:dLbl>
              <c:idx val="1"/>
              <c:layout>
                <c:manualLayout>
                  <c:x val="0"/>
                  <c:y val="-0.10289555325749741"/>
                </c:manualLayout>
              </c:layout>
              <c:numFmt formatCode="&quot;$&quot;#,##0;&quot;-&quot;&quot;$&quot;#,##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312-D843-88A9-946082D849BF}"/>
                </c:ext>
              </c:extLst>
            </c:dLbl>
            <c:dLbl>
              <c:idx val="2"/>
              <c:layout>
                <c:manualLayout>
                  <c:x val="0"/>
                  <c:y val="-0.15667011375387796"/>
                </c:manualLayout>
              </c:layout>
              <c:numFmt formatCode="&quot;$&quot;#,##0;&quot;-&quot;&quot;$&quot;#,##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6312-D843-88A9-946082D849BF}"/>
                </c:ext>
              </c:extLst>
            </c:dLbl>
            <c:dLbl>
              <c:idx val="3"/>
              <c:layout>
                <c:manualLayout>
                  <c:x val="0"/>
                  <c:y val="-0.43795243019648394"/>
                </c:manualLayout>
              </c:layout>
              <c:numFmt formatCode="&quot;$&quot;#,##0;&quot;-&quot;&quot;$&quot;#,##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6312-D843-88A9-946082D849B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33.299999999999997</c:v>
                </c:pt>
                <c:pt idx="1">
                  <c:v>212</c:v>
                </c:pt>
                <c:pt idx="2">
                  <c:v>381</c:v>
                </c:pt>
                <c:pt idx="3">
                  <c:v>1267</c:v>
                </c:pt>
              </c:numCache>
            </c:numRef>
          </c:val>
          <c:extLst>
            <c:ext xmlns:c16="http://schemas.microsoft.com/office/drawing/2014/chart" uri="{C3380CC4-5D6E-409C-BE32-E72D297353CC}">
              <c16:uniqueId val="{00000004-6312-D843-88A9-946082D849BF}"/>
            </c:ext>
          </c:extLst>
        </c:ser>
        <c:dLbls>
          <c:showLegendKey val="0"/>
          <c:showVal val="0"/>
          <c:showCatName val="0"/>
          <c:showSerName val="0"/>
          <c:showPercent val="0"/>
          <c:showBubbleSize val="0"/>
        </c:dLbls>
        <c:gapWidth val="80"/>
        <c:overlap val="100"/>
        <c:axId val="1101489024"/>
        <c:axId val="1"/>
      </c:barChart>
      <c:catAx>
        <c:axId val="110148902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267"/>
          <c:min val="0"/>
        </c:scaling>
        <c:delete val="1"/>
        <c:axPos val="l"/>
        <c:numFmt formatCode="General" sourceLinked="1"/>
        <c:majorTickMark val="out"/>
        <c:minorTickMark val="none"/>
        <c:tickLblPos val="nextTo"/>
        <c:crossAx val="1101489024"/>
        <c:crosses val="min"/>
        <c:crossBetween val="between"/>
      </c:valAx>
    </c:plotArea>
    <c:plotVisOnly val="0"/>
    <c:dispBlanksAs val="gap"/>
    <c:showDLblsOverMax val="1"/>
  </c:chart>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8784194528875376E-3"/>
          <c:y val="6.8824252355591975E-2"/>
          <c:w val="0.98024316109422494"/>
          <c:h val="0.86235149528881605"/>
        </c:manualLayout>
      </c:layout>
      <c:barChart>
        <c:barDir val="col"/>
        <c:grouping val="stacked"/>
        <c:varyColors val="0"/>
        <c:ser>
          <c:idx val="0"/>
          <c:order val="0"/>
          <c:spPr>
            <a:noFill/>
            <a:ln>
              <a:noFill/>
            </a:ln>
          </c:spPr>
          <c:invertIfNegative val="0"/>
          <c:dPt>
            <c:idx val="0"/>
            <c:invertIfNegative val="0"/>
            <c:bubble3D val="0"/>
            <c:spPr>
              <a:solidFill>
                <a:schemeClr val="accent2"/>
              </a:solidFill>
              <a:ln>
                <a:noFill/>
              </a:ln>
            </c:spPr>
            <c:extLst>
              <c:ext xmlns:c16="http://schemas.microsoft.com/office/drawing/2014/chart" uri="{C3380CC4-5D6E-409C-BE32-E72D297353CC}">
                <c16:uniqueId val="{00000000-8179-B047-864D-490960C74204}"/>
              </c:ext>
            </c:extLst>
          </c:dPt>
          <c:dPt>
            <c:idx val="1"/>
            <c:invertIfNegative val="0"/>
            <c:bubble3D val="0"/>
            <c:spPr>
              <a:solidFill>
                <a:schemeClr val="accent2"/>
              </a:solidFill>
              <a:ln>
                <a:noFill/>
              </a:ln>
            </c:spPr>
            <c:extLst>
              <c:ext xmlns:c16="http://schemas.microsoft.com/office/drawing/2014/chart" uri="{C3380CC4-5D6E-409C-BE32-E72D297353CC}">
                <c16:uniqueId val="{00000001-8179-B047-864D-490960C74204}"/>
              </c:ext>
            </c:extLst>
          </c:dPt>
          <c:dLbls>
            <c:dLbl>
              <c:idx val="0"/>
              <c:layout>
                <c:manualLayout>
                  <c:x val="0"/>
                  <c:y val="0"/>
                </c:manualLayout>
              </c:layout>
              <c:numFmt formatCode="0.0;&quot;-&quot;0.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8179-B047-864D-490960C74204}"/>
                </c:ext>
              </c:extLst>
            </c:dLbl>
            <c:dLbl>
              <c:idx val="1"/>
              <c:layout>
                <c:manualLayout>
                  <c:x val="-4.2743161094224921E-2"/>
                  <c:y val="-1.4338385907414994E-2"/>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8179-B047-864D-490960C74204}"/>
                </c:ext>
              </c:extLst>
            </c:dLbl>
            <c:dLbl>
              <c:idx val="2"/>
              <c:layout>
                <c:manualLayout>
                  <c:x val="0"/>
                  <c:y val="0"/>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8179-B047-864D-490960C7420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Sheet1!$A$1:$E$1</c:f>
              <c:numCache>
                <c:formatCode>General</c:formatCode>
                <c:ptCount val="5"/>
                <c:pt idx="0">
                  <c:v>11.9</c:v>
                </c:pt>
                <c:pt idx="1">
                  <c:v>2</c:v>
                </c:pt>
                <c:pt idx="2">
                  <c:v>30</c:v>
                </c:pt>
                <c:pt idx="3">
                  <c:v>39.316455696202524</c:v>
                </c:pt>
                <c:pt idx="4">
                  <c:v>43.974683544303787</c:v>
                </c:pt>
              </c:numCache>
            </c:numRef>
          </c:val>
          <c:extLst>
            <c:ext xmlns:c16="http://schemas.microsoft.com/office/drawing/2014/chart" uri="{C3380CC4-5D6E-409C-BE32-E72D297353CC}">
              <c16:uniqueId val="{00000003-8179-B047-864D-490960C74204}"/>
            </c:ext>
          </c:extLst>
        </c:ser>
        <c:ser>
          <c:idx val="1"/>
          <c:order val="1"/>
          <c:spPr>
            <a:noFill/>
            <a:ln>
              <a:noFill/>
            </a:ln>
          </c:spPr>
          <c:invertIfNegative val="0"/>
          <c:dPt>
            <c:idx val="0"/>
            <c:invertIfNegative val="0"/>
            <c:bubble3D val="0"/>
            <c:spPr>
              <a:solidFill>
                <a:schemeClr val="accent1"/>
              </a:solidFill>
              <a:ln>
                <a:noFill/>
              </a:ln>
            </c:spPr>
            <c:extLst>
              <c:ext xmlns:c16="http://schemas.microsoft.com/office/drawing/2014/chart" uri="{C3380CC4-5D6E-409C-BE32-E72D297353CC}">
                <c16:uniqueId val="{00000004-8179-B047-864D-490960C74204}"/>
              </c:ext>
            </c:extLst>
          </c:dPt>
          <c:dPt>
            <c:idx val="1"/>
            <c:invertIfNegative val="0"/>
            <c:bubble3D val="0"/>
            <c:spPr>
              <a:solidFill>
                <a:schemeClr val="accent1"/>
              </a:solidFill>
              <a:ln>
                <a:noFill/>
              </a:ln>
            </c:spPr>
            <c:extLst>
              <c:ext xmlns:c16="http://schemas.microsoft.com/office/drawing/2014/chart" uri="{C3380CC4-5D6E-409C-BE32-E72D297353CC}">
                <c16:uniqueId val="{00000005-8179-B047-864D-490960C74204}"/>
              </c:ext>
            </c:extLst>
          </c:dPt>
          <c:dLbls>
            <c:dLbl>
              <c:idx val="0"/>
              <c:layout>
                <c:manualLayout>
                  <c:x val="0"/>
                  <c:y val="0"/>
                </c:manualLayout>
              </c:layout>
              <c:numFmt formatCode="0.0;&quot;-&quot;0.0"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8179-B047-864D-490960C74204}"/>
                </c:ext>
              </c:extLst>
            </c:dLbl>
            <c:dLbl>
              <c:idx val="1"/>
              <c:layout>
                <c:manualLayout>
                  <c:x val="0"/>
                  <c:y val="-3.0725112658746414E-2"/>
                </c:manualLayout>
              </c:layout>
              <c:numFmt formatCode="0.00;&quot;-&quot;0.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8179-B047-864D-490960C7420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Sheet1!$A$2:$E$2</c:f>
              <c:numCache>
                <c:formatCode>General</c:formatCode>
                <c:ptCount val="5"/>
                <c:pt idx="0">
                  <c:v>11.700000000000001</c:v>
                </c:pt>
                <c:pt idx="1">
                  <c:v>6.0000000000000053E-2</c:v>
                </c:pt>
                <c:pt idx="2">
                  <c:v>4.6582278481012622</c:v>
                </c:pt>
                <c:pt idx="3">
                  <c:v>9.3164556962025813</c:v>
                </c:pt>
                <c:pt idx="4">
                  <c:v>9.3164556962024676</c:v>
                </c:pt>
              </c:numCache>
            </c:numRef>
          </c:val>
          <c:extLst>
            <c:ext xmlns:c16="http://schemas.microsoft.com/office/drawing/2014/chart" uri="{C3380CC4-5D6E-409C-BE32-E72D297353CC}">
              <c16:uniqueId val="{00000006-8179-B047-864D-490960C74204}"/>
            </c:ext>
          </c:extLst>
        </c:ser>
        <c:dLbls>
          <c:showLegendKey val="0"/>
          <c:showVal val="0"/>
          <c:showCatName val="0"/>
          <c:showSerName val="0"/>
          <c:showPercent val="0"/>
          <c:showBubbleSize val="0"/>
        </c:dLbls>
        <c:gapWidth val="200"/>
        <c:overlap val="100"/>
        <c:axId val="1239166688"/>
        <c:axId val="1"/>
      </c:barChart>
      <c:catAx>
        <c:axId val="123916668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53.291139240506254"/>
          <c:min val="0"/>
        </c:scaling>
        <c:delete val="1"/>
        <c:axPos val="l"/>
        <c:numFmt formatCode="General" sourceLinked="1"/>
        <c:majorTickMark val="out"/>
        <c:minorTickMark val="none"/>
        <c:tickLblPos val="nextTo"/>
        <c:crossAx val="1239166688"/>
        <c:crosses val="min"/>
        <c:crossBetween val="between"/>
      </c:valAx>
    </c:plotArea>
    <c:plotVisOnly val="0"/>
    <c:dispBlanksAs val="gap"/>
    <c:showDLblsOverMax val="1"/>
  </c:chart>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7310924369747899E-2"/>
          <c:y val="7.3460941541645106E-2"/>
          <c:w val="0.94537815126050417"/>
          <c:h val="0.85307811691670976"/>
        </c:manualLayout>
      </c:layout>
      <c:barChart>
        <c:barDir val="bar"/>
        <c:grouping val="stacked"/>
        <c:varyColors val="0"/>
        <c:ser>
          <c:idx val="0"/>
          <c:order val="0"/>
          <c:spPr>
            <a:solidFill>
              <a:srgbClr val="364D6E"/>
            </a:solidFill>
            <a:ln>
              <a:noFill/>
            </a:ln>
          </c:spPr>
          <c:invertIfNegative val="0"/>
          <c:dPt>
            <c:idx val="1"/>
            <c:invertIfNegative val="0"/>
            <c:bubble3D val="0"/>
            <c:spPr>
              <a:solidFill>
                <a:srgbClr val="4C6C9C"/>
              </a:solidFill>
              <a:ln>
                <a:noFill/>
              </a:ln>
            </c:spPr>
            <c:extLst>
              <c:ext xmlns:c16="http://schemas.microsoft.com/office/drawing/2014/chart" uri="{C3380CC4-5D6E-409C-BE32-E72D297353CC}">
                <c16:uniqueId val="{00000000-CC0B-9A4F-A271-9771078D19C1}"/>
              </c:ext>
            </c:extLst>
          </c:dPt>
          <c:dPt>
            <c:idx val="2"/>
            <c:invertIfNegative val="0"/>
            <c:bubble3D val="0"/>
            <c:spPr>
              <a:solidFill>
                <a:srgbClr val="6F8DB9"/>
              </a:solidFill>
              <a:ln>
                <a:noFill/>
              </a:ln>
            </c:spPr>
            <c:extLst>
              <c:ext xmlns:c16="http://schemas.microsoft.com/office/drawing/2014/chart" uri="{C3380CC4-5D6E-409C-BE32-E72D297353CC}">
                <c16:uniqueId val="{00000001-CC0B-9A4F-A271-9771078D19C1}"/>
              </c:ext>
            </c:extLst>
          </c:dPt>
          <c:dPt>
            <c:idx val="3"/>
            <c:invertIfNegative val="0"/>
            <c:bubble3D val="0"/>
            <c:spPr>
              <a:solidFill>
                <a:srgbClr val="9DB1CF"/>
              </a:solidFill>
              <a:ln>
                <a:noFill/>
              </a:ln>
            </c:spPr>
            <c:extLst>
              <c:ext xmlns:c16="http://schemas.microsoft.com/office/drawing/2014/chart" uri="{C3380CC4-5D6E-409C-BE32-E72D297353CC}">
                <c16:uniqueId val="{00000002-CC0B-9A4F-A271-9771078D19C1}"/>
              </c:ext>
            </c:extLst>
          </c:dPt>
          <c:dLbls>
            <c:dLbl>
              <c:idx val="2"/>
              <c:layout>
                <c:manualLayout>
                  <c:x val="0.44537815126050423"/>
                  <c:y val="0"/>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CC0B-9A4F-A271-9771078D19C1}"/>
                </c:ext>
              </c:extLst>
            </c:dLbl>
            <c:dLbl>
              <c:idx val="3"/>
              <c:layout>
                <c:manualLayout>
                  <c:x val="9.7689075630252101E-2"/>
                  <c:y val="0"/>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CC0B-9A4F-A271-9771078D19C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11.814671814671897</c:v>
                </c:pt>
                <c:pt idx="1">
                  <c:v>11.007335907335914</c:v>
                </c:pt>
                <c:pt idx="2">
                  <c:v>10.199999999999999</c:v>
                </c:pt>
                <c:pt idx="3">
                  <c:v>1.8</c:v>
                </c:pt>
              </c:numCache>
            </c:numRef>
          </c:val>
          <c:extLst>
            <c:ext xmlns:c16="http://schemas.microsoft.com/office/drawing/2014/chart" uri="{C3380CC4-5D6E-409C-BE32-E72D297353CC}">
              <c16:uniqueId val="{00000003-CC0B-9A4F-A271-9771078D19C1}"/>
            </c:ext>
          </c:extLst>
        </c:ser>
        <c:dLbls>
          <c:showLegendKey val="0"/>
          <c:showVal val="0"/>
          <c:showCatName val="0"/>
          <c:showSerName val="0"/>
          <c:showPercent val="0"/>
          <c:showBubbleSize val="0"/>
        </c:dLbls>
        <c:gapWidth val="200"/>
        <c:overlap val="100"/>
        <c:axId val="1101906720"/>
        <c:axId val="1"/>
      </c:barChart>
      <c:catAx>
        <c:axId val="1101906720"/>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1.814671814671897"/>
          <c:min val="0"/>
        </c:scaling>
        <c:delete val="1"/>
        <c:axPos val="t"/>
        <c:numFmt formatCode="General" sourceLinked="1"/>
        <c:majorTickMark val="out"/>
        <c:minorTickMark val="none"/>
        <c:tickLblPos val="nextTo"/>
        <c:crossAx val="1101906720"/>
        <c:crosses val="min"/>
        <c:crossBetween val="between"/>
      </c:valAx>
    </c:plotArea>
    <c:plotVisOnly val="0"/>
    <c:dispBlanksAs val="gap"/>
    <c:showDLblsOverMax val="1"/>
  </c:chart>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7310924369747899E-2"/>
          <c:y val="7.3460941541645106E-2"/>
          <c:w val="0.94537815126050417"/>
          <c:h val="0.85307811691670976"/>
        </c:manualLayout>
      </c:layout>
      <c:barChart>
        <c:barDir val="bar"/>
        <c:grouping val="stacked"/>
        <c:varyColors val="0"/>
        <c:ser>
          <c:idx val="0"/>
          <c:order val="0"/>
          <c:spPr>
            <a:solidFill>
              <a:srgbClr val="364D6E"/>
            </a:solidFill>
            <a:ln>
              <a:noFill/>
            </a:ln>
          </c:spPr>
          <c:invertIfNegative val="0"/>
          <c:dPt>
            <c:idx val="1"/>
            <c:invertIfNegative val="0"/>
            <c:bubble3D val="0"/>
            <c:spPr>
              <a:solidFill>
                <a:srgbClr val="4C6C9C"/>
              </a:solidFill>
              <a:ln>
                <a:noFill/>
              </a:ln>
            </c:spPr>
            <c:extLst>
              <c:ext xmlns:c16="http://schemas.microsoft.com/office/drawing/2014/chart" uri="{C3380CC4-5D6E-409C-BE32-E72D297353CC}">
                <c16:uniqueId val="{00000000-7E8B-4E43-8825-3AD655BF70E6}"/>
              </c:ext>
            </c:extLst>
          </c:dPt>
          <c:dPt>
            <c:idx val="2"/>
            <c:invertIfNegative val="0"/>
            <c:bubble3D val="0"/>
            <c:spPr>
              <a:solidFill>
                <a:srgbClr val="6F8DB9"/>
              </a:solidFill>
              <a:ln>
                <a:noFill/>
              </a:ln>
            </c:spPr>
            <c:extLst>
              <c:ext xmlns:c16="http://schemas.microsoft.com/office/drawing/2014/chart" uri="{C3380CC4-5D6E-409C-BE32-E72D297353CC}">
                <c16:uniqueId val="{00000001-7E8B-4E43-8825-3AD655BF70E6}"/>
              </c:ext>
            </c:extLst>
          </c:dPt>
          <c:dPt>
            <c:idx val="3"/>
            <c:invertIfNegative val="0"/>
            <c:bubble3D val="0"/>
            <c:spPr>
              <a:solidFill>
                <a:srgbClr val="9DB1CF"/>
              </a:solidFill>
              <a:ln>
                <a:noFill/>
              </a:ln>
            </c:spPr>
            <c:extLst>
              <c:ext xmlns:c16="http://schemas.microsoft.com/office/drawing/2014/chart" uri="{C3380CC4-5D6E-409C-BE32-E72D297353CC}">
                <c16:uniqueId val="{00000002-7E8B-4E43-8825-3AD655BF70E6}"/>
              </c:ext>
            </c:extLst>
          </c:dPt>
          <c:dLbls>
            <c:dLbl>
              <c:idx val="2"/>
              <c:layout>
                <c:manualLayout>
                  <c:x val="0.44537815126050423"/>
                  <c:y val="0"/>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7E8B-4E43-8825-3AD655BF70E6}"/>
                </c:ext>
              </c:extLst>
            </c:dLbl>
            <c:dLbl>
              <c:idx val="3"/>
              <c:layout>
                <c:manualLayout>
                  <c:x val="0.13130252100840337"/>
                  <c:y val="0"/>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7E8B-4E43-8825-3AD655BF70E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11.235521235521219</c:v>
                </c:pt>
                <c:pt idx="1">
                  <c:v>10.467760617760632</c:v>
                </c:pt>
                <c:pt idx="2">
                  <c:v>9.6999999999999993</c:v>
                </c:pt>
                <c:pt idx="3">
                  <c:v>2.5</c:v>
                </c:pt>
              </c:numCache>
            </c:numRef>
          </c:val>
          <c:extLst>
            <c:ext xmlns:c16="http://schemas.microsoft.com/office/drawing/2014/chart" uri="{C3380CC4-5D6E-409C-BE32-E72D297353CC}">
              <c16:uniqueId val="{00000003-7E8B-4E43-8825-3AD655BF70E6}"/>
            </c:ext>
          </c:extLst>
        </c:ser>
        <c:dLbls>
          <c:showLegendKey val="0"/>
          <c:showVal val="0"/>
          <c:showCatName val="0"/>
          <c:showSerName val="0"/>
          <c:showPercent val="0"/>
          <c:showBubbleSize val="0"/>
        </c:dLbls>
        <c:gapWidth val="200"/>
        <c:overlap val="100"/>
        <c:axId val="55399504"/>
        <c:axId val="1"/>
      </c:barChart>
      <c:catAx>
        <c:axId val="55399504"/>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1.235521235521219"/>
          <c:min val="0"/>
        </c:scaling>
        <c:delete val="1"/>
        <c:axPos val="t"/>
        <c:numFmt formatCode="General" sourceLinked="1"/>
        <c:majorTickMark val="out"/>
        <c:minorTickMark val="none"/>
        <c:tickLblPos val="nextTo"/>
        <c:crossAx val="55399504"/>
        <c:crosses val="min"/>
        <c:crossBetween val="between"/>
      </c:valAx>
    </c:plotArea>
    <c:plotVisOnly val="0"/>
    <c:dispBlanksAs val="gap"/>
    <c:showDLblsOverMax val="1"/>
  </c:chart>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7552155771905425E-2"/>
          <c:y val="2.6901189860320744E-2"/>
          <c:w val="0.92489568845618919"/>
          <c:h val="0.85100879461976198"/>
        </c:manualLayout>
      </c:layout>
      <c:scatterChart>
        <c:scatterStyle val="lineMarker"/>
        <c:varyColors val="0"/>
        <c:ser>
          <c:idx val="0"/>
          <c:order val="0"/>
          <c:spPr>
            <a:ln w="19050" cmpd="sng" algn="ctr">
              <a:solidFill>
                <a:schemeClr val="accent2"/>
              </a:solidFill>
              <a:prstDash val="solid"/>
            </a:ln>
          </c:spPr>
          <c:marker>
            <c:symbol val="none"/>
          </c:marker>
          <c:xVal>
            <c:numRef>
              <c:f>Sheet1!$A$1:$AH$1</c:f>
              <c:numCache>
                <c:formatCode>General</c:formatCode>
                <c:ptCount val="34"/>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pt idx="28">
                  <c:v>2016</c:v>
                </c:pt>
                <c:pt idx="29">
                  <c:v>2017</c:v>
                </c:pt>
                <c:pt idx="30">
                  <c:v>2018</c:v>
                </c:pt>
                <c:pt idx="31">
                  <c:v>2019</c:v>
                </c:pt>
                <c:pt idx="32">
                  <c:v>2020</c:v>
                </c:pt>
                <c:pt idx="33">
                  <c:v>2021</c:v>
                </c:pt>
              </c:numCache>
            </c:numRef>
          </c:xVal>
          <c:yVal>
            <c:numRef>
              <c:f>Sheet1!$A$2:$AH$2</c:f>
              <c:numCache>
                <c:formatCode>General</c:formatCode>
                <c:ptCount val="34"/>
                <c:pt idx="0">
                  <c:v>4050000</c:v>
                </c:pt>
                <c:pt idx="1">
                  <c:v>4225000</c:v>
                </c:pt>
                <c:pt idx="2">
                  <c:v>4115000</c:v>
                </c:pt>
                <c:pt idx="3">
                  <c:v>4510800</c:v>
                </c:pt>
                <c:pt idx="4">
                  <c:v>4715500</c:v>
                </c:pt>
                <c:pt idx="5">
                  <c:v>4806900</c:v>
                </c:pt>
                <c:pt idx="6">
                  <c:v>5136000</c:v>
                </c:pt>
                <c:pt idx="7">
                  <c:v>5710200</c:v>
                </c:pt>
                <c:pt idx="8">
                  <c:v>6186900</c:v>
                </c:pt>
                <c:pt idx="9">
                  <c:v>5921500</c:v>
                </c:pt>
                <c:pt idx="10">
                  <c:v>5794300</c:v>
                </c:pt>
                <c:pt idx="11">
                  <c:v>6413300</c:v>
                </c:pt>
                <c:pt idx="12">
                  <c:v>6578800</c:v>
                </c:pt>
                <c:pt idx="13">
                  <c:v>6823600</c:v>
                </c:pt>
                <c:pt idx="14">
                  <c:v>7139000</c:v>
                </c:pt>
                <c:pt idx="15">
                  <c:v>7230000</c:v>
                </c:pt>
                <c:pt idx="16">
                  <c:v>7774000</c:v>
                </c:pt>
                <c:pt idx="17">
                  <c:v>8592000</c:v>
                </c:pt>
                <c:pt idx="18">
                  <c:v>9020000</c:v>
                </c:pt>
                <c:pt idx="19">
                  <c:v>9303000</c:v>
                </c:pt>
                <c:pt idx="20">
                  <c:v>9024000</c:v>
                </c:pt>
                <c:pt idx="21">
                  <c:v>8935000</c:v>
                </c:pt>
                <c:pt idx="22">
                  <c:v>9115000</c:v>
                </c:pt>
                <c:pt idx="23">
                  <c:v>9030000</c:v>
                </c:pt>
                <c:pt idx="24">
                  <c:v>9307000</c:v>
                </c:pt>
                <c:pt idx="25">
                  <c:v>9675000</c:v>
                </c:pt>
                <c:pt idx="26">
                  <c:v>9723000</c:v>
                </c:pt>
                <c:pt idx="27">
                  <c:v>9425000</c:v>
                </c:pt>
                <c:pt idx="28">
                  <c:v>9284000</c:v>
                </c:pt>
                <c:pt idx="29">
                  <c:v>9550000</c:v>
                </c:pt>
                <c:pt idx="30">
                  <c:v>9900000</c:v>
                </c:pt>
                <c:pt idx="31">
                  <c:v>10200000</c:v>
                </c:pt>
                <c:pt idx="32">
                  <c:v>9975000</c:v>
                </c:pt>
                <c:pt idx="33">
                  <c:v>9750000</c:v>
                </c:pt>
              </c:numCache>
            </c:numRef>
          </c:yVal>
          <c:smooth val="0"/>
          <c:extLst>
            <c:ext xmlns:c16="http://schemas.microsoft.com/office/drawing/2014/chart" uri="{C3380CC4-5D6E-409C-BE32-E72D297353CC}">
              <c16:uniqueId val="{00000000-658A-6A43-B7CC-B57F184B208D}"/>
            </c:ext>
          </c:extLst>
        </c:ser>
        <c:dLbls>
          <c:showLegendKey val="0"/>
          <c:showVal val="0"/>
          <c:showCatName val="0"/>
          <c:showSerName val="0"/>
          <c:showPercent val="0"/>
          <c:showBubbleSize val="0"/>
        </c:dLbls>
        <c:axId val="4"/>
        <c:axId val="5"/>
      </c:scatterChart>
      <c:scatterChart>
        <c:scatterStyle val="lineMarker"/>
        <c:varyColors val="0"/>
        <c:ser>
          <c:idx val="1"/>
          <c:order val="1"/>
          <c:spPr>
            <a:ln w="19050" cmpd="sng" algn="ctr">
              <a:solidFill>
                <a:schemeClr val="accent3"/>
              </a:solidFill>
              <a:prstDash val="solid"/>
            </a:ln>
          </c:spPr>
          <c:marker>
            <c:symbol val="none"/>
          </c:marker>
          <c:xVal>
            <c:numRef>
              <c:f>Sheet1!$A$1:$AH$1</c:f>
              <c:numCache>
                <c:formatCode>General</c:formatCode>
                <c:ptCount val="34"/>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pt idx="28">
                  <c:v>2016</c:v>
                </c:pt>
                <c:pt idx="29">
                  <c:v>2017</c:v>
                </c:pt>
                <c:pt idx="30">
                  <c:v>2018</c:v>
                </c:pt>
                <c:pt idx="31">
                  <c:v>2019</c:v>
                </c:pt>
                <c:pt idx="32">
                  <c:v>2020</c:v>
                </c:pt>
                <c:pt idx="33">
                  <c:v>2021</c:v>
                </c:pt>
              </c:numCache>
            </c:numRef>
          </c:xVal>
          <c:yVal>
            <c:numRef>
              <c:f>Sheet1!$A$3:$AH$3</c:f>
              <c:numCache>
                <c:formatCode>General</c:formatCode>
                <c:ptCount val="34"/>
                <c:pt idx="0">
                  <c:v>2105</c:v>
                </c:pt>
                <c:pt idx="1">
                  <c:v>1777</c:v>
                </c:pt>
                <c:pt idx="2">
                  <c:v>1373</c:v>
                </c:pt>
                <c:pt idx="3">
                  <c:v>1103</c:v>
                </c:pt>
                <c:pt idx="4">
                  <c:v>1378.6</c:v>
                </c:pt>
                <c:pt idx="5">
                  <c:v>1489.6</c:v>
                </c:pt>
                <c:pt idx="6">
                  <c:v>1489.6</c:v>
                </c:pt>
                <c:pt idx="7">
                  <c:v>2905.9</c:v>
                </c:pt>
                <c:pt idx="8">
                  <c:v>1816.1</c:v>
                </c:pt>
                <c:pt idx="9">
                  <c:v>1322.7</c:v>
                </c:pt>
                <c:pt idx="10">
                  <c:v>1738.3</c:v>
                </c:pt>
                <c:pt idx="11">
                  <c:v>1725.9</c:v>
                </c:pt>
                <c:pt idx="12">
                  <c:v>1822.6</c:v>
                </c:pt>
                <c:pt idx="13">
                  <c:v>1816.5</c:v>
                </c:pt>
                <c:pt idx="14">
                  <c:v>2165.1</c:v>
                </c:pt>
                <c:pt idx="15">
                  <c:v>2539.6</c:v>
                </c:pt>
                <c:pt idx="16">
                  <c:v>2777.2</c:v>
                </c:pt>
                <c:pt idx="17">
                  <c:v>1901.4</c:v>
                </c:pt>
                <c:pt idx="18">
                  <c:v>1428.6</c:v>
                </c:pt>
                <c:pt idx="19">
                  <c:v>1165.0999999999999</c:v>
                </c:pt>
                <c:pt idx="20">
                  <c:v>1291.0999999999999</c:v>
                </c:pt>
                <c:pt idx="21">
                  <c:v>746.4</c:v>
                </c:pt>
                <c:pt idx="22">
                  <c:v>700</c:v>
                </c:pt>
                <c:pt idx="23">
                  <c:v>641.79999999999995</c:v>
                </c:pt>
                <c:pt idx="24">
                  <c:v>457.1</c:v>
                </c:pt>
                <c:pt idx="25">
                  <c:v>589.1</c:v>
                </c:pt>
                <c:pt idx="26">
                  <c:v>501.2</c:v>
                </c:pt>
                <c:pt idx="27">
                  <c:v>620.70000000000005</c:v>
                </c:pt>
                <c:pt idx="28">
                  <c:v>789.3</c:v>
                </c:pt>
                <c:pt idx="29">
                  <c:v>694.7</c:v>
                </c:pt>
                <c:pt idx="30">
                  <c:v>753.6</c:v>
                </c:pt>
                <c:pt idx="31">
                  <c:v>1012.9</c:v>
                </c:pt>
                <c:pt idx="32">
                  <c:v>1085.0999999999999</c:v>
                </c:pt>
                <c:pt idx="33">
                  <c:v>1303.8</c:v>
                </c:pt>
              </c:numCache>
            </c:numRef>
          </c:yVal>
          <c:smooth val="0"/>
          <c:extLst>
            <c:ext xmlns:c16="http://schemas.microsoft.com/office/drawing/2014/chart" uri="{C3380CC4-5D6E-409C-BE32-E72D297353CC}">
              <c16:uniqueId val="{00000001-658A-6A43-B7CC-B57F184B208D}"/>
            </c:ext>
          </c:extLst>
        </c:ser>
        <c:dLbls>
          <c:showLegendKey val="0"/>
          <c:showVal val="0"/>
          <c:showCatName val="0"/>
          <c:showSerName val="0"/>
          <c:showPercent val="0"/>
          <c:showBubbleSize val="0"/>
        </c:dLbls>
        <c:axId val="6"/>
        <c:axId val="7"/>
      </c:scatterChart>
      <c:valAx>
        <c:axId val="4"/>
        <c:scaling>
          <c:orientation val="minMax"/>
          <c:max val="2022"/>
          <c:min val="1988"/>
        </c:scaling>
        <c:delete val="0"/>
        <c:axPos val="b"/>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5"/>
        <c:crosses val="min"/>
        <c:crossBetween val="midCat"/>
        <c:majorUnit val="2"/>
      </c:valAx>
      <c:valAx>
        <c:axId val="5"/>
        <c:scaling>
          <c:orientation val="minMax"/>
          <c:max val="11000000"/>
          <c:min val="0"/>
        </c:scaling>
        <c:delete val="0"/>
        <c:axPos val="l"/>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000" kern="1200">
                <a:latin typeface="+mn-lt"/>
                <a:ea typeface="+mn-ea"/>
                <a:cs typeface="+mn-cs"/>
              </a:defRPr>
            </a:pPr>
            <a:endParaRPr lang="en-US"/>
          </a:p>
        </c:txPr>
        <c:crossAx val="4"/>
        <c:crosses val="min"/>
        <c:crossBetween val="midCat"/>
        <c:majorUnit val="1000000"/>
      </c:valAx>
      <c:valAx>
        <c:axId val="6"/>
        <c:scaling>
          <c:orientation val="minMax"/>
          <c:max val="2022"/>
          <c:min val="1988"/>
        </c:scaling>
        <c:delete val="1"/>
        <c:axPos val="b"/>
        <c:majorGridlines>
          <c:spPr>
            <a:ln>
              <a:noFill/>
            </a:ln>
          </c:spPr>
        </c:majorGridlines>
        <c:numFmt formatCode="0;&quot;-&quot;0" sourceLinked="0"/>
        <c:majorTickMark val="out"/>
        <c:minorTickMark val="none"/>
        <c:tickLblPos val="nextTo"/>
        <c:crossAx val="7"/>
        <c:crosses val="min"/>
        <c:crossBetween val="midCat"/>
        <c:majorUnit val="2"/>
      </c:valAx>
      <c:valAx>
        <c:axId val="7"/>
        <c:scaling>
          <c:orientation val="minMax"/>
          <c:max val="3000"/>
          <c:min val="0"/>
        </c:scaling>
        <c:delete val="0"/>
        <c:axPos val="r"/>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000" kern="1200">
                <a:latin typeface="+mn-lt"/>
                <a:ea typeface="+mn-ea"/>
                <a:cs typeface="+mn-cs"/>
              </a:defRPr>
            </a:pPr>
            <a:endParaRPr lang="en-US"/>
          </a:p>
        </c:txPr>
        <c:crossAx val="6"/>
        <c:crosses val="max"/>
        <c:crossBetween val="midCat"/>
        <c:majorUnit val="500"/>
      </c:valAx>
    </c:plotArea>
    <c:plotVisOnly val="0"/>
    <c:dispBlanksAs val="gap"/>
    <c:showDLblsOverMax val="1"/>
  </c:chart>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0460671897002616E-2"/>
          <c:y val="2.9646522234891677E-2"/>
          <c:w val="0.97907865620599477"/>
          <c:h val="0.94070695553021666"/>
        </c:manualLayout>
      </c:layout>
      <c:barChart>
        <c:barDir val="col"/>
        <c:grouping val="stacked"/>
        <c:varyColors val="0"/>
        <c:ser>
          <c:idx val="0"/>
          <c:order val="0"/>
          <c:spPr>
            <a:solidFill>
              <a:schemeClr val="accent1"/>
            </a:solidFill>
            <a:ln>
              <a:noFill/>
            </a:ln>
          </c:spPr>
          <c:invertIfNegative val="0"/>
          <c:dPt>
            <c:idx val="0"/>
            <c:invertIfNegative val="0"/>
            <c:bubble3D val="0"/>
            <c:spPr>
              <a:solidFill>
                <a:srgbClr val="9DB1CF"/>
              </a:solidFill>
              <a:ln>
                <a:noFill/>
              </a:ln>
            </c:spPr>
            <c:extLst>
              <c:ext xmlns:c16="http://schemas.microsoft.com/office/drawing/2014/chart" uri="{C3380CC4-5D6E-409C-BE32-E72D297353CC}">
                <c16:uniqueId val="{00000000-8414-4EEA-B6DF-B9543110B9D4}"/>
              </c:ext>
            </c:extLst>
          </c:dPt>
          <c:dPt>
            <c:idx val="12"/>
            <c:invertIfNegative val="0"/>
            <c:bubble3D val="0"/>
            <c:spPr>
              <a:solidFill>
                <a:schemeClr val="accent2"/>
              </a:solidFill>
              <a:ln>
                <a:noFill/>
              </a:ln>
            </c:spPr>
            <c:extLst>
              <c:ext xmlns:c16="http://schemas.microsoft.com/office/drawing/2014/chart" uri="{C3380CC4-5D6E-409C-BE32-E72D297353CC}">
                <c16:uniqueId val="{00000001-8414-4EEA-B6DF-B9543110B9D4}"/>
              </c:ext>
            </c:extLst>
          </c:dPt>
          <c:val>
            <c:numRef>
              <c:f>Sheet1!$A$1:$M$1</c:f>
              <c:numCache>
                <c:formatCode>General</c:formatCode>
                <c:ptCount val="13"/>
                <c:pt idx="0">
                  <c:v>5925.1373352855007</c:v>
                </c:pt>
                <c:pt idx="1">
                  <c:v>5367.2</c:v>
                </c:pt>
                <c:pt idx="2">
                  <c:v>3355.4</c:v>
                </c:pt>
                <c:pt idx="3">
                  <c:v>1982.2</c:v>
                </c:pt>
                <c:pt idx="4">
                  <c:v>1090.5</c:v>
                </c:pt>
                <c:pt idx="5">
                  <c:v>749.7</c:v>
                </c:pt>
                <c:pt idx="6">
                  <c:v>726</c:v>
                </c:pt>
                <c:pt idx="7">
                  <c:v>631.79999999999995</c:v>
                </c:pt>
                <c:pt idx="8">
                  <c:v>790.8</c:v>
                </c:pt>
                <c:pt idx="9">
                  <c:v>853.2</c:v>
                </c:pt>
                <c:pt idx="10">
                  <c:v>1069</c:v>
                </c:pt>
                <c:pt idx="11">
                  <c:v>1101.1690000000001</c:v>
                </c:pt>
                <c:pt idx="12">
                  <c:v>6483.0746705710044</c:v>
                </c:pt>
              </c:numCache>
            </c:numRef>
          </c:val>
          <c:extLst>
            <c:ext xmlns:c16="http://schemas.microsoft.com/office/drawing/2014/chart" uri="{C3380CC4-5D6E-409C-BE32-E72D297353CC}">
              <c16:uniqueId val="{00000002-8414-4EEA-B6DF-B9543110B9D4}"/>
            </c:ext>
          </c:extLst>
        </c:ser>
        <c:dLbls>
          <c:showLegendKey val="0"/>
          <c:showVal val="0"/>
          <c:showCatName val="0"/>
          <c:showSerName val="0"/>
          <c:showPercent val="0"/>
          <c:showBubbleSize val="0"/>
        </c:dLbls>
        <c:gapWidth val="80"/>
        <c:overlap val="100"/>
        <c:axId val="1297736303"/>
        <c:axId val="1"/>
      </c:barChart>
      <c:catAx>
        <c:axId val="129773630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6483.0746705710044"/>
          <c:min val="0"/>
        </c:scaling>
        <c:delete val="1"/>
        <c:axPos val="l"/>
        <c:numFmt formatCode="General" sourceLinked="1"/>
        <c:majorTickMark val="out"/>
        <c:minorTickMark val="none"/>
        <c:tickLblPos val="nextTo"/>
        <c:crossAx val="1297736303"/>
        <c:crosses val="min"/>
        <c:crossBetween val="between"/>
      </c:valAx>
    </c:plotArea>
    <c:plotVisOnly val="0"/>
    <c:dispBlanksAs val="gap"/>
    <c:showDLblsOverMax val="1"/>
  </c:chart>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0013479684190255E-2"/>
          <c:y val="7.4021012416427889E-2"/>
          <c:w val="0.9799730406316195"/>
          <c:h val="0.85195797516714422"/>
        </c:manualLayout>
      </c:layout>
      <c:barChart>
        <c:barDir val="col"/>
        <c:grouping val="stacked"/>
        <c:varyColors val="0"/>
        <c:ser>
          <c:idx val="0"/>
          <c:order val="0"/>
          <c:spPr>
            <a:noFill/>
            <a:ln>
              <a:noFill/>
            </a:ln>
          </c:spPr>
          <c:invertIfNegative val="0"/>
          <c:dPt>
            <c:idx val="0"/>
            <c:invertIfNegative val="0"/>
            <c:bubble3D val="0"/>
            <c:spPr>
              <a:solidFill>
                <a:schemeClr val="accent2"/>
              </a:solidFill>
              <a:ln>
                <a:noFill/>
              </a:ln>
            </c:spPr>
            <c:extLst>
              <c:ext xmlns:c16="http://schemas.microsoft.com/office/drawing/2014/chart" uri="{C3380CC4-5D6E-409C-BE32-E72D297353CC}">
                <c16:uniqueId val="{00000000-8424-436B-AE85-BD8E51FCD874}"/>
              </c:ext>
            </c:extLst>
          </c:dPt>
          <c:dPt>
            <c:idx val="1"/>
            <c:invertIfNegative val="0"/>
            <c:bubble3D val="0"/>
            <c:spPr>
              <a:solidFill>
                <a:schemeClr val="accent2"/>
              </a:solidFill>
              <a:ln>
                <a:noFill/>
              </a:ln>
            </c:spPr>
            <c:extLst>
              <c:ext xmlns:c16="http://schemas.microsoft.com/office/drawing/2014/chart" uri="{C3380CC4-5D6E-409C-BE32-E72D297353CC}">
                <c16:uniqueId val="{00000001-8424-436B-AE85-BD8E51FCD874}"/>
              </c:ext>
            </c:extLst>
          </c:dPt>
          <c:dPt>
            <c:idx val="4"/>
            <c:invertIfNegative val="0"/>
            <c:bubble3D val="0"/>
            <c:spPr>
              <a:solidFill>
                <a:srgbClr val="969696"/>
              </a:solidFill>
              <a:ln>
                <a:noFill/>
              </a:ln>
            </c:spPr>
            <c:extLst>
              <c:ext xmlns:c16="http://schemas.microsoft.com/office/drawing/2014/chart" uri="{C3380CC4-5D6E-409C-BE32-E72D297353CC}">
                <c16:uniqueId val="{00000002-8424-436B-AE85-BD8E51FCD874}"/>
              </c:ext>
            </c:extLst>
          </c:dPt>
          <c:dPt>
            <c:idx val="5"/>
            <c:invertIfNegative val="0"/>
            <c:bubble3D val="0"/>
            <c:spPr>
              <a:solidFill>
                <a:srgbClr val="969696"/>
              </a:solidFill>
              <a:ln>
                <a:noFill/>
              </a:ln>
            </c:spPr>
            <c:extLst>
              <c:ext xmlns:c16="http://schemas.microsoft.com/office/drawing/2014/chart" uri="{C3380CC4-5D6E-409C-BE32-E72D297353CC}">
                <c16:uniqueId val="{00000003-8424-436B-AE85-BD8E51FCD874}"/>
              </c:ext>
            </c:extLst>
          </c:dPt>
          <c:dLbls>
            <c:dLbl>
              <c:idx val="0"/>
              <c:layout>
                <c:manualLayout>
                  <c:x val="0"/>
                  <c:y val="0"/>
                </c:manualLayout>
              </c:layout>
              <c:numFmt formatCode="0.0;&quot;-&quot;0.0"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8424-436B-AE85-BD8E51FCD874}"/>
                </c:ext>
              </c:extLst>
            </c:dLbl>
            <c:dLbl>
              <c:idx val="1"/>
              <c:layout>
                <c:manualLayout>
                  <c:x val="0"/>
                  <c:y val="0"/>
                </c:manualLayout>
              </c:layout>
              <c:numFmt formatCode="0.0;&quot;-&quot;0.0"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8424-436B-AE85-BD8E51FCD874}"/>
                </c:ext>
              </c:extLst>
            </c:dLbl>
            <c:dLbl>
              <c:idx val="2"/>
              <c:layout>
                <c:manualLayout>
                  <c:x val="0"/>
                  <c:y val="0"/>
                </c:manualLayout>
              </c:layout>
              <c:numFmt formatCode="0.0;&quot;-&quot;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8424-436B-AE85-BD8E51FCD874}"/>
                </c:ext>
              </c:extLst>
            </c:dLbl>
            <c:dLbl>
              <c:idx val="3"/>
              <c:layout>
                <c:manualLayout>
                  <c:x val="0"/>
                  <c:y val="-4.7755491881566379E-4"/>
                </c:manualLayout>
              </c:layout>
              <c:numFmt formatCode="0.0;&quot;-&quot;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8424-436B-AE85-BD8E51FCD874}"/>
                </c:ext>
              </c:extLst>
            </c:dLbl>
            <c:dLbl>
              <c:idx val="4"/>
              <c:layout>
                <c:manualLayout>
                  <c:x val="0"/>
                  <c:y val="0"/>
                </c:manualLayout>
              </c:layout>
              <c:numFmt formatCode="0;&quot;-&quot;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8424-436B-AE85-BD8E51FCD874}"/>
                </c:ext>
              </c:extLst>
            </c:dLbl>
            <c:dLbl>
              <c:idx val="5"/>
              <c:layout>
                <c:manualLayout>
                  <c:x val="0"/>
                  <c:y val="-4.7755491881566379E-4"/>
                </c:manualLayout>
              </c:layout>
              <c:numFmt formatCode="0;&quot;-&quot;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8424-436B-AE85-BD8E51FCD87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2.6</c:v>
                </c:pt>
                <c:pt idx="1">
                  <c:v>4.7</c:v>
                </c:pt>
                <c:pt idx="2">
                  <c:v>5.2</c:v>
                </c:pt>
                <c:pt idx="3">
                  <c:v>28.7</c:v>
                </c:pt>
                <c:pt idx="4">
                  <c:v>13</c:v>
                </c:pt>
                <c:pt idx="5">
                  <c:v>29</c:v>
                </c:pt>
              </c:numCache>
            </c:numRef>
          </c:val>
          <c:extLst>
            <c:ext xmlns:c16="http://schemas.microsoft.com/office/drawing/2014/chart" uri="{C3380CC4-5D6E-409C-BE32-E72D297353CC}">
              <c16:uniqueId val="{00000006-8424-436B-AE85-BD8E51FCD874}"/>
            </c:ext>
          </c:extLst>
        </c:ser>
        <c:ser>
          <c:idx val="1"/>
          <c:order val="1"/>
          <c:spPr>
            <a:noFill/>
            <a:ln>
              <a:noFill/>
            </a:ln>
          </c:spPr>
          <c:invertIfNegative val="0"/>
          <c:dPt>
            <c:idx val="0"/>
            <c:invertIfNegative val="0"/>
            <c:bubble3D val="0"/>
            <c:spPr>
              <a:solidFill>
                <a:schemeClr val="accent1"/>
              </a:solidFill>
              <a:ln>
                <a:noFill/>
              </a:ln>
            </c:spPr>
            <c:extLst>
              <c:ext xmlns:c16="http://schemas.microsoft.com/office/drawing/2014/chart" uri="{C3380CC4-5D6E-409C-BE32-E72D297353CC}">
                <c16:uniqueId val="{00000007-8424-436B-AE85-BD8E51FCD874}"/>
              </c:ext>
            </c:extLst>
          </c:dPt>
          <c:dPt>
            <c:idx val="1"/>
            <c:invertIfNegative val="0"/>
            <c:bubble3D val="0"/>
            <c:spPr>
              <a:solidFill>
                <a:schemeClr val="accent1"/>
              </a:solidFill>
              <a:ln>
                <a:noFill/>
              </a:ln>
            </c:spPr>
            <c:extLst>
              <c:ext xmlns:c16="http://schemas.microsoft.com/office/drawing/2014/chart" uri="{C3380CC4-5D6E-409C-BE32-E72D297353CC}">
                <c16:uniqueId val="{00000008-8424-436B-AE85-BD8E51FCD874}"/>
              </c:ext>
            </c:extLst>
          </c:dPt>
          <c:dPt>
            <c:idx val="4"/>
            <c:invertIfNegative val="0"/>
            <c:bubble3D val="0"/>
            <c:spPr>
              <a:solidFill>
                <a:srgbClr val="969696"/>
              </a:solidFill>
              <a:ln>
                <a:noFill/>
              </a:ln>
            </c:spPr>
            <c:extLst>
              <c:ext xmlns:c16="http://schemas.microsoft.com/office/drawing/2014/chart" uri="{C3380CC4-5D6E-409C-BE32-E72D297353CC}">
                <c16:uniqueId val="{00000009-8424-436B-AE85-BD8E51FCD874}"/>
              </c:ext>
            </c:extLst>
          </c:dPt>
          <c:dPt>
            <c:idx val="5"/>
            <c:invertIfNegative val="0"/>
            <c:bubble3D val="0"/>
            <c:spPr>
              <a:solidFill>
                <a:srgbClr val="969696"/>
              </a:solidFill>
              <a:ln>
                <a:noFill/>
              </a:ln>
            </c:spPr>
            <c:extLst>
              <c:ext xmlns:c16="http://schemas.microsoft.com/office/drawing/2014/chart" uri="{C3380CC4-5D6E-409C-BE32-E72D297353CC}">
                <c16:uniqueId val="{0000000A-8424-436B-AE85-BD8E51FCD874}"/>
              </c:ext>
            </c:extLst>
          </c:dPt>
          <c:dLbls>
            <c:dLbl>
              <c:idx val="0"/>
              <c:layout>
                <c:manualLayout>
                  <c:x val="0"/>
                  <c:y val="-4.7277936962750719E-2"/>
                </c:manualLayout>
              </c:layout>
              <c:numFmt formatCode="0.0;&quot;-&quot;0.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8424-436B-AE85-BD8E51FCD874}"/>
                </c:ext>
              </c:extLst>
            </c:dLbl>
            <c:dLbl>
              <c:idx val="1"/>
              <c:layout>
                <c:manualLayout>
                  <c:x val="0"/>
                  <c:y val="0"/>
                </c:manualLayout>
              </c:layout>
              <c:numFmt formatCode="0.0;&quot;-&quot;0.0" sourceLinked="0"/>
              <c:spPr>
                <a:noFill/>
                <a:ln>
                  <a:noFill/>
                </a:ln>
              </c:spPr>
              <c:txPr>
                <a:bodyPr wrap="none"/>
                <a:lstStyle/>
                <a:p>
                  <a:pPr>
                    <a:defRPr sz="11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8424-436B-AE85-BD8E51FCD874}"/>
                </c:ext>
              </c:extLst>
            </c:dLbl>
            <c:dLbl>
              <c:idx val="2"/>
              <c:layout>
                <c:manualLayout>
                  <c:x val="0"/>
                  <c:y val="0"/>
                </c:manualLayout>
              </c:layout>
              <c:numFmt formatCode="0.0;&quot;-&quot;0.0" sourceLinked="0"/>
              <c:spPr>
                <a:noFill/>
                <a:ln>
                  <a:noFill/>
                </a:ln>
              </c:spPr>
              <c:txPr>
                <a:bodyPr wrap="none"/>
                <a:lstStyle/>
                <a:p>
                  <a:pPr>
                    <a:defRPr sz="1100" kern="1200">
                      <a:solidFill>
                        <a:schemeClr val="accen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8424-436B-AE85-BD8E51FCD874}"/>
                </c:ext>
              </c:extLst>
            </c:dLbl>
            <c:dLbl>
              <c:idx val="3"/>
              <c:layout>
                <c:manualLayout>
                  <c:x val="0"/>
                  <c:y val="-4.7755491881566379E-4"/>
                </c:manualLayout>
              </c:layout>
              <c:numFmt formatCode="0.0;&quot;-&quot;0.0" sourceLinked="0"/>
              <c:spPr>
                <a:noFill/>
                <a:ln>
                  <a:noFill/>
                </a:ln>
              </c:spPr>
              <c:txPr>
                <a:bodyPr wrap="none"/>
                <a:lstStyle/>
                <a:p>
                  <a:pPr>
                    <a:defRPr sz="1100" kern="1200">
                      <a:solidFill>
                        <a:schemeClr val="accen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8424-436B-AE85-BD8E51FCD874}"/>
                </c:ext>
              </c:extLst>
            </c:dLbl>
            <c:dLbl>
              <c:idx val="4"/>
              <c:layout>
                <c:manualLayout>
                  <c:x val="0"/>
                  <c:y val="0"/>
                </c:manualLayout>
              </c:layout>
              <c:numFmt formatCode="0;&quot;-&quot;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8424-436B-AE85-BD8E51FCD874}"/>
                </c:ext>
              </c:extLst>
            </c:dLbl>
            <c:dLbl>
              <c:idx val="5"/>
              <c:layout>
                <c:manualLayout>
                  <c:x val="0"/>
                  <c:y val="-4.7755491881566379E-4"/>
                </c:manualLayout>
              </c:layout>
              <c:numFmt formatCode="0;&quot;-&quot;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8424-436B-AE85-BD8E51FCD87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Sheet1!$A$2:$F$2</c:f>
              <c:numCache>
                <c:formatCode>General</c:formatCode>
                <c:ptCount val="6"/>
                <c:pt idx="0">
                  <c:v>1.6999999999999997</c:v>
                </c:pt>
                <c:pt idx="1">
                  <c:v>2.8999999999999995</c:v>
                </c:pt>
                <c:pt idx="2">
                  <c:v>11.3</c:v>
                </c:pt>
                <c:pt idx="3">
                  <c:v>14.500000000000004</c:v>
                </c:pt>
                <c:pt idx="4">
                  <c:v>7</c:v>
                </c:pt>
                <c:pt idx="5">
                  <c:v>23</c:v>
                </c:pt>
              </c:numCache>
            </c:numRef>
          </c:val>
          <c:extLst>
            <c:ext xmlns:c16="http://schemas.microsoft.com/office/drawing/2014/chart" uri="{C3380CC4-5D6E-409C-BE32-E72D297353CC}">
              <c16:uniqueId val="{0000000D-8424-436B-AE85-BD8E51FCD874}"/>
            </c:ext>
          </c:extLst>
        </c:ser>
        <c:dLbls>
          <c:showLegendKey val="0"/>
          <c:showVal val="0"/>
          <c:showCatName val="0"/>
          <c:showSerName val="0"/>
          <c:showPercent val="0"/>
          <c:showBubbleSize val="0"/>
        </c:dLbls>
        <c:gapWidth val="80"/>
        <c:overlap val="100"/>
        <c:axId val="668983088"/>
        <c:axId val="1"/>
      </c:barChart>
      <c:catAx>
        <c:axId val="66898308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52"/>
          <c:min val="0"/>
        </c:scaling>
        <c:delete val="1"/>
        <c:axPos val="l"/>
        <c:numFmt formatCode="General" sourceLinked="1"/>
        <c:majorTickMark val="out"/>
        <c:minorTickMark val="none"/>
        <c:tickLblPos val="nextTo"/>
        <c:crossAx val="668983088"/>
        <c:crosses val="min"/>
        <c:crossBetween val="between"/>
      </c:valAx>
    </c:plotArea>
    <c:plotVisOnly val="0"/>
    <c:dispBlanksAs val="gap"/>
    <c:showDLblsOverMax val="1"/>
  </c:chart>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567001309471846"/>
          <c:y val="8.8888888888888892E-2"/>
          <c:w val="0.87298123090353552"/>
          <c:h val="0.84081632653061222"/>
        </c:manualLayout>
      </c:layout>
      <c:barChart>
        <c:barDir val="col"/>
        <c:grouping val="stacked"/>
        <c:varyColors val="0"/>
        <c:ser>
          <c:idx val="0"/>
          <c:order val="0"/>
          <c:spPr>
            <a:noFill/>
            <a:ln>
              <a:noFill/>
            </a:ln>
          </c:spPr>
          <c:invertIfNegative val="0"/>
          <c:dPt>
            <c:idx val="0"/>
            <c:invertIfNegative val="0"/>
            <c:bubble3D val="0"/>
            <c:spPr>
              <a:solidFill>
                <a:schemeClr val="accent1"/>
              </a:solidFill>
              <a:ln>
                <a:noFill/>
              </a:ln>
            </c:spPr>
            <c:extLst>
              <c:ext xmlns:c16="http://schemas.microsoft.com/office/drawing/2014/chart" uri="{C3380CC4-5D6E-409C-BE32-E72D297353CC}">
                <c16:uniqueId val="{00000000-BE18-A94D-88BB-09A52FF52054}"/>
              </c:ext>
            </c:extLst>
          </c:dPt>
          <c:dLbls>
            <c:dLbl>
              <c:idx val="0"/>
              <c:layout>
                <c:manualLayout>
                  <c:x val="0"/>
                  <c:y val="-3.5827664399092969E-2"/>
                </c:manualLayout>
              </c:layout>
              <c:numFmt formatCode="&quot;$&quot;#,##0;&quot;-&quot;&quot;$&quot;#,##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BE18-A94D-88BB-09A52FF5205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Sheet1!$A$1:$J$1</c:f>
              <c:numCache>
                <c:formatCode>General</c:formatCode>
                <c:ptCount val="10"/>
                <c:pt idx="0">
                  <c:v>172</c:v>
                </c:pt>
                <c:pt idx="1">
                  <c:v>172</c:v>
                </c:pt>
                <c:pt idx="2">
                  <c:v>343</c:v>
                </c:pt>
                <c:pt idx="3">
                  <c:v>594</c:v>
                </c:pt>
                <c:pt idx="4">
                  <c:v>874</c:v>
                </c:pt>
                <c:pt idx="5">
                  <c:v>1468</c:v>
                </c:pt>
                <c:pt idx="6">
                  <c:v>2686</c:v>
                </c:pt>
                <c:pt idx="7">
                  <c:v>5530</c:v>
                </c:pt>
                <c:pt idx="8">
                  <c:v>11130</c:v>
                </c:pt>
                <c:pt idx="9">
                  <c:v>14110</c:v>
                </c:pt>
              </c:numCache>
            </c:numRef>
          </c:val>
          <c:extLst>
            <c:ext xmlns:c16="http://schemas.microsoft.com/office/drawing/2014/chart" uri="{C3380CC4-5D6E-409C-BE32-E72D297353CC}">
              <c16:uniqueId val="{00000001-BE18-A94D-88BB-09A52FF52054}"/>
            </c:ext>
          </c:extLst>
        </c:ser>
        <c:ser>
          <c:idx val="1"/>
          <c:order val="1"/>
          <c:spPr>
            <a:solidFill>
              <a:schemeClr val="accent1"/>
            </a:solidFill>
            <a:ln>
              <a:noFill/>
            </a:ln>
          </c:spPr>
          <c:invertIfNegative val="0"/>
          <c:dLbls>
            <c:dLbl>
              <c:idx val="1"/>
              <c:layout>
                <c:manualLayout>
                  <c:x val="0"/>
                  <c:y val="-3.5827664399092969E-2"/>
                </c:manualLayout>
              </c:layout>
              <c:numFmt formatCode="&quot;$&quot;#,##0;&quot;-&quot;&quot;$&quot;#,##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BE18-A94D-88BB-09A52FF52054}"/>
                </c:ext>
              </c:extLst>
            </c:dLbl>
            <c:dLbl>
              <c:idx val="2"/>
              <c:layout>
                <c:manualLayout>
                  <c:x val="0"/>
                  <c:y val="-3.8095238095238099E-2"/>
                </c:manualLayout>
              </c:layout>
              <c:numFmt formatCode="&quot;$&quot;#,##0;&quot;-&quot;&quot;$&quot;#,##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BE18-A94D-88BB-09A52FF52054}"/>
                </c:ext>
              </c:extLst>
            </c:dLbl>
            <c:dLbl>
              <c:idx val="3"/>
              <c:layout>
                <c:manualLayout>
                  <c:x val="0"/>
                  <c:y val="-3.8548752834467119E-2"/>
                </c:manualLayout>
              </c:layout>
              <c:numFmt formatCode="&quot;$&quot;#,##0;&quot;-&quot;&quot;$&quot;#,##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BE18-A94D-88BB-09A52FF52054}"/>
                </c:ext>
              </c:extLst>
            </c:dLbl>
            <c:dLbl>
              <c:idx val="4"/>
              <c:layout>
                <c:manualLayout>
                  <c:x val="0"/>
                  <c:y val="-4.6712018140589569E-2"/>
                </c:manualLayout>
              </c:layout>
              <c:numFmt formatCode="&quot;$&quot;#,##0;&quot;-&quot;&quot;$&quot;#,##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BE18-A94D-88BB-09A52FF52054}"/>
                </c:ext>
              </c:extLst>
            </c:dLbl>
            <c:dLbl>
              <c:idx val="5"/>
              <c:layout>
                <c:manualLayout>
                  <c:x val="0"/>
                  <c:y val="-6.3038548752834461E-2"/>
                </c:manualLayout>
              </c:layout>
              <c:numFmt formatCode="&quot;$&quot;#,##0;&quot;-&quot;&quot;$&quot;#,##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BE18-A94D-88BB-09A52FF52054}"/>
                </c:ext>
              </c:extLst>
            </c:dLbl>
            <c:dLbl>
              <c:idx val="6"/>
              <c:layout>
                <c:manualLayout>
                  <c:x val="0"/>
                  <c:y val="-0.10612244897959183"/>
                </c:manualLayout>
              </c:layout>
              <c:numFmt formatCode="&quot;$&quot;#,##0;&quot;-&quot;&quot;$&quot;#,##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BE18-A94D-88BB-09A52FF52054}"/>
                </c:ext>
              </c:extLst>
            </c:dLbl>
            <c:dLbl>
              <c:idx val="7"/>
              <c:layout>
                <c:manualLayout>
                  <c:x val="0"/>
                  <c:y val="-0.17868480725623584"/>
                </c:manualLayout>
              </c:layout>
              <c:numFmt formatCode="&quot;$&quot;#,##0;&quot;-&quot;&quot;$&quot;#,##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BE18-A94D-88BB-09A52FF52054}"/>
                </c:ext>
              </c:extLst>
            </c:dLbl>
            <c:dLbl>
              <c:idx val="8"/>
              <c:layout>
                <c:manualLayout>
                  <c:x val="0"/>
                  <c:y val="-0.10975056689342404"/>
                </c:manualLayout>
              </c:layout>
              <c:numFmt formatCode="&quot;$&quot;#,##0;&quot;-&quot;&quot;$&quot;#,##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BE18-A94D-88BB-09A52FF52054}"/>
                </c:ext>
              </c:extLst>
            </c:dLbl>
            <c:dLbl>
              <c:idx val="9"/>
              <c:layout>
                <c:manualLayout>
                  <c:x val="0"/>
                  <c:y val="-7.4376417233560088E-2"/>
                </c:manualLayout>
              </c:layout>
              <c:numFmt formatCode="&quot;$&quot;#,##0;&quot;-&quot;&quot;$&quot;#,##0" sourceLinked="0"/>
              <c:spPr>
                <a:noFill/>
                <a:ln>
                  <a:noFill/>
                </a:ln>
              </c:spPr>
              <c:txPr>
                <a:bodyPr wrap="none"/>
                <a:lstStyle/>
                <a:p>
                  <a:pPr>
                    <a:defRPr sz="11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BE18-A94D-88BB-09A52FF5205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Sheet1!$A$2:$J$2</c:f>
              <c:numCache>
                <c:formatCode>General</c:formatCode>
                <c:ptCount val="10"/>
                <c:pt idx="1">
                  <c:v>171</c:v>
                </c:pt>
                <c:pt idx="2">
                  <c:v>251</c:v>
                </c:pt>
                <c:pt idx="3">
                  <c:v>280</c:v>
                </c:pt>
                <c:pt idx="4">
                  <c:v>594</c:v>
                </c:pt>
                <c:pt idx="5">
                  <c:v>1218</c:v>
                </c:pt>
                <c:pt idx="6">
                  <c:v>2844</c:v>
                </c:pt>
                <c:pt idx="7">
                  <c:v>5600</c:v>
                </c:pt>
                <c:pt idx="8">
                  <c:v>2980</c:v>
                </c:pt>
                <c:pt idx="9">
                  <c:v>1649</c:v>
                </c:pt>
              </c:numCache>
            </c:numRef>
          </c:val>
          <c:extLst>
            <c:ext xmlns:c16="http://schemas.microsoft.com/office/drawing/2014/chart" uri="{C3380CC4-5D6E-409C-BE32-E72D297353CC}">
              <c16:uniqueId val="{0000000B-BE18-A94D-88BB-09A52FF52054}"/>
            </c:ext>
          </c:extLst>
        </c:ser>
        <c:dLbls>
          <c:showLegendKey val="0"/>
          <c:showVal val="0"/>
          <c:showCatName val="0"/>
          <c:showSerName val="0"/>
          <c:showPercent val="0"/>
          <c:showBubbleSize val="0"/>
        </c:dLbls>
        <c:gapWidth val="80"/>
        <c:overlap val="100"/>
        <c:axId val="2011823824"/>
        <c:axId val="1"/>
      </c:barChart>
      <c:catAx>
        <c:axId val="201182382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600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400" kern="1200">
                <a:solidFill>
                  <a:schemeClr val="tx1"/>
                </a:solidFill>
                <a:latin typeface="+mn-lt"/>
                <a:ea typeface="+mn-ea"/>
                <a:cs typeface="+mn-cs"/>
              </a:defRPr>
            </a:pPr>
            <a:endParaRPr lang="en-US"/>
          </a:p>
        </c:txPr>
        <c:crossAx val="2011823824"/>
        <c:crosses val="min"/>
        <c:crossBetween val="between"/>
        <c:majorUnit val="2000"/>
      </c:valAx>
    </c:plotArea>
    <c:plotVisOnly val="0"/>
    <c:dispBlanksAs val="gap"/>
    <c:showDLblsOverMax val="1"/>
  </c:chart>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2122679580306696E-2"/>
          <c:y val="5.0892857142857142E-2"/>
          <c:w val="0.90597255851493141"/>
          <c:h val="0.89776785714285712"/>
        </c:manualLayout>
      </c:layout>
      <c:scatterChart>
        <c:scatterStyle val="lineMarker"/>
        <c:varyColors val="0"/>
        <c:ser>
          <c:idx val="0"/>
          <c:order val="0"/>
          <c:spPr>
            <a:ln>
              <a:noFill/>
            </a:ln>
          </c:spPr>
          <c:marker>
            <c:symbol val="circle"/>
            <c:size val="14"/>
            <c:spPr>
              <a:solidFill>
                <a:srgbClr val="364D6E"/>
              </a:solidFill>
              <a:ln w="9525" cmpd="sng" algn="ctr">
                <a:solidFill>
                  <a:srgbClr val="364D6E"/>
                </a:solidFill>
                <a:prstDash val="solid"/>
              </a:ln>
            </c:spPr>
          </c:marker>
          <c:xVal>
            <c:numRef>
              <c:f>Sheet1!$A$1:$A$14</c:f>
              <c:numCache>
                <c:formatCode>General</c:formatCode>
                <c:ptCount val="14"/>
                <c:pt idx="0">
                  <c:v>19358</c:v>
                </c:pt>
                <c:pt idx="1">
                  <c:v>21915</c:v>
                </c:pt>
                <c:pt idx="2">
                  <c:v>21915</c:v>
                </c:pt>
                <c:pt idx="3">
                  <c:v>23741</c:v>
                </c:pt>
              </c:numCache>
            </c:numRef>
          </c:xVal>
          <c:yVal>
            <c:numRef>
              <c:f>Sheet1!$B$1:$B$14</c:f>
              <c:numCache>
                <c:formatCode>General</c:formatCode>
                <c:ptCount val="14"/>
                <c:pt idx="0">
                  <c:v>6</c:v>
                </c:pt>
                <c:pt idx="1">
                  <c:v>154</c:v>
                </c:pt>
                <c:pt idx="2">
                  <c:v>115</c:v>
                </c:pt>
                <c:pt idx="3">
                  <c:v>290</c:v>
                </c:pt>
              </c:numCache>
            </c:numRef>
          </c:yVal>
          <c:smooth val="0"/>
          <c:extLst>
            <c:ext xmlns:c16="http://schemas.microsoft.com/office/drawing/2014/chart" uri="{C3380CC4-5D6E-409C-BE32-E72D297353CC}">
              <c16:uniqueId val="{00000000-B9F3-C649-BF9C-DE7BB485A311}"/>
            </c:ext>
          </c:extLst>
        </c:ser>
        <c:ser>
          <c:idx val="1"/>
          <c:order val="1"/>
          <c:spPr>
            <a:ln>
              <a:noFill/>
            </a:ln>
          </c:spPr>
          <c:marker>
            <c:symbol val="circle"/>
            <c:size val="14"/>
            <c:spPr>
              <a:solidFill>
                <a:srgbClr val="9DB1CF"/>
              </a:solidFill>
              <a:ln w="9525" cmpd="sng" algn="ctr">
                <a:solidFill>
                  <a:srgbClr val="9DB1CF"/>
                </a:solidFill>
                <a:prstDash val="solid"/>
              </a:ln>
            </c:spPr>
          </c:marker>
          <c:xVal>
            <c:numRef>
              <c:f>Sheet1!$A$1:$A$14</c:f>
              <c:numCache>
                <c:formatCode>General</c:formatCode>
                <c:ptCount val="14"/>
                <c:pt idx="4">
                  <c:v>21550</c:v>
                </c:pt>
                <c:pt idx="5">
                  <c:v>25567</c:v>
                </c:pt>
                <c:pt idx="6">
                  <c:v>25567</c:v>
                </c:pt>
                <c:pt idx="7">
                  <c:v>25567</c:v>
                </c:pt>
                <c:pt idx="8">
                  <c:v>25567</c:v>
                </c:pt>
              </c:numCache>
            </c:numRef>
          </c:xVal>
          <c:yVal>
            <c:numRef>
              <c:f>Sheet1!$C$1:$C$14</c:f>
              <c:numCache>
                <c:formatCode>General</c:formatCode>
                <c:ptCount val="14"/>
                <c:pt idx="4">
                  <c:v>140</c:v>
                </c:pt>
                <c:pt idx="5">
                  <c:v>1100</c:v>
                </c:pt>
                <c:pt idx="6">
                  <c:v>470</c:v>
                </c:pt>
                <c:pt idx="7">
                  <c:v>240</c:v>
                </c:pt>
                <c:pt idx="8">
                  <c:v>90</c:v>
                </c:pt>
              </c:numCache>
            </c:numRef>
          </c:yVal>
          <c:smooth val="0"/>
          <c:extLst>
            <c:ext xmlns:c16="http://schemas.microsoft.com/office/drawing/2014/chart" uri="{C3380CC4-5D6E-409C-BE32-E72D297353CC}">
              <c16:uniqueId val="{00000001-B9F3-C649-BF9C-DE7BB485A311}"/>
            </c:ext>
          </c:extLst>
        </c:ser>
        <c:ser>
          <c:idx val="2"/>
          <c:order val="2"/>
          <c:spPr>
            <a:ln>
              <a:noFill/>
            </a:ln>
          </c:spPr>
          <c:marker>
            <c:symbol val="circle"/>
            <c:size val="14"/>
            <c:spPr>
              <a:solidFill>
                <a:srgbClr val="6F8DB9"/>
              </a:solidFill>
              <a:ln w="9525" cmpd="sng" algn="ctr">
                <a:solidFill>
                  <a:srgbClr val="6F8DB9"/>
                </a:solidFill>
                <a:prstDash val="solid"/>
              </a:ln>
            </c:spPr>
          </c:marker>
          <c:xVal>
            <c:numRef>
              <c:f>Sheet1!$A$1:$A$14</c:f>
              <c:numCache>
                <c:formatCode>General</c:formatCode>
                <c:ptCount val="14"/>
                <c:pt idx="9">
                  <c:v>21915</c:v>
                </c:pt>
                <c:pt idx="10">
                  <c:v>21915</c:v>
                </c:pt>
                <c:pt idx="11">
                  <c:v>23741</c:v>
                </c:pt>
                <c:pt idx="12">
                  <c:v>29220</c:v>
                </c:pt>
                <c:pt idx="13">
                  <c:v>29220</c:v>
                </c:pt>
              </c:numCache>
            </c:numRef>
          </c:xVal>
          <c:yVal>
            <c:numRef>
              <c:f>Sheet1!$D$1:$D$14</c:f>
              <c:numCache>
                <c:formatCode>General</c:formatCode>
                <c:ptCount val="14"/>
                <c:pt idx="9">
                  <c:v>236</c:v>
                </c:pt>
                <c:pt idx="10">
                  <c:v>88</c:v>
                </c:pt>
                <c:pt idx="11">
                  <c:v>290</c:v>
                </c:pt>
                <c:pt idx="12">
                  <c:v>1111</c:v>
                </c:pt>
                <c:pt idx="13">
                  <c:v>555</c:v>
                </c:pt>
              </c:numCache>
            </c:numRef>
          </c:yVal>
          <c:smooth val="0"/>
          <c:extLst>
            <c:ext xmlns:c16="http://schemas.microsoft.com/office/drawing/2014/chart" uri="{C3380CC4-5D6E-409C-BE32-E72D297353CC}">
              <c16:uniqueId val="{00000002-B9F3-C649-BF9C-DE7BB485A311}"/>
            </c:ext>
          </c:extLst>
        </c:ser>
        <c:dLbls>
          <c:showLegendKey val="0"/>
          <c:showVal val="0"/>
          <c:showCatName val="0"/>
          <c:showSerName val="0"/>
          <c:showPercent val="0"/>
          <c:showBubbleSize val="0"/>
        </c:dLbls>
        <c:axId val="129401679"/>
        <c:axId val="1"/>
      </c:scatterChart>
      <c:valAx>
        <c:axId val="129401679"/>
        <c:scaling>
          <c:orientation val="minMax"/>
          <c:max val="29220"/>
          <c:min val="18993"/>
        </c:scaling>
        <c:delete val="0"/>
        <c:axPos val="b"/>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1"/>
        <c:crosses val="min"/>
        <c:crossBetween val="midCat"/>
      </c:valAx>
      <c:valAx>
        <c:axId val="1"/>
        <c:scaling>
          <c:orientation val="minMax"/>
          <c:max val="120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200" kern="1200">
                <a:solidFill>
                  <a:schemeClr val="tx1"/>
                </a:solidFill>
                <a:latin typeface="+mn-lt"/>
                <a:ea typeface="+mn-ea"/>
                <a:cs typeface="+mn-cs"/>
              </a:defRPr>
            </a:pPr>
            <a:endParaRPr lang="en-US"/>
          </a:p>
        </c:txPr>
        <c:crossAx val="129401679"/>
        <c:crosses val="min"/>
        <c:crossBetween val="midCat"/>
        <c:majorUnit val="100"/>
      </c:valAx>
      <c:spPr>
        <a:noFill/>
        <a:ln w="9525" cmpd="sng" algn="ctr">
          <a:solidFill>
            <a:schemeClr val="tx1"/>
          </a:solidFill>
          <a:prstDash val="solid"/>
        </a:ln>
      </c:spPr>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7014925373134324E-3"/>
          <c:y val="6.8466730954676952E-2"/>
          <c:w val="0.9805970149253731"/>
          <c:h val="0.86306653809064604"/>
        </c:manualLayout>
      </c:layout>
      <c:barChart>
        <c:barDir val="col"/>
        <c:grouping val="clustered"/>
        <c:varyColors val="0"/>
        <c:ser>
          <c:idx val="0"/>
          <c:order val="0"/>
          <c:spPr>
            <a:solidFill>
              <a:schemeClr val="accent1"/>
            </a:solidFill>
            <a:ln>
              <a:noFill/>
            </a:ln>
          </c:spPr>
          <c:invertIfNegative val="0"/>
          <c:dLbls>
            <c:dLbl>
              <c:idx val="0"/>
              <c:layout>
                <c:manualLayout>
                  <c:x val="0"/>
                  <c:y val="-6.7984570877531347E-2"/>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3918-0447-869D-18E939A12210}"/>
                </c:ext>
              </c:extLst>
            </c:dLbl>
            <c:dLbl>
              <c:idx val="2"/>
              <c:layout>
                <c:manualLayout>
                  <c:x val="0"/>
                  <c:y val="-7.3770491803278687E-2"/>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3918-0447-869D-18E939A12210}"/>
                </c:ext>
              </c:extLst>
            </c:dLbl>
            <c:dLbl>
              <c:idx val="5"/>
              <c:layout>
                <c:manualLayout>
                  <c:x val="0"/>
                  <c:y val="-3.3269045323047253E-2"/>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3918-0447-869D-18E939A12210}"/>
                </c:ext>
              </c:extLst>
            </c:dLbl>
            <c:dLbl>
              <c:idx val="6"/>
              <c:layout>
                <c:manualLayout>
                  <c:x val="0"/>
                  <c:y val="-4.1465766634522665E-2"/>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3918-0447-869D-18E939A12210}"/>
                </c:ext>
              </c:extLst>
            </c:dLbl>
            <c:dLbl>
              <c:idx val="7"/>
              <c:layout>
                <c:manualLayout>
                  <c:x val="0"/>
                  <c:y val="-1.6393442622950821E-2"/>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3918-0447-869D-18E939A12210}"/>
                </c:ext>
              </c:extLst>
            </c:dLbl>
            <c:dLbl>
              <c:idx val="9"/>
              <c:layout>
                <c:manualLayout>
                  <c:x val="0"/>
                  <c:y val="-5.9305689488910317E-2"/>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3918-0447-869D-18E939A12210}"/>
                </c:ext>
              </c:extLst>
            </c:dLbl>
            <c:dLbl>
              <c:idx val="10"/>
              <c:layout>
                <c:manualLayout>
                  <c:x val="0"/>
                  <c:y val="-7.0395371263259399E-2"/>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3918-0447-869D-18E939A12210}"/>
                </c:ext>
              </c:extLst>
            </c:dLbl>
            <c:dLbl>
              <c:idx val="11"/>
              <c:layout>
                <c:manualLayout>
                  <c:x val="0"/>
                  <c:y val="-6.7984570877531347E-2"/>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3918-0447-869D-18E939A1221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Sheet1!$A$1:$L$1</c:f>
              <c:numCache>
                <c:formatCode>General</c:formatCode>
                <c:ptCount val="12"/>
                <c:pt idx="0">
                  <c:v>258</c:v>
                </c:pt>
                <c:pt idx="1">
                  <c:v>647</c:v>
                </c:pt>
                <c:pt idx="2">
                  <c:v>283</c:v>
                </c:pt>
                <c:pt idx="3">
                  <c:v>766</c:v>
                </c:pt>
                <c:pt idx="5">
                  <c:v>143</c:v>
                </c:pt>
                <c:pt idx="6">
                  <c:v>171</c:v>
                </c:pt>
                <c:pt idx="7">
                  <c:v>89</c:v>
                </c:pt>
                <c:pt idx="9">
                  <c:v>229</c:v>
                </c:pt>
                <c:pt idx="10">
                  <c:v>265</c:v>
                </c:pt>
                <c:pt idx="11">
                  <c:v>258</c:v>
                </c:pt>
              </c:numCache>
            </c:numRef>
          </c:val>
          <c:extLst>
            <c:ext xmlns:c16="http://schemas.microsoft.com/office/drawing/2014/chart" uri="{C3380CC4-5D6E-409C-BE32-E72D297353CC}">
              <c16:uniqueId val="{00000008-3918-0447-869D-18E939A12210}"/>
            </c:ext>
          </c:extLst>
        </c:ser>
        <c:ser>
          <c:idx val="1"/>
          <c:order val="1"/>
          <c:spPr>
            <a:solidFill>
              <a:schemeClr val="accent2"/>
            </a:solidFill>
            <a:ln>
              <a:noFill/>
            </a:ln>
          </c:spPr>
          <c:invertIfNegative val="0"/>
          <c:val>
            <c:numRef>
              <c:f>Sheet1!$A$2:$L$2</c:f>
              <c:numCache>
                <c:formatCode>General</c:formatCode>
                <c:ptCount val="12"/>
                <c:pt idx="0">
                  <c:v>2319.3142857141793</c:v>
                </c:pt>
                <c:pt idx="1">
                  <c:v>2707.6428571427241</c:v>
                </c:pt>
                <c:pt idx="2">
                  <c:v>2513.4785714284517</c:v>
                </c:pt>
                <c:pt idx="3">
                  <c:v>2125.1499999999069</c:v>
                </c:pt>
                <c:pt idx="5">
                  <c:v>1154.3285714285739</c:v>
                </c:pt>
                <c:pt idx="6">
                  <c:v>960.16428571428605</c:v>
                </c:pt>
                <c:pt idx="7">
                  <c:v>1348.4928571428609</c:v>
                </c:pt>
                <c:pt idx="9">
                  <c:v>1542.6571428571478</c:v>
                </c:pt>
                <c:pt idx="10">
                  <c:v>1930.9857142857218</c:v>
                </c:pt>
                <c:pt idx="11">
                  <c:v>1736.8214285714348</c:v>
                </c:pt>
              </c:numCache>
            </c:numRef>
          </c:val>
          <c:extLst>
            <c:ext xmlns:c16="http://schemas.microsoft.com/office/drawing/2014/chart" uri="{C3380CC4-5D6E-409C-BE32-E72D297353CC}">
              <c16:uniqueId val="{00000009-3918-0447-869D-18E939A12210}"/>
            </c:ext>
          </c:extLst>
        </c:ser>
        <c:dLbls>
          <c:showLegendKey val="0"/>
          <c:showVal val="0"/>
          <c:showCatName val="0"/>
          <c:showSerName val="0"/>
          <c:showPercent val="0"/>
          <c:showBubbleSize val="0"/>
        </c:dLbls>
        <c:gapWidth val="80"/>
        <c:axId val="96003136"/>
        <c:axId val="1"/>
      </c:barChart>
      <c:catAx>
        <c:axId val="9600313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825.6428571427241"/>
          <c:min val="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96003136"/>
        <c:crosses val="min"/>
        <c:crossBetween val="between"/>
      </c:valAx>
    </c:plotArea>
    <c:plotVisOnly val="0"/>
    <c:dispBlanksAs val="gap"/>
    <c:showDLblsOverMax val="1"/>
  </c:chart>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3562858633281168E-2"/>
          <c:y val="7.1071071071071065E-2"/>
          <c:w val="0.97287428273343768"/>
          <c:h val="0.85785785785785784"/>
        </c:manualLayout>
      </c:layout>
      <c:barChart>
        <c:barDir val="col"/>
        <c:grouping val="stacked"/>
        <c:varyColors val="0"/>
        <c:ser>
          <c:idx val="0"/>
          <c:order val="0"/>
          <c:spPr>
            <a:solidFill>
              <a:schemeClr val="accent1"/>
            </a:solidFill>
            <a:ln>
              <a:noFill/>
            </a:ln>
          </c:spPr>
          <c:invertIfNegative val="0"/>
          <c:dLbls>
            <c:dLbl>
              <c:idx val="2"/>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ADFA-4648-A5C8-1B2137CF1613}"/>
                </c:ext>
              </c:extLst>
            </c:dLbl>
            <c:dLbl>
              <c:idx val="3"/>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DFA-4648-A5C8-1B2137CF1613}"/>
                </c:ext>
              </c:extLst>
            </c:dLbl>
            <c:dLbl>
              <c:idx val="4"/>
              <c:layout>
                <c:manualLayout>
                  <c:x val="0"/>
                  <c:y val="-5.005005005005005E-4"/>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ADFA-4648-A5C8-1B2137CF1613}"/>
                </c:ext>
              </c:extLst>
            </c:dLbl>
            <c:dLbl>
              <c:idx val="5"/>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DFA-4648-A5C8-1B2137CF161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240.70913277052955</c:v>
                </c:pt>
                <c:pt idx="1">
                  <c:v>201.47275518035303</c:v>
                </c:pt>
                <c:pt idx="2">
                  <c:v>155</c:v>
                </c:pt>
                <c:pt idx="3">
                  <c:v>100</c:v>
                </c:pt>
                <c:pt idx="4">
                  <c:v>71</c:v>
                </c:pt>
                <c:pt idx="5">
                  <c:v>57</c:v>
                </c:pt>
              </c:numCache>
            </c:numRef>
          </c:val>
          <c:extLst>
            <c:ext xmlns:c16="http://schemas.microsoft.com/office/drawing/2014/chart" uri="{C3380CC4-5D6E-409C-BE32-E72D297353CC}">
              <c16:uniqueId val="{00000004-ADFA-4648-A5C8-1B2137CF1613}"/>
            </c:ext>
          </c:extLst>
        </c:ser>
        <c:ser>
          <c:idx val="1"/>
          <c:order val="1"/>
          <c:spPr>
            <a:solidFill>
              <a:schemeClr val="accent2"/>
            </a:solidFill>
            <a:ln>
              <a:noFill/>
            </a:ln>
          </c:spPr>
          <c:invertIfNegative val="0"/>
          <c:dLbls>
            <c:dLbl>
              <c:idx val="0"/>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ADFA-4648-A5C8-1B2137CF1613}"/>
                </c:ext>
              </c:extLst>
            </c:dLbl>
            <c:dLbl>
              <c:idx val="1"/>
              <c:layout>
                <c:manualLayout>
                  <c:x val="0"/>
                  <c:y val="0"/>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ADFA-4648-A5C8-1B2137CF1613}"/>
                </c:ext>
              </c:extLst>
            </c:dLbl>
            <c:dLbl>
              <c:idx val="3"/>
              <c:layout>
                <c:manualLayout>
                  <c:x val="0"/>
                  <c:y val="-5.005005005005005E-4"/>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ADFA-4648-A5C8-1B2137CF161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Sheet1!$A$2:$F$2</c:f>
              <c:numCache>
                <c:formatCode>General</c:formatCode>
                <c:ptCount val="6"/>
                <c:pt idx="0">
                  <c:v>49</c:v>
                </c:pt>
                <c:pt idx="1">
                  <c:v>16</c:v>
                </c:pt>
                <c:pt idx="2">
                  <c:v>23.236377590176517</c:v>
                </c:pt>
                <c:pt idx="3">
                  <c:v>43</c:v>
                </c:pt>
                <c:pt idx="4">
                  <c:v>4</c:v>
                </c:pt>
                <c:pt idx="5">
                  <c:v>1</c:v>
                </c:pt>
              </c:numCache>
            </c:numRef>
          </c:val>
          <c:extLst>
            <c:ext xmlns:c16="http://schemas.microsoft.com/office/drawing/2014/chart" uri="{C3380CC4-5D6E-409C-BE32-E72D297353CC}">
              <c16:uniqueId val="{00000008-ADFA-4648-A5C8-1B2137CF1613}"/>
            </c:ext>
          </c:extLst>
        </c:ser>
        <c:dLbls>
          <c:showLegendKey val="0"/>
          <c:showVal val="0"/>
          <c:showCatName val="0"/>
          <c:showSerName val="0"/>
          <c:showPercent val="0"/>
          <c:showBubbleSize val="0"/>
        </c:dLbls>
        <c:gapWidth val="200"/>
        <c:overlap val="100"/>
        <c:axId val="1162308256"/>
        <c:axId val="1"/>
      </c:barChart>
      <c:catAx>
        <c:axId val="116230825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90.70913277052955"/>
          <c:min val="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1162308256"/>
        <c:crosses val="min"/>
        <c:crossBetween val="between"/>
      </c:valAx>
    </c:plotArea>
    <c:plotVisOnly val="0"/>
    <c:dispBlanksAs val="gap"/>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8615588848852652E-3"/>
          <c:y val="2.0908725371934056E-2"/>
          <c:w val="0.98027688223022946"/>
          <c:h val="0.95818254925613189"/>
        </c:manualLayout>
      </c:layout>
      <c:barChart>
        <c:barDir val="col"/>
        <c:grouping val="stacked"/>
        <c:varyColors val="0"/>
        <c:ser>
          <c:idx val="0"/>
          <c:order val="0"/>
          <c:spPr>
            <a:solidFill>
              <a:schemeClr val="accent1"/>
            </a:solidFill>
            <a:ln>
              <a:noFill/>
            </a:ln>
          </c:spPr>
          <c:invertIfNegative val="0"/>
          <c:val>
            <c:numRef>
              <c:f>Sheet1!$A$1:$F$1</c:f>
              <c:numCache>
                <c:formatCode>General</c:formatCode>
                <c:ptCount val="6"/>
                <c:pt idx="0">
                  <c:v>56.228062790000003</c:v>
                </c:pt>
                <c:pt idx="1">
                  <c:v>27.025749470000001</c:v>
                </c:pt>
                <c:pt idx="2">
                  <c:v>21.915529410000001</c:v>
                </c:pt>
                <c:pt idx="3">
                  <c:v>13.45397854</c:v>
                </c:pt>
                <c:pt idx="4">
                  <c:v>13.095539199999999</c:v>
                </c:pt>
                <c:pt idx="5">
                  <c:v>8.0561148340000006</c:v>
                </c:pt>
              </c:numCache>
            </c:numRef>
          </c:val>
          <c:extLst>
            <c:ext xmlns:c16="http://schemas.microsoft.com/office/drawing/2014/chart" uri="{C3380CC4-5D6E-409C-BE32-E72D297353CC}">
              <c16:uniqueId val="{00000000-7442-4DBF-A5C2-B93468AF88A7}"/>
            </c:ext>
          </c:extLst>
        </c:ser>
        <c:ser>
          <c:idx val="1"/>
          <c:order val="1"/>
          <c:spPr>
            <a:solidFill>
              <a:schemeClr val="accent6"/>
            </a:solidFill>
            <a:ln>
              <a:noFill/>
            </a:ln>
          </c:spPr>
          <c:invertIfNegative val="0"/>
          <c:val>
            <c:numRef>
              <c:f>Sheet1!$A$2:$F$2</c:f>
              <c:numCache>
                <c:formatCode>General</c:formatCode>
                <c:ptCount val="6"/>
                <c:pt idx="0">
                  <c:v>23.23753584</c:v>
                </c:pt>
                <c:pt idx="1">
                  <c:v>0.64824697499999928</c:v>
                </c:pt>
                <c:pt idx="2">
                  <c:v>1.2660222909999987</c:v>
                </c:pt>
                <c:pt idx="3">
                  <c:v>0.33056307400000051</c:v>
                </c:pt>
                <c:pt idx="4">
                  <c:v>4.4674763090000003</c:v>
                </c:pt>
                <c:pt idx="5">
                  <c:v>1.1947171290000007</c:v>
                </c:pt>
              </c:numCache>
            </c:numRef>
          </c:val>
          <c:extLst>
            <c:ext xmlns:c16="http://schemas.microsoft.com/office/drawing/2014/chart" uri="{C3380CC4-5D6E-409C-BE32-E72D297353CC}">
              <c16:uniqueId val="{00000001-7442-4DBF-A5C2-B93468AF88A7}"/>
            </c:ext>
          </c:extLst>
        </c:ser>
        <c:ser>
          <c:idx val="2"/>
          <c:order val="2"/>
          <c:spPr>
            <a:solidFill>
              <a:schemeClr val="accent5"/>
            </a:solidFill>
            <a:ln>
              <a:noFill/>
            </a:ln>
          </c:spPr>
          <c:invertIfNegative val="0"/>
          <c:val>
            <c:numRef>
              <c:f>Sheet1!$A$3:$F$3</c:f>
              <c:numCache>
                <c:formatCode>General</c:formatCode>
                <c:ptCount val="6"/>
                <c:pt idx="0">
                  <c:v>14.439997579999996</c:v>
                </c:pt>
                <c:pt idx="1">
                  <c:v>5.8982345169999988</c:v>
                </c:pt>
                <c:pt idx="2">
                  <c:v>3.8475146440000003</c:v>
                </c:pt>
                <c:pt idx="3">
                  <c:v>7.8320221510000021</c:v>
                </c:pt>
                <c:pt idx="4">
                  <c:v>2.5771365209999999</c:v>
                </c:pt>
                <c:pt idx="5">
                  <c:v>2.02712264</c:v>
                </c:pt>
              </c:numCache>
            </c:numRef>
          </c:val>
          <c:extLst>
            <c:ext xmlns:c16="http://schemas.microsoft.com/office/drawing/2014/chart" uri="{C3380CC4-5D6E-409C-BE32-E72D297353CC}">
              <c16:uniqueId val="{00000002-7442-4DBF-A5C2-B93468AF88A7}"/>
            </c:ext>
          </c:extLst>
        </c:ser>
        <c:ser>
          <c:idx val="3"/>
          <c:order val="3"/>
          <c:spPr>
            <a:solidFill>
              <a:schemeClr val="accent4"/>
            </a:solidFill>
            <a:ln>
              <a:noFill/>
            </a:ln>
          </c:spPr>
          <c:invertIfNegative val="0"/>
          <c:val>
            <c:numRef>
              <c:f>Sheet1!$A$4:$F$4</c:f>
              <c:numCache>
                <c:formatCode>General</c:formatCode>
                <c:ptCount val="6"/>
                <c:pt idx="0">
                  <c:v>2.6809785279999971</c:v>
                </c:pt>
                <c:pt idx="1">
                  <c:v>3.2831703339999976</c:v>
                </c:pt>
                <c:pt idx="2">
                  <c:v>3.5036734040000006</c:v>
                </c:pt>
                <c:pt idx="3">
                  <c:v>4.0299385670000021</c:v>
                </c:pt>
                <c:pt idx="4">
                  <c:v>2.3530575599999999</c:v>
                </c:pt>
                <c:pt idx="5">
                  <c:v>1.8344202690000007</c:v>
                </c:pt>
              </c:numCache>
            </c:numRef>
          </c:val>
          <c:extLst>
            <c:ext xmlns:c16="http://schemas.microsoft.com/office/drawing/2014/chart" uri="{C3380CC4-5D6E-409C-BE32-E72D297353CC}">
              <c16:uniqueId val="{00000003-7442-4DBF-A5C2-B93468AF88A7}"/>
            </c:ext>
          </c:extLst>
        </c:ser>
        <c:ser>
          <c:idx val="4"/>
          <c:order val="4"/>
          <c:spPr>
            <a:solidFill>
              <a:schemeClr val="accent3"/>
            </a:solidFill>
            <a:ln>
              <a:noFill/>
            </a:ln>
          </c:spPr>
          <c:invertIfNegative val="0"/>
          <c:val>
            <c:numRef>
              <c:f>Sheet1!$A$5:$F$5</c:f>
              <c:numCache>
                <c:formatCode>General</c:formatCode>
                <c:ptCount val="6"/>
                <c:pt idx="0">
                  <c:v>1.8110830090000007</c:v>
                </c:pt>
                <c:pt idx="1">
                  <c:v>1.5395961489999976</c:v>
                </c:pt>
                <c:pt idx="2">
                  <c:v>1.5476644279999974</c:v>
                </c:pt>
                <c:pt idx="3">
                  <c:v>0</c:v>
                </c:pt>
                <c:pt idx="4">
                  <c:v>0.74038629300000025</c:v>
                </c:pt>
                <c:pt idx="5">
                  <c:v>4.4598631999999583E-2</c:v>
                </c:pt>
              </c:numCache>
            </c:numRef>
          </c:val>
          <c:extLst>
            <c:ext xmlns:c16="http://schemas.microsoft.com/office/drawing/2014/chart" uri="{C3380CC4-5D6E-409C-BE32-E72D297353CC}">
              <c16:uniqueId val="{00000004-7442-4DBF-A5C2-B93468AF88A7}"/>
            </c:ext>
          </c:extLst>
        </c:ser>
        <c:ser>
          <c:idx val="5"/>
          <c:order val="5"/>
          <c:spPr>
            <a:solidFill>
              <a:schemeClr val="accent2"/>
            </a:solidFill>
            <a:ln>
              <a:noFill/>
            </a:ln>
          </c:spPr>
          <c:invertIfNegative val="0"/>
          <c:val>
            <c:numRef>
              <c:f>Sheet1!$A$6:$F$6</c:f>
              <c:numCache>
                <c:formatCode>General</c:formatCode>
                <c:ptCount val="6"/>
                <c:pt idx="0">
                  <c:v>0.49412457799999743</c:v>
                </c:pt>
                <c:pt idx="1">
                  <c:v>0.67885429500000072</c:v>
                </c:pt>
                <c:pt idx="2">
                  <c:v>0.59240981500000345</c:v>
                </c:pt>
                <c:pt idx="3">
                  <c:v>0.33085159099999828</c:v>
                </c:pt>
                <c:pt idx="4">
                  <c:v>0.13855666299999925</c:v>
                </c:pt>
                <c:pt idx="5">
                  <c:v>0.24795862799999924</c:v>
                </c:pt>
              </c:numCache>
            </c:numRef>
          </c:val>
          <c:extLst>
            <c:ext xmlns:c16="http://schemas.microsoft.com/office/drawing/2014/chart" uri="{C3380CC4-5D6E-409C-BE32-E72D297353CC}">
              <c16:uniqueId val="{00000005-7442-4DBF-A5C2-B93468AF88A7}"/>
            </c:ext>
          </c:extLst>
        </c:ser>
        <c:ser>
          <c:idx val="6"/>
          <c:order val="6"/>
          <c:spPr>
            <a:solidFill>
              <a:schemeClr val="accent1"/>
            </a:solidFill>
            <a:ln>
              <a:noFill/>
            </a:ln>
          </c:spPr>
          <c:invertIfNegative val="0"/>
          <c:val>
            <c:numRef>
              <c:f>Sheet1!$A$7:$F$7</c:f>
              <c:numCache>
                <c:formatCode>General</c:formatCode>
                <c:ptCount val="6"/>
                <c:pt idx="0">
                  <c:v>0.5856222889999998</c:v>
                </c:pt>
                <c:pt idx="1">
                  <c:v>0.6484176880000021</c:v>
                </c:pt>
                <c:pt idx="2">
                  <c:v>0.628581429999997</c:v>
                </c:pt>
                <c:pt idx="3">
                  <c:v>0.88850842100000094</c:v>
                </c:pt>
                <c:pt idx="4">
                  <c:v>0.50542867200000074</c:v>
                </c:pt>
                <c:pt idx="5">
                  <c:v>0.2275130100000009</c:v>
                </c:pt>
              </c:numCache>
            </c:numRef>
          </c:val>
          <c:extLst>
            <c:ext xmlns:c16="http://schemas.microsoft.com/office/drawing/2014/chart" uri="{C3380CC4-5D6E-409C-BE32-E72D297353CC}">
              <c16:uniqueId val="{00000006-7442-4DBF-A5C2-B93468AF88A7}"/>
            </c:ext>
          </c:extLst>
        </c:ser>
        <c:dLbls>
          <c:showLegendKey val="0"/>
          <c:showVal val="0"/>
          <c:showCatName val="0"/>
          <c:showSerName val="0"/>
          <c:showPercent val="0"/>
          <c:showBubbleSize val="0"/>
        </c:dLbls>
        <c:gapWidth val="80"/>
        <c:overlap val="100"/>
        <c:axId val="1515646927"/>
        <c:axId val="1"/>
      </c:barChart>
      <c:catAx>
        <c:axId val="1515646927"/>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10"/>
          <c:min val="0"/>
        </c:scaling>
        <c:delete val="0"/>
        <c:axPos val="l"/>
        <c:majorGridlines>
          <c:spPr>
            <a:ln>
              <a:noFill/>
            </a:ln>
          </c:spPr>
        </c:majorGridlines>
        <c:numFmt formatCode="General" sourceLinked="1"/>
        <c:majorTickMark val="none"/>
        <c:minorTickMark val="none"/>
        <c:tickLblPos val="none"/>
        <c:spPr>
          <a:ln>
            <a:noFill/>
          </a:ln>
        </c:spPr>
        <c:crossAx val="1515646927"/>
        <c:crosses val="min"/>
        <c:crossBetween val="between"/>
      </c:valAx>
    </c:plotArea>
    <c:plotVisOnly val="0"/>
    <c:dispBlanksAs val="gap"/>
    <c:showDLblsOverMax val="1"/>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935126582278481"/>
          <c:y val="4.878048780487805E-2"/>
          <c:w val="0.85007911392405067"/>
          <c:h val="0.90201112537441164"/>
        </c:manualLayout>
      </c:layout>
      <c:scatterChart>
        <c:scatterStyle val="lineMarker"/>
        <c:varyColors val="0"/>
        <c:ser>
          <c:idx val="0"/>
          <c:order val="0"/>
          <c:spPr>
            <a:ln w="19050" cmpd="sng" algn="ctr">
              <a:solidFill>
                <a:schemeClr val="accent1"/>
              </a:solidFill>
              <a:prstDash val="solid"/>
            </a:ln>
          </c:spPr>
          <c:marker>
            <c:symbol val="none"/>
          </c:marker>
          <c:xVal>
            <c:numRef>
              <c:f>Sheet1!$A$1:$K$1</c:f>
              <c:numCache>
                <c:formatCode>General</c:formatCode>
                <c:ptCount val="11"/>
                <c:pt idx="0">
                  <c:v>0</c:v>
                </c:pt>
                <c:pt idx="1">
                  <c:v>10</c:v>
                </c:pt>
                <c:pt idx="2">
                  <c:v>20</c:v>
                </c:pt>
                <c:pt idx="3">
                  <c:v>30</c:v>
                </c:pt>
                <c:pt idx="4">
                  <c:v>40</c:v>
                </c:pt>
                <c:pt idx="5">
                  <c:v>50</c:v>
                </c:pt>
                <c:pt idx="6">
                  <c:v>60</c:v>
                </c:pt>
                <c:pt idx="7">
                  <c:v>70</c:v>
                </c:pt>
                <c:pt idx="8">
                  <c:v>80</c:v>
                </c:pt>
                <c:pt idx="9">
                  <c:v>90</c:v>
                </c:pt>
                <c:pt idx="10">
                  <c:v>100</c:v>
                </c:pt>
              </c:numCache>
            </c:numRef>
          </c:xVal>
          <c:yVal>
            <c:numRef>
              <c:f>Sheet1!$A$2:$K$2</c:f>
              <c:numCache>
                <c:formatCode>General</c:formatCode>
                <c:ptCount val="11"/>
                <c:pt idx="0">
                  <c:v>120</c:v>
                </c:pt>
                <c:pt idx="1">
                  <c:v>104</c:v>
                </c:pt>
                <c:pt idx="2">
                  <c:v>84</c:v>
                </c:pt>
                <c:pt idx="3">
                  <c:v>68</c:v>
                </c:pt>
                <c:pt idx="4">
                  <c:v>57</c:v>
                </c:pt>
                <c:pt idx="5">
                  <c:v>49</c:v>
                </c:pt>
                <c:pt idx="6">
                  <c:v>42</c:v>
                </c:pt>
                <c:pt idx="7">
                  <c:v>38</c:v>
                </c:pt>
                <c:pt idx="8">
                  <c:v>35</c:v>
                </c:pt>
                <c:pt idx="9">
                  <c:v>31</c:v>
                </c:pt>
                <c:pt idx="10">
                  <c:v>28</c:v>
                </c:pt>
              </c:numCache>
            </c:numRef>
          </c:yVal>
          <c:smooth val="0"/>
          <c:extLst>
            <c:ext xmlns:c16="http://schemas.microsoft.com/office/drawing/2014/chart" uri="{C3380CC4-5D6E-409C-BE32-E72D297353CC}">
              <c16:uniqueId val="{00000000-5A0D-466B-9211-56E9B97A4D78}"/>
            </c:ext>
          </c:extLst>
        </c:ser>
        <c:dLbls>
          <c:showLegendKey val="0"/>
          <c:showVal val="0"/>
          <c:showCatName val="0"/>
          <c:showSerName val="0"/>
          <c:showPercent val="0"/>
          <c:showBubbleSize val="0"/>
        </c:dLbls>
        <c:axId val="4"/>
        <c:axId val="5"/>
      </c:scatterChart>
      <c:valAx>
        <c:axId val="4"/>
        <c:scaling>
          <c:orientation val="minMax"/>
          <c:max val="100"/>
          <c:min val="0"/>
        </c:scaling>
        <c:delete val="0"/>
        <c:axPos val="b"/>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200" kern="1200">
                <a:latin typeface="+mn-lt"/>
                <a:ea typeface="+mn-ea"/>
                <a:cs typeface="+mn-cs"/>
              </a:defRPr>
            </a:pPr>
            <a:endParaRPr lang="en-US"/>
          </a:p>
        </c:txPr>
        <c:crossAx val="5"/>
        <c:crosses val="min"/>
        <c:crossBetween val="midCat"/>
        <c:majorUnit val="10"/>
      </c:valAx>
      <c:valAx>
        <c:axId val="5"/>
        <c:scaling>
          <c:orientation val="minMax"/>
          <c:max val="12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200" kern="1200">
                <a:solidFill>
                  <a:schemeClr val="tx1"/>
                </a:solidFill>
                <a:latin typeface="+mn-lt"/>
                <a:ea typeface="+mn-ea"/>
                <a:cs typeface="+mn-cs"/>
              </a:defRPr>
            </a:pPr>
            <a:endParaRPr lang="en-US"/>
          </a:p>
        </c:txPr>
        <c:crossAx val="4"/>
        <c:crosses val="min"/>
        <c:crossBetween val="midCat"/>
        <c:majorUnit val="10"/>
      </c:valAx>
    </c:plotArea>
    <c:plotVisOnly val="0"/>
    <c:dispBlanksAs val="gap"/>
    <c:showDLblsOverMax val="1"/>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8095238095238099E-2"/>
          <c:y val="2.3508137432188065E-2"/>
          <c:w val="0.92380952380952386"/>
          <c:h val="0.9529837251356239"/>
        </c:manualLayout>
      </c:layout>
      <c:barChart>
        <c:barDir val="col"/>
        <c:grouping val="stacked"/>
        <c:varyColors val="0"/>
        <c:ser>
          <c:idx val="0"/>
          <c:order val="0"/>
          <c:spPr>
            <a:solidFill>
              <a:schemeClr val="accent1"/>
            </a:solidFill>
            <a:ln>
              <a:noFill/>
            </a:ln>
          </c:spPr>
          <c:invertIfNegative val="0"/>
          <c:val>
            <c:numRef>
              <c:f>Sheet1!$A$1</c:f>
              <c:numCache>
                <c:formatCode>General</c:formatCode>
                <c:ptCount val="1"/>
                <c:pt idx="0">
                  <c:v>40</c:v>
                </c:pt>
              </c:numCache>
            </c:numRef>
          </c:val>
          <c:extLst>
            <c:ext xmlns:c16="http://schemas.microsoft.com/office/drawing/2014/chart" uri="{C3380CC4-5D6E-409C-BE32-E72D297353CC}">
              <c16:uniqueId val="{00000000-4A8C-4C4B-AF0A-ECC385F93026}"/>
            </c:ext>
          </c:extLst>
        </c:ser>
        <c:ser>
          <c:idx val="1"/>
          <c:order val="1"/>
          <c:spPr>
            <a:solidFill>
              <a:schemeClr val="accent3"/>
            </a:solidFill>
            <a:ln>
              <a:noFill/>
            </a:ln>
          </c:spPr>
          <c:invertIfNegative val="0"/>
          <c:val>
            <c:numRef>
              <c:f>Sheet1!$A$2</c:f>
              <c:numCache>
                <c:formatCode>General</c:formatCode>
                <c:ptCount val="1"/>
                <c:pt idx="0">
                  <c:v>35</c:v>
                </c:pt>
              </c:numCache>
            </c:numRef>
          </c:val>
          <c:extLst>
            <c:ext xmlns:c16="http://schemas.microsoft.com/office/drawing/2014/chart" uri="{C3380CC4-5D6E-409C-BE32-E72D297353CC}">
              <c16:uniqueId val="{00000001-4A8C-4C4B-AF0A-ECC385F93026}"/>
            </c:ext>
          </c:extLst>
        </c:ser>
        <c:ser>
          <c:idx val="2"/>
          <c:order val="2"/>
          <c:spPr>
            <a:solidFill>
              <a:schemeClr val="accent6"/>
            </a:solidFill>
            <a:ln>
              <a:noFill/>
            </a:ln>
          </c:spPr>
          <c:invertIfNegative val="0"/>
          <c:val>
            <c:numRef>
              <c:f>Sheet1!$A$3</c:f>
              <c:numCache>
                <c:formatCode>General</c:formatCode>
                <c:ptCount val="1"/>
                <c:pt idx="0">
                  <c:v>20</c:v>
                </c:pt>
              </c:numCache>
            </c:numRef>
          </c:val>
          <c:extLst>
            <c:ext xmlns:c16="http://schemas.microsoft.com/office/drawing/2014/chart" uri="{C3380CC4-5D6E-409C-BE32-E72D297353CC}">
              <c16:uniqueId val="{00000002-4A8C-4C4B-AF0A-ECC385F93026}"/>
            </c:ext>
          </c:extLst>
        </c:ser>
        <c:ser>
          <c:idx val="3"/>
          <c:order val="3"/>
          <c:spPr>
            <a:solidFill>
              <a:schemeClr val="accent5"/>
            </a:solidFill>
            <a:ln>
              <a:noFill/>
            </a:ln>
          </c:spPr>
          <c:invertIfNegative val="0"/>
          <c:val>
            <c:numRef>
              <c:f>Sheet1!$A$4</c:f>
              <c:numCache>
                <c:formatCode>General</c:formatCode>
                <c:ptCount val="1"/>
                <c:pt idx="0">
                  <c:v>5</c:v>
                </c:pt>
              </c:numCache>
            </c:numRef>
          </c:val>
          <c:extLst>
            <c:ext xmlns:c16="http://schemas.microsoft.com/office/drawing/2014/chart" uri="{C3380CC4-5D6E-409C-BE32-E72D297353CC}">
              <c16:uniqueId val="{00000003-4A8C-4C4B-AF0A-ECC385F93026}"/>
            </c:ext>
          </c:extLst>
        </c:ser>
        <c:dLbls>
          <c:showLegendKey val="0"/>
          <c:showVal val="0"/>
          <c:showCatName val="0"/>
          <c:showSerName val="0"/>
          <c:showPercent val="0"/>
          <c:showBubbleSize val="0"/>
        </c:dLbls>
        <c:gapWidth val="80"/>
        <c:overlap val="100"/>
        <c:axId val="1749460064"/>
        <c:axId val="1"/>
      </c:barChart>
      <c:catAx>
        <c:axId val="1749460064"/>
        <c:scaling>
          <c:orientation val="minMax"/>
        </c:scaling>
        <c:delete val="1"/>
        <c:axPos val="b"/>
        <c:majorTickMark val="out"/>
        <c:minorTickMark val="none"/>
        <c:tickLblPos val="nextTo"/>
        <c:crossAx val="1"/>
        <c:crosses val="min"/>
        <c:auto val="0"/>
        <c:lblAlgn val="ctr"/>
        <c:lblOffset val="100"/>
        <c:noMultiLvlLbl val="0"/>
      </c:catAx>
      <c:valAx>
        <c:axId val="1"/>
        <c:scaling>
          <c:orientation val="minMax"/>
          <c:max val="100"/>
          <c:min val="0"/>
        </c:scaling>
        <c:delete val="1"/>
        <c:axPos val="l"/>
        <c:numFmt formatCode="General" sourceLinked="1"/>
        <c:majorTickMark val="out"/>
        <c:minorTickMark val="none"/>
        <c:tickLblPos val="nextTo"/>
        <c:crossAx val="1749460064"/>
        <c:crosses val="min"/>
        <c:crossBetween val="between"/>
      </c:valAx>
    </c:plotArea>
    <c:plotVisOnly val="0"/>
    <c:dispBlanksAs val="gap"/>
    <c:showDLblsOverMax val="1"/>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8095238095238099E-2"/>
          <c:y val="2.8937117417918753E-2"/>
          <c:w val="0.92380952380952386"/>
          <c:h val="0.94212576516416247"/>
        </c:manualLayout>
      </c:layout>
      <c:barChart>
        <c:barDir val="col"/>
        <c:grouping val="stacked"/>
        <c:varyColors val="0"/>
        <c:ser>
          <c:idx val="0"/>
          <c:order val="0"/>
          <c:spPr>
            <a:solidFill>
              <a:srgbClr val="6F8DB9"/>
            </a:solidFill>
            <a:ln>
              <a:noFill/>
            </a:ln>
          </c:spPr>
          <c:invertIfNegative val="0"/>
          <c:val>
            <c:numRef>
              <c:f>Sheet1!$A$1</c:f>
              <c:numCache>
                <c:formatCode>General</c:formatCode>
                <c:ptCount val="1"/>
                <c:pt idx="0">
                  <c:v>30</c:v>
                </c:pt>
              </c:numCache>
            </c:numRef>
          </c:val>
          <c:extLst>
            <c:ext xmlns:c16="http://schemas.microsoft.com/office/drawing/2014/chart" uri="{C3380CC4-5D6E-409C-BE32-E72D297353CC}">
              <c16:uniqueId val="{00000000-3034-44DD-A3B8-B281C8D69F05}"/>
            </c:ext>
          </c:extLst>
        </c:ser>
        <c:ser>
          <c:idx val="1"/>
          <c:order val="1"/>
          <c:spPr>
            <a:solidFill>
              <a:srgbClr val="9DB1CF"/>
            </a:solidFill>
            <a:ln>
              <a:noFill/>
            </a:ln>
          </c:spPr>
          <c:invertIfNegative val="0"/>
          <c:val>
            <c:numRef>
              <c:f>Sheet1!$A$2</c:f>
              <c:numCache>
                <c:formatCode>General</c:formatCode>
                <c:ptCount val="1"/>
                <c:pt idx="0">
                  <c:v>3</c:v>
                </c:pt>
              </c:numCache>
            </c:numRef>
          </c:val>
          <c:extLst>
            <c:ext xmlns:c16="http://schemas.microsoft.com/office/drawing/2014/chart" uri="{C3380CC4-5D6E-409C-BE32-E72D297353CC}">
              <c16:uniqueId val="{00000001-3034-44DD-A3B8-B281C8D69F05}"/>
            </c:ext>
          </c:extLst>
        </c:ser>
        <c:ser>
          <c:idx val="2"/>
          <c:order val="2"/>
          <c:spPr>
            <a:solidFill>
              <a:srgbClr val="C3CFE1"/>
            </a:solidFill>
            <a:ln>
              <a:noFill/>
            </a:ln>
          </c:spPr>
          <c:invertIfNegative val="0"/>
          <c:val>
            <c:numRef>
              <c:f>Sheet1!$A$3</c:f>
              <c:numCache>
                <c:formatCode>General</c:formatCode>
                <c:ptCount val="1"/>
                <c:pt idx="0">
                  <c:v>7</c:v>
                </c:pt>
              </c:numCache>
            </c:numRef>
          </c:val>
          <c:extLst>
            <c:ext xmlns:c16="http://schemas.microsoft.com/office/drawing/2014/chart" uri="{C3380CC4-5D6E-409C-BE32-E72D297353CC}">
              <c16:uniqueId val="{00000002-3034-44DD-A3B8-B281C8D69F05}"/>
            </c:ext>
          </c:extLst>
        </c:ser>
        <c:dLbls>
          <c:showLegendKey val="0"/>
          <c:showVal val="0"/>
          <c:showCatName val="0"/>
          <c:showSerName val="0"/>
          <c:showPercent val="0"/>
          <c:showBubbleSize val="0"/>
        </c:dLbls>
        <c:gapWidth val="80"/>
        <c:overlap val="100"/>
        <c:axId val="1218257472"/>
        <c:axId val="1"/>
      </c:barChart>
      <c:catAx>
        <c:axId val="1218257472"/>
        <c:scaling>
          <c:orientation val="minMax"/>
        </c:scaling>
        <c:delete val="1"/>
        <c:axPos val="b"/>
        <c:majorTickMark val="out"/>
        <c:minorTickMark val="none"/>
        <c:tickLblPos val="nextTo"/>
        <c:crossAx val="1"/>
        <c:crosses val="min"/>
        <c:auto val="0"/>
        <c:lblAlgn val="ctr"/>
        <c:lblOffset val="100"/>
        <c:noMultiLvlLbl val="0"/>
      </c:catAx>
      <c:valAx>
        <c:axId val="1"/>
        <c:scaling>
          <c:orientation val="minMax"/>
          <c:max val="40"/>
          <c:min val="0"/>
        </c:scaling>
        <c:delete val="1"/>
        <c:axPos val="l"/>
        <c:numFmt formatCode="General" sourceLinked="1"/>
        <c:majorTickMark val="out"/>
        <c:minorTickMark val="none"/>
        <c:tickLblPos val="nextTo"/>
        <c:crossAx val="1218257472"/>
        <c:crosses val="min"/>
        <c:crossBetween val="between"/>
      </c:valAx>
    </c:plotArea>
    <c:plotVisOnly val="0"/>
    <c:dispBlanksAs val="gap"/>
    <c:showDLblsOverMax val="1"/>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03.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03.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03.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11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AEEFA8-5906-8A45-90C6-4B0BF60571F8}" type="datetimeFigureOut">
              <a:rPr lang="en-US" smtClean="0"/>
              <a:t>6/23/2025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2AB725-31BF-F144-876B-0037EA85E3FC}" type="slidenum">
              <a:rPr lang="en-US" smtClean="0"/>
              <a:t>‹#›</a:t>
            </a:fld>
            <a:endParaRPr lang="en-US"/>
          </a:p>
        </p:txBody>
      </p:sp>
    </p:spTree>
    <p:extLst>
      <p:ext uri="{BB962C8B-B14F-4D97-AF65-F5344CB8AC3E}">
        <p14:creationId xmlns:p14="http://schemas.microsoft.com/office/powerpoint/2010/main" val="569648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1</a:t>
            </a:fld>
            <a:endParaRPr lang="en-US"/>
          </a:p>
        </p:txBody>
      </p:sp>
    </p:spTree>
    <p:extLst>
      <p:ext uri="{BB962C8B-B14F-4D97-AF65-F5344CB8AC3E}">
        <p14:creationId xmlns:p14="http://schemas.microsoft.com/office/powerpoint/2010/main" val="3853928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36B1E-6F0C-7DC6-6EF5-218AED2441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044790-E6A3-7674-AC58-FFE69DB9F3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831D5D-2674-9418-2BA6-BD46648DB04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A784474-E45B-3D11-BE83-E4A5AF0977E7}"/>
              </a:ext>
            </a:extLst>
          </p:cNvPr>
          <p:cNvSpPr>
            <a:spLocks noGrp="1"/>
          </p:cNvSpPr>
          <p:nvPr>
            <p:ph type="sldNum" sz="quarter" idx="5"/>
          </p:nvPr>
        </p:nvSpPr>
        <p:spPr/>
        <p:txBody>
          <a:bodyPr/>
          <a:lstStyle/>
          <a:p>
            <a:fld id="{4F2AB725-31BF-F144-876B-0037EA85E3FC}" type="slidenum">
              <a:rPr lang="en-US" smtClean="0"/>
              <a:t>12</a:t>
            </a:fld>
            <a:endParaRPr lang="en-US"/>
          </a:p>
        </p:txBody>
      </p:sp>
    </p:spTree>
    <p:extLst>
      <p:ext uri="{BB962C8B-B14F-4D97-AF65-F5344CB8AC3E}">
        <p14:creationId xmlns:p14="http://schemas.microsoft.com/office/powerpoint/2010/main" val="93852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endParaRPr lang="en-US">
              <a:ea typeface="Calibri"/>
              <a:cs typeface="Calibri"/>
            </a:endParaRPr>
          </a:p>
          <a:p>
            <a:endParaRPr lang="en-US" noProof="1"/>
          </a:p>
        </p:txBody>
      </p:sp>
      <p:sp>
        <p:nvSpPr>
          <p:cNvPr id="4" name="Slide Number Placeholder 3"/>
          <p:cNvSpPr>
            <a:spLocks noGrp="1"/>
          </p:cNvSpPr>
          <p:nvPr>
            <p:ph type="sldNum" sz="quarter" idx="5"/>
          </p:nvPr>
        </p:nvSpPr>
        <p:spPr/>
        <p:txBody>
          <a:bodyPr/>
          <a:lstStyle/>
          <a:p>
            <a:fld id="{4E8835E5-D0DF-49C6-9C58-4292A89EE293}" type="slidenum">
              <a:rPr lang="en-US" smtClean="0"/>
              <a:t>13</a:t>
            </a:fld>
            <a:endParaRPr lang="en-US"/>
          </a:p>
        </p:txBody>
      </p:sp>
    </p:spTree>
    <p:extLst>
      <p:ext uri="{BB962C8B-B14F-4D97-AF65-F5344CB8AC3E}">
        <p14:creationId xmlns:p14="http://schemas.microsoft.com/office/powerpoint/2010/main" val="2771574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5177D-239A-AF59-A9C8-8A7D1A1EE8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9B9CA0-59CB-E54A-3817-69045647DE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866F63-98A7-E8E3-5CA4-BB75B3A0619F}"/>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07A283B9-1527-1A51-CA97-13FF3D4A6EC1}"/>
              </a:ext>
            </a:extLst>
          </p:cNvPr>
          <p:cNvSpPr>
            <a:spLocks noGrp="1"/>
          </p:cNvSpPr>
          <p:nvPr>
            <p:ph type="sldNum" sz="quarter" idx="5"/>
          </p:nvPr>
        </p:nvSpPr>
        <p:spPr/>
        <p:txBody>
          <a:bodyPr/>
          <a:lstStyle/>
          <a:p>
            <a:fld id="{4E8835E5-D0DF-49C6-9C58-4292A89EE293}" type="slidenum">
              <a:rPr lang="en-US" smtClean="0"/>
              <a:t>14</a:t>
            </a:fld>
            <a:endParaRPr lang="en-US"/>
          </a:p>
        </p:txBody>
      </p:sp>
    </p:spTree>
    <p:extLst>
      <p:ext uri="{BB962C8B-B14F-4D97-AF65-F5344CB8AC3E}">
        <p14:creationId xmlns:p14="http://schemas.microsoft.com/office/powerpoint/2010/main" val="652938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CDFB9-1B44-E773-785C-F02442427D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4F2DED-0304-B6E6-A50E-A4E8ED9773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C454A7-71BA-0E33-E6AE-E5290D865A42}"/>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0937F64C-3FA6-17D0-D63B-FE576B470949}"/>
              </a:ext>
            </a:extLst>
          </p:cNvPr>
          <p:cNvSpPr>
            <a:spLocks noGrp="1"/>
          </p:cNvSpPr>
          <p:nvPr>
            <p:ph type="sldNum" sz="quarter" idx="5"/>
          </p:nvPr>
        </p:nvSpPr>
        <p:spPr/>
        <p:txBody>
          <a:bodyPr/>
          <a:lstStyle/>
          <a:p>
            <a:fld id="{4E8835E5-D0DF-49C6-9C58-4292A89EE293}" type="slidenum">
              <a:rPr lang="en-US" smtClean="0"/>
              <a:t>15</a:t>
            </a:fld>
            <a:endParaRPr lang="en-US"/>
          </a:p>
        </p:txBody>
      </p:sp>
    </p:spTree>
    <p:extLst>
      <p:ext uri="{BB962C8B-B14F-4D97-AF65-F5344CB8AC3E}">
        <p14:creationId xmlns:p14="http://schemas.microsoft.com/office/powerpoint/2010/main" val="3501644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9822E-98C8-69F8-3168-6B20A840A5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A00BCA-0698-D9B8-D5DA-3837C96C23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66DE83-B7A5-5FF4-FF39-D356A546A5A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569B76-3C55-2713-2C19-4E1AD4B435D2}"/>
              </a:ext>
            </a:extLst>
          </p:cNvPr>
          <p:cNvSpPr>
            <a:spLocks noGrp="1"/>
          </p:cNvSpPr>
          <p:nvPr>
            <p:ph type="sldNum" sz="quarter" idx="5"/>
          </p:nvPr>
        </p:nvSpPr>
        <p:spPr/>
        <p:txBody>
          <a:bodyPr/>
          <a:lstStyle/>
          <a:p>
            <a:fld id="{4F2AB725-31BF-F144-876B-0037EA85E3FC}" type="slidenum">
              <a:rPr lang="en-US" smtClean="0"/>
              <a:t>16</a:t>
            </a:fld>
            <a:endParaRPr lang="en-US"/>
          </a:p>
        </p:txBody>
      </p:sp>
    </p:spTree>
    <p:extLst>
      <p:ext uri="{BB962C8B-B14F-4D97-AF65-F5344CB8AC3E}">
        <p14:creationId xmlns:p14="http://schemas.microsoft.com/office/powerpoint/2010/main" val="1719224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07C64-C2A9-10FF-6D8D-5B46FF017D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955E15-0509-F2F6-B57F-C3108DC98D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D3A5EA-1DA9-ACC3-AFC7-A9CE388CC56B}"/>
              </a:ext>
            </a:extLst>
          </p:cNvPr>
          <p:cNvSpPr>
            <a:spLocks noGrp="1"/>
          </p:cNvSpPr>
          <p:nvPr>
            <p:ph type="body" idx="1"/>
          </p:nvPr>
        </p:nvSpPr>
        <p:spPr/>
        <p:txBody>
          <a:bodyPr/>
          <a:lstStyle/>
          <a:p>
            <a:endParaRPr lang="de-DE"/>
          </a:p>
          <a:p>
            <a:endParaRPr lang="en-US"/>
          </a:p>
          <a:p>
            <a:endParaRPr lang="en-US" noProof="1"/>
          </a:p>
        </p:txBody>
      </p:sp>
      <p:sp>
        <p:nvSpPr>
          <p:cNvPr id="4" name="Slide Number Placeholder 3">
            <a:extLst>
              <a:ext uri="{FF2B5EF4-FFF2-40B4-BE49-F238E27FC236}">
                <a16:creationId xmlns:a16="http://schemas.microsoft.com/office/drawing/2014/main" id="{84558A76-1E1C-0C05-784D-CE58B0F79610}"/>
              </a:ext>
            </a:extLst>
          </p:cNvPr>
          <p:cNvSpPr>
            <a:spLocks noGrp="1"/>
          </p:cNvSpPr>
          <p:nvPr>
            <p:ph type="sldNum" sz="quarter" idx="5"/>
          </p:nvPr>
        </p:nvSpPr>
        <p:spPr/>
        <p:txBody>
          <a:bodyPr/>
          <a:lstStyle/>
          <a:p>
            <a:fld id="{4E8835E5-D0DF-49C6-9C58-4292A89EE293}" type="slidenum">
              <a:rPr lang="en-US" smtClean="0"/>
              <a:t>17</a:t>
            </a:fld>
            <a:endParaRPr lang="en-US"/>
          </a:p>
        </p:txBody>
      </p:sp>
    </p:spTree>
    <p:extLst>
      <p:ext uri="{BB962C8B-B14F-4D97-AF65-F5344CB8AC3E}">
        <p14:creationId xmlns:p14="http://schemas.microsoft.com/office/powerpoint/2010/main" val="1743461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3E2A3-92C3-6E5A-5931-5C128D1F06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FAE3D9-3C5A-BC7D-8B1F-91495B42E0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C4DED8-9A68-DE12-9093-AE5698761B6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586179"/>
              </a:solidFill>
              <a:effectLst/>
              <a:latin typeface="inherit"/>
            </a:endParaRPr>
          </a:p>
          <a:p>
            <a:pPr marL="228600" indent="-228600">
              <a:buAutoNum type="arabicParenR"/>
            </a:pPr>
            <a:endParaRPr lang="en-GB"/>
          </a:p>
        </p:txBody>
      </p:sp>
      <p:sp>
        <p:nvSpPr>
          <p:cNvPr id="4" name="Slide Number Placeholder 3">
            <a:extLst>
              <a:ext uri="{FF2B5EF4-FFF2-40B4-BE49-F238E27FC236}">
                <a16:creationId xmlns:a16="http://schemas.microsoft.com/office/drawing/2014/main" id="{F27062E6-AA7E-6588-EDDD-4FB422A9CAF7}"/>
              </a:ext>
            </a:extLst>
          </p:cNvPr>
          <p:cNvSpPr>
            <a:spLocks noGrp="1"/>
          </p:cNvSpPr>
          <p:nvPr>
            <p:ph type="sldNum" sz="quarter" idx="5"/>
          </p:nvPr>
        </p:nvSpPr>
        <p:spPr/>
        <p:txBody>
          <a:bodyPr/>
          <a:lstStyle/>
          <a:p>
            <a:fld id="{4F2AB725-31BF-F144-876B-0037EA85E3FC}" type="slidenum">
              <a:rPr lang="en-US" smtClean="0"/>
              <a:t>18</a:t>
            </a:fld>
            <a:endParaRPr lang="en-US"/>
          </a:p>
        </p:txBody>
      </p:sp>
    </p:spTree>
    <p:extLst>
      <p:ext uri="{BB962C8B-B14F-4D97-AF65-F5344CB8AC3E}">
        <p14:creationId xmlns:p14="http://schemas.microsoft.com/office/powerpoint/2010/main" val="353205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3646B-B33E-D02C-6EDD-31C0D0DC25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742013-9EC1-0BB7-123A-CD6F19AECF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7D15A5-F727-0CB3-77A4-7C548FC444B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E19FEB9-FD44-2373-2631-FBB376B669D6}"/>
              </a:ext>
            </a:extLst>
          </p:cNvPr>
          <p:cNvSpPr>
            <a:spLocks noGrp="1"/>
          </p:cNvSpPr>
          <p:nvPr>
            <p:ph type="sldNum" sz="quarter" idx="10"/>
          </p:nvPr>
        </p:nvSpPr>
        <p:spPr/>
        <p:txBody>
          <a:bodyPr/>
          <a:lstStyle/>
          <a:p>
            <a:fld id="{7C7120ED-20B9-4CC8-A606-12D10436DCAF}" type="slidenum">
              <a:rPr lang="en-US" smtClean="0"/>
              <a:t>20</a:t>
            </a:fld>
            <a:endParaRPr lang="en-US"/>
          </a:p>
        </p:txBody>
      </p:sp>
    </p:spTree>
    <p:extLst>
      <p:ext uri="{BB962C8B-B14F-4D97-AF65-F5344CB8AC3E}">
        <p14:creationId xmlns:p14="http://schemas.microsoft.com/office/powerpoint/2010/main" val="158530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009E2-0315-841C-7805-374F879CBD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044B0E-28C7-FB23-5C24-94A6146A92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954641-8D40-E5E3-A24F-98842EE7D1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7C36BA-3641-9700-D368-5F2E92D07B22}"/>
              </a:ext>
            </a:extLst>
          </p:cNvPr>
          <p:cNvSpPr>
            <a:spLocks noGrp="1"/>
          </p:cNvSpPr>
          <p:nvPr>
            <p:ph type="sldNum" sz="quarter" idx="5"/>
          </p:nvPr>
        </p:nvSpPr>
        <p:spPr/>
        <p:txBody>
          <a:bodyPr/>
          <a:lstStyle/>
          <a:p>
            <a:fld id="{7C7120ED-20B9-4CC8-A606-12D10436DCAF}" type="slidenum">
              <a:rPr lang="en-US" smtClean="0"/>
              <a:t>21</a:t>
            </a:fld>
            <a:endParaRPr lang="en-US"/>
          </a:p>
        </p:txBody>
      </p:sp>
    </p:spTree>
    <p:extLst>
      <p:ext uri="{BB962C8B-B14F-4D97-AF65-F5344CB8AC3E}">
        <p14:creationId xmlns:p14="http://schemas.microsoft.com/office/powerpoint/2010/main" val="4237221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FD741-394B-A019-A480-4A00595746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A05DBB-EA5D-8383-ADCA-846AF82FA9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D4E25D-17DA-B20B-B114-070F2017D9E3}"/>
              </a:ext>
            </a:extLst>
          </p:cNvPr>
          <p:cNvSpPr>
            <a:spLocks noGrp="1"/>
          </p:cNvSpPr>
          <p:nvPr>
            <p:ph type="body" idx="1"/>
          </p:nvPr>
        </p:nvSpPr>
        <p:spPr/>
        <p:txBody>
          <a:bodyPr/>
          <a:lstStyle/>
          <a:p>
            <a:endParaRPr lang="en-US" noProof="0"/>
          </a:p>
          <a:p>
            <a:endParaRPr lang="de-DE"/>
          </a:p>
          <a:p>
            <a:endParaRPr lang="en-US"/>
          </a:p>
          <a:p>
            <a:endParaRPr lang="en-US" noProof="1"/>
          </a:p>
        </p:txBody>
      </p:sp>
      <p:sp>
        <p:nvSpPr>
          <p:cNvPr id="4" name="Slide Number Placeholder 3">
            <a:extLst>
              <a:ext uri="{FF2B5EF4-FFF2-40B4-BE49-F238E27FC236}">
                <a16:creationId xmlns:a16="http://schemas.microsoft.com/office/drawing/2014/main" id="{6AC0FD90-0D40-8066-5A8B-5D04103994DA}"/>
              </a:ext>
            </a:extLst>
          </p:cNvPr>
          <p:cNvSpPr>
            <a:spLocks noGrp="1"/>
          </p:cNvSpPr>
          <p:nvPr>
            <p:ph type="sldNum" sz="quarter" idx="5"/>
          </p:nvPr>
        </p:nvSpPr>
        <p:spPr/>
        <p:txBody>
          <a:bodyPr/>
          <a:lstStyle/>
          <a:p>
            <a:fld id="{4E8835E5-D0DF-49C6-9C58-4292A89EE293}" type="slidenum">
              <a:rPr lang="en-US" smtClean="0"/>
              <a:t>22</a:t>
            </a:fld>
            <a:endParaRPr lang="en-US"/>
          </a:p>
        </p:txBody>
      </p:sp>
    </p:spTree>
    <p:extLst>
      <p:ext uri="{BB962C8B-B14F-4D97-AF65-F5344CB8AC3E}">
        <p14:creationId xmlns:p14="http://schemas.microsoft.com/office/powerpoint/2010/main" val="398945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593D6-BC86-246D-456B-810E8B8D7B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B2610B-2968-047A-2320-C6CDBA22AD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52D597-7ED6-48F8-C874-BF129C4EDAE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36B694D-4E47-C8FF-7A90-B5D9B7CF9D47}"/>
              </a:ext>
            </a:extLst>
          </p:cNvPr>
          <p:cNvSpPr>
            <a:spLocks noGrp="1"/>
          </p:cNvSpPr>
          <p:nvPr>
            <p:ph type="sldNum" sz="quarter" idx="10"/>
          </p:nvPr>
        </p:nvSpPr>
        <p:spPr/>
        <p:txBody>
          <a:bodyPr/>
          <a:lstStyle/>
          <a:p>
            <a:fld id="{7C7120ED-20B9-4CC8-A606-12D10436DCAF}" type="slidenum">
              <a:rPr lang="en-US" smtClean="0"/>
              <a:t>3</a:t>
            </a:fld>
            <a:endParaRPr lang="en-US"/>
          </a:p>
        </p:txBody>
      </p:sp>
    </p:spTree>
    <p:extLst>
      <p:ext uri="{BB962C8B-B14F-4D97-AF65-F5344CB8AC3E}">
        <p14:creationId xmlns:p14="http://schemas.microsoft.com/office/powerpoint/2010/main" val="757722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7BAEC-4485-B54C-54F0-6E9220534C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9B566F-2CEF-3659-DAF1-B9A20FA149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EA802B-6473-8CEC-146B-FE850D4D9740}"/>
              </a:ext>
            </a:extLst>
          </p:cNvPr>
          <p:cNvSpPr>
            <a:spLocks noGrp="1"/>
          </p:cNvSpPr>
          <p:nvPr>
            <p:ph type="body" idx="1"/>
          </p:nvPr>
        </p:nvSpPr>
        <p:spPr/>
        <p:txBody>
          <a:bodyPr/>
          <a:lstStyle/>
          <a:p>
            <a:pPr marL="228600" indent="-228600">
              <a:buAutoNum type="arabicParenR"/>
            </a:pPr>
            <a:r>
              <a:rPr lang="en-GB"/>
              <a:t>Add subtitle de higher productivity with same or less resource</a:t>
            </a:r>
          </a:p>
        </p:txBody>
      </p:sp>
      <p:sp>
        <p:nvSpPr>
          <p:cNvPr id="4" name="Slide Number Placeholder 3">
            <a:extLst>
              <a:ext uri="{FF2B5EF4-FFF2-40B4-BE49-F238E27FC236}">
                <a16:creationId xmlns:a16="http://schemas.microsoft.com/office/drawing/2014/main" id="{331C4F53-EFBF-7D60-E6F7-15291BC76575}"/>
              </a:ext>
            </a:extLst>
          </p:cNvPr>
          <p:cNvSpPr>
            <a:spLocks noGrp="1"/>
          </p:cNvSpPr>
          <p:nvPr>
            <p:ph type="sldNum" sz="quarter" idx="5"/>
          </p:nvPr>
        </p:nvSpPr>
        <p:spPr/>
        <p:txBody>
          <a:bodyPr/>
          <a:lstStyle/>
          <a:p>
            <a:fld id="{4F2AB725-31BF-F144-876B-0037EA85E3FC}" type="slidenum">
              <a:rPr lang="en-US" smtClean="0"/>
              <a:t>23</a:t>
            </a:fld>
            <a:endParaRPr lang="en-US"/>
          </a:p>
        </p:txBody>
      </p:sp>
    </p:spTree>
    <p:extLst>
      <p:ext uri="{BB962C8B-B14F-4D97-AF65-F5344CB8AC3E}">
        <p14:creationId xmlns:p14="http://schemas.microsoft.com/office/powerpoint/2010/main" val="30329744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6B92C-123B-08EA-D05F-46E00F0E93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EF9F7C-94BE-D811-948A-3B5C3ECCFE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2D9D16-0942-F11D-738F-5FE75D97AB71}"/>
              </a:ext>
            </a:extLst>
          </p:cNvPr>
          <p:cNvSpPr>
            <a:spLocks noGrp="1"/>
          </p:cNvSpPr>
          <p:nvPr>
            <p:ph type="body" idx="1"/>
          </p:nvPr>
        </p:nvSpPr>
        <p:spPr/>
        <p:txBody>
          <a:bodyPr/>
          <a:lstStyle/>
          <a:p>
            <a:pPr marL="228600" indent="-228600">
              <a:buAutoNum type="arabicParenR"/>
            </a:pPr>
            <a:endParaRPr lang="en-GB"/>
          </a:p>
        </p:txBody>
      </p:sp>
      <p:sp>
        <p:nvSpPr>
          <p:cNvPr id="4" name="Slide Number Placeholder 3">
            <a:extLst>
              <a:ext uri="{FF2B5EF4-FFF2-40B4-BE49-F238E27FC236}">
                <a16:creationId xmlns:a16="http://schemas.microsoft.com/office/drawing/2014/main" id="{DDAD40E7-60B9-32ED-E8D8-04DAF2E446AE}"/>
              </a:ext>
            </a:extLst>
          </p:cNvPr>
          <p:cNvSpPr>
            <a:spLocks noGrp="1"/>
          </p:cNvSpPr>
          <p:nvPr>
            <p:ph type="sldNum" sz="quarter" idx="5"/>
          </p:nvPr>
        </p:nvSpPr>
        <p:spPr/>
        <p:txBody>
          <a:bodyPr/>
          <a:lstStyle/>
          <a:p>
            <a:fld id="{4F2AB725-31BF-F144-876B-0037EA85E3FC}" type="slidenum">
              <a:rPr lang="en-US" smtClean="0"/>
              <a:t>24</a:t>
            </a:fld>
            <a:endParaRPr lang="en-US"/>
          </a:p>
        </p:txBody>
      </p:sp>
    </p:spTree>
    <p:extLst>
      <p:ext uri="{BB962C8B-B14F-4D97-AF65-F5344CB8AC3E}">
        <p14:creationId xmlns:p14="http://schemas.microsoft.com/office/powerpoint/2010/main" val="2774618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2AB725-31BF-F144-876B-0037EA85E3FC}" type="slidenum">
              <a:rPr lang="en-US" smtClean="0"/>
              <a:t>25</a:t>
            </a:fld>
            <a:endParaRPr lang="en-US"/>
          </a:p>
        </p:txBody>
      </p:sp>
    </p:spTree>
    <p:extLst>
      <p:ext uri="{BB962C8B-B14F-4D97-AF65-F5344CB8AC3E}">
        <p14:creationId xmlns:p14="http://schemas.microsoft.com/office/powerpoint/2010/main" val="2475808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r>
            <a:br>
              <a:rPr lang="en-US"/>
            </a:br>
            <a:endParaRPr lang="en-US"/>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CFB5ACB0-F9EE-48A5-9C91-554CB07F6B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3057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C6B83-6D63-D060-BA3A-EE8480199E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913F37-1CAF-DD94-1DC7-A9DA15996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7C5DB4-3466-D6AD-3462-FD32EF753538}"/>
              </a:ext>
            </a:extLst>
          </p:cNvPr>
          <p:cNvSpPr>
            <a:spLocks noGrp="1"/>
          </p:cNvSpPr>
          <p:nvPr>
            <p:ph type="body" idx="1"/>
          </p:nvPr>
        </p:nvSpPr>
        <p:spPr/>
        <p:txBody>
          <a:bodyPr/>
          <a:lstStyle/>
          <a:p>
            <a:pPr algn="l"/>
            <a:endParaRPr lang="en-US" b="0" i="0">
              <a:solidFill>
                <a:srgbClr val="000000"/>
              </a:solidFill>
              <a:effectLst/>
              <a:latin typeface="var(--wpds-fonts-body)"/>
            </a:endParaRPr>
          </a:p>
          <a:p>
            <a:pPr algn="l"/>
            <a:endParaRPr lang="en-US" b="0" i="0">
              <a:solidFill>
                <a:srgbClr val="000000"/>
              </a:solidFill>
              <a:effectLst/>
              <a:latin typeface="var(--wpds-fonts-body)"/>
            </a:endParaRPr>
          </a:p>
          <a:p>
            <a:pPr algn="l"/>
            <a:endParaRPr lang="en-US" b="0" i="0">
              <a:solidFill>
                <a:srgbClr val="000000"/>
              </a:solidFill>
              <a:effectLst/>
              <a:latin typeface="var(--wpds-fonts-body)"/>
            </a:endParaRPr>
          </a:p>
          <a:p>
            <a:pPr algn="l"/>
            <a:endParaRPr lang="en-US" b="0" i="0">
              <a:solidFill>
                <a:srgbClr val="000000"/>
              </a:solidFill>
              <a:effectLst/>
              <a:latin typeface="var(--wpds-fonts-body)"/>
            </a:endParaRPr>
          </a:p>
          <a:p>
            <a:pPr algn="l"/>
            <a:r>
              <a:rPr lang="en-US" b="0" i="0">
                <a:solidFill>
                  <a:srgbClr val="000000"/>
                </a:solidFill>
                <a:effectLst/>
                <a:latin typeface="Franklin"/>
              </a:rPr>
              <a:t/>
            </a:r>
            <a:br>
              <a:rPr lang="en-US" b="0" i="0">
                <a:solidFill>
                  <a:srgbClr val="000000"/>
                </a:solidFill>
                <a:effectLst/>
                <a:latin typeface="Franklin"/>
              </a:rPr>
            </a:br>
            <a:endParaRPr lang="en-US" b="0" i="0">
              <a:solidFill>
                <a:srgbClr val="000000"/>
              </a:solidFill>
              <a:effectLst/>
              <a:latin typeface="Franklin"/>
            </a:endParaRPr>
          </a:p>
          <a:p>
            <a:endParaRPr lang="en-US" b="0" i="0" noProof="1">
              <a:solidFill>
                <a:srgbClr val="6B7280"/>
              </a:solidFill>
              <a:effectLst/>
              <a:latin typeface="Avenir" panose="02000503020000020003" pitchFamily="2" charset="0"/>
            </a:endParaRPr>
          </a:p>
          <a:p>
            <a:endParaRPr lang="en-US" noProof="1"/>
          </a:p>
        </p:txBody>
      </p:sp>
      <p:sp>
        <p:nvSpPr>
          <p:cNvPr id="4" name="Slide Number Placeholder 3">
            <a:extLst>
              <a:ext uri="{FF2B5EF4-FFF2-40B4-BE49-F238E27FC236}">
                <a16:creationId xmlns:a16="http://schemas.microsoft.com/office/drawing/2014/main" id="{C2E310C9-310C-B03C-1E85-FB2EAD14C78D}"/>
              </a:ext>
            </a:extLst>
          </p:cNvPr>
          <p:cNvSpPr>
            <a:spLocks noGrp="1"/>
          </p:cNvSpPr>
          <p:nvPr>
            <p:ph type="sldNum" sz="quarter" idx="5"/>
          </p:nvPr>
        </p:nvSpPr>
        <p:spPr/>
        <p:txBody>
          <a:bodyPr/>
          <a:lstStyle/>
          <a:p>
            <a:fld id="{4E8835E5-D0DF-49C6-9C58-4292A89EE293}" type="slidenum">
              <a:rPr lang="en-US" smtClean="0"/>
              <a:t>27</a:t>
            </a:fld>
            <a:endParaRPr lang="en-US"/>
          </a:p>
        </p:txBody>
      </p:sp>
    </p:spTree>
    <p:extLst>
      <p:ext uri="{BB962C8B-B14F-4D97-AF65-F5344CB8AC3E}">
        <p14:creationId xmlns:p14="http://schemas.microsoft.com/office/powerpoint/2010/main" val="2866399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D6C41-3305-F76A-F509-6FB0E21C69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C4FA4B-8603-0787-710E-14D5311EF8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3CF2E0-7E1C-930D-00D7-16968145B438}"/>
              </a:ext>
            </a:extLst>
          </p:cNvPr>
          <p:cNvSpPr>
            <a:spLocks noGrp="1"/>
          </p:cNvSpPr>
          <p:nvPr>
            <p:ph type="body" idx="1"/>
          </p:nvPr>
        </p:nvSpPr>
        <p:spPr/>
        <p:txBody>
          <a:bodyPr/>
          <a:lstStyle/>
          <a:p>
            <a:endParaRPr lang="en-US">
              <a:cs typeface="Calibri"/>
            </a:endParaRPr>
          </a:p>
          <a:p>
            <a:endParaRPr lang="en-US"/>
          </a:p>
        </p:txBody>
      </p:sp>
      <p:sp>
        <p:nvSpPr>
          <p:cNvPr id="4" name="Slide Number Placeholder 3">
            <a:extLst>
              <a:ext uri="{FF2B5EF4-FFF2-40B4-BE49-F238E27FC236}">
                <a16:creationId xmlns:a16="http://schemas.microsoft.com/office/drawing/2014/main" id="{1D0596BA-690D-62B0-A294-6A0A9ED850C9}"/>
              </a:ext>
            </a:extLst>
          </p:cNvPr>
          <p:cNvSpPr>
            <a:spLocks noGrp="1"/>
          </p:cNvSpPr>
          <p:nvPr>
            <p:ph type="sldNum" sz="quarter" idx="5"/>
          </p:nvPr>
        </p:nvSpPr>
        <p:spPr/>
        <p:txBody>
          <a:bodyPr/>
          <a:lstStyle/>
          <a:p>
            <a:fld id="{4E8835E5-D0DF-49C6-9C58-4292A89EE293}" type="slidenum">
              <a:rPr lang="en-US" smtClean="0"/>
              <a:t>28</a:t>
            </a:fld>
            <a:endParaRPr lang="en-US"/>
          </a:p>
        </p:txBody>
      </p:sp>
    </p:spTree>
    <p:extLst>
      <p:ext uri="{BB962C8B-B14F-4D97-AF65-F5344CB8AC3E}">
        <p14:creationId xmlns:p14="http://schemas.microsoft.com/office/powerpoint/2010/main" val="4154658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A0A5A-1E81-FD95-734E-2B73D58C3B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48DDDA-526A-072E-0AC3-2D3CF76A32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AC483E-9B96-5423-02EB-7D4F16E847B6}"/>
              </a:ext>
            </a:extLst>
          </p:cNvPr>
          <p:cNvSpPr>
            <a:spLocks noGrp="1"/>
          </p:cNvSpPr>
          <p:nvPr>
            <p:ph type="body" idx="1"/>
          </p:nvPr>
        </p:nvSpPr>
        <p:spPr/>
        <p:txBody>
          <a:bodyPr/>
          <a:lstStyle/>
          <a:p>
            <a:r>
              <a:rPr lang="en-US" noProof="0"/>
              <a:t/>
            </a:r>
            <a:br>
              <a:rPr lang="en-US" noProof="0"/>
            </a:br>
            <a:endParaRPr lang="en-US" noProof="0"/>
          </a:p>
          <a:p>
            <a:endParaRPr lang="en-US" noProof="0"/>
          </a:p>
          <a:p>
            <a:endParaRPr lang="de-DE"/>
          </a:p>
          <a:p>
            <a:endParaRPr lang="en-US"/>
          </a:p>
          <a:p>
            <a:endParaRPr lang="en-US" noProof="1"/>
          </a:p>
        </p:txBody>
      </p:sp>
      <p:sp>
        <p:nvSpPr>
          <p:cNvPr id="4" name="Slide Number Placeholder 3">
            <a:extLst>
              <a:ext uri="{FF2B5EF4-FFF2-40B4-BE49-F238E27FC236}">
                <a16:creationId xmlns:a16="http://schemas.microsoft.com/office/drawing/2014/main" id="{C32CA71E-7B93-D7BB-6176-00A3F5FA6AFF}"/>
              </a:ext>
            </a:extLst>
          </p:cNvPr>
          <p:cNvSpPr>
            <a:spLocks noGrp="1"/>
          </p:cNvSpPr>
          <p:nvPr>
            <p:ph type="sldNum" sz="quarter" idx="5"/>
          </p:nvPr>
        </p:nvSpPr>
        <p:spPr/>
        <p:txBody>
          <a:bodyPr/>
          <a:lstStyle/>
          <a:p>
            <a:fld id="{4E8835E5-D0DF-49C6-9C58-4292A89EE293}" type="slidenum">
              <a:rPr lang="en-US" smtClean="0"/>
              <a:t>29</a:t>
            </a:fld>
            <a:endParaRPr lang="en-US"/>
          </a:p>
        </p:txBody>
      </p:sp>
    </p:spTree>
    <p:extLst>
      <p:ext uri="{BB962C8B-B14F-4D97-AF65-F5344CB8AC3E}">
        <p14:creationId xmlns:p14="http://schemas.microsoft.com/office/powerpoint/2010/main" val="373411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A9E32-9BE2-86A7-2980-03F583FB8C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492B30-31C7-B23D-6D0C-07C730D3A4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73B0FE-70A0-939C-6E28-62575564299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455098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8835E5-D0DF-49C6-9C58-4292A89EE293}" type="slidenum">
              <a:rPr lang="en-US" smtClean="0"/>
              <a:t>31</a:t>
            </a:fld>
            <a:endParaRPr lang="en-US"/>
          </a:p>
        </p:txBody>
      </p:sp>
    </p:spTree>
    <p:extLst>
      <p:ext uri="{BB962C8B-B14F-4D97-AF65-F5344CB8AC3E}">
        <p14:creationId xmlns:p14="http://schemas.microsoft.com/office/powerpoint/2010/main" val="3737950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93E3D-040A-4066-5322-B975C50ACD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91D37C-6FDB-C384-375F-D1D875C5B2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567593-4EA7-0A50-4D6B-BC2E483C287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F5E468F-2D53-198A-77CE-D5F26CA157AC}"/>
              </a:ext>
            </a:extLst>
          </p:cNvPr>
          <p:cNvSpPr>
            <a:spLocks noGrp="1"/>
          </p:cNvSpPr>
          <p:nvPr>
            <p:ph type="sldNum" sz="quarter" idx="5"/>
          </p:nvPr>
        </p:nvSpPr>
        <p:spPr/>
        <p:txBody>
          <a:bodyPr/>
          <a:lstStyle/>
          <a:p>
            <a:fld id="{4F2AB725-31BF-F144-876B-0037EA85E3FC}" type="slidenum">
              <a:rPr lang="en-US" smtClean="0"/>
              <a:t>32</a:t>
            </a:fld>
            <a:endParaRPr lang="en-US"/>
          </a:p>
        </p:txBody>
      </p:sp>
    </p:spTree>
    <p:extLst>
      <p:ext uri="{BB962C8B-B14F-4D97-AF65-F5344CB8AC3E}">
        <p14:creationId xmlns:p14="http://schemas.microsoft.com/office/powerpoint/2010/main" val="1620868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C6202-47EB-E863-4469-2AE23AE5CB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D02DCC-4FEA-20E4-CAE9-D419B1F79C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93E9EF-74CA-9F5E-444D-0029E18F1CD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89B68EC-3FB3-5B28-4D8E-AEE2BCE1075C}"/>
              </a:ext>
            </a:extLst>
          </p:cNvPr>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0242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2AB725-31BF-F144-876B-0037EA85E3FC}" type="slidenum">
              <a:rPr lang="en-US" smtClean="0"/>
              <a:t>33</a:t>
            </a:fld>
            <a:endParaRPr lang="en-US"/>
          </a:p>
        </p:txBody>
      </p:sp>
    </p:spTree>
    <p:extLst>
      <p:ext uri="{BB962C8B-B14F-4D97-AF65-F5344CB8AC3E}">
        <p14:creationId xmlns:p14="http://schemas.microsoft.com/office/powerpoint/2010/main" val="27835409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DE13A-0AFE-3462-FBFC-03CC554F16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161D70-DCBB-5A54-7BC9-D195162C42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9CDFFD-38A5-1DCD-59A5-223B6D791D1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5292D18-398C-3D55-8193-8910F7DC2FD2}"/>
              </a:ext>
            </a:extLst>
          </p:cNvPr>
          <p:cNvSpPr>
            <a:spLocks noGrp="1"/>
          </p:cNvSpPr>
          <p:nvPr>
            <p:ph type="sldNum" sz="quarter" idx="5"/>
          </p:nvPr>
        </p:nvSpPr>
        <p:spPr/>
        <p:txBody>
          <a:bodyPr/>
          <a:lstStyle/>
          <a:p>
            <a:fld id="{4F2AB725-31BF-F144-876B-0037EA85E3FC}" type="slidenum">
              <a:rPr lang="en-US" smtClean="0"/>
              <a:t>34</a:t>
            </a:fld>
            <a:endParaRPr lang="en-US"/>
          </a:p>
        </p:txBody>
      </p:sp>
    </p:spTree>
    <p:extLst>
      <p:ext uri="{BB962C8B-B14F-4D97-AF65-F5344CB8AC3E}">
        <p14:creationId xmlns:p14="http://schemas.microsoft.com/office/powerpoint/2010/main" val="6009303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768C9-9ACF-EBAC-6CDD-4E48B41422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E60B0A-4690-D03D-415C-17A5048909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BFDB32-1156-A0BD-61D7-139AC82D11DA}"/>
              </a:ext>
            </a:extLst>
          </p:cNvPr>
          <p:cNvSpPr>
            <a:spLocks noGrp="1"/>
          </p:cNvSpPr>
          <p:nvPr>
            <p:ph type="body" idx="1"/>
          </p:nvPr>
        </p:nvSpPr>
        <p:spPr/>
        <p:txBody>
          <a:bodyPr/>
          <a:lstStyle/>
          <a:p>
            <a:r>
              <a:rPr lang="en-US" noProof="0"/>
              <a:t/>
            </a:r>
            <a:br>
              <a:rPr lang="en-US" noProof="0"/>
            </a:br>
            <a:endParaRPr lang="en-US" noProof="0"/>
          </a:p>
          <a:p>
            <a:endParaRPr lang="en-US" noProof="0"/>
          </a:p>
          <a:p>
            <a:endParaRPr lang="de-DE"/>
          </a:p>
          <a:p>
            <a:endParaRPr lang="en-US"/>
          </a:p>
          <a:p>
            <a:endParaRPr lang="en-US" noProof="1"/>
          </a:p>
        </p:txBody>
      </p:sp>
      <p:sp>
        <p:nvSpPr>
          <p:cNvPr id="4" name="Slide Number Placeholder 3">
            <a:extLst>
              <a:ext uri="{FF2B5EF4-FFF2-40B4-BE49-F238E27FC236}">
                <a16:creationId xmlns:a16="http://schemas.microsoft.com/office/drawing/2014/main" id="{B65FF449-A10A-107A-3D94-6338F5DC9EA0}"/>
              </a:ext>
            </a:extLst>
          </p:cNvPr>
          <p:cNvSpPr>
            <a:spLocks noGrp="1"/>
          </p:cNvSpPr>
          <p:nvPr>
            <p:ph type="sldNum" sz="quarter" idx="5"/>
          </p:nvPr>
        </p:nvSpPr>
        <p:spPr/>
        <p:txBody>
          <a:bodyPr/>
          <a:lstStyle/>
          <a:p>
            <a:fld id="{4E8835E5-D0DF-49C6-9C58-4292A89EE293}" type="slidenum">
              <a:rPr lang="en-US" smtClean="0"/>
              <a:t>35</a:t>
            </a:fld>
            <a:endParaRPr lang="en-US"/>
          </a:p>
        </p:txBody>
      </p:sp>
    </p:spTree>
    <p:extLst>
      <p:ext uri="{BB962C8B-B14F-4D97-AF65-F5344CB8AC3E}">
        <p14:creationId xmlns:p14="http://schemas.microsoft.com/office/powerpoint/2010/main" val="31010435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1E2C7-6CC0-4FD5-CA24-3564D6F106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C6AEC1-1E6B-490E-3D44-1F914F797E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0E662C-38C5-3352-45A9-BA07A29BE7B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960A35-6EFC-561F-C865-F51E645B0648}"/>
              </a:ext>
            </a:extLst>
          </p:cNvPr>
          <p:cNvSpPr>
            <a:spLocks noGrp="1"/>
          </p:cNvSpPr>
          <p:nvPr>
            <p:ph type="sldNum" sz="quarter" idx="5"/>
          </p:nvPr>
        </p:nvSpPr>
        <p:spPr/>
        <p:txBody>
          <a:bodyPr/>
          <a:lstStyle/>
          <a:p>
            <a:fld id="{4F2AB725-31BF-F144-876B-0037EA85E3FC}" type="slidenum">
              <a:rPr lang="en-US" smtClean="0"/>
              <a:t>36</a:t>
            </a:fld>
            <a:endParaRPr lang="en-US"/>
          </a:p>
        </p:txBody>
      </p:sp>
    </p:spTree>
    <p:extLst>
      <p:ext uri="{BB962C8B-B14F-4D97-AF65-F5344CB8AC3E}">
        <p14:creationId xmlns:p14="http://schemas.microsoft.com/office/powerpoint/2010/main" val="11636619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7875B-868D-7802-660B-6DA73DAA5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33D252-EE59-7435-56B1-4AF6876A00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6A8D62-1E7D-94FA-3C06-7E30BC0096C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69609A8-8CEB-EBC1-B041-C96B0E719E49}"/>
              </a:ext>
            </a:extLst>
          </p:cNvPr>
          <p:cNvSpPr>
            <a:spLocks noGrp="1"/>
          </p:cNvSpPr>
          <p:nvPr>
            <p:ph type="sldNum" sz="quarter" idx="5"/>
          </p:nvPr>
        </p:nvSpPr>
        <p:spPr/>
        <p:txBody>
          <a:bodyPr/>
          <a:lstStyle/>
          <a:p>
            <a:fld id="{4F2AB725-31BF-F144-876B-0037EA85E3FC}" type="slidenum">
              <a:rPr lang="en-US" smtClean="0"/>
              <a:t>37</a:t>
            </a:fld>
            <a:endParaRPr lang="en-US"/>
          </a:p>
        </p:txBody>
      </p:sp>
    </p:spTree>
    <p:extLst>
      <p:ext uri="{BB962C8B-B14F-4D97-AF65-F5344CB8AC3E}">
        <p14:creationId xmlns:p14="http://schemas.microsoft.com/office/powerpoint/2010/main" val="2541250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9C466-A308-1D6D-8CD1-25D8C554D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B1C213-A5EF-0EB1-9EBE-1F11DC665C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57A4D-0170-0399-FECE-9199408B84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64844D-32B9-E8BB-164B-FB2E69B40EDD}"/>
              </a:ext>
            </a:extLst>
          </p:cNvPr>
          <p:cNvSpPr>
            <a:spLocks noGrp="1"/>
          </p:cNvSpPr>
          <p:nvPr>
            <p:ph type="sldNum" sz="quarter" idx="10"/>
          </p:nvPr>
        </p:nvSpPr>
        <p:spPr/>
        <p:txBody>
          <a:bodyPr/>
          <a:lstStyle/>
          <a:p>
            <a:fld id="{7C7120ED-20B9-4CC8-A606-12D10436DCAF}" type="slidenum">
              <a:rPr lang="en-US" smtClean="0"/>
              <a:t>39</a:t>
            </a:fld>
            <a:endParaRPr lang="en-US"/>
          </a:p>
        </p:txBody>
      </p:sp>
    </p:spTree>
    <p:extLst>
      <p:ext uri="{BB962C8B-B14F-4D97-AF65-F5344CB8AC3E}">
        <p14:creationId xmlns:p14="http://schemas.microsoft.com/office/powerpoint/2010/main" val="26198401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345B1-091B-1F7D-D489-81EAC4839F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349BDB-7954-E611-4640-1CFAEFBAA4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7ABDBF-905C-D677-1D33-11D7D14085C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AEDA9B-352B-F551-FA0C-D18C6FBFCC57}"/>
              </a:ext>
            </a:extLst>
          </p:cNvPr>
          <p:cNvSpPr>
            <a:spLocks noGrp="1"/>
          </p:cNvSpPr>
          <p:nvPr>
            <p:ph type="sldNum" sz="quarter" idx="5"/>
          </p:nvPr>
        </p:nvSpPr>
        <p:spPr/>
        <p:txBody>
          <a:bodyPr/>
          <a:lstStyle/>
          <a:p>
            <a:fld id="{4E8835E5-D0DF-49C6-9C58-4292A89EE293}" type="slidenum">
              <a:rPr lang="en-US" smtClean="0"/>
              <a:t>40</a:t>
            </a:fld>
            <a:endParaRPr lang="en-US"/>
          </a:p>
        </p:txBody>
      </p:sp>
    </p:spTree>
    <p:extLst>
      <p:ext uri="{BB962C8B-B14F-4D97-AF65-F5344CB8AC3E}">
        <p14:creationId xmlns:p14="http://schemas.microsoft.com/office/powerpoint/2010/main" val="14808657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BC181-7C98-ADDB-9BC9-8ED6566117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CEA854-3954-32AE-6A94-ABC94F1B4E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0D8CAD-04C4-8CC9-6C8C-CF1D3443985C}"/>
              </a:ext>
            </a:extLst>
          </p:cNvPr>
          <p:cNvSpPr>
            <a:spLocks noGrp="1"/>
          </p:cNvSpPr>
          <p:nvPr>
            <p:ph type="body" idx="1"/>
          </p:nvPr>
        </p:nvSpPr>
        <p:spPr/>
        <p:txBody>
          <a:bodyPr/>
          <a:lstStyle/>
          <a:p>
            <a:endParaRPr lang="en-US"/>
          </a:p>
          <a:p>
            <a:endParaRPr lang="en-US" noProof="1"/>
          </a:p>
        </p:txBody>
      </p:sp>
      <p:sp>
        <p:nvSpPr>
          <p:cNvPr id="4" name="Slide Number Placeholder 3">
            <a:extLst>
              <a:ext uri="{FF2B5EF4-FFF2-40B4-BE49-F238E27FC236}">
                <a16:creationId xmlns:a16="http://schemas.microsoft.com/office/drawing/2014/main" id="{E786A448-848A-2AF2-AB12-8C5CBC9E2538}"/>
              </a:ext>
            </a:extLst>
          </p:cNvPr>
          <p:cNvSpPr>
            <a:spLocks noGrp="1"/>
          </p:cNvSpPr>
          <p:nvPr>
            <p:ph type="sldNum" sz="quarter" idx="5"/>
          </p:nvPr>
        </p:nvSpPr>
        <p:spPr/>
        <p:txBody>
          <a:bodyPr/>
          <a:lstStyle/>
          <a:p>
            <a:fld id="{4E8835E5-D0DF-49C6-9C58-4292A89EE293}" type="slidenum">
              <a:rPr lang="en-US" smtClean="0"/>
              <a:t>41</a:t>
            </a:fld>
            <a:endParaRPr lang="en-US"/>
          </a:p>
        </p:txBody>
      </p:sp>
    </p:spTree>
    <p:extLst>
      <p:ext uri="{BB962C8B-B14F-4D97-AF65-F5344CB8AC3E}">
        <p14:creationId xmlns:p14="http://schemas.microsoft.com/office/powerpoint/2010/main" val="4172893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FEFC0-85F8-AD76-7C2A-986708D9A2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E4249-2376-2C1F-6A59-464B33F334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A1801E-FC34-784F-D775-90D6D449B609}"/>
              </a:ext>
            </a:extLst>
          </p:cNvPr>
          <p:cNvSpPr>
            <a:spLocks noGrp="1"/>
          </p:cNvSpPr>
          <p:nvPr>
            <p:ph type="body" idx="1"/>
          </p:nvPr>
        </p:nvSpPr>
        <p:spPr/>
        <p:txBody>
          <a:bodyPr/>
          <a:lstStyle/>
          <a:p>
            <a:endParaRPr lang="en-US" u="none" noProof="0"/>
          </a:p>
          <a:p>
            <a:endParaRPr lang="en-US" noProof="0"/>
          </a:p>
          <a:p>
            <a:endParaRPr lang="de-DE"/>
          </a:p>
          <a:p>
            <a:endParaRPr lang="en-US"/>
          </a:p>
          <a:p>
            <a:endParaRPr lang="en-US" noProof="1"/>
          </a:p>
        </p:txBody>
      </p:sp>
      <p:sp>
        <p:nvSpPr>
          <p:cNvPr id="4" name="Slide Number Placeholder 3">
            <a:extLst>
              <a:ext uri="{FF2B5EF4-FFF2-40B4-BE49-F238E27FC236}">
                <a16:creationId xmlns:a16="http://schemas.microsoft.com/office/drawing/2014/main" id="{C5A8AAD4-0A4E-5561-3746-B30EB9AC9BB1}"/>
              </a:ext>
            </a:extLst>
          </p:cNvPr>
          <p:cNvSpPr>
            <a:spLocks noGrp="1"/>
          </p:cNvSpPr>
          <p:nvPr>
            <p:ph type="sldNum" sz="quarter" idx="5"/>
          </p:nvPr>
        </p:nvSpPr>
        <p:spPr/>
        <p:txBody>
          <a:bodyPr/>
          <a:lstStyle/>
          <a:p>
            <a:fld id="{4E8835E5-D0DF-49C6-9C58-4292A89EE293}" type="slidenum">
              <a:rPr lang="en-US" smtClean="0"/>
              <a:t>42</a:t>
            </a:fld>
            <a:endParaRPr lang="en-US"/>
          </a:p>
        </p:txBody>
      </p:sp>
    </p:spTree>
    <p:extLst>
      <p:ext uri="{BB962C8B-B14F-4D97-AF65-F5344CB8AC3E}">
        <p14:creationId xmlns:p14="http://schemas.microsoft.com/office/powerpoint/2010/main" val="16733589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87BCA-9371-EC25-AC03-7F7F2D1B25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05ACE6-17B5-E3DF-7841-5EB368A888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00537D-9924-07A2-B346-CC92389C4079}"/>
              </a:ext>
            </a:extLst>
          </p:cNvPr>
          <p:cNvSpPr>
            <a:spLocks noGrp="1"/>
          </p:cNvSpPr>
          <p:nvPr>
            <p:ph type="body" idx="1"/>
          </p:nvPr>
        </p:nvSpPr>
        <p:spPr/>
        <p:txBody>
          <a:bodyPr/>
          <a:lstStyle/>
          <a:p>
            <a:endParaRPr lang="en-US" noProof="0"/>
          </a:p>
          <a:p>
            <a:endParaRPr lang="en-US" noProof="0"/>
          </a:p>
          <a:p>
            <a:endParaRPr lang="de-DE"/>
          </a:p>
          <a:p>
            <a:endParaRPr lang="en-US"/>
          </a:p>
          <a:p>
            <a:endParaRPr lang="en-US" noProof="1"/>
          </a:p>
        </p:txBody>
      </p:sp>
      <p:sp>
        <p:nvSpPr>
          <p:cNvPr id="4" name="Slide Number Placeholder 3">
            <a:extLst>
              <a:ext uri="{FF2B5EF4-FFF2-40B4-BE49-F238E27FC236}">
                <a16:creationId xmlns:a16="http://schemas.microsoft.com/office/drawing/2014/main" id="{91CE0570-570E-A73E-89E1-7F29B3984F25}"/>
              </a:ext>
            </a:extLst>
          </p:cNvPr>
          <p:cNvSpPr>
            <a:spLocks noGrp="1"/>
          </p:cNvSpPr>
          <p:nvPr>
            <p:ph type="sldNum" sz="quarter" idx="5"/>
          </p:nvPr>
        </p:nvSpPr>
        <p:spPr/>
        <p:txBody>
          <a:bodyPr/>
          <a:lstStyle/>
          <a:p>
            <a:fld id="{4E8835E5-D0DF-49C6-9C58-4292A89EE293}" type="slidenum">
              <a:rPr lang="en-US" smtClean="0"/>
              <a:t>43</a:t>
            </a:fld>
            <a:endParaRPr lang="en-US"/>
          </a:p>
        </p:txBody>
      </p:sp>
    </p:spTree>
    <p:extLst>
      <p:ext uri="{BB962C8B-B14F-4D97-AF65-F5344CB8AC3E}">
        <p14:creationId xmlns:p14="http://schemas.microsoft.com/office/powerpoint/2010/main" val="2399291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4E8835E5-D0DF-49C6-9C58-4292A89EE293}" type="slidenum">
              <a:rPr lang="en-US" smtClean="0"/>
              <a:t>6</a:t>
            </a:fld>
            <a:endParaRPr lang="en-US"/>
          </a:p>
        </p:txBody>
      </p:sp>
    </p:spTree>
    <p:extLst>
      <p:ext uri="{BB962C8B-B14F-4D97-AF65-F5344CB8AC3E}">
        <p14:creationId xmlns:p14="http://schemas.microsoft.com/office/powerpoint/2010/main" val="25371838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88BF2-C103-0439-5423-873C68080C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2923A3-1EA1-64F8-D39A-5AB53FFE26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FC442A-7765-8F34-0738-5B2E1C07A044}"/>
              </a:ext>
            </a:extLst>
          </p:cNvPr>
          <p:cNvSpPr>
            <a:spLocks noGrp="1"/>
          </p:cNvSpPr>
          <p:nvPr>
            <p:ph type="body" idx="1"/>
          </p:nvPr>
        </p:nvSpPr>
        <p:spPr/>
        <p:txBody>
          <a:bodyPr/>
          <a:lstStyle/>
          <a:p>
            <a:endParaRPr lang="de-DE"/>
          </a:p>
        </p:txBody>
      </p:sp>
      <p:sp>
        <p:nvSpPr>
          <p:cNvPr id="4" name="Slide Number Placeholder 3">
            <a:extLst>
              <a:ext uri="{FF2B5EF4-FFF2-40B4-BE49-F238E27FC236}">
                <a16:creationId xmlns:a16="http://schemas.microsoft.com/office/drawing/2014/main" id="{3C0A5DB6-D9BF-B42B-1D20-887DABA276AB}"/>
              </a:ext>
            </a:extLst>
          </p:cNvPr>
          <p:cNvSpPr>
            <a:spLocks noGrp="1"/>
          </p:cNvSpPr>
          <p:nvPr>
            <p:ph type="sldNum" sz="quarter" idx="5"/>
          </p:nvPr>
        </p:nvSpPr>
        <p:spPr/>
        <p:txBody>
          <a:bodyPr/>
          <a:lstStyle/>
          <a:p>
            <a:fld id="{4E8835E5-D0DF-49C6-9C58-4292A89EE293}" type="slidenum">
              <a:rPr lang="en-US" smtClean="0"/>
              <a:t>44</a:t>
            </a:fld>
            <a:endParaRPr lang="en-US"/>
          </a:p>
        </p:txBody>
      </p:sp>
    </p:spTree>
    <p:extLst>
      <p:ext uri="{BB962C8B-B14F-4D97-AF65-F5344CB8AC3E}">
        <p14:creationId xmlns:p14="http://schemas.microsoft.com/office/powerpoint/2010/main" val="35069295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fld id="{4E8835E5-D0DF-49C6-9C58-4292A89EE293}" type="slidenum">
              <a:rPr lang="en-US" smtClean="0"/>
              <a:t>45</a:t>
            </a:fld>
            <a:endParaRPr lang="en-US"/>
          </a:p>
        </p:txBody>
      </p:sp>
    </p:spTree>
    <p:extLst>
      <p:ext uri="{BB962C8B-B14F-4D97-AF65-F5344CB8AC3E}">
        <p14:creationId xmlns:p14="http://schemas.microsoft.com/office/powerpoint/2010/main" val="19704402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fld id="{4E8835E5-D0DF-49C6-9C58-4292A89EE293}" type="slidenum">
              <a:rPr lang="en-US" smtClean="0"/>
              <a:t>46</a:t>
            </a:fld>
            <a:endParaRPr lang="en-US"/>
          </a:p>
        </p:txBody>
      </p:sp>
    </p:spTree>
    <p:extLst>
      <p:ext uri="{BB962C8B-B14F-4D97-AF65-F5344CB8AC3E}">
        <p14:creationId xmlns:p14="http://schemas.microsoft.com/office/powerpoint/2010/main" val="8290739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AF6A8-579E-1EE9-3613-8E2FFE352B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036CB6-8D14-7685-3E7A-46003DE6B1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E78204-7C03-D09C-34B4-4FD88E875C3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30C73FB-DC19-5875-1D69-A5DCFEAE6E3D}"/>
              </a:ext>
            </a:extLst>
          </p:cNvPr>
          <p:cNvSpPr>
            <a:spLocks noGrp="1"/>
          </p:cNvSpPr>
          <p:nvPr>
            <p:ph type="sldNum" sz="quarter" idx="5"/>
          </p:nvPr>
        </p:nvSpPr>
        <p:spPr/>
        <p:txBody>
          <a:bodyPr/>
          <a:lstStyle/>
          <a:p>
            <a:fld id="{4E8835E5-D0DF-49C6-9C58-4292A89EE293}" type="slidenum">
              <a:rPr lang="en-US" smtClean="0"/>
              <a:t>47</a:t>
            </a:fld>
            <a:endParaRPr lang="en-US"/>
          </a:p>
        </p:txBody>
      </p:sp>
    </p:spTree>
    <p:extLst>
      <p:ext uri="{BB962C8B-B14F-4D97-AF65-F5344CB8AC3E}">
        <p14:creationId xmlns:p14="http://schemas.microsoft.com/office/powerpoint/2010/main" val="713824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C6B83-6D63-D060-BA3A-EE8480199E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913F37-1CAF-DD94-1DC7-A9DA15996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7C5DB4-3466-D6AD-3462-FD32EF753538}"/>
              </a:ext>
            </a:extLst>
          </p:cNvPr>
          <p:cNvSpPr>
            <a:spLocks noGrp="1"/>
          </p:cNvSpPr>
          <p:nvPr>
            <p:ph type="body" idx="1"/>
          </p:nvPr>
        </p:nvSpPr>
        <p:spPr/>
        <p:txBody>
          <a:bodyPr/>
          <a:lstStyle/>
          <a:p>
            <a:pPr algn="l"/>
            <a:endParaRPr lang="en-US" b="0" i="0">
              <a:solidFill>
                <a:srgbClr val="000000"/>
              </a:solidFill>
              <a:effectLst/>
              <a:latin typeface="var(--wpds-fonts-body)"/>
            </a:endParaRPr>
          </a:p>
          <a:p>
            <a:pPr algn="l"/>
            <a:endParaRPr lang="en-US" b="0" i="0">
              <a:solidFill>
                <a:srgbClr val="000000"/>
              </a:solidFill>
              <a:effectLst/>
              <a:latin typeface="var(--wpds-fonts-body)"/>
            </a:endParaRPr>
          </a:p>
          <a:p>
            <a:pPr algn="l"/>
            <a:endParaRPr lang="en-US" b="0" i="0">
              <a:solidFill>
                <a:srgbClr val="000000"/>
              </a:solidFill>
              <a:effectLst/>
              <a:latin typeface="var(--wpds-fonts-body)"/>
            </a:endParaRPr>
          </a:p>
          <a:p>
            <a:pPr algn="l"/>
            <a:endParaRPr lang="en-US" b="0" i="0">
              <a:solidFill>
                <a:srgbClr val="000000"/>
              </a:solidFill>
              <a:effectLst/>
              <a:latin typeface="var(--wpds-fonts-body)"/>
            </a:endParaRPr>
          </a:p>
          <a:p>
            <a:pPr algn="l"/>
            <a:r>
              <a:rPr lang="en-US" b="0" i="0">
                <a:solidFill>
                  <a:srgbClr val="000000"/>
                </a:solidFill>
                <a:effectLst/>
                <a:latin typeface="Franklin"/>
              </a:rPr>
              <a:t/>
            </a:r>
            <a:br>
              <a:rPr lang="en-US" b="0" i="0">
                <a:solidFill>
                  <a:srgbClr val="000000"/>
                </a:solidFill>
                <a:effectLst/>
                <a:latin typeface="Franklin"/>
              </a:rPr>
            </a:br>
            <a:endParaRPr lang="en-US" b="0" i="0">
              <a:solidFill>
                <a:srgbClr val="000000"/>
              </a:solidFill>
              <a:effectLst/>
              <a:latin typeface="Franklin"/>
            </a:endParaRPr>
          </a:p>
          <a:p>
            <a:endParaRPr lang="en-US" b="0" i="0" noProof="1">
              <a:solidFill>
                <a:srgbClr val="6B7280"/>
              </a:solidFill>
              <a:effectLst/>
              <a:latin typeface="Avenir" panose="02000503020000020003" pitchFamily="2" charset="0"/>
            </a:endParaRPr>
          </a:p>
          <a:p>
            <a:endParaRPr lang="en-US" noProof="1"/>
          </a:p>
        </p:txBody>
      </p:sp>
      <p:sp>
        <p:nvSpPr>
          <p:cNvPr id="4" name="Slide Number Placeholder 3">
            <a:extLst>
              <a:ext uri="{FF2B5EF4-FFF2-40B4-BE49-F238E27FC236}">
                <a16:creationId xmlns:a16="http://schemas.microsoft.com/office/drawing/2014/main" id="{C2E310C9-310C-B03C-1E85-FB2EAD14C78D}"/>
              </a:ext>
            </a:extLst>
          </p:cNvPr>
          <p:cNvSpPr>
            <a:spLocks noGrp="1"/>
          </p:cNvSpPr>
          <p:nvPr>
            <p:ph type="sldNum" sz="quarter" idx="5"/>
          </p:nvPr>
        </p:nvSpPr>
        <p:spPr/>
        <p:txBody>
          <a:bodyPr/>
          <a:lstStyle/>
          <a:p>
            <a:fld id="{4E8835E5-D0DF-49C6-9C58-4292A89EE293}" type="slidenum">
              <a:rPr lang="en-US" smtClean="0"/>
              <a:t>48</a:t>
            </a:fld>
            <a:endParaRPr lang="en-US"/>
          </a:p>
        </p:txBody>
      </p:sp>
    </p:spTree>
    <p:extLst>
      <p:ext uri="{BB962C8B-B14F-4D97-AF65-F5344CB8AC3E}">
        <p14:creationId xmlns:p14="http://schemas.microsoft.com/office/powerpoint/2010/main" val="13911862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6F2B3-EF14-A58A-4402-9A2777E4B9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DC6966-D993-AA6D-471F-0CDA747DBD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83AB31-A9B4-F99B-9E1A-F19101281F07}"/>
              </a:ext>
            </a:extLst>
          </p:cNvPr>
          <p:cNvSpPr>
            <a:spLocks noGrp="1"/>
          </p:cNvSpPr>
          <p:nvPr>
            <p:ph type="body" idx="1"/>
          </p:nvPr>
        </p:nvSpPr>
        <p:spPr/>
        <p:txBody>
          <a:bodyPr/>
          <a:lstStyle/>
          <a:p>
            <a:endParaRPr lang="en-US"/>
          </a:p>
          <a:p>
            <a:endParaRPr lang="en-US" noProof="1"/>
          </a:p>
        </p:txBody>
      </p:sp>
      <p:sp>
        <p:nvSpPr>
          <p:cNvPr id="4" name="Slide Number Placeholder 3">
            <a:extLst>
              <a:ext uri="{FF2B5EF4-FFF2-40B4-BE49-F238E27FC236}">
                <a16:creationId xmlns:a16="http://schemas.microsoft.com/office/drawing/2014/main" id="{B99DD0E5-DA92-3E3B-40FF-E42FF2EB40B4}"/>
              </a:ext>
            </a:extLst>
          </p:cNvPr>
          <p:cNvSpPr>
            <a:spLocks noGrp="1"/>
          </p:cNvSpPr>
          <p:nvPr>
            <p:ph type="sldNum" sz="quarter" idx="5"/>
          </p:nvPr>
        </p:nvSpPr>
        <p:spPr/>
        <p:txBody>
          <a:bodyPr/>
          <a:lstStyle/>
          <a:p>
            <a:fld id="{4E8835E5-D0DF-49C6-9C58-4292A89EE293}" type="slidenum">
              <a:rPr lang="en-US" smtClean="0"/>
              <a:t>49</a:t>
            </a:fld>
            <a:endParaRPr lang="en-US"/>
          </a:p>
        </p:txBody>
      </p:sp>
    </p:spTree>
    <p:extLst>
      <p:ext uri="{BB962C8B-B14F-4D97-AF65-F5344CB8AC3E}">
        <p14:creationId xmlns:p14="http://schemas.microsoft.com/office/powerpoint/2010/main" val="22546975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5C9A8-08F7-3FDC-308E-3E26E67B03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F64843-9618-247E-1F24-4C5E478DB2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C013CA-1572-36C8-0E66-C2BE981BF28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1F9EFD0-463A-27B4-DFFE-C248601F81B9}"/>
              </a:ext>
            </a:extLst>
          </p:cNvPr>
          <p:cNvSpPr>
            <a:spLocks noGrp="1"/>
          </p:cNvSpPr>
          <p:nvPr>
            <p:ph type="sldNum" sz="quarter" idx="5"/>
          </p:nvPr>
        </p:nvSpPr>
        <p:spPr/>
        <p:txBody>
          <a:bodyPr/>
          <a:lstStyle/>
          <a:p>
            <a:fld id="{4E8835E5-D0DF-49C6-9C58-4292A89EE293}" type="slidenum">
              <a:rPr lang="en-US" smtClean="0"/>
              <a:t>50</a:t>
            </a:fld>
            <a:endParaRPr lang="en-US"/>
          </a:p>
        </p:txBody>
      </p:sp>
    </p:spTree>
    <p:extLst>
      <p:ext uri="{BB962C8B-B14F-4D97-AF65-F5344CB8AC3E}">
        <p14:creationId xmlns:p14="http://schemas.microsoft.com/office/powerpoint/2010/main" val="13213123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46B0F-4F45-392A-6236-C2CDB49E87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C0426D-6CD4-502C-E508-70710018AD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524C8E-0D7F-C163-008C-9D12C87C0E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3F8158A-DF54-8204-6115-C118B1AD184C}"/>
              </a:ext>
            </a:extLst>
          </p:cNvPr>
          <p:cNvSpPr>
            <a:spLocks noGrp="1"/>
          </p:cNvSpPr>
          <p:nvPr>
            <p:ph type="sldNum" sz="quarter" idx="5"/>
          </p:nvPr>
        </p:nvSpPr>
        <p:spPr/>
        <p:txBody>
          <a:bodyPr/>
          <a:lstStyle/>
          <a:p>
            <a:fld id="{4E8835E5-D0DF-49C6-9C58-4292A89EE293}" type="slidenum">
              <a:rPr lang="en-US" smtClean="0"/>
              <a:t>51</a:t>
            </a:fld>
            <a:endParaRPr lang="en-US"/>
          </a:p>
        </p:txBody>
      </p:sp>
    </p:spTree>
    <p:extLst>
      <p:ext uri="{BB962C8B-B14F-4D97-AF65-F5344CB8AC3E}">
        <p14:creationId xmlns:p14="http://schemas.microsoft.com/office/powerpoint/2010/main" val="4418268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8338B-9578-78EF-3438-001C961765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E45B69-2219-BA5B-E52A-D418C21E96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79E6BF-8438-D764-520A-DA9B65CC71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67E25A0-7104-74D9-4E7F-BD328C06DB7A}"/>
              </a:ext>
            </a:extLst>
          </p:cNvPr>
          <p:cNvSpPr>
            <a:spLocks noGrp="1"/>
          </p:cNvSpPr>
          <p:nvPr>
            <p:ph type="sldNum" sz="quarter" idx="5"/>
          </p:nvPr>
        </p:nvSpPr>
        <p:spPr/>
        <p:txBody>
          <a:bodyPr/>
          <a:lstStyle/>
          <a:p>
            <a:fld id="{4F2AB725-31BF-F144-876B-0037EA85E3FC}" type="slidenum">
              <a:rPr lang="en-US" smtClean="0"/>
              <a:t>52</a:t>
            </a:fld>
            <a:endParaRPr lang="en-US"/>
          </a:p>
        </p:txBody>
      </p:sp>
    </p:spTree>
    <p:extLst>
      <p:ext uri="{BB962C8B-B14F-4D97-AF65-F5344CB8AC3E}">
        <p14:creationId xmlns:p14="http://schemas.microsoft.com/office/powerpoint/2010/main" val="9695677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26E08-22D0-AC9A-8957-1E28EC260D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21D5BD-B7E9-BA1F-65DF-5382FD4C9F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5AD284-3B28-2CC7-6921-BF7C4ED78846}"/>
              </a:ext>
            </a:extLst>
          </p:cNvPr>
          <p:cNvSpPr>
            <a:spLocks noGrp="1"/>
          </p:cNvSpPr>
          <p:nvPr>
            <p:ph type="body" idx="1"/>
          </p:nvPr>
        </p:nvSpPr>
        <p:spPr/>
        <p:txBody>
          <a:bodyPr/>
          <a:lstStyle/>
          <a:p>
            <a:pPr marL="0" indent="0">
              <a:buFontTx/>
              <a:buNone/>
            </a:pPr>
            <a:endParaRPr lang="en-US"/>
          </a:p>
        </p:txBody>
      </p:sp>
      <p:sp>
        <p:nvSpPr>
          <p:cNvPr id="4" name="Slide Number Placeholder 3">
            <a:extLst>
              <a:ext uri="{FF2B5EF4-FFF2-40B4-BE49-F238E27FC236}">
                <a16:creationId xmlns:a16="http://schemas.microsoft.com/office/drawing/2014/main" id="{83E60F4C-9268-DD6F-13F8-E6C0C29B7B83}"/>
              </a:ext>
            </a:extLst>
          </p:cNvPr>
          <p:cNvSpPr>
            <a:spLocks noGrp="1"/>
          </p:cNvSpPr>
          <p:nvPr>
            <p:ph type="sldNum" sz="quarter" idx="5"/>
          </p:nvPr>
        </p:nvSpPr>
        <p:spPr/>
        <p:txBody>
          <a:bodyPr/>
          <a:lstStyle/>
          <a:p>
            <a:fld id="{4E8835E5-D0DF-49C6-9C58-4292A89EE293}" type="slidenum">
              <a:rPr lang="en-US" smtClean="0"/>
              <a:t>53</a:t>
            </a:fld>
            <a:endParaRPr lang="en-US"/>
          </a:p>
        </p:txBody>
      </p:sp>
    </p:spTree>
    <p:extLst>
      <p:ext uri="{BB962C8B-B14F-4D97-AF65-F5344CB8AC3E}">
        <p14:creationId xmlns:p14="http://schemas.microsoft.com/office/powerpoint/2010/main" val="2228815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793875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T"/>
          </a:p>
        </p:txBody>
      </p:sp>
      <p:sp>
        <p:nvSpPr>
          <p:cNvPr id="4" name="Slide Number Placeholder 3"/>
          <p:cNvSpPr>
            <a:spLocks noGrp="1"/>
          </p:cNvSpPr>
          <p:nvPr>
            <p:ph type="sldNum" sz="quarter" idx="5"/>
          </p:nvPr>
        </p:nvSpPr>
        <p:spPr/>
        <p:txBody>
          <a:bodyPr/>
          <a:lstStyle/>
          <a:p>
            <a:fld id="{4F2AB725-31BF-F144-876B-0037EA85E3FC}" type="slidenum">
              <a:rPr lang="en-US" smtClean="0"/>
              <a:t>54</a:t>
            </a:fld>
            <a:endParaRPr lang="en-US"/>
          </a:p>
        </p:txBody>
      </p:sp>
    </p:spTree>
    <p:extLst>
      <p:ext uri="{BB962C8B-B14F-4D97-AF65-F5344CB8AC3E}">
        <p14:creationId xmlns:p14="http://schemas.microsoft.com/office/powerpoint/2010/main" val="23329424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T"/>
          </a:p>
        </p:txBody>
      </p:sp>
      <p:sp>
        <p:nvSpPr>
          <p:cNvPr id="4" name="Slide Number Placeholder 3"/>
          <p:cNvSpPr>
            <a:spLocks noGrp="1"/>
          </p:cNvSpPr>
          <p:nvPr>
            <p:ph type="sldNum" sz="quarter" idx="5"/>
          </p:nvPr>
        </p:nvSpPr>
        <p:spPr/>
        <p:txBody>
          <a:bodyPr/>
          <a:lstStyle/>
          <a:p>
            <a:fld id="{4F2AB725-31BF-F144-876B-0037EA85E3FC}" type="slidenum">
              <a:rPr lang="en-US" smtClean="0"/>
              <a:t>55</a:t>
            </a:fld>
            <a:endParaRPr lang="en-US"/>
          </a:p>
        </p:txBody>
      </p:sp>
    </p:spTree>
    <p:extLst>
      <p:ext uri="{BB962C8B-B14F-4D97-AF65-F5344CB8AC3E}">
        <p14:creationId xmlns:p14="http://schemas.microsoft.com/office/powerpoint/2010/main" val="42264626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T"/>
          </a:p>
        </p:txBody>
      </p:sp>
      <p:sp>
        <p:nvSpPr>
          <p:cNvPr id="4" name="Slide Number Placeholder 3"/>
          <p:cNvSpPr>
            <a:spLocks noGrp="1"/>
          </p:cNvSpPr>
          <p:nvPr>
            <p:ph type="sldNum" sz="quarter" idx="5"/>
          </p:nvPr>
        </p:nvSpPr>
        <p:spPr/>
        <p:txBody>
          <a:bodyPr/>
          <a:lstStyle/>
          <a:p>
            <a:fld id="{4F2AB725-31BF-F144-876B-0037EA85E3FC}" type="slidenum">
              <a:rPr lang="en-US" smtClean="0"/>
              <a:t>56</a:t>
            </a:fld>
            <a:endParaRPr lang="en-US"/>
          </a:p>
        </p:txBody>
      </p:sp>
    </p:spTree>
    <p:extLst>
      <p:ext uri="{BB962C8B-B14F-4D97-AF65-F5344CB8AC3E}">
        <p14:creationId xmlns:p14="http://schemas.microsoft.com/office/powerpoint/2010/main" val="1219621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0B3BC-2743-D0B6-AD32-7FD073FAC8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F2718C-74EF-AA3C-6E60-A987B5187F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90551A-A826-3557-5F01-CD8E27825D2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FB11EAA-C620-61A4-AAFC-C58B361F9286}"/>
              </a:ext>
            </a:extLst>
          </p:cNvPr>
          <p:cNvSpPr>
            <a:spLocks noGrp="1"/>
          </p:cNvSpPr>
          <p:nvPr>
            <p:ph type="sldNum" sz="quarter" idx="5"/>
          </p:nvPr>
        </p:nvSpPr>
        <p:spPr/>
        <p:txBody>
          <a:bodyPr/>
          <a:lstStyle/>
          <a:p>
            <a:fld id="{7C7120ED-20B9-4CC8-A606-12D10436DCAF}" type="slidenum">
              <a:rPr lang="en-US" smtClean="0"/>
              <a:t>57</a:t>
            </a:fld>
            <a:endParaRPr lang="en-US"/>
          </a:p>
        </p:txBody>
      </p:sp>
    </p:spTree>
    <p:extLst>
      <p:ext uri="{BB962C8B-B14F-4D97-AF65-F5344CB8AC3E}">
        <p14:creationId xmlns:p14="http://schemas.microsoft.com/office/powerpoint/2010/main" val="24158518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4E429-2735-3351-4C79-957B081E52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613ADC-0913-2AC9-D044-E3F9E16D4C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BBBCC9-24C4-12FE-249D-11A9E2A2D5B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4C3986B-6DD1-D8EC-497D-F3995CC4E702}"/>
              </a:ext>
            </a:extLst>
          </p:cNvPr>
          <p:cNvSpPr>
            <a:spLocks noGrp="1"/>
          </p:cNvSpPr>
          <p:nvPr>
            <p:ph type="sldNum" sz="quarter" idx="5"/>
          </p:nvPr>
        </p:nvSpPr>
        <p:spPr/>
        <p:txBody>
          <a:bodyPr/>
          <a:lstStyle/>
          <a:p>
            <a:fld id="{7C7120ED-20B9-4CC8-A606-12D10436DCAF}" type="slidenum">
              <a:rPr lang="en-US" smtClean="0"/>
              <a:t>60</a:t>
            </a:fld>
            <a:endParaRPr lang="en-US"/>
          </a:p>
        </p:txBody>
      </p:sp>
    </p:spTree>
    <p:extLst>
      <p:ext uri="{BB962C8B-B14F-4D97-AF65-F5344CB8AC3E}">
        <p14:creationId xmlns:p14="http://schemas.microsoft.com/office/powerpoint/2010/main" val="42671382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61</a:t>
            </a:fld>
            <a:endParaRPr lang="en-US"/>
          </a:p>
        </p:txBody>
      </p:sp>
    </p:spTree>
    <p:extLst>
      <p:ext uri="{BB962C8B-B14F-4D97-AF65-F5344CB8AC3E}">
        <p14:creationId xmlns:p14="http://schemas.microsoft.com/office/powerpoint/2010/main" val="490710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0487A-A451-B7D4-BF3B-DE47BCB57D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43AA78-5C98-27B8-F70E-52C45E83C2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5DAC2B-0DE3-8ABE-944A-A9BD22B88BA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
            </a:r>
            <a:br>
              <a:rPr lang="de-DE"/>
            </a:br>
            <a:endParaRPr lang="de-DE"/>
          </a:p>
        </p:txBody>
      </p:sp>
      <p:sp>
        <p:nvSpPr>
          <p:cNvPr id="4" name="Slide Number Placeholder 3">
            <a:extLst>
              <a:ext uri="{FF2B5EF4-FFF2-40B4-BE49-F238E27FC236}">
                <a16:creationId xmlns:a16="http://schemas.microsoft.com/office/drawing/2014/main" id="{EAE70EB2-625B-9CD6-002A-3BD6FB912393}"/>
              </a:ext>
            </a:extLst>
          </p:cNvPr>
          <p:cNvSpPr>
            <a:spLocks noGrp="1"/>
          </p:cNvSpPr>
          <p:nvPr>
            <p:ph type="sldNum" sz="quarter" idx="5"/>
          </p:nvPr>
        </p:nvSpPr>
        <p:spPr/>
        <p:txBody>
          <a:bodyPr/>
          <a:lstStyle/>
          <a:p>
            <a:fld id="{4E8835E5-D0DF-49C6-9C58-4292A89EE293}" type="slidenum">
              <a:rPr lang="en-US" smtClean="0"/>
              <a:t>8</a:t>
            </a:fld>
            <a:endParaRPr lang="en-US"/>
          </a:p>
        </p:txBody>
      </p:sp>
    </p:spTree>
    <p:extLst>
      <p:ext uri="{BB962C8B-B14F-4D97-AF65-F5344CB8AC3E}">
        <p14:creationId xmlns:p14="http://schemas.microsoft.com/office/powerpoint/2010/main" val="556578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F7E52-2DFC-4F91-FF79-45C5C8C523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CC7075-AED7-1DE2-C732-49ABFBD206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E975F5-975A-E1A9-F6B9-52865D358999}"/>
              </a:ext>
            </a:extLst>
          </p:cNvPr>
          <p:cNvSpPr>
            <a:spLocks noGrp="1"/>
          </p:cNvSpPr>
          <p:nvPr>
            <p:ph type="body" idx="1"/>
          </p:nvPr>
        </p:nvSpPr>
        <p:spPr/>
        <p:txBody>
          <a:bodyPr/>
          <a:lstStyle/>
          <a:p>
            <a:endParaRPr lang="en-US" noProof="1"/>
          </a:p>
        </p:txBody>
      </p:sp>
      <p:sp>
        <p:nvSpPr>
          <p:cNvPr id="4" name="Slide Number Placeholder 3">
            <a:extLst>
              <a:ext uri="{FF2B5EF4-FFF2-40B4-BE49-F238E27FC236}">
                <a16:creationId xmlns:a16="http://schemas.microsoft.com/office/drawing/2014/main" id="{2360E064-C6F9-02EF-BEC5-AB83E9DFCB9A}"/>
              </a:ext>
            </a:extLst>
          </p:cNvPr>
          <p:cNvSpPr>
            <a:spLocks noGrp="1"/>
          </p:cNvSpPr>
          <p:nvPr>
            <p:ph type="sldNum" sz="quarter" idx="5"/>
          </p:nvPr>
        </p:nvSpPr>
        <p:spPr/>
        <p:txBody>
          <a:bodyPr/>
          <a:lstStyle/>
          <a:p>
            <a:fld id="{4E8835E5-D0DF-49C6-9C58-4292A89EE293}" type="slidenum">
              <a:rPr lang="en-US" smtClean="0"/>
              <a:t>9</a:t>
            </a:fld>
            <a:endParaRPr lang="en-US"/>
          </a:p>
        </p:txBody>
      </p:sp>
    </p:spTree>
    <p:extLst>
      <p:ext uri="{BB962C8B-B14F-4D97-AF65-F5344CB8AC3E}">
        <p14:creationId xmlns:p14="http://schemas.microsoft.com/office/powerpoint/2010/main" val="3391361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8A55D-3BE8-F4FF-423C-5E95AC9B71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C96EF-586E-73CD-26A2-426E8E610F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6D3043-45B6-844E-DBA2-DFAEBD5A173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79DDEF9-0368-8F32-2513-47000BE2EC31}"/>
              </a:ext>
            </a:extLst>
          </p:cNvPr>
          <p:cNvSpPr>
            <a:spLocks noGrp="1"/>
          </p:cNvSpPr>
          <p:nvPr>
            <p:ph type="sldNum" sz="quarter" idx="5"/>
          </p:nvPr>
        </p:nvSpPr>
        <p:spPr/>
        <p:txBody>
          <a:bodyPr/>
          <a:lstStyle/>
          <a:p>
            <a:fld id="{4E8835E5-D0DF-49C6-9C58-4292A89EE293}" type="slidenum">
              <a:rPr lang="en-US" smtClean="0"/>
              <a:t>10</a:t>
            </a:fld>
            <a:endParaRPr lang="en-US"/>
          </a:p>
        </p:txBody>
      </p:sp>
    </p:spTree>
    <p:extLst>
      <p:ext uri="{BB962C8B-B14F-4D97-AF65-F5344CB8AC3E}">
        <p14:creationId xmlns:p14="http://schemas.microsoft.com/office/powerpoint/2010/main" val="1776981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DF55B-6989-0471-1EE6-59B1F8F446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8A8B19-AB0A-571B-F7E0-F9F9D539D4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A61964-2FE0-46FC-A6A1-9037AD6269E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9832799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hyperlink" Target="mailto:gwagner@columbia.edu" TargetMode="External"/><Relationship Id="rId2" Type="http://schemas.openxmlformats.org/officeDocument/2006/relationships/tags" Target="../tags/tag12.xml"/><Relationship Id="rId1" Type="http://schemas.openxmlformats.org/officeDocument/2006/relationships/vmlDrawing" Target="../drawings/vmlDrawing7.vml"/><Relationship Id="rId6" Type="http://schemas.openxmlformats.org/officeDocument/2006/relationships/hyperlink" Target="https://creativecommons.org/licenses/by/4.0/" TargetMode="External"/><Relationship Id="rId5" Type="http://schemas.openxmlformats.org/officeDocument/2006/relationships/image" Target="../media/image8.emf"/><Relationship Id="rId4" Type="http://schemas.openxmlformats.org/officeDocument/2006/relationships/oleObject" Target="../embeddings/oleObject7.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hyperlink" Target="mailto:gwagner@columbia.edu" TargetMode="External"/><Relationship Id="rId2" Type="http://schemas.openxmlformats.org/officeDocument/2006/relationships/tags" Target="../tags/tag13.xml"/><Relationship Id="rId1" Type="http://schemas.openxmlformats.org/officeDocument/2006/relationships/vmlDrawing" Target="../drawings/vmlDrawing8.vml"/><Relationship Id="rId6" Type="http://schemas.openxmlformats.org/officeDocument/2006/relationships/hyperlink" Target="https://creativecommons.org/licenses/by/4.0/" TargetMode="External"/><Relationship Id="rId5" Type="http://schemas.openxmlformats.org/officeDocument/2006/relationships/image" Target="../media/image9.emf"/><Relationship Id="rId4" Type="http://schemas.openxmlformats.org/officeDocument/2006/relationships/oleObject" Target="../embeddings/oleObject8.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hyperlink" Target="mailto:gwagner@columbia.edu" TargetMode="External"/><Relationship Id="rId2" Type="http://schemas.openxmlformats.org/officeDocument/2006/relationships/tags" Target="../tags/tag14.xml"/><Relationship Id="rId1" Type="http://schemas.openxmlformats.org/officeDocument/2006/relationships/vmlDrawing" Target="../drawings/vmlDrawing9.vml"/><Relationship Id="rId6" Type="http://schemas.openxmlformats.org/officeDocument/2006/relationships/hyperlink" Target="https://creativecommons.org/licenses/by/4.0/" TargetMode="External"/><Relationship Id="rId5" Type="http://schemas.openxmlformats.org/officeDocument/2006/relationships/image" Target="../media/image9.emf"/><Relationship Id="rId4" Type="http://schemas.openxmlformats.org/officeDocument/2006/relationships/oleObject" Target="../embeddings/oleObject9.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hyperlink" Target="mailto:gwagner@columbia.edu" TargetMode="External"/><Relationship Id="rId2" Type="http://schemas.openxmlformats.org/officeDocument/2006/relationships/tags" Target="../tags/tag15.xml"/><Relationship Id="rId1" Type="http://schemas.openxmlformats.org/officeDocument/2006/relationships/vmlDrawing" Target="../drawings/vmlDrawing10.vml"/><Relationship Id="rId6" Type="http://schemas.openxmlformats.org/officeDocument/2006/relationships/hyperlink" Target="https://creativecommons.org/licenses/by/4.0/" TargetMode="External"/><Relationship Id="rId5" Type="http://schemas.openxmlformats.org/officeDocument/2006/relationships/image" Target="../media/image9.emf"/><Relationship Id="rId4" Type="http://schemas.openxmlformats.org/officeDocument/2006/relationships/oleObject" Target="../embeddings/oleObject10.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3.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7.png"/><Relationship Id="rId2" Type="http://schemas.openxmlformats.org/officeDocument/2006/relationships/tags" Target="../tags/tag6.xml"/><Relationship Id="rId1" Type="http://schemas.openxmlformats.org/officeDocument/2006/relationships/vmlDrawing" Target="../drawings/vmlDrawing4.v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4.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5.vml"/><Relationship Id="rId6" Type="http://schemas.openxmlformats.org/officeDocument/2006/relationships/image" Target="../media/image3.png"/><Relationship Id="rId5" Type="http://schemas.openxmlformats.org/officeDocument/2006/relationships/image" Target="../media/image4.emf"/><Relationship Id="rId4" Type="http://schemas.openxmlformats.org/officeDocument/2006/relationships/oleObject" Target="../embeddings/oleObject5.bin"/></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ck title">
    <p:bg>
      <p:bgPr>
        <a:solidFill>
          <a:srgbClr val="009BDB"/>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5BEEFE8-08DB-4323-1C3F-1B2713BA00FD}"/>
              </a:ext>
            </a:extLst>
          </p:cNvPr>
          <p:cNvGraphicFramePr>
            <a:graphicFrameLocks noChangeAspect="1"/>
          </p:cNvGraphicFramePr>
          <p:nvPr userDrawn="1">
            <p:custDataLst>
              <p:tags r:id="rId2"/>
            </p:custDataLst>
            <p:extLst>
              <p:ext uri="{D42A27DB-BD31-4B8C-83A1-F6EECF244321}">
                <p14:modId xmlns:p14="http://schemas.microsoft.com/office/powerpoint/2010/main" val="104682397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054" name="think-cell Slide" r:id="rId4" imgW="7772400" imgH="10058400" progId="TCLayout.ActiveDocument.1">
                  <p:embed/>
                </p:oleObj>
              </mc:Choice>
              <mc:Fallback>
                <p:oleObj name="think-cell Slide" r:id="rId4" imgW="7772400" imgH="10058400" progId="TCLayout.ActiveDocument.1">
                  <p:embed/>
                  <p:pic>
                    <p:nvPicPr>
                      <p:cNvPr id="4" name="think-cell data - do not delete" hidden="1">
                        <a:extLst>
                          <a:ext uri="{FF2B5EF4-FFF2-40B4-BE49-F238E27FC236}">
                            <a16:creationId xmlns:a16="http://schemas.microsoft.com/office/drawing/2014/main" id="{15BEEFE8-08DB-4323-1C3F-1B2713BA00F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B7FC975-48D4-E344-AA0E-6BF906D04B8F}"/>
              </a:ext>
            </a:extLst>
          </p:cNvPr>
          <p:cNvSpPr>
            <a:spLocks noGrp="1"/>
          </p:cNvSpPr>
          <p:nvPr>
            <p:ph type="title" hasCustomPrompt="1"/>
          </p:nvPr>
        </p:nvSpPr>
        <p:spPr>
          <a:xfrm>
            <a:off x="5280951" y="3302241"/>
            <a:ext cx="6432630" cy="1605426"/>
          </a:xfrm>
        </p:spPr>
        <p:txBody>
          <a:bodyPr vert="horz" lIns="0" tIns="91440" rIns="0" bIns="0" anchor="t" anchorCtr="0">
            <a:normAutofit/>
          </a:bodyPr>
          <a:lstStyle>
            <a:lvl1pPr>
              <a:lnSpc>
                <a:spcPts val="3600"/>
              </a:lnSpc>
              <a:defRPr sz="4800">
                <a:solidFill>
                  <a:srgbClr val="F1F4F7"/>
                </a:solidFill>
              </a:defRPr>
            </a:lvl1pPr>
          </a:lstStyle>
          <a:p>
            <a:r>
              <a:rPr lang="en-US"/>
              <a:t>Deck Title </a:t>
            </a:r>
          </a:p>
        </p:txBody>
      </p:sp>
      <p:cxnSp>
        <p:nvCxnSpPr>
          <p:cNvPr id="3" name="Straight Connector 2">
            <a:extLst>
              <a:ext uri="{FF2B5EF4-FFF2-40B4-BE49-F238E27FC236}">
                <a16:creationId xmlns:a16="http://schemas.microsoft.com/office/drawing/2014/main" id="{25822FE9-D507-C840-A53B-A87F0DAB04F1}"/>
              </a:ext>
            </a:extLst>
          </p:cNvPr>
          <p:cNvCxnSpPr/>
          <p:nvPr userDrawn="1"/>
        </p:nvCxnSpPr>
        <p:spPr>
          <a:xfrm>
            <a:off x="0" y="327736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D3040F0-F99F-E542-942E-C6B8AD8A7537}"/>
              </a:ext>
            </a:extLst>
          </p:cNvPr>
          <p:cNvSpPr>
            <a:spLocks noGrp="1"/>
          </p:cNvSpPr>
          <p:nvPr>
            <p:ph type="body" sz="quarter" idx="10" hasCustomPrompt="1"/>
          </p:nvPr>
        </p:nvSpPr>
        <p:spPr>
          <a:xfrm>
            <a:off x="5280951" y="5184774"/>
            <a:ext cx="6432630" cy="1181301"/>
          </a:xfrm>
        </p:spPr>
        <p:txBody>
          <a:bodyPr lIns="0">
            <a:normAutofit/>
          </a:bodyPr>
          <a:lstStyle>
            <a:lvl1pPr marL="0" indent="0">
              <a:lnSpc>
                <a:spcPts val="2400"/>
              </a:lnSpc>
              <a:buNone/>
              <a:defRPr sz="2000" b="1" i="0">
                <a:solidFill>
                  <a:srgbClr val="F1F4F7"/>
                </a:solidFill>
                <a:latin typeface="Arial" panose="020B0604020202020204" pitchFamily="34" charset="0"/>
              </a:defRPr>
            </a:lvl1pPr>
          </a:lstStyle>
          <a:p>
            <a:pPr lvl="0"/>
            <a:r>
              <a:rPr lang="en-US"/>
              <a:t>Authors</a:t>
            </a:r>
          </a:p>
        </p:txBody>
      </p:sp>
      <p:sp>
        <p:nvSpPr>
          <p:cNvPr id="8" name="Text Placeholder 8">
            <a:extLst>
              <a:ext uri="{FF2B5EF4-FFF2-40B4-BE49-F238E27FC236}">
                <a16:creationId xmlns:a16="http://schemas.microsoft.com/office/drawing/2014/main" id="{B1A05A3F-1493-B94B-8610-C082B2A031EA}"/>
              </a:ext>
            </a:extLst>
          </p:cNvPr>
          <p:cNvSpPr>
            <a:spLocks noGrp="1"/>
          </p:cNvSpPr>
          <p:nvPr>
            <p:ph type="body" sz="quarter" idx="12" hasCustomPrompt="1"/>
          </p:nvPr>
        </p:nvSpPr>
        <p:spPr>
          <a:xfrm>
            <a:off x="5280951" y="493776"/>
            <a:ext cx="2699675" cy="477345"/>
          </a:xfrm>
        </p:spPr>
        <p:txBody>
          <a:bodyPr>
            <a:normAutofit/>
          </a:bodyPr>
          <a:lstStyle>
            <a:lvl1pPr marL="0" indent="0">
              <a:buNone/>
              <a:defRPr sz="1800" b="1" i="0">
                <a:solidFill>
                  <a:schemeClr val="bg1"/>
                </a:solidFill>
                <a:latin typeface="Arial" panose="020B0604020202020204" pitchFamily="34" charset="0"/>
              </a:defRPr>
            </a:lvl1pPr>
          </a:lstStyle>
          <a:p>
            <a:pPr lvl="0"/>
            <a:r>
              <a:rPr lang="en-US"/>
              <a:t>Date</a:t>
            </a:r>
          </a:p>
        </p:txBody>
      </p:sp>
      <p:sp>
        <p:nvSpPr>
          <p:cNvPr id="9" name="Rectangle 8"/>
          <p:cNvSpPr/>
          <p:nvPr userDrawn="1"/>
        </p:nvSpPr>
        <p:spPr bwMode="gray">
          <a:xfrm>
            <a:off x="6972300" y="6590007"/>
            <a:ext cx="2819400" cy="240711"/>
          </a:xfrm>
          <a:prstGeom prst="rect">
            <a:avLst/>
          </a:prstGeom>
          <a:solidFill>
            <a:srgbClr val="009BD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pic>
        <p:nvPicPr>
          <p:cNvPr id="10" name="Picture 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11272" y="342685"/>
            <a:ext cx="2850036" cy="477381"/>
          </a:xfrm>
          <a:prstGeom prst="rect">
            <a:avLst/>
          </a:prstGeom>
        </p:spPr>
      </p:pic>
    </p:spTree>
    <p:extLst>
      <p:ext uri="{BB962C8B-B14F-4D97-AF65-F5344CB8AC3E}">
        <p14:creationId xmlns:p14="http://schemas.microsoft.com/office/powerpoint/2010/main" val="2290573739"/>
      </p:ext>
    </p:extLst>
  </p:cSld>
  <p:clrMapOvr>
    <a:masterClrMapping/>
  </p:clrMapOvr>
  <p:extLst mod="1">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losing">
    <p:bg>
      <p:bgPr>
        <a:solidFill>
          <a:srgbClr val="687078"/>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2A68D94-1AC2-4749-A0EC-AF7FBD0688C1}"/>
              </a:ext>
            </a:extLst>
          </p:cNvPr>
          <p:cNvSpPr>
            <a:spLocks noGrp="1"/>
          </p:cNvSpPr>
          <p:nvPr>
            <p:ph type="body" sz="quarter" idx="10" hasCustomPrompt="1"/>
          </p:nvPr>
        </p:nvSpPr>
        <p:spPr>
          <a:xfrm>
            <a:off x="682947" y="5278219"/>
            <a:ext cx="9421813" cy="1065213"/>
          </a:xfrm>
        </p:spPr>
        <p:txBody>
          <a:bodyPr anchor="b" anchorCtr="0">
            <a:normAutofit/>
          </a:bodyPr>
          <a:lstStyle>
            <a:lvl1pPr marL="0" indent="0">
              <a:buNone/>
              <a:defRPr sz="6000" b="1" i="0">
                <a:solidFill>
                  <a:schemeClr val="bg1"/>
                </a:solidFill>
                <a:latin typeface="Arial" panose="020B0604020202020204" pitchFamily="34" charset="0"/>
              </a:defRPr>
            </a:lvl1pPr>
          </a:lstStyle>
          <a:p>
            <a:pPr lvl="0"/>
            <a:r>
              <a:rPr lang="en-US"/>
              <a:t>Closing statement</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1272" y="342685"/>
            <a:ext cx="2850036" cy="477381"/>
          </a:xfrm>
          <a:prstGeom prst="rect">
            <a:avLst/>
          </a:prstGeom>
        </p:spPr>
      </p:pic>
    </p:spTree>
    <p:extLst>
      <p:ext uri="{BB962C8B-B14F-4D97-AF65-F5344CB8AC3E}">
        <p14:creationId xmlns:p14="http://schemas.microsoft.com/office/powerpoint/2010/main" val="3106341990"/>
      </p:ext>
    </p:extLst>
  </p:cSld>
  <p:clrMapOvr>
    <a:masterClrMapping/>
  </p:clrMapOvr>
  <p:extLst mod="1">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1C3F3-3FAE-BAB3-8037-C80FFB7AE4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5C0D43-A656-5319-7553-0AAB202424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3584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ey Messages">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A95B8BD8-E431-D455-1ED2-406291B065BB}"/>
              </a:ext>
            </a:extLst>
          </p:cNvPr>
          <p:cNvGraphicFramePr>
            <a:graphicFrameLocks noChangeAspect="1"/>
          </p:cNvGraphicFramePr>
          <p:nvPr userDrawn="1">
            <p:custDataLst>
              <p:tags r:id="rId2"/>
            </p:custDataLst>
            <p:extLst>
              <p:ext uri="{D42A27DB-BD31-4B8C-83A1-F6EECF244321}">
                <p14:modId xmlns:p14="http://schemas.microsoft.com/office/powerpoint/2010/main" val="381051349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7174"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A95B8BD8-E431-D455-1ED2-406291B065B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7045F9B6-796B-AD17-FD3C-8E2FC7947FC7}"/>
              </a:ext>
            </a:extLst>
          </p:cNvPr>
          <p:cNvSpPr>
            <a:spLocks noGrp="1"/>
          </p:cNvSpPr>
          <p:nvPr>
            <p:ph type="ftr" sz="quarter" idx="10"/>
          </p:nvPr>
        </p:nvSpPr>
        <p:spPr/>
        <p:txBody>
          <a:bodyPr/>
          <a:lstStyle/>
          <a:p>
            <a:pPr marL="0" indent="0">
              <a:spcBef>
                <a:spcPts val="0"/>
              </a:spcBef>
              <a:buNone/>
            </a:pPr>
            <a:r>
              <a:rPr lang="en-US" sz="800">
                <a:solidFill>
                  <a:srgbClr val="000000"/>
                </a:solidFill>
              </a:rPr>
              <a:t>Source: Name with link (year)</a:t>
            </a:r>
          </a:p>
          <a:p>
            <a:pPr marL="0" indent="0">
              <a:spcBef>
                <a:spcPts val="0"/>
              </a:spcBef>
              <a:buNone/>
            </a:pPr>
            <a:r>
              <a:rPr lang="en-US" sz="800">
                <a:solidFill>
                  <a:srgbClr val="000000"/>
                </a:solidFill>
              </a:rPr>
              <a:t>Credit: Names (date); share/adapt </a:t>
            </a:r>
            <a:r>
              <a:rPr lang="en-US" sz="800">
                <a:solidFill>
                  <a:srgbClr val="000000"/>
                </a:solidFill>
                <a:hlinkClick r:id="rId6"/>
              </a:rPr>
              <a:t>with attribution</a:t>
            </a:r>
            <a:r>
              <a:rPr lang="en-US" sz="800">
                <a:solidFill>
                  <a:srgbClr val="000000"/>
                </a:solidFill>
              </a:rPr>
              <a:t>. Contact: </a:t>
            </a:r>
            <a:r>
              <a:rPr lang="en-US" sz="800">
                <a:solidFill>
                  <a:srgbClr val="000000"/>
                </a:solidFill>
                <a:hlinkClick r:id="rId7"/>
              </a:rPr>
              <a:t>gwagner@columbia.edu</a:t>
            </a:r>
            <a:r>
              <a:rPr lang="en-US" sz="800">
                <a:solidFill>
                  <a:srgbClr val="000000"/>
                </a:solidFill>
              </a:rPr>
              <a:t> </a:t>
            </a:r>
          </a:p>
        </p:txBody>
      </p:sp>
      <p:sp>
        <p:nvSpPr>
          <p:cNvPr id="4" name="Slide Number Placeholder 3">
            <a:extLst>
              <a:ext uri="{FF2B5EF4-FFF2-40B4-BE49-F238E27FC236}">
                <a16:creationId xmlns:a16="http://schemas.microsoft.com/office/drawing/2014/main" id="{F91B3E59-FEB0-FD30-FE64-4846ABF4FF80}"/>
              </a:ext>
            </a:extLst>
          </p:cNvPr>
          <p:cNvSpPr>
            <a:spLocks noGrp="1"/>
          </p:cNvSpPr>
          <p:nvPr>
            <p:ph type="sldNum" sz="quarter" idx="11"/>
          </p:nvPr>
        </p:nvSpPr>
        <p:spPr/>
        <p:txBody>
          <a:bodyPr/>
          <a:lstStyle/>
          <a:p>
            <a:fld id="{3C1F68CC-F9E4-E746-A4D4-2021E8245E0E}" type="slidenum">
              <a:rPr lang="en-US" smtClean="0"/>
              <a:pPr/>
              <a:t>‹#›</a:t>
            </a:fld>
            <a:r>
              <a:rPr lang="en-US"/>
              <a:t> of &lt;total&gt;</a:t>
            </a:r>
          </a:p>
        </p:txBody>
      </p:sp>
      <p:sp>
        <p:nvSpPr>
          <p:cNvPr id="6" name="Picture Placeholder 28">
            <a:extLst>
              <a:ext uri="{FF2B5EF4-FFF2-40B4-BE49-F238E27FC236}">
                <a16:creationId xmlns:a16="http://schemas.microsoft.com/office/drawing/2014/main" id="{8D15BC06-EE81-73BA-5732-C5A6FE9E4950}"/>
              </a:ext>
            </a:extLst>
          </p:cNvPr>
          <p:cNvSpPr>
            <a:spLocks noGrp="1"/>
          </p:cNvSpPr>
          <p:nvPr>
            <p:ph type="pic" sz="quarter" idx="12"/>
          </p:nvPr>
        </p:nvSpPr>
        <p:spPr>
          <a:xfrm>
            <a:off x="330200" y="768350"/>
            <a:ext cx="3510784" cy="4981062"/>
          </a:xfrm>
        </p:spPr>
        <p:txBody>
          <a:bodyPr/>
          <a:lstStyle/>
          <a:p>
            <a:r>
              <a:rPr lang="en-US"/>
              <a:t>Click icon to add picture</a:t>
            </a:r>
          </a:p>
        </p:txBody>
      </p:sp>
      <p:sp>
        <p:nvSpPr>
          <p:cNvPr id="7" name="Title 2">
            <a:extLst>
              <a:ext uri="{FF2B5EF4-FFF2-40B4-BE49-F238E27FC236}">
                <a16:creationId xmlns:a16="http://schemas.microsoft.com/office/drawing/2014/main" id="{00C511C6-4B4D-BFFD-D831-47A5849E34EF}"/>
              </a:ext>
            </a:extLst>
          </p:cNvPr>
          <p:cNvSpPr>
            <a:spLocks noGrp="1"/>
          </p:cNvSpPr>
          <p:nvPr>
            <p:ph type="title" hasCustomPrompt="1"/>
          </p:nvPr>
        </p:nvSpPr>
        <p:spPr>
          <a:xfrm>
            <a:off x="501445" y="4826613"/>
            <a:ext cx="3165987" cy="882788"/>
          </a:xfrm>
          <a:prstGeom prst="rect">
            <a:avLst/>
          </a:prstGeom>
        </p:spPr>
        <p:txBody>
          <a:bodyPr vert="horz" anchor="t">
            <a:noAutofit/>
          </a:bodyPr>
          <a:lstStyle>
            <a:lvl1pPr>
              <a:defRPr>
                <a:solidFill>
                  <a:schemeClr val="tx1"/>
                </a:solidFill>
              </a:defRPr>
            </a:lvl1pPr>
          </a:lstStyle>
          <a:p>
            <a:r>
              <a:rPr lang="en-US" sz="2400">
                <a:solidFill>
                  <a:schemeClr val="bg1"/>
                </a:solidFill>
              </a:rPr>
              <a:t>Key messages</a:t>
            </a:r>
            <a:br>
              <a:rPr lang="en-US" sz="2400">
                <a:solidFill>
                  <a:schemeClr val="bg1"/>
                </a:solidFill>
              </a:rPr>
            </a:br>
            <a:r>
              <a:rPr lang="en-US" sz="2400" b="0">
                <a:solidFill>
                  <a:schemeClr val="bg1"/>
                </a:solidFill>
              </a:rPr>
              <a:t>Section title</a:t>
            </a:r>
            <a:endParaRPr lang="en-US" sz="2400">
              <a:solidFill>
                <a:schemeClr val="bg1"/>
              </a:solidFill>
            </a:endParaRPr>
          </a:p>
        </p:txBody>
      </p:sp>
      <p:sp>
        <p:nvSpPr>
          <p:cNvPr id="8" name="Text Placeholder 2">
            <a:extLst>
              <a:ext uri="{FF2B5EF4-FFF2-40B4-BE49-F238E27FC236}">
                <a16:creationId xmlns:a16="http://schemas.microsoft.com/office/drawing/2014/main" id="{1BB0C580-AC9F-ECD5-99CE-AEC9A368329A}"/>
              </a:ext>
            </a:extLst>
          </p:cNvPr>
          <p:cNvSpPr>
            <a:spLocks noGrp="1"/>
          </p:cNvSpPr>
          <p:nvPr>
            <p:ph type="body" sz="quarter" idx="13"/>
          </p:nvPr>
        </p:nvSpPr>
        <p:spPr>
          <a:xfrm>
            <a:off x="4183267" y="768350"/>
            <a:ext cx="7502525" cy="95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9612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43B131C-746B-39C7-7312-75C7B13BBCEF}"/>
              </a:ext>
            </a:extLst>
          </p:cNvPr>
          <p:cNvGraphicFramePr>
            <a:graphicFrameLocks noChangeAspect="1"/>
          </p:cNvGraphicFramePr>
          <p:nvPr userDrawn="1">
            <p:custDataLst>
              <p:tags r:id="rId2"/>
            </p:custDataLst>
            <p:extLst>
              <p:ext uri="{D42A27DB-BD31-4B8C-83A1-F6EECF244321}">
                <p14:modId xmlns:p14="http://schemas.microsoft.com/office/powerpoint/2010/main" val="91570632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8198"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B43B131C-746B-39C7-7312-75C7B13BBCEF}"/>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1C264867-586E-1C64-451B-C7C39742C700}"/>
              </a:ext>
            </a:extLst>
          </p:cNvPr>
          <p:cNvSpPr>
            <a:spLocks noGrp="1"/>
          </p:cNvSpPr>
          <p:nvPr>
            <p:ph type="ftr" sz="quarter" idx="10"/>
          </p:nvPr>
        </p:nvSpPr>
        <p:spPr/>
        <p:txBody>
          <a:bodyPr/>
          <a:lstStyle/>
          <a:p>
            <a:pPr marL="0" indent="0">
              <a:spcBef>
                <a:spcPts val="0"/>
              </a:spcBef>
              <a:buNone/>
            </a:pPr>
            <a:r>
              <a:rPr lang="en-US" sz="800">
                <a:solidFill>
                  <a:srgbClr val="000000"/>
                </a:solidFill>
              </a:rPr>
              <a:t>Source: Name with link (year)</a:t>
            </a:r>
          </a:p>
          <a:p>
            <a:pPr marL="0" indent="0">
              <a:spcBef>
                <a:spcPts val="0"/>
              </a:spcBef>
              <a:buNone/>
            </a:pPr>
            <a:r>
              <a:rPr lang="en-US" sz="800">
                <a:solidFill>
                  <a:srgbClr val="000000"/>
                </a:solidFill>
              </a:rPr>
              <a:t>Credit: Names (date); share/adapt </a:t>
            </a:r>
            <a:r>
              <a:rPr lang="en-US" sz="800">
                <a:solidFill>
                  <a:srgbClr val="000000"/>
                </a:solidFill>
                <a:hlinkClick r:id="rId6"/>
              </a:rPr>
              <a:t>with attribution</a:t>
            </a:r>
            <a:r>
              <a:rPr lang="en-US" sz="800">
                <a:solidFill>
                  <a:srgbClr val="000000"/>
                </a:solidFill>
              </a:rPr>
              <a:t>. Contact: </a:t>
            </a:r>
            <a:r>
              <a:rPr lang="en-US" sz="800">
                <a:solidFill>
                  <a:srgbClr val="000000"/>
                </a:solidFill>
                <a:hlinkClick r:id="rId7"/>
              </a:rPr>
              <a:t>gwagner@columbia.edu</a:t>
            </a:r>
            <a:r>
              <a:rPr lang="en-US" sz="800">
                <a:solidFill>
                  <a:srgbClr val="000000"/>
                </a:solidFill>
              </a:rPr>
              <a:t> </a:t>
            </a:r>
          </a:p>
        </p:txBody>
      </p:sp>
      <p:sp>
        <p:nvSpPr>
          <p:cNvPr id="4" name="Slide Number Placeholder 3">
            <a:extLst>
              <a:ext uri="{FF2B5EF4-FFF2-40B4-BE49-F238E27FC236}">
                <a16:creationId xmlns:a16="http://schemas.microsoft.com/office/drawing/2014/main" id="{7362463A-DCDB-D58C-F10B-39A05E329FD3}"/>
              </a:ext>
            </a:extLst>
          </p:cNvPr>
          <p:cNvSpPr>
            <a:spLocks noGrp="1"/>
          </p:cNvSpPr>
          <p:nvPr>
            <p:ph type="sldNum" sz="quarter" idx="11"/>
          </p:nvPr>
        </p:nvSpPr>
        <p:spPr/>
        <p:txBody>
          <a:bodyPr/>
          <a:lstStyle/>
          <a:p>
            <a:fld id="{3C1F68CC-F9E4-E746-A4D4-2021E8245E0E}" type="slidenum">
              <a:rPr lang="en-US" smtClean="0"/>
              <a:pPr/>
              <a:t>‹#›</a:t>
            </a:fld>
            <a:r>
              <a:rPr lang="en-US"/>
              <a:t> of &lt;total&gt;</a:t>
            </a:r>
          </a:p>
        </p:txBody>
      </p:sp>
      <p:sp>
        <p:nvSpPr>
          <p:cNvPr id="10" name="Title 1">
            <a:extLst>
              <a:ext uri="{FF2B5EF4-FFF2-40B4-BE49-F238E27FC236}">
                <a16:creationId xmlns:a16="http://schemas.microsoft.com/office/drawing/2014/main" id="{1C78BD8F-C645-A2A2-1872-C72128CDC9DD}"/>
              </a:ext>
            </a:extLst>
          </p:cNvPr>
          <p:cNvSpPr>
            <a:spLocks noGrp="1"/>
          </p:cNvSpPr>
          <p:nvPr>
            <p:ph type="title" hasCustomPrompt="1"/>
          </p:nvPr>
        </p:nvSpPr>
        <p:spPr>
          <a:xfrm>
            <a:off x="330200" y="523318"/>
            <a:ext cx="11531600" cy="882788"/>
          </a:xfrm>
          <a:prstGeom prst="rect">
            <a:avLst/>
          </a:prstGeom>
        </p:spPr>
        <p:txBody>
          <a:bodyPr vert="horz" tIns="0" anchor="t">
            <a:normAutofit/>
          </a:bodyPr>
          <a:lstStyle>
            <a:lvl1pPr>
              <a:defRPr sz="2800" baseline="0"/>
            </a:lvl1pPr>
          </a:lstStyle>
          <a:p>
            <a:r>
              <a:rPr lang="en-US"/>
              <a:t>Slide title: key message in 1-2 lines</a:t>
            </a:r>
          </a:p>
        </p:txBody>
      </p:sp>
    </p:spTree>
    <p:extLst>
      <p:ext uri="{BB962C8B-B14F-4D97-AF65-F5344CB8AC3E}">
        <p14:creationId xmlns:p14="http://schemas.microsoft.com/office/powerpoint/2010/main" val="4149930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ith subtitle and observation box">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43B131C-746B-39C7-7312-75C7B13BBCEF}"/>
              </a:ext>
            </a:extLst>
          </p:cNvPr>
          <p:cNvGraphicFramePr>
            <a:graphicFrameLocks noChangeAspect="1"/>
          </p:cNvGraphicFramePr>
          <p:nvPr userDrawn="1">
            <p:custDataLst>
              <p:tags r:id="rId2"/>
            </p:custDataLst>
            <p:extLst>
              <p:ext uri="{D42A27DB-BD31-4B8C-83A1-F6EECF244321}">
                <p14:modId xmlns:p14="http://schemas.microsoft.com/office/powerpoint/2010/main" val="91570632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9222"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B43B131C-746B-39C7-7312-75C7B13BBCEF}"/>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1C264867-586E-1C64-451B-C7C39742C700}"/>
              </a:ext>
            </a:extLst>
          </p:cNvPr>
          <p:cNvSpPr>
            <a:spLocks noGrp="1"/>
          </p:cNvSpPr>
          <p:nvPr>
            <p:ph type="ftr" sz="quarter" idx="10"/>
          </p:nvPr>
        </p:nvSpPr>
        <p:spPr/>
        <p:txBody>
          <a:bodyPr/>
          <a:lstStyle/>
          <a:p>
            <a:pPr marL="0" indent="0">
              <a:spcBef>
                <a:spcPts val="0"/>
              </a:spcBef>
              <a:buNone/>
            </a:pPr>
            <a:r>
              <a:rPr lang="en-US" sz="800">
                <a:solidFill>
                  <a:srgbClr val="000000"/>
                </a:solidFill>
              </a:rPr>
              <a:t>Source: Name with link (year)</a:t>
            </a:r>
          </a:p>
          <a:p>
            <a:pPr marL="0" indent="0">
              <a:spcBef>
                <a:spcPts val="0"/>
              </a:spcBef>
              <a:buNone/>
            </a:pPr>
            <a:r>
              <a:rPr lang="en-US" sz="800">
                <a:solidFill>
                  <a:srgbClr val="000000"/>
                </a:solidFill>
              </a:rPr>
              <a:t>Credit: Names (date); share/adapt </a:t>
            </a:r>
            <a:r>
              <a:rPr lang="en-US" sz="800">
                <a:solidFill>
                  <a:srgbClr val="000000"/>
                </a:solidFill>
                <a:hlinkClick r:id="rId6"/>
              </a:rPr>
              <a:t>with attribution</a:t>
            </a:r>
            <a:r>
              <a:rPr lang="en-US" sz="800">
                <a:solidFill>
                  <a:srgbClr val="000000"/>
                </a:solidFill>
              </a:rPr>
              <a:t>. Contact: </a:t>
            </a:r>
            <a:r>
              <a:rPr lang="en-US" sz="800">
                <a:solidFill>
                  <a:srgbClr val="000000"/>
                </a:solidFill>
                <a:hlinkClick r:id="rId7"/>
              </a:rPr>
              <a:t>gwagner@columbia.edu</a:t>
            </a:r>
            <a:r>
              <a:rPr lang="en-US" sz="800">
                <a:solidFill>
                  <a:srgbClr val="000000"/>
                </a:solidFill>
              </a:rPr>
              <a:t> </a:t>
            </a:r>
          </a:p>
        </p:txBody>
      </p:sp>
      <p:sp>
        <p:nvSpPr>
          <p:cNvPr id="4" name="Slide Number Placeholder 3">
            <a:extLst>
              <a:ext uri="{FF2B5EF4-FFF2-40B4-BE49-F238E27FC236}">
                <a16:creationId xmlns:a16="http://schemas.microsoft.com/office/drawing/2014/main" id="{7362463A-DCDB-D58C-F10B-39A05E329FD3}"/>
              </a:ext>
            </a:extLst>
          </p:cNvPr>
          <p:cNvSpPr>
            <a:spLocks noGrp="1"/>
          </p:cNvSpPr>
          <p:nvPr>
            <p:ph type="sldNum" sz="quarter" idx="11"/>
          </p:nvPr>
        </p:nvSpPr>
        <p:spPr/>
        <p:txBody>
          <a:bodyPr/>
          <a:lstStyle/>
          <a:p>
            <a:fld id="{3C1F68CC-F9E4-E746-A4D4-2021E8245E0E}" type="slidenum">
              <a:rPr lang="en-US" smtClean="0"/>
              <a:pPr/>
              <a:t>‹#›</a:t>
            </a:fld>
            <a:r>
              <a:rPr lang="en-US"/>
              <a:t> of &lt;total&gt;</a:t>
            </a:r>
          </a:p>
        </p:txBody>
      </p:sp>
      <p:sp>
        <p:nvSpPr>
          <p:cNvPr id="7" name="Content Placeholder 6">
            <a:extLst>
              <a:ext uri="{FF2B5EF4-FFF2-40B4-BE49-F238E27FC236}">
                <a16:creationId xmlns:a16="http://schemas.microsoft.com/office/drawing/2014/main" id="{54F8E7B7-198F-4CAB-9547-888AF75277E4}"/>
              </a:ext>
            </a:extLst>
          </p:cNvPr>
          <p:cNvSpPr>
            <a:spLocks noGrp="1"/>
          </p:cNvSpPr>
          <p:nvPr>
            <p:ph sz="quarter" idx="12" hasCustomPrompt="1"/>
          </p:nvPr>
        </p:nvSpPr>
        <p:spPr>
          <a:xfrm>
            <a:off x="329184" y="1554480"/>
            <a:ext cx="8979408" cy="274320"/>
          </a:xfrm>
        </p:spPr>
        <p:txBody>
          <a:bodyPr lIns="36576" tIns="36576" rIns="36576" bIns="36576"/>
          <a:lstStyle/>
          <a:p>
            <a:pPr marL="0" indent="0">
              <a:spcBef>
                <a:spcPts val="0"/>
              </a:spcBef>
              <a:buNone/>
            </a:pPr>
            <a:r>
              <a:rPr lang="en-US" sz="1600" b="1">
                <a:solidFill>
                  <a:srgbClr val="000000"/>
                </a:solidFill>
              </a:rPr>
              <a:t>Subtitle</a:t>
            </a:r>
          </a:p>
        </p:txBody>
      </p:sp>
      <p:sp>
        <p:nvSpPr>
          <p:cNvPr id="10" name="Title 1">
            <a:extLst>
              <a:ext uri="{FF2B5EF4-FFF2-40B4-BE49-F238E27FC236}">
                <a16:creationId xmlns:a16="http://schemas.microsoft.com/office/drawing/2014/main" id="{1C78BD8F-C645-A2A2-1872-C72128CDC9DD}"/>
              </a:ext>
            </a:extLst>
          </p:cNvPr>
          <p:cNvSpPr>
            <a:spLocks noGrp="1"/>
          </p:cNvSpPr>
          <p:nvPr>
            <p:ph type="title" hasCustomPrompt="1"/>
          </p:nvPr>
        </p:nvSpPr>
        <p:spPr>
          <a:xfrm>
            <a:off x="330200" y="523318"/>
            <a:ext cx="11531600" cy="882788"/>
          </a:xfrm>
          <a:prstGeom prst="rect">
            <a:avLst/>
          </a:prstGeom>
        </p:spPr>
        <p:txBody>
          <a:bodyPr vert="horz" tIns="0" anchor="t">
            <a:normAutofit/>
          </a:bodyPr>
          <a:lstStyle>
            <a:lvl1pPr>
              <a:defRPr sz="2800" baseline="0"/>
            </a:lvl1pPr>
          </a:lstStyle>
          <a:p>
            <a:r>
              <a:rPr lang="en-US"/>
              <a:t>Slide title: key message in 1-2 lines</a:t>
            </a:r>
          </a:p>
        </p:txBody>
      </p:sp>
      <p:sp>
        <p:nvSpPr>
          <p:cNvPr id="12" name="Text Placeholder 11">
            <a:extLst>
              <a:ext uri="{FF2B5EF4-FFF2-40B4-BE49-F238E27FC236}">
                <a16:creationId xmlns:a16="http://schemas.microsoft.com/office/drawing/2014/main" id="{88BF458D-A3E1-842C-53A3-F0B8A02FFCAD}"/>
              </a:ext>
            </a:extLst>
          </p:cNvPr>
          <p:cNvSpPr>
            <a:spLocks noGrp="1"/>
          </p:cNvSpPr>
          <p:nvPr>
            <p:ph type="body" sz="quarter" idx="13"/>
          </p:nvPr>
        </p:nvSpPr>
        <p:spPr>
          <a:xfrm>
            <a:off x="9308592" y="1554480"/>
            <a:ext cx="2551176" cy="4262438"/>
          </a:xfrm>
          <a:solidFill>
            <a:srgbClr val="E4E8EF"/>
          </a:solidFill>
        </p:spPr>
        <p:txBody>
          <a:bodyPr lIns="137160" tIns="137160" rIns="274320" bIns="137160"/>
          <a:lstStyle>
            <a:lvl1pPr marL="285750" indent="-285750">
              <a:buFont typeface="Arial" panose="020B0604020202020204" pitchFamily="34" charset="0"/>
              <a:buChar char="•"/>
              <a:defRPr sz="1250" b="1"/>
            </a:lvl1pPr>
            <a:lvl2pPr marL="361950" indent="-180975">
              <a:buFont typeface="Arial" panose="020B0604020202020204" pitchFamily="34" charset="0"/>
              <a:buChar char="•"/>
              <a:defRPr/>
            </a:lvl2pPr>
            <a:lvl3pPr marL="534988" indent="-173038">
              <a:buFont typeface="Arial" panose="020B0604020202020204" pitchFamily="34" charset="0"/>
              <a:buChar char="•"/>
              <a:defRPr/>
            </a:lvl3pPr>
            <a:lvl4pPr marL="715963" indent="-180975">
              <a:buFont typeface="Arial" panose="020B0604020202020204" pitchFamily="34" charset="0"/>
              <a:buChar char="•"/>
              <a:defRPr/>
            </a:lvl4pPr>
            <a:lvl5pPr marL="898525" indent="-182563">
              <a:buFont typeface="Arial" panose="020B0604020202020204" pitchFamily="34" charset="0"/>
              <a:buChar char="•"/>
              <a:defRPr/>
            </a:lvl5pPr>
          </a:lstStyle>
          <a:p>
            <a:pPr lvl="0"/>
            <a:endParaRPr lang="en-US"/>
          </a:p>
        </p:txBody>
      </p:sp>
    </p:spTree>
    <p:extLst>
      <p:ext uri="{BB962C8B-B14F-4D97-AF65-F5344CB8AC3E}">
        <p14:creationId xmlns:p14="http://schemas.microsoft.com/office/powerpoint/2010/main" val="834209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ith category label">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43B131C-746B-39C7-7312-75C7B13BBCEF}"/>
              </a:ext>
            </a:extLst>
          </p:cNvPr>
          <p:cNvGraphicFramePr>
            <a:graphicFrameLocks noChangeAspect="1"/>
          </p:cNvGraphicFramePr>
          <p:nvPr userDrawn="1">
            <p:custDataLst>
              <p:tags r:id="rId2"/>
            </p:custDataLst>
            <p:extLst>
              <p:ext uri="{D42A27DB-BD31-4B8C-83A1-F6EECF244321}">
                <p14:modId xmlns:p14="http://schemas.microsoft.com/office/powerpoint/2010/main" val="91570632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0246"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B43B131C-746B-39C7-7312-75C7B13BBCEF}"/>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1C264867-586E-1C64-451B-C7C39742C700}"/>
              </a:ext>
            </a:extLst>
          </p:cNvPr>
          <p:cNvSpPr>
            <a:spLocks noGrp="1"/>
          </p:cNvSpPr>
          <p:nvPr>
            <p:ph type="ftr" sz="quarter" idx="10"/>
          </p:nvPr>
        </p:nvSpPr>
        <p:spPr/>
        <p:txBody>
          <a:bodyPr/>
          <a:lstStyle/>
          <a:p>
            <a:pPr marL="0" indent="0">
              <a:spcBef>
                <a:spcPts val="0"/>
              </a:spcBef>
              <a:buNone/>
            </a:pPr>
            <a:r>
              <a:rPr lang="en-US" sz="800">
                <a:solidFill>
                  <a:srgbClr val="000000"/>
                </a:solidFill>
              </a:rPr>
              <a:t>Source: Name with link (year)</a:t>
            </a:r>
          </a:p>
          <a:p>
            <a:pPr marL="0" indent="0">
              <a:spcBef>
                <a:spcPts val="0"/>
              </a:spcBef>
              <a:buNone/>
            </a:pPr>
            <a:r>
              <a:rPr lang="en-US" sz="800">
                <a:solidFill>
                  <a:srgbClr val="000000"/>
                </a:solidFill>
              </a:rPr>
              <a:t>Credit: Names (date); share/adapt </a:t>
            </a:r>
            <a:r>
              <a:rPr lang="en-US" sz="800">
                <a:solidFill>
                  <a:srgbClr val="000000"/>
                </a:solidFill>
                <a:hlinkClick r:id="rId6"/>
              </a:rPr>
              <a:t>with attribution</a:t>
            </a:r>
            <a:r>
              <a:rPr lang="en-US" sz="800">
                <a:solidFill>
                  <a:srgbClr val="000000"/>
                </a:solidFill>
              </a:rPr>
              <a:t>. Contact: </a:t>
            </a:r>
            <a:r>
              <a:rPr lang="en-US" sz="800">
                <a:solidFill>
                  <a:srgbClr val="000000"/>
                </a:solidFill>
                <a:hlinkClick r:id="rId7"/>
              </a:rPr>
              <a:t>gwagner@columbia.edu</a:t>
            </a:r>
            <a:r>
              <a:rPr lang="en-US" sz="800">
                <a:solidFill>
                  <a:srgbClr val="000000"/>
                </a:solidFill>
              </a:rPr>
              <a:t> </a:t>
            </a:r>
          </a:p>
        </p:txBody>
      </p:sp>
      <p:sp>
        <p:nvSpPr>
          <p:cNvPr id="4" name="Slide Number Placeholder 3">
            <a:extLst>
              <a:ext uri="{FF2B5EF4-FFF2-40B4-BE49-F238E27FC236}">
                <a16:creationId xmlns:a16="http://schemas.microsoft.com/office/drawing/2014/main" id="{7362463A-DCDB-D58C-F10B-39A05E329FD3}"/>
              </a:ext>
            </a:extLst>
          </p:cNvPr>
          <p:cNvSpPr>
            <a:spLocks noGrp="1"/>
          </p:cNvSpPr>
          <p:nvPr>
            <p:ph type="sldNum" sz="quarter" idx="11"/>
          </p:nvPr>
        </p:nvSpPr>
        <p:spPr/>
        <p:txBody>
          <a:bodyPr/>
          <a:lstStyle/>
          <a:p>
            <a:fld id="{3C1F68CC-F9E4-E746-A4D4-2021E8245E0E}" type="slidenum">
              <a:rPr lang="en-US" smtClean="0"/>
              <a:pPr/>
              <a:t>‹#›</a:t>
            </a:fld>
            <a:r>
              <a:rPr lang="en-US"/>
              <a:t> of &lt;total&gt;</a:t>
            </a:r>
          </a:p>
        </p:txBody>
      </p:sp>
      <p:sp>
        <p:nvSpPr>
          <p:cNvPr id="7" name="Content Placeholder 6">
            <a:extLst>
              <a:ext uri="{FF2B5EF4-FFF2-40B4-BE49-F238E27FC236}">
                <a16:creationId xmlns:a16="http://schemas.microsoft.com/office/drawing/2014/main" id="{54F8E7B7-198F-4CAB-9547-888AF75277E4}"/>
              </a:ext>
            </a:extLst>
          </p:cNvPr>
          <p:cNvSpPr>
            <a:spLocks noGrp="1"/>
          </p:cNvSpPr>
          <p:nvPr>
            <p:ph sz="quarter" idx="12" hasCustomPrompt="1"/>
          </p:nvPr>
        </p:nvSpPr>
        <p:spPr>
          <a:xfrm>
            <a:off x="329184" y="1554480"/>
            <a:ext cx="8979408" cy="274320"/>
          </a:xfrm>
        </p:spPr>
        <p:txBody>
          <a:bodyPr lIns="36576" tIns="36576" rIns="36576" bIns="36576"/>
          <a:lstStyle/>
          <a:p>
            <a:pPr marL="0" indent="0">
              <a:spcBef>
                <a:spcPts val="0"/>
              </a:spcBef>
              <a:buNone/>
            </a:pPr>
            <a:r>
              <a:rPr lang="en-US" sz="1600" b="1">
                <a:solidFill>
                  <a:srgbClr val="000000"/>
                </a:solidFill>
              </a:rPr>
              <a:t>Subtitle</a:t>
            </a:r>
          </a:p>
        </p:txBody>
      </p:sp>
      <p:sp>
        <p:nvSpPr>
          <p:cNvPr id="10" name="Title 1">
            <a:extLst>
              <a:ext uri="{FF2B5EF4-FFF2-40B4-BE49-F238E27FC236}">
                <a16:creationId xmlns:a16="http://schemas.microsoft.com/office/drawing/2014/main" id="{1C78BD8F-C645-A2A2-1872-C72128CDC9DD}"/>
              </a:ext>
            </a:extLst>
          </p:cNvPr>
          <p:cNvSpPr>
            <a:spLocks noGrp="1"/>
          </p:cNvSpPr>
          <p:nvPr>
            <p:ph type="title" hasCustomPrompt="1"/>
          </p:nvPr>
        </p:nvSpPr>
        <p:spPr>
          <a:xfrm>
            <a:off x="330200" y="523318"/>
            <a:ext cx="11531600" cy="882788"/>
          </a:xfrm>
          <a:prstGeom prst="rect">
            <a:avLst/>
          </a:prstGeom>
        </p:spPr>
        <p:txBody>
          <a:bodyPr vert="horz" tIns="0" anchor="t">
            <a:normAutofit/>
          </a:bodyPr>
          <a:lstStyle>
            <a:lvl1pPr>
              <a:defRPr sz="2800" baseline="0"/>
            </a:lvl1pPr>
          </a:lstStyle>
          <a:p>
            <a:r>
              <a:rPr lang="en-US"/>
              <a:t>Slide title: key message in 1-2 lines</a:t>
            </a:r>
          </a:p>
        </p:txBody>
      </p:sp>
      <p:sp>
        <p:nvSpPr>
          <p:cNvPr id="12" name="Text Placeholder 11">
            <a:extLst>
              <a:ext uri="{FF2B5EF4-FFF2-40B4-BE49-F238E27FC236}">
                <a16:creationId xmlns:a16="http://schemas.microsoft.com/office/drawing/2014/main" id="{88BF458D-A3E1-842C-53A3-F0B8A02FFCAD}"/>
              </a:ext>
            </a:extLst>
          </p:cNvPr>
          <p:cNvSpPr>
            <a:spLocks noGrp="1"/>
          </p:cNvSpPr>
          <p:nvPr>
            <p:ph type="body" sz="quarter" idx="13"/>
          </p:nvPr>
        </p:nvSpPr>
        <p:spPr>
          <a:xfrm>
            <a:off x="9308592" y="1554480"/>
            <a:ext cx="2551176" cy="4262438"/>
          </a:xfrm>
          <a:solidFill>
            <a:srgbClr val="E4E8EF"/>
          </a:solidFill>
        </p:spPr>
        <p:txBody>
          <a:bodyPr lIns="137160" tIns="137160" rIns="274320" bIns="137160"/>
          <a:lstStyle>
            <a:lvl1pPr marL="285750" indent="-285750">
              <a:buFont typeface="Arial" panose="020B0604020202020204" pitchFamily="34" charset="0"/>
              <a:buChar char="•"/>
              <a:defRPr sz="1250" b="1"/>
            </a:lvl1pPr>
            <a:lvl2pPr marL="361950" indent="-180975">
              <a:buFont typeface="Arial" panose="020B0604020202020204" pitchFamily="34" charset="0"/>
              <a:buChar char="•"/>
              <a:defRPr/>
            </a:lvl2pPr>
            <a:lvl3pPr marL="534988" indent="-173038">
              <a:buFont typeface="Arial" panose="020B0604020202020204" pitchFamily="34" charset="0"/>
              <a:buChar char="•"/>
              <a:defRPr/>
            </a:lvl3pPr>
            <a:lvl4pPr marL="715963" indent="-180975">
              <a:buFont typeface="Arial" panose="020B0604020202020204" pitchFamily="34" charset="0"/>
              <a:buChar char="•"/>
              <a:defRPr/>
            </a:lvl4pPr>
            <a:lvl5pPr marL="898525" indent="-182563">
              <a:buFont typeface="Arial" panose="020B0604020202020204" pitchFamily="34" charset="0"/>
              <a:buChar char="•"/>
              <a:defRPr/>
            </a:lvl5pPr>
          </a:lstStyle>
          <a:p>
            <a:pPr lvl="0"/>
            <a:endParaRPr lang="en-US"/>
          </a:p>
        </p:txBody>
      </p:sp>
      <p:sp>
        <p:nvSpPr>
          <p:cNvPr id="6" name="Content Placeholder 5">
            <a:extLst>
              <a:ext uri="{FF2B5EF4-FFF2-40B4-BE49-F238E27FC236}">
                <a16:creationId xmlns:a16="http://schemas.microsoft.com/office/drawing/2014/main" id="{309A90EF-FF8B-AFA1-8B21-8596D5C804A2}"/>
              </a:ext>
            </a:extLst>
          </p:cNvPr>
          <p:cNvSpPr>
            <a:spLocks noGrp="1"/>
          </p:cNvSpPr>
          <p:nvPr>
            <p:ph sz="quarter" idx="14" hasCustomPrompt="1"/>
          </p:nvPr>
        </p:nvSpPr>
        <p:spPr>
          <a:xfrm>
            <a:off x="-1" y="0"/>
            <a:ext cx="3886200" cy="320040"/>
          </a:xfrm>
          <a:solidFill>
            <a:schemeClr val="accent6"/>
          </a:solidFill>
        </p:spPr>
        <p:txBody>
          <a:bodyPr lIns="36576" tIns="36576" rIns="36576" bIns="36576">
            <a:noAutofit/>
          </a:bodyPr>
          <a:lstStyle>
            <a:lvl2pPr marL="180975" indent="0" algn="ctr">
              <a:buNone/>
              <a:defRPr sz="1600" b="1">
                <a:solidFill>
                  <a:schemeClr val="bg1"/>
                </a:solidFill>
              </a:defRPr>
            </a:lvl2pPr>
          </a:lstStyle>
          <a:p>
            <a:pPr lvl="1"/>
            <a:r>
              <a:rPr lang="en-US" b="1"/>
              <a:t>Category 1</a:t>
            </a:r>
            <a:endParaRPr lang="en-US"/>
          </a:p>
        </p:txBody>
      </p:sp>
    </p:spTree>
    <p:extLst>
      <p:ext uri="{BB962C8B-B14F-4D97-AF65-F5344CB8AC3E}">
        <p14:creationId xmlns:p14="http://schemas.microsoft.com/office/powerpoint/2010/main" val="3995925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dividers">
    <p:bg>
      <p:bgPr>
        <a:solidFill>
          <a:srgbClr val="009BDB"/>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33C4170-CB53-6C4B-961F-E3486FD41555}"/>
              </a:ext>
            </a:extLst>
          </p:cNvPr>
          <p:cNvGraphicFramePr>
            <a:graphicFrameLocks noChangeAspect="1"/>
          </p:cNvGraphicFramePr>
          <p:nvPr userDrawn="1">
            <p:custDataLst>
              <p:tags r:id="rId2"/>
            </p:custDataLst>
            <p:extLst>
              <p:ext uri="{D42A27DB-BD31-4B8C-83A1-F6EECF244321}">
                <p14:modId xmlns:p14="http://schemas.microsoft.com/office/powerpoint/2010/main" val="230664087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078" name="think-cell Slide" r:id="rId4" imgW="7772400" imgH="10058400" progId="TCLayout.ActiveDocument.1">
                  <p:embed/>
                </p:oleObj>
              </mc:Choice>
              <mc:Fallback>
                <p:oleObj name="think-cell Slide" r:id="rId4" imgW="7772400" imgH="10058400" progId="TCLayout.ActiveDocument.1">
                  <p:embed/>
                  <p:pic>
                    <p:nvPicPr>
                      <p:cNvPr id="3" name="think-cell data - do not delete" hidden="1">
                        <a:extLst>
                          <a:ext uri="{FF2B5EF4-FFF2-40B4-BE49-F238E27FC236}">
                            <a16:creationId xmlns:a16="http://schemas.microsoft.com/office/drawing/2014/main" id="{B33C4170-CB53-6C4B-961F-E3486FD41555}"/>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210A01E-DF31-B94D-94BE-4ECDF48E0CA8}"/>
              </a:ext>
            </a:extLst>
          </p:cNvPr>
          <p:cNvSpPr>
            <a:spLocks noGrp="1"/>
          </p:cNvSpPr>
          <p:nvPr>
            <p:ph type="title" hasCustomPrompt="1"/>
          </p:nvPr>
        </p:nvSpPr>
        <p:spPr>
          <a:xfrm>
            <a:off x="831850" y="3362700"/>
            <a:ext cx="10515600" cy="2436792"/>
          </a:xfrm>
          <a:prstGeom prst="rect">
            <a:avLst/>
          </a:prstGeom>
        </p:spPr>
        <p:txBody>
          <a:bodyPr vert="horz" lIns="0" bIns="0" anchor="b">
            <a:noAutofit/>
          </a:bodyPr>
          <a:lstStyle>
            <a:lvl1pPr>
              <a:defRPr sz="4800">
                <a:solidFill>
                  <a:schemeClr val="bg1"/>
                </a:solidFill>
              </a:defRPr>
            </a:lvl1pPr>
          </a:lstStyle>
          <a:p>
            <a:r>
              <a:rPr lang="en-US"/>
              <a:t>Section title slide:</a:t>
            </a:r>
            <a:br>
              <a:rPr lang="en-US"/>
            </a:br>
            <a:r>
              <a:rPr lang="en-US"/>
              <a:t>Use a representative photo for the background</a:t>
            </a:r>
          </a:p>
        </p:txBody>
      </p:sp>
      <p:pic>
        <p:nvPicPr>
          <p:cNvPr id="5" name="Picture 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11272" y="342685"/>
            <a:ext cx="2850036" cy="477381"/>
          </a:xfrm>
          <a:prstGeom prst="rect">
            <a:avLst/>
          </a:prstGeom>
        </p:spPr>
      </p:pic>
    </p:spTree>
    <p:extLst>
      <p:ext uri="{BB962C8B-B14F-4D97-AF65-F5344CB8AC3E}">
        <p14:creationId xmlns:p14="http://schemas.microsoft.com/office/powerpoint/2010/main" val="450116053"/>
      </p:ext>
    </p:extLst>
  </p:cSld>
  <p:clrMapOvr>
    <a:masterClrMapping/>
  </p:clrMapOvr>
  <p:extLst mod="1">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 Talking Point">
    <p:bg>
      <p:bgPr>
        <a:solidFill>
          <a:schemeClr val="bg1"/>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73B67B3B-0E9A-5C17-0EEA-5D0883E7FB35}"/>
              </a:ext>
            </a:extLst>
          </p:cNvPr>
          <p:cNvGraphicFramePr>
            <a:graphicFrameLocks noChangeAspect="1"/>
          </p:cNvGraphicFramePr>
          <p:nvPr userDrawn="1">
            <p:custDataLst>
              <p:tags r:id="rId2"/>
            </p:custDataLst>
            <p:extLst>
              <p:ext uri="{D42A27DB-BD31-4B8C-83A1-F6EECF244321}">
                <p14:modId xmlns:p14="http://schemas.microsoft.com/office/powerpoint/2010/main" val="324384095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4102" name="think-cell Slide" r:id="rId4" imgW="7772400" imgH="10058400" progId="TCLayout.ActiveDocument.1">
                  <p:embed/>
                </p:oleObj>
              </mc:Choice>
              <mc:Fallback>
                <p:oleObj name="think-cell Slide" r:id="rId4" imgW="7772400" imgH="10058400" progId="TCLayout.ActiveDocument.1">
                  <p:embed/>
                  <p:pic>
                    <p:nvPicPr>
                      <p:cNvPr id="4" name="think-cell data - do not delete" hidden="1">
                        <a:extLst>
                          <a:ext uri="{FF2B5EF4-FFF2-40B4-BE49-F238E27FC236}">
                            <a16:creationId xmlns:a16="http://schemas.microsoft.com/office/drawing/2014/main" id="{73B67B3B-0E9A-5C17-0EEA-5D0883E7FB35}"/>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7B920ED7-C5A1-2544-9572-F2AF41CB5A8C}"/>
              </a:ext>
            </a:extLst>
          </p:cNvPr>
          <p:cNvSpPr/>
          <p:nvPr userDrawn="1"/>
        </p:nvSpPr>
        <p:spPr>
          <a:xfrm>
            <a:off x="0" y="0"/>
            <a:ext cx="12192000" cy="6145823"/>
          </a:xfrm>
          <a:prstGeom prst="rect">
            <a:avLst/>
          </a:prstGeom>
          <a:solidFill>
            <a:srgbClr val="F1F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0275F-86FC-8540-8EC3-BB1C02C04F52}"/>
              </a:ext>
            </a:extLst>
          </p:cNvPr>
          <p:cNvSpPr>
            <a:spLocks noGrp="1"/>
          </p:cNvSpPr>
          <p:nvPr>
            <p:ph type="title" hasCustomPrompt="1"/>
          </p:nvPr>
        </p:nvSpPr>
        <p:spPr>
          <a:xfrm>
            <a:off x="329184" y="521208"/>
            <a:ext cx="8004858" cy="1230315"/>
          </a:xfrm>
        </p:spPr>
        <p:txBody>
          <a:bodyPr vert="horz">
            <a:normAutofit/>
          </a:bodyPr>
          <a:lstStyle>
            <a:lvl1pPr>
              <a:lnSpc>
                <a:spcPts val="4000"/>
              </a:lnSpc>
              <a:defRPr sz="2800">
                <a:solidFill>
                  <a:srgbClr val="181A1C"/>
                </a:solidFill>
              </a:defRPr>
            </a:lvl1pPr>
          </a:lstStyle>
          <a:p>
            <a:r>
              <a:rPr lang="en-US"/>
              <a:t>Single talking point</a:t>
            </a:r>
          </a:p>
        </p:txBody>
      </p:sp>
      <p:cxnSp>
        <p:nvCxnSpPr>
          <p:cNvPr id="7" name="Straight Connector 6">
            <a:extLst>
              <a:ext uri="{FF2B5EF4-FFF2-40B4-BE49-F238E27FC236}">
                <a16:creationId xmlns:a16="http://schemas.microsoft.com/office/drawing/2014/main" id="{B4B70EEE-40E6-C540-A277-FA92F80A0C99}"/>
              </a:ext>
            </a:extLst>
          </p:cNvPr>
          <p:cNvCxnSpPr/>
          <p:nvPr userDrawn="1"/>
        </p:nvCxnSpPr>
        <p:spPr>
          <a:xfrm>
            <a:off x="0" y="6142367"/>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DE8D747-B65F-8E49-AC3E-DDF6EDC1E52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554655" y="214005"/>
            <a:ext cx="3429000" cy="3429000"/>
          </a:xfrm>
          <a:prstGeom prst="rect">
            <a:avLst/>
          </a:prstGeom>
        </p:spPr>
      </p:pic>
      <p:pic>
        <p:nvPicPr>
          <p:cNvPr id="9" name="Picture 8"/>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77587" y="6392206"/>
            <a:ext cx="2302327" cy="385640"/>
          </a:xfrm>
          <a:prstGeom prst="rect">
            <a:avLst/>
          </a:prstGeom>
        </p:spPr>
      </p:pic>
    </p:spTree>
    <p:extLst>
      <p:ext uri="{BB962C8B-B14F-4D97-AF65-F5344CB8AC3E}">
        <p14:creationId xmlns:p14="http://schemas.microsoft.com/office/powerpoint/2010/main" val="2523862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rgbClr val="687078"/>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33C4170-CB53-6C4B-961F-E3486FD41555}"/>
              </a:ext>
            </a:extLst>
          </p:cNvPr>
          <p:cNvGraphicFramePr>
            <a:graphicFrameLocks noChangeAspect="1"/>
          </p:cNvGraphicFramePr>
          <p:nvPr userDrawn="1">
            <p:custDataLst>
              <p:tags r:id="rId2"/>
            </p:custDataLst>
            <p:extLst>
              <p:ext uri="{D42A27DB-BD31-4B8C-83A1-F6EECF244321}">
                <p14:modId xmlns:p14="http://schemas.microsoft.com/office/powerpoint/2010/main" val="161991134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5126" name="think-cell Slide" r:id="rId4" imgW="7772400" imgH="10058400" progId="TCLayout.ActiveDocument.1">
                  <p:embed/>
                </p:oleObj>
              </mc:Choice>
              <mc:Fallback>
                <p:oleObj name="think-cell Slide" r:id="rId4" imgW="7772400" imgH="10058400" progId="TCLayout.ActiveDocument.1">
                  <p:embed/>
                  <p:pic>
                    <p:nvPicPr>
                      <p:cNvPr id="3" name="think-cell data - do not delete" hidden="1">
                        <a:extLst>
                          <a:ext uri="{FF2B5EF4-FFF2-40B4-BE49-F238E27FC236}">
                            <a16:creationId xmlns:a16="http://schemas.microsoft.com/office/drawing/2014/main" id="{B33C4170-CB53-6C4B-961F-E3486FD41555}"/>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4" name="Text Placeholder 5">
            <a:extLst>
              <a:ext uri="{FF2B5EF4-FFF2-40B4-BE49-F238E27FC236}">
                <a16:creationId xmlns:a16="http://schemas.microsoft.com/office/drawing/2014/main" id="{FCAC3596-1183-E1C5-279E-EF9E70AF08E9}"/>
              </a:ext>
            </a:extLst>
          </p:cNvPr>
          <p:cNvSpPr>
            <a:spLocks noGrp="1"/>
          </p:cNvSpPr>
          <p:nvPr>
            <p:ph type="title" idx="4294967295" hasCustomPrompt="1"/>
          </p:nvPr>
        </p:nvSpPr>
        <p:spPr>
          <a:xfrm>
            <a:off x="682625" y="5278438"/>
            <a:ext cx="9421813" cy="10652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defRPr sz="4800"/>
            </a:lvl1pPr>
          </a:lstStyle>
          <a:p>
            <a:pPr marL="0" marR="0" lvl="0" indent="0" algn="l"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6000" b="1" i="0" u="none" strike="noStrike" kern="1200" cap="none" spc="0" normalizeH="0" baseline="0" noProof="0">
                <a:ln>
                  <a:noFill/>
                </a:ln>
                <a:solidFill>
                  <a:schemeClr val="bg1"/>
                </a:solidFill>
                <a:effectLst/>
                <a:uLnTx/>
                <a:uFillTx/>
                <a:latin typeface="Arial" panose="020B0604020202020204" pitchFamily="34" charset="0"/>
                <a:ea typeface="+mn-ea"/>
                <a:cs typeface="+mn-cs"/>
              </a:rPr>
              <a:t>Appendix</a:t>
            </a:r>
          </a:p>
        </p:txBody>
      </p:sp>
      <p:pic>
        <p:nvPicPr>
          <p:cNvPr id="5" name="Picture 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11272" y="342685"/>
            <a:ext cx="2850036" cy="477381"/>
          </a:xfrm>
          <a:prstGeom prst="rect">
            <a:avLst/>
          </a:prstGeom>
        </p:spPr>
      </p:pic>
    </p:spTree>
    <p:extLst>
      <p:ext uri="{BB962C8B-B14F-4D97-AF65-F5344CB8AC3E}">
        <p14:creationId xmlns:p14="http://schemas.microsoft.com/office/powerpoint/2010/main" val="1804433731"/>
      </p:ext>
    </p:extLst>
  </p:cSld>
  <p:clrMapOvr>
    <a:masterClrMapping/>
  </p:clrMapOvr>
  <p:extLst mod="1">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0581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p:bg>
      <p:bgPr>
        <a:solidFill>
          <a:srgbClr val="009B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FC975-48D4-E344-AA0E-6BF906D04B8F}"/>
              </a:ext>
            </a:extLst>
          </p:cNvPr>
          <p:cNvSpPr>
            <a:spLocks noGrp="1"/>
          </p:cNvSpPr>
          <p:nvPr>
            <p:ph type="title"/>
          </p:nvPr>
        </p:nvSpPr>
        <p:spPr>
          <a:xfrm>
            <a:off x="5280951" y="3302241"/>
            <a:ext cx="6432630" cy="1605426"/>
          </a:xfrm>
        </p:spPr>
        <p:txBody>
          <a:bodyPr lIns="0" tIns="91440" rIns="0" bIns="0" anchor="t" anchorCtr="0">
            <a:normAutofit/>
          </a:bodyPr>
          <a:lstStyle>
            <a:lvl1pPr>
              <a:lnSpc>
                <a:spcPts val="3600"/>
              </a:lnSpc>
              <a:defRPr sz="3600">
                <a:solidFill>
                  <a:srgbClr val="F1F4F7"/>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822FE9-D507-C840-A53B-A87F0DAB04F1}"/>
              </a:ext>
            </a:extLst>
          </p:cNvPr>
          <p:cNvCxnSpPr/>
          <p:nvPr userDrawn="1"/>
        </p:nvCxnSpPr>
        <p:spPr>
          <a:xfrm>
            <a:off x="0" y="327736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D3040F0-F99F-E542-942E-C6B8AD8A7537}"/>
              </a:ext>
            </a:extLst>
          </p:cNvPr>
          <p:cNvSpPr>
            <a:spLocks noGrp="1"/>
          </p:cNvSpPr>
          <p:nvPr>
            <p:ph type="body" sz="quarter" idx="10" hasCustomPrompt="1"/>
          </p:nvPr>
        </p:nvSpPr>
        <p:spPr>
          <a:xfrm>
            <a:off x="5280951" y="5184774"/>
            <a:ext cx="6432630" cy="1181301"/>
          </a:xfrm>
        </p:spPr>
        <p:txBody>
          <a:bodyPr lIns="0">
            <a:normAutofit/>
          </a:bodyPr>
          <a:lstStyle>
            <a:lvl1pPr marL="0" indent="0">
              <a:lnSpc>
                <a:spcPts val="2400"/>
              </a:lnSpc>
              <a:buNone/>
              <a:defRPr sz="2000" b="1" i="0">
                <a:solidFill>
                  <a:srgbClr val="F1F4F7"/>
                </a:solidFill>
                <a:latin typeface="Arial" panose="020B0604020202020204" pitchFamily="34" charset="0"/>
              </a:defRPr>
            </a:lvl1pPr>
          </a:lstStyle>
          <a:p>
            <a:pPr lvl="0"/>
            <a:r>
              <a:rPr lang="en-US"/>
              <a:t>Speaker Name and Title</a:t>
            </a:r>
          </a:p>
        </p:txBody>
      </p:sp>
      <p:sp>
        <p:nvSpPr>
          <p:cNvPr id="7" name="Text Placeholder 6">
            <a:extLst>
              <a:ext uri="{FF2B5EF4-FFF2-40B4-BE49-F238E27FC236}">
                <a16:creationId xmlns:a16="http://schemas.microsoft.com/office/drawing/2014/main" id="{54317654-C294-EF48-A819-903B7082F7C6}"/>
              </a:ext>
            </a:extLst>
          </p:cNvPr>
          <p:cNvSpPr>
            <a:spLocks noGrp="1"/>
          </p:cNvSpPr>
          <p:nvPr>
            <p:ph type="body" sz="quarter" idx="11" hasCustomPrompt="1"/>
          </p:nvPr>
        </p:nvSpPr>
        <p:spPr>
          <a:xfrm>
            <a:off x="8738245" y="491925"/>
            <a:ext cx="2998486" cy="416422"/>
          </a:xfrm>
        </p:spPr>
        <p:txBody>
          <a:bodyPr anchor="ctr" anchorCtr="0">
            <a:normAutofit/>
          </a:bodyPr>
          <a:lstStyle>
            <a:lvl1pPr marL="0" indent="0" algn="r">
              <a:buNone/>
              <a:defRPr sz="2000" b="1" i="0">
                <a:solidFill>
                  <a:srgbClr val="F1F4F7"/>
                </a:solidFill>
                <a:latin typeface="Arial" panose="020B0604020202020204" pitchFamily="34" charset="0"/>
              </a:defRPr>
            </a:lvl1pPr>
          </a:lstStyle>
          <a:p>
            <a:pPr lvl="0"/>
            <a:r>
              <a:rPr lang="en-US"/>
              <a:t>Date</a:t>
            </a:r>
          </a:p>
        </p:txBody>
      </p:sp>
      <p:sp>
        <p:nvSpPr>
          <p:cNvPr id="8" name="Text Placeholder 8">
            <a:extLst>
              <a:ext uri="{FF2B5EF4-FFF2-40B4-BE49-F238E27FC236}">
                <a16:creationId xmlns:a16="http://schemas.microsoft.com/office/drawing/2014/main" id="{B1A05A3F-1493-B94B-8610-C082B2A031EA}"/>
              </a:ext>
            </a:extLst>
          </p:cNvPr>
          <p:cNvSpPr>
            <a:spLocks noGrp="1"/>
          </p:cNvSpPr>
          <p:nvPr>
            <p:ph type="body" sz="quarter" idx="12" hasCustomPrompt="1"/>
          </p:nvPr>
        </p:nvSpPr>
        <p:spPr>
          <a:xfrm>
            <a:off x="3528274" y="425753"/>
            <a:ext cx="2998486" cy="1582738"/>
          </a:xfrm>
        </p:spPr>
        <p:txBody>
          <a:bodyPr>
            <a:normAutofit/>
          </a:bodyPr>
          <a:lstStyle>
            <a:lvl1pPr marL="0" indent="0">
              <a:buNone/>
              <a:defRPr sz="1800" b="1" i="0">
                <a:solidFill>
                  <a:schemeClr val="bg1"/>
                </a:solidFill>
                <a:latin typeface="Arial" panose="020B0604020202020204" pitchFamily="34" charset="0"/>
              </a:defRPr>
            </a:lvl1pPr>
          </a:lstStyle>
          <a:p>
            <a:pPr lvl="0"/>
            <a:r>
              <a:rPr lang="en-US"/>
              <a:t>(Optional) Center, Program, or Division Name</a:t>
            </a:r>
          </a:p>
        </p:txBody>
      </p:sp>
      <p:sp>
        <p:nvSpPr>
          <p:cNvPr id="10" name="Rectangle 9"/>
          <p:cNvSpPr/>
          <p:nvPr userDrawn="1"/>
        </p:nvSpPr>
        <p:spPr bwMode="gray">
          <a:xfrm>
            <a:off x="7268002" y="6634556"/>
            <a:ext cx="2458528" cy="198188"/>
          </a:xfrm>
          <a:prstGeom prst="rect">
            <a:avLst/>
          </a:prstGeom>
          <a:solidFill>
            <a:srgbClr val="009BDB"/>
          </a:solidFill>
          <a:ln w="9525">
            <a:solidFill>
              <a:srgbClr val="009BD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1272" y="342685"/>
            <a:ext cx="2850036" cy="477381"/>
          </a:xfrm>
          <a:prstGeom prst="rect">
            <a:avLst/>
          </a:prstGeom>
        </p:spPr>
      </p:pic>
    </p:spTree>
    <p:extLst>
      <p:ext uri="{BB962C8B-B14F-4D97-AF65-F5344CB8AC3E}">
        <p14:creationId xmlns:p14="http://schemas.microsoft.com/office/powerpoint/2010/main" val="2371593750"/>
      </p:ext>
    </p:extLst>
  </p:cSld>
  <p:clrMapOvr>
    <a:masterClrMapping/>
  </p:clrMapOvr>
  <p:extLst mod="1">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FF5ED-9D6E-DB42-A3F6-02AFC2E5B889}"/>
              </a:ext>
            </a:extLst>
          </p:cNvPr>
          <p:cNvSpPr>
            <a:spLocks noGrp="1"/>
          </p:cNvSpPr>
          <p:nvPr>
            <p:ph type="title"/>
          </p:nvPr>
        </p:nvSpPr>
        <p:spPr>
          <a:xfrm>
            <a:off x="330200" y="523318"/>
            <a:ext cx="11531600" cy="882788"/>
          </a:xfrm>
          <a:prstGeom prst="rect">
            <a:avLst/>
          </a:prstGeom>
        </p:spPr>
        <p:txBody>
          <a:bodyPr tIns="0" anchor="t">
            <a:normAutofit/>
          </a:bodyPr>
          <a:lstStyle>
            <a:lvl1pPr>
              <a:defRPr sz="2800" baseline="0"/>
            </a:lvl1pPr>
          </a:lstStyle>
          <a:p>
            <a:endParaRPr lang="en-US"/>
          </a:p>
        </p:txBody>
      </p:sp>
      <p:cxnSp>
        <p:nvCxnSpPr>
          <p:cNvPr id="7" name="Straight Connector 6">
            <a:extLst>
              <a:ext uri="{FF2B5EF4-FFF2-40B4-BE49-F238E27FC236}">
                <a16:creationId xmlns:a16="http://schemas.microsoft.com/office/drawing/2014/main" id="{FE0F6C81-D090-2241-80CE-63094035FC9A}"/>
              </a:ext>
            </a:extLst>
          </p:cNvPr>
          <p:cNvCxnSpPr/>
          <p:nvPr userDrawn="1"/>
        </p:nvCxnSpPr>
        <p:spPr>
          <a:xfrm>
            <a:off x="0" y="513379"/>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5C86E1C-5FCD-9CC3-E495-15B0507D0B2C}"/>
              </a:ext>
            </a:extLst>
          </p:cNvPr>
          <p:cNvSpPr/>
          <p:nvPr userDrawn="1"/>
        </p:nvSpPr>
        <p:spPr>
          <a:xfrm>
            <a:off x="11292412" y="280303"/>
            <a:ext cx="569388" cy="215444"/>
          </a:xfrm>
          <a:prstGeom prst="rect">
            <a:avLst/>
          </a:prstGeom>
        </p:spPr>
        <p:txBody>
          <a:bodyPr wrap="none" anchor="ctr">
            <a:spAutoFit/>
          </a:bodyPr>
          <a:lstStyle/>
          <a:p>
            <a:pPr marL="0" indent="0" algn="r">
              <a:buNone/>
            </a:pPr>
            <a:fld id="{BB69BBE8-4DB2-4642-B003-B220ACD5A2FD}" type="slidenum">
              <a:rPr lang="en-US" sz="800" b="0" baseline="0" smtClean="0">
                <a:solidFill>
                  <a:schemeClr val="tx1"/>
                </a:solidFill>
                <a:latin typeface="+mn-lt"/>
              </a:rPr>
              <a:pPr marL="0" indent="0" algn="r">
                <a:buNone/>
              </a:pPr>
              <a:t>‹#›</a:t>
            </a:fld>
            <a:r>
              <a:rPr lang="en-US" sz="800" b="0" baseline="0" dirty="0">
                <a:solidFill>
                  <a:schemeClr val="tx1"/>
                </a:solidFill>
                <a:latin typeface="+mn-lt"/>
              </a:rPr>
              <a:t> of </a:t>
            </a:r>
            <a:r>
              <a:rPr lang="en-US" sz="800" b="0" baseline="0" dirty="0" smtClean="0">
                <a:solidFill>
                  <a:schemeClr val="tx1"/>
                </a:solidFill>
                <a:latin typeface="+mn-lt"/>
              </a:rPr>
              <a:t>62</a:t>
            </a:r>
            <a:endParaRPr lang="en-US" sz="800" dirty="0">
              <a:solidFill>
                <a:schemeClr val="tx1"/>
              </a:solidFill>
            </a:endParaRP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9473" y="6392206"/>
            <a:ext cx="2302327" cy="385640"/>
          </a:xfrm>
          <a:prstGeom prst="rect">
            <a:avLst/>
          </a:prstGeom>
        </p:spPr>
      </p:pic>
    </p:spTree>
    <p:custDataLst>
      <p:tags r:id="rId1"/>
    </p:custDataLst>
    <p:extLst>
      <p:ext uri="{BB962C8B-B14F-4D97-AF65-F5344CB8AC3E}">
        <p14:creationId xmlns:p14="http://schemas.microsoft.com/office/powerpoint/2010/main" val="2574087478"/>
      </p:ext>
    </p:extLst>
  </p:cSld>
  <p:clrMapOvr>
    <a:masterClrMapping/>
  </p:clrMapOvr>
  <p:extLst mod="1">
    <p:ext uri="{DCECCB84-F9BA-43D5-87BE-67443E8EF086}">
      <p15:sldGuideLst xmlns:p15="http://schemas.microsoft.com/office/powerpoint/2012/main">
        <p15:guide id="1" pos="208">
          <p15:clr>
            <a:srgbClr val="CCCCCC"/>
          </p15:clr>
        </p15:guide>
        <p15:guide id="2" pos="3669">
          <p15:clr>
            <a:srgbClr val="CCCCCC"/>
          </p15:clr>
        </p15:guide>
        <p15:guide id="3" pos="4010">
          <p15:clr>
            <a:srgbClr val="CCCCCC"/>
          </p15:clr>
        </p15:guide>
        <p15:guide id="4" pos="7472">
          <p15:clr>
            <a:srgbClr val="CCCCCC"/>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ACFF5ED-9D6E-DB42-A3F6-02AFC2E5B889}"/>
              </a:ext>
            </a:extLst>
          </p:cNvPr>
          <p:cNvSpPr>
            <a:spLocks noGrp="1"/>
          </p:cNvSpPr>
          <p:nvPr>
            <p:ph type="title"/>
          </p:nvPr>
        </p:nvSpPr>
        <p:spPr>
          <a:xfrm>
            <a:off x="330200" y="523318"/>
            <a:ext cx="11531600" cy="659434"/>
          </a:xfrm>
          <a:prstGeom prst="rect">
            <a:avLst/>
          </a:prstGeom>
        </p:spPr>
        <p:txBody>
          <a:bodyPr tIns="0" anchor="t">
            <a:normAutofit/>
          </a:bodyPr>
          <a:lstStyle>
            <a:lvl1pPr>
              <a:defRPr sz="2800"/>
            </a:lvl1pPr>
          </a:lstStyle>
          <a:p>
            <a:r>
              <a:rPr lang="en-US"/>
              <a:t>Click to edit Master title style</a:t>
            </a:r>
          </a:p>
        </p:txBody>
      </p:sp>
      <p:cxnSp>
        <p:nvCxnSpPr>
          <p:cNvPr id="4" name="Straight Connector 3">
            <a:extLst>
              <a:ext uri="{FF2B5EF4-FFF2-40B4-BE49-F238E27FC236}">
                <a16:creationId xmlns:a16="http://schemas.microsoft.com/office/drawing/2014/main" id="{FE0F6C81-D090-2241-80CE-63094035FC9A}"/>
              </a:ext>
            </a:extLst>
          </p:cNvPr>
          <p:cNvCxnSpPr/>
          <p:nvPr userDrawn="1"/>
        </p:nvCxnSpPr>
        <p:spPr>
          <a:xfrm>
            <a:off x="0" y="513379"/>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11292412" y="280303"/>
            <a:ext cx="569388" cy="215444"/>
          </a:xfrm>
          <a:prstGeom prst="rect">
            <a:avLst/>
          </a:prstGeom>
        </p:spPr>
        <p:txBody>
          <a:bodyPr wrap="square" anchor="ctr">
            <a:spAutoFit/>
          </a:bodyPr>
          <a:lstStyle/>
          <a:p>
            <a:pPr marL="0" indent="0" algn="r">
              <a:buNone/>
            </a:pPr>
            <a:fld id="{BB69BBE8-4DB2-4642-B003-B220ACD5A2FD}" type="slidenum">
              <a:rPr lang="en-US" sz="800" b="0" baseline="0" smtClean="0">
                <a:solidFill>
                  <a:schemeClr val="tx1"/>
                </a:solidFill>
                <a:latin typeface="+mn-lt"/>
              </a:rPr>
              <a:pPr marL="0" indent="0" algn="r">
                <a:buNone/>
              </a:pPr>
              <a:t>‹#›</a:t>
            </a:fld>
            <a:r>
              <a:rPr lang="en-US" sz="800" b="0" baseline="0" dirty="0">
                <a:solidFill>
                  <a:schemeClr val="tx1"/>
                </a:solidFill>
                <a:latin typeface="+mn-lt"/>
              </a:rPr>
              <a:t> of </a:t>
            </a:r>
            <a:r>
              <a:rPr lang="en-US" sz="800" b="0" baseline="0" dirty="0" smtClean="0">
                <a:solidFill>
                  <a:schemeClr val="tx1"/>
                </a:solidFill>
                <a:latin typeface="+mn-lt"/>
              </a:rPr>
              <a:t>62</a:t>
            </a:r>
            <a:endParaRPr lang="en-US" sz="800" dirty="0">
              <a:solidFill>
                <a:schemeClr val="tx1"/>
              </a:solidFill>
            </a:endParaRP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9473" y="6392206"/>
            <a:ext cx="2302327" cy="385640"/>
          </a:xfrm>
          <a:prstGeom prst="rect">
            <a:avLst/>
          </a:prstGeom>
        </p:spPr>
      </p:pic>
    </p:spTree>
    <p:custDataLst>
      <p:tags r:id="rId1"/>
    </p:custDataLst>
    <p:extLst>
      <p:ext uri="{BB962C8B-B14F-4D97-AF65-F5344CB8AC3E}">
        <p14:creationId xmlns:p14="http://schemas.microsoft.com/office/powerpoint/2010/main" val="151630908"/>
      </p:ext>
    </p:extLst>
  </p:cSld>
  <p:clrMapOvr>
    <a:masterClrMapping/>
  </p:clrMapOvr>
  <p:extLst mod="1">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Divider">
    <p:bg>
      <p:bgPr>
        <a:solidFill>
          <a:srgbClr val="009B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0A01E-DF31-B94D-94BE-4ECDF48E0CA8}"/>
              </a:ext>
            </a:extLst>
          </p:cNvPr>
          <p:cNvSpPr>
            <a:spLocks noGrp="1"/>
          </p:cNvSpPr>
          <p:nvPr>
            <p:ph type="title"/>
          </p:nvPr>
        </p:nvSpPr>
        <p:spPr>
          <a:xfrm>
            <a:off x="831850" y="1543733"/>
            <a:ext cx="10515600" cy="2436792"/>
          </a:xfrm>
          <a:prstGeom prst="rect">
            <a:avLst/>
          </a:prstGeom>
        </p:spPr>
        <p:txBody>
          <a:bodyPr lIns="0" bIns="0"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04B7EA88-C0F0-5748-B9E3-2FD0FEC4AF5A}"/>
              </a:ext>
            </a:extLst>
          </p:cNvPr>
          <p:cNvSpPr>
            <a:spLocks noGrp="1"/>
          </p:cNvSpPr>
          <p:nvPr>
            <p:ph type="body" idx="1"/>
          </p:nvPr>
        </p:nvSpPr>
        <p:spPr>
          <a:xfrm>
            <a:off x="831850" y="4114451"/>
            <a:ext cx="10515600" cy="1500187"/>
          </a:xfrm>
          <a:prstGeom prst="rect">
            <a:avLst/>
          </a:prstGeom>
        </p:spPr>
        <p:txBody>
          <a:bodyPr lIns="0">
            <a:normAutofit/>
          </a:bodyPr>
          <a:lstStyle>
            <a:lvl1pPr marL="0" indent="0">
              <a:buNone/>
              <a:defRPr sz="2600" b="0" i="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7" name="Straight Connector 6">
            <a:extLst>
              <a:ext uri="{FF2B5EF4-FFF2-40B4-BE49-F238E27FC236}">
                <a16:creationId xmlns:a16="http://schemas.microsoft.com/office/drawing/2014/main" id="{25E2F487-CDFD-8349-BD14-BEE97F788A1F}"/>
              </a:ext>
            </a:extLst>
          </p:cNvPr>
          <p:cNvCxnSpPr/>
          <p:nvPr userDrawn="1"/>
        </p:nvCxnSpPr>
        <p:spPr>
          <a:xfrm>
            <a:off x="0" y="3980525"/>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5BA0483-0EBB-4349-96D1-D13BB640B723}"/>
              </a:ext>
            </a:extLst>
          </p:cNvPr>
          <p:cNvSpPr/>
          <p:nvPr userDrawn="1"/>
        </p:nvSpPr>
        <p:spPr>
          <a:xfrm>
            <a:off x="831850" y="3979507"/>
            <a:ext cx="304800" cy="67981"/>
          </a:xfrm>
          <a:prstGeom prst="rect">
            <a:avLst/>
          </a:prstGeom>
          <a:solidFill>
            <a:srgbClr val="009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bwMode="gray">
          <a:xfrm>
            <a:off x="7268002" y="6634556"/>
            <a:ext cx="2458528" cy="198188"/>
          </a:xfrm>
          <a:prstGeom prst="rect">
            <a:avLst/>
          </a:prstGeom>
          <a:solidFill>
            <a:srgbClr val="009BD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1272" y="342685"/>
            <a:ext cx="2850036" cy="477381"/>
          </a:xfrm>
          <a:prstGeom prst="rect">
            <a:avLst/>
          </a:prstGeom>
        </p:spPr>
      </p:pic>
    </p:spTree>
    <p:extLst>
      <p:ext uri="{BB962C8B-B14F-4D97-AF65-F5344CB8AC3E}">
        <p14:creationId xmlns:p14="http://schemas.microsoft.com/office/powerpoint/2010/main" val="3144357638"/>
      </p:ext>
    </p:extLst>
  </p:cSld>
  <p:clrMapOvr>
    <a:masterClrMapping/>
  </p:clrMapOvr>
  <p:extLst mod="1">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image" Target="../media/image7.png"/><Relationship Id="rId3" Type="http://schemas.openxmlformats.org/officeDocument/2006/relationships/slideLayout" Target="../slideLayouts/slideLayout14.xml"/><Relationship Id="rId7" Type="http://schemas.openxmlformats.org/officeDocument/2006/relationships/tags" Target="../tags/tag10.xml"/><Relationship Id="rId12" Type="http://schemas.openxmlformats.org/officeDocument/2006/relationships/hyperlink" Target="mailto:gwagner@columbia.edu" TargetMode="Externa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vmlDrawing" Target="../drawings/vmlDrawing6.vml"/><Relationship Id="rId11" Type="http://schemas.openxmlformats.org/officeDocument/2006/relationships/hyperlink" Target="https://creativecommons.org/licenses/by/4.0/" TargetMode="External"/><Relationship Id="rId5" Type="http://schemas.openxmlformats.org/officeDocument/2006/relationships/theme" Target="../theme/theme2.xml"/><Relationship Id="rId10" Type="http://schemas.openxmlformats.org/officeDocument/2006/relationships/image" Target="../media/image1.emf"/><Relationship Id="rId4" Type="http://schemas.openxmlformats.org/officeDocument/2006/relationships/slideLayout" Target="../slideLayouts/slideLayout15.xml"/><Relationship Id="rId9" Type="http://schemas.openxmlformats.org/officeDocument/2006/relationships/oleObject" Target="../embeddings/oleObject6.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3EEFE3C-04B9-AB3C-EAE9-80904F3FD8AA}"/>
              </a:ext>
            </a:extLst>
          </p:cNvPr>
          <p:cNvGraphicFramePr>
            <a:graphicFrameLocks noChangeAspect="1"/>
          </p:cNvGraphicFramePr>
          <p:nvPr userDrawn="1">
            <p:custDataLst>
              <p:tags r:id="rId15"/>
            </p:custDataLst>
            <p:extLst>
              <p:ext uri="{D42A27DB-BD31-4B8C-83A1-F6EECF244321}">
                <p14:modId xmlns:p14="http://schemas.microsoft.com/office/powerpoint/2010/main" val="1449459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0" name="think-cell Slide" r:id="rId16" imgW="503" imgH="503" progId="TCLayout.ActiveDocument.1">
                  <p:embed/>
                </p:oleObj>
              </mc:Choice>
              <mc:Fallback>
                <p:oleObj name="think-cell Slide" r:id="rId16" imgW="503" imgH="503" progId="TCLayout.ActiveDocument.1">
                  <p:embed/>
                  <p:pic>
                    <p:nvPicPr>
                      <p:cNvPr id="3" name="think-cell data - do not delete" hidden="1">
                        <a:extLst>
                          <a:ext uri="{FF2B5EF4-FFF2-40B4-BE49-F238E27FC236}">
                            <a16:creationId xmlns:a16="http://schemas.microsoft.com/office/drawing/2014/main" id="{C3EEFE3C-04B9-AB3C-EAE9-80904F3FD8AA}"/>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5" name="BtfpConfiguration" hidden="1"/>
          <p:cNvSpPr txBox="1"/>
          <p:nvPr userDrawn="1"/>
        </p:nvSpPr>
        <p:spPr bwMode="hidden">
          <a:xfrm>
            <a:off x="0" y="0"/>
            <a:ext cx="36000" cy="36000"/>
          </a:xfrm>
          <a:prstGeom prst="rect">
            <a:avLst/>
          </a:prstGeom>
          <a:noFill/>
        </p:spPr>
        <p:txBody>
          <a:bodyPr wrap="none" lIns="0" tIns="0" rIns="0" bIns="0" rtlCol="0">
            <a:noAutofit/>
          </a:bodyPr>
          <a:lstStyle/>
          <a:p>
            <a:pPr marL="0" indent="0">
              <a:buNone/>
            </a:pPr>
            <a:r>
              <a:rPr lang="en-US" sz="100">
                <a:solidFill>
                  <a:schemeClr val="bg1">
                    <a:alpha val="0"/>
                  </a:schemeClr>
                </a:solidFill>
              </a:rPr>
              <a:t>&lt;btfp&gt;</a:t>
            </a:r>
          </a:p>
          <a:p>
            <a:pPr marL="0" indent="0">
              <a:buNone/>
            </a:pPr>
            <a:r>
              <a:rPr lang="en-US" sz="100">
                <a:solidFill>
                  <a:schemeClr val="bg1">
                    <a:alpha val="0"/>
                  </a:schemeClr>
                </a:solidFill>
              </a:rPr>
              <a:t>  &lt;template version="2.3.3" type="branded" pageSize="widescreen" /&gt;</a:t>
            </a:r>
          </a:p>
          <a:p>
            <a:pPr marL="0" indent="0">
              <a:buNone/>
            </a:pPr>
            <a:r>
              <a:rPr lang="en-US" sz="100">
                <a:solidFill>
                  <a:schemeClr val="bg1">
                    <a:alpha val="0"/>
                  </a:schemeClr>
                </a:solidFill>
              </a:rPr>
              <a:t>  &lt;!--BTFPCONFIGURATION:3C627466703E0D0A20203C74656D706C6174652076657273696F6E3D22322E332E342220747970653D226272616E64656422207061676553697A653D227769646573637265656E22202F3E0D0A3C2F627466703E--&gt;</a:t>
            </a:r>
          </a:p>
          <a:p>
            <a:pPr marL="0" indent="0">
              <a:buNone/>
            </a:pPr>
            <a:r>
              <a:rPr lang="en-US" sz="100">
                <a:solidFill>
                  <a:schemeClr val="bg1">
                    <a:alpha val="0"/>
                  </a:schemeClr>
                </a:solidFill>
              </a:rPr>
              <a:t>&lt;/btfp&gt;</a:t>
            </a:r>
          </a:p>
        </p:txBody>
      </p:sp>
      <p:sp>
        <p:nvSpPr>
          <p:cNvPr id="8" name="CreatedFooter"/>
          <p:cNvSpPr/>
          <p:nvPr userDrawn="1"/>
        </p:nvSpPr>
        <p:spPr>
          <a:xfrm>
            <a:off x="8263033" y="6642830"/>
            <a:ext cx="1368171"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en-US" sz="600">
                <a:solidFill>
                  <a:srgbClr val="FFFFFF"/>
                </a:solidFill>
              </a:rPr>
              <a:t>CKI Steel Background v231101-GF</a:t>
            </a:r>
          </a:p>
        </p:txBody>
      </p:sp>
      <p:sp>
        <p:nvSpPr>
          <p:cNvPr id="7" name="OfficeCode"/>
          <p:cNvSpPr/>
          <p:nvPr userDrawn="1"/>
        </p:nvSpPr>
        <p:spPr>
          <a:xfrm>
            <a:off x="7348519" y="6642830"/>
            <a:ext cx="288036"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en-US" sz="600">
                <a:solidFill>
                  <a:srgbClr val="FFFFFF"/>
                </a:solidFill>
              </a:rPr>
              <a:t>BOS</a:t>
            </a:r>
          </a:p>
        </p:txBody>
      </p:sp>
      <p:sp>
        <p:nvSpPr>
          <p:cNvPr id="13" name="Title Placeholder 8">
            <a:extLst>
              <a:ext uri="{FF2B5EF4-FFF2-40B4-BE49-F238E27FC236}">
                <a16:creationId xmlns:a16="http://schemas.microsoft.com/office/drawing/2014/main" id="{CCECC6B5-B58A-574A-B188-965A3EA68087}"/>
              </a:ext>
            </a:extLst>
          </p:cNvPr>
          <p:cNvSpPr>
            <a:spLocks noGrp="1"/>
          </p:cNvSpPr>
          <p:nvPr>
            <p:ph type="title"/>
          </p:nvPr>
        </p:nvSpPr>
        <p:spPr>
          <a:xfrm>
            <a:off x="334963" y="365125"/>
            <a:ext cx="11522075" cy="1325563"/>
          </a:xfrm>
          <a:prstGeom prst="rect">
            <a:avLst/>
          </a:prstGeom>
        </p:spPr>
        <p:txBody>
          <a:bodyPr vert="horz" lIns="91440" tIns="45720" rIns="91440" bIns="45720" rtlCol="0" anchor="ctr">
            <a:normAutofit/>
          </a:bodyPr>
          <a:lstStyle/>
          <a:p>
            <a:r>
              <a:rPr lang="en-US"/>
              <a:t>Click to edit Master title style</a:t>
            </a:r>
          </a:p>
        </p:txBody>
      </p:sp>
      <p:sp>
        <p:nvSpPr>
          <p:cNvPr id="15" name="Text Placeholder 10">
            <a:extLst>
              <a:ext uri="{FF2B5EF4-FFF2-40B4-BE49-F238E27FC236}">
                <a16:creationId xmlns:a16="http://schemas.microsoft.com/office/drawing/2014/main" id="{115DFB91-512B-3844-A114-92FBEDCA92F2}"/>
              </a:ext>
            </a:extLst>
          </p:cNvPr>
          <p:cNvSpPr>
            <a:spLocks noGrp="1"/>
          </p:cNvSpPr>
          <p:nvPr>
            <p:ph type="body" idx="1"/>
          </p:nvPr>
        </p:nvSpPr>
        <p:spPr>
          <a:xfrm>
            <a:off x="334963" y="1825625"/>
            <a:ext cx="11522075" cy="4351338"/>
          </a:xfrm>
          <a:prstGeom prst="rect">
            <a:avLst/>
          </a:prstGeom>
        </p:spPr>
        <p:txBody>
          <a:bodyPr vert="horz" lIns="91440" tIns="45720" rIns="91440" bIns="45720" rtlCol="0">
            <a:normAutofit/>
          </a:body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spTree>
    <p:custDataLst>
      <p:tags r:id="rId14"/>
    </p:custDataLst>
    <p:extLst>
      <p:ext uri="{BB962C8B-B14F-4D97-AF65-F5344CB8AC3E}">
        <p14:creationId xmlns:p14="http://schemas.microsoft.com/office/powerpoint/2010/main" val="411175702"/>
      </p:ext>
    </p:extLst>
  </p:cSld>
  <p:clrMap bg1="lt1" tx1="dk1" bg2="lt2" tx2="dk2" accent1="accent1" accent2="accent2" accent3="accent3" accent4="accent4" accent5="accent5" accent6="accent6" hlink="hlink" folHlink="folHlink"/>
  <p:sldLayoutIdLst>
    <p:sldLayoutId id="2147483682" r:id="rId1"/>
    <p:sldLayoutId id="2147483685" r:id="rId2"/>
    <p:sldLayoutId id="2147483686" r:id="rId3"/>
    <p:sldLayoutId id="2147483710" r:id="rId4"/>
    <p:sldLayoutId id="2147483679" r:id="rId5"/>
    <p:sldLayoutId id="2147483733" r:id="rId6"/>
    <p:sldLayoutId id="2147483734" r:id="rId7"/>
    <p:sldLayoutId id="2147483735" r:id="rId8"/>
    <p:sldLayoutId id="2147483736" r:id="rId9"/>
    <p:sldLayoutId id="2147483740" r:id="rId10"/>
    <p:sldLayoutId id="2147483741" r:id="rId11"/>
  </p:sldLayoutIdLst>
  <p:hf hdr="0" dt="0"/>
  <p:txStyles>
    <p:titleStyle>
      <a:lvl1pPr algn="l" defTabSz="711200" rtl="0" eaLnBrk="1" latinLnBrk="0" hangingPunct="1">
        <a:lnSpc>
          <a:spcPct val="100000"/>
        </a:lnSpc>
        <a:spcBef>
          <a:spcPct val="0"/>
        </a:spcBef>
        <a:buNone/>
        <a:defRPr sz="3600" b="1" kern="1200">
          <a:solidFill>
            <a:schemeClr val="tx1"/>
          </a:solidFill>
          <a:latin typeface="+mj-lt"/>
          <a:ea typeface="+mj-ea"/>
          <a:cs typeface="+mj-cs"/>
        </a:defRPr>
      </a:lvl1pPr>
    </p:titleStyle>
    <p:body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algn="l" defTabSz="711200" rtl="0" eaLnBrk="1" latinLnBrk="0" hangingPunct="1">
        <a:defRPr sz="1400" kern="1200">
          <a:solidFill>
            <a:schemeClr val="tx1"/>
          </a:solidFill>
          <a:latin typeface="+mn-lt"/>
          <a:ea typeface="+mn-ea"/>
          <a:cs typeface="+mn-cs"/>
        </a:defRPr>
      </a:lvl6pPr>
      <a:lvl7pPr marL="1244600" algn="l" defTabSz="711200" rtl="0" eaLnBrk="1" latinLnBrk="0" hangingPunct="1">
        <a:defRPr sz="1400" kern="1200">
          <a:solidFill>
            <a:schemeClr val="tx1"/>
          </a:solidFill>
          <a:latin typeface="+mn-lt"/>
          <a:ea typeface="+mn-ea"/>
          <a:cs typeface="+mn-cs"/>
        </a:defRPr>
      </a:lvl7pPr>
      <a:lvl8pPr marL="1422400" algn="l" defTabSz="711200" rtl="0" eaLnBrk="1" latinLnBrk="0" hangingPunct="1">
        <a:defRPr sz="1400" kern="1200">
          <a:solidFill>
            <a:schemeClr val="tx1"/>
          </a:solidFill>
          <a:latin typeface="+mn-lt"/>
          <a:ea typeface="+mn-ea"/>
          <a:cs typeface="+mn-cs"/>
        </a:defRPr>
      </a:lvl8pPr>
      <a:lvl9pPr marL="1600200" algn="l" defTabSz="7112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0">
          <p15:clr>
            <a:srgbClr val="D1D1D1"/>
          </p15:clr>
        </p15:guide>
        <p15:guide id="2" pos="211">
          <p15:clr>
            <a:srgbClr val="D1D1D1"/>
          </p15:clr>
        </p15:guide>
        <p15:guide id="4" orient="horz" pos="799">
          <p15:clr>
            <a:srgbClr val="D1D1D1"/>
          </p15:clr>
        </p15:guide>
        <p15:guide id="7" orient="horz" pos="4133">
          <p15:clr>
            <a:srgbClr val="D1D1D1"/>
          </p15:clr>
        </p15:guide>
        <p15:guide id="8" pos="7469">
          <p15:clr>
            <a:srgbClr val="D1D1D1"/>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3EEFE3C-04B9-AB3C-EAE9-80904F3FD8AA}"/>
              </a:ext>
            </a:extLst>
          </p:cNvPr>
          <p:cNvGraphicFramePr>
            <a:graphicFrameLocks noChangeAspect="1"/>
          </p:cNvGraphicFramePr>
          <p:nvPr userDrawn="1">
            <p:custDataLst>
              <p:tags r:id="rId8"/>
            </p:custDataLst>
            <p:extLst>
              <p:ext uri="{D42A27DB-BD31-4B8C-83A1-F6EECF244321}">
                <p14:modId xmlns:p14="http://schemas.microsoft.com/office/powerpoint/2010/main" val="18332281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50" name="think-cell Slide" r:id="rId9" imgW="503" imgH="503" progId="TCLayout.ActiveDocument.1">
                  <p:embed/>
                </p:oleObj>
              </mc:Choice>
              <mc:Fallback>
                <p:oleObj name="think-cell Slide" r:id="rId9" imgW="503" imgH="503" progId="TCLayout.ActiveDocument.1">
                  <p:embed/>
                  <p:pic>
                    <p:nvPicPr>
                      <p:cNvPr id="3" name="think-cell data - do not delete" hidden="1">
                        <a:extLst>
                          <a:ext uri="{FF2B5EF4-FFF2-40B4-BE49-F238E27FC236}">
                            <a16:creationId xmlns:a16="http://schemas.microsoft.com/office/drawing/2014/main" id="{C3EEFE3C-04B9-AB3C-EAE9-80904F3FD8AA}"/>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BtfpConfiguration" hidden="1"/>
          <p:cNvSpPr txBox="1"/>
          <p:nvPr userDrawn="1"/>
        </p:nvSpPr>
        <p:spPr bwMode="hidden">
          <a:xfrm>
            <a:off x="0" y="0"/>
            <a:ext cx="36000" cy="36000"/>
          </a:xfrm>
          <a:prstGeom prst="rect">
            <a:avLst/>
          </a:prstGeom>
          <a:noFill/>
        </p:spPr>
        <p:txBody>
          <a:bodyPr wrap="none" lIns="0" tIns="0" rIns="0" bIns="0" rtlCol="0">
            <a:noAutofit/>
          </a:bodyPr>
          <a:lstStyle/>
          <a:p>
            <a:pPr marL="0" indent="0">
              <a:buNone/>
            </a:pPr>
            <a:r>
              <a:rPr lang="en-US" sz="100">
                <a:solidFill>
                  <a:schemeClr val="bg1">
                    <a:alpha val="0"/>
                  </a:schemeClr>
                </a:solidFill>
              </a:rPr>
              <a:t>&lt;btfp&gt;</a:t>
            </a:r>
          </a:p>
          <a:p>
            <a:pPr marL="0" indent="0">
              <a:buNone/>
            </a:pPr>
            <a:r>
              <a:rPr lang="en-US" sz="100">
                <a:solidFill>
                  <a:schemeClr val="bg1">
                    <a:alpha val="0"/>
                  </a:schemeClr>
                </a:solidFill>
              </a:rPr>
              <a:t>  &lt;template version="2.3.3" type="branded" pageSize="widescreen" /&gt;</a:t>
            </a:r>
          </a:p>
          <a:p>
            <a:pPr marL="0" indent="0">
              <a:buNone/>
            </a:pPr>
            <a:r>
              <a:rPr lang="en-US" sz="100">
                <a:solidFill>
                  <a:schemeClr val="bg1">
                    <a:alpha val="0"/>
                  </a:schemeClr>
                </a:solidFill>
              </a:rPr>
              <a:t>  &lt;!--BTFPCONFIGURATION:3C627466703E0D0A20203C74656D706C6174652076657273696F6E3D22322E332E342220747970653D226272616E64656422207061676553697A653D227769646573637265656E22202F3E0D0A3C2F627466703E--&gt;</a:t>
            </a:r>
          </a:p>
          <a:p>
            <a:pPr marL="0" indent="0">
              <a:buNone/>
            </a:pPr>
            <a:r>
              <a:rPr lang="en-US" sz="100">
                <a:solidFill>
                  <a:schemeClr val="bg1">
                    <a:alpha val="0"/>
                  </a:schemeClr>
                </a:solidFill>
              </a:rPr>
              <a:t>&lt;/btfp&gt;</a:t>
            </a:r>
          </a:p>
        </p:txBody>
      </p:sp>
      <p:sp>
        <p:nvSpPr>
          <p:cNvPr id="8" name="CreatedFooter"/>
          <p:cNvSpPr/>
          <p:nvPr userDrawn="1"/>
        </p:nvSpPr>
        <p:spPr>
          <a:xfrm>
            <a:off x="8263033" y="6642830"/>
            <a:ext cx="1368171"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en-US" sz="600">
                <a:solidFill>
                  <a:srgbClr val="FFFFFF"/>
                </a:solidFill>
              </a:rPr>
              <a:t>CKI Steel Background v231101-GF</a:t>
            </a:r>
          </a:p>
        </p:txBody>
      </p:sp>
      <p:sp>
        <p:nvSpPr>
          <p:cNvPr id="7" name="OfficeCode"/>
          <p:cNvSpPr/>
          <p:nvPr userDrawn="1"/>
        </p:nvSpPr>
        <p:spPr>
          <a:xfrm>
            <a:off x="7348519" y="6642830"/>
            <a:ext cx="288036"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en-US" sz="600">
                <a:solidFill>
                  <a:srgbClr val="FFFFFF"/>
                </a:solidFill>
              </a:rPr>
              <a:t>BOS</a:t>
            </a:r>
          </a:p>
        </p:txBody>
      </p:sp>
      <p:sp>
        <p:nvSpPr>
          <p:cNvPr id="15" name="Text Placeholder 10">
            <a:extLst>
              <a:ext uri="{FF2B5EF4-FFF2-40B4-BE49-F238E27FC236}">
                <a16:creationId xmlns:a16="http://schemas.microsoft.com/office/drawing/2014/main" id="{115DFB91-512B-3844-A114-92FBEDCA92F2}"/>
              </a:ext>
            </a:extLst>
          </p:cNvPr>
          <p:cNvSpPr>
            <a:spLocks noGrp="1"/>
          </p:cNvSpPr>
          <p:nvPr>
            <p:ph type="body" idx="1"/>
          </p:nvPr>
        </p:nvSpPr>
        <p:spPr>
          <a:xfrm>
            <a:off x="334963" y="1825625"/>
            <a:ext cx="11522075" cy="4351338"/>
          </a:xfrm>
          <a:prstGeom prst="rect">
            <a:avLst/>
          </a:prstGeom>
        </p:spPr>
        <p:txBody>
          <a:bodyPr vert="horz" lIns="91440" tIns="45720" rIns="91440" bIns="45720" rtlCol="0">
            <a:normAutofit/>
          </a:body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sp>
        <p:nvSpPr>
          <p:cNvPr id="2" name="Footer Placeholder 4">
            <a:extLst>
              <a:ext uri="{FF2B5EF4-FFF2-40B4-BE49-F238E27FC236}">
                <a16:creationId xmlns:a16="http://schemas.microsoft.com/office/drawing/2014/main" id="{354FF811-E56F-469F-16DD-4B5262FACA7F}"/>
              </a:ext>
            </a:extLst>
          </p:cNvPr>
          <p:cNvSpPr>
            <a:spLocks noGrp="1"/>
          </p:cNvSpPr>
          <p:nvPr>
            <p:ph type="ftr" sz="quarter" idx="3"/>
          </p:nvPr>
        </p:nvSpPr>
        <p:spPr>
          <a:xfrm>
            <a:off x="329184" y="6356350"/>
            <a:ext cx="11532616" cy="274320"/>
          </a:xfrm>
          <a:prstGeom prst="rect">
            <a:avLst/>
          </a:prstGeom>
        </p:spPr>
        <p:txBody>
          <a:bodyPr vert="horz" lIns="0" tIns="0" rIns="0" bIns="0" rtlCol="0" anchor="t"/>
          <a:lstStyle>
            <a:lvl1pPr algn="l">
              <a:defRPr sz="800">
                <a:solidFill>
                  <a:schemeClr val="tx1">
                    <a:tint val="82000"/>
                  </a:schemeClr>
                </a:solidFill>
              </a:defRPr>
            </a:lvl1pPr>
          </a:lstStyle>
          <a:p>
            <a:pPr marL="0" indent="0">
              <a:spcBef>
                <a:spcPts val="0"/>
              </a:spcBef>
              <a:buNone/>
            </a:pPr>
            <a:r>
              <a:rPr lang="en-US" sz="800">
                <a:solidFill>
                  <a:srgbClr val="000000"/>
                </a:solidFill>
              </a:rPr>
              <a:t>Source: Name with link (year)</a:t>
            </a:r>
          </a:p>
          <a:p>
            <a:pPr marL="0" indent="0">
              <a:spcBef>
                <a:spcPts val="0"/>
              </a:spcBef>
              <a:buNone/>
            </a:pPr>
            <a:r>
              <a:rPr lang="en-US" sz="800">
                <a:solidFill>
                  <a:srgbClr val="000000"/>
                </a:solidFill>
              </a:rPr>
              <a:t>Credit: Names (date); share/adapt </a:t>
            </a:r>
            <a:r>
              <a:rPr lang="en-US" sz="800">
                <a:solidFill>
                  <a:srgbClr val="000000"/>
                </a:solidFill>
                <a:hlinkClick r:id="rId11"/>
              </a:rPr>
              <a:t>with attribution</a:t>
            </a:r>
            <a:r>
              <a:rPr lang="en-US" sz="800">
                <a:solidFill>
                  <a:srgbClr val="000000"/>
                </a:solidFill>
              </a:rPr>
              <a:t>. Contact: </a:t>
            </a:r>
            <a:r>
              <a:rPr lang="en-US" sz="800">
                <a:solidFill>
                  <a:srgbClr val="000000"/>
                </a:solidFill>
                <a:hlinkClick r:id="rId12"/>
              </a:rPr>
              <a:t>gwagner@columbia.edu</a:t>
            </a:r>
            <a:r>
              <a:rPr lang="en-US" sz="800">
                <a:solidFill>
                  <a:srgbClr val="000000"/>
                </a:solidFill>
              </a:rPr>
              <a:t> </a:t>
            </a:r>
          </a:p>
        </p:txBody>
      </p:sp>
      <p:sp>
        <p:nvSpPr>
          <p:cNvPr id="6" name="Slide Number Placeholder 5">
            <a:extLst>
              <a:ext uri="{FF2B5EF4-FFF2-40B4-BE49-F238E27FC236}">
                <a16:creationId xmlns:a16="http://schemas.microsoft.com/office/drawing/2014/main" id="{468BC846-9B1C-A973-F57F-2A0C9EF91C8D}"/>
              </a:ext>
            </a:extLst>
          </p:cNvPr>
          <p:cNvSpPr>
            <a:spLocks noGrp="1"/>
          </p:cNvSpPr>
          <p:nvPr>
            <p:ph type="sldNum" sz="quarter" idx="4"/>
          </p:nvPr>
        </p:nvSpPr>
        <p:spPr>
          <a:xfrm>
            <a:off x="10863072" y="280303"/>
            <a:ext cx="996696" cy="219456"/>
          </a:xfrm>
          <a:prstGeom prst="rect">
            <a:avLst/>
          </a:prstGeom>
        </p:spPr>
        <p:txBody>
          <a:bodyPr lIns="91440" tIns="45720" rIns="91440" bIns="45720" anchor="ctr"/>
          <a:lstStyle>
            <a:lvl1pPr algn="r">
              <a:defRPr sz="800">
                <a:latin typeface="Arial" panose="020B0604020202020204" pitchFamily="34" charset="0"/>
                <a:cs typeface="Arial" panose="020B0604020202020204" pitchFamily="34" charset="0"/>
              </a:defRPr>
            </a:lvl1pPr>
          </a:lstStyle>
          <a:p>
            <a:fld id="{3C1F68CC-F9E4-E746-A4D4-2021E8245E0E}" type="slidenum">
              <a:rPr lang="en-US" smtClean="0"/>
              <a:pPr/>
              <a:t>‹#›</a:t>
            </a:fld>
            <a:r>
              <a:rPr lang="en-US"/>
              <a:t> of &lt;total&gt;</a:t>
            </a:r>
          </a:p>
        </p:txBody>
      </p:sp>
      <p:cxnSp>
        <p:nvCxnSpPr>
          <p:cNvPr id="9" name="Straight Connector 8">
            <a:extLst>
              <a:ext uri="{FF2B5EF4-FFF2-40B4-BE49-F238E27FC236}">
                <a16:creationId xmlns:a16="http://schemas.microsoft.com/office/drawing/2014/main" id="{7395F338-471E-FA38-41D0-3375145984BA}"/>
              </a:ext>
            </a:extLst>
          </p:cNvPr>
          <p:cNvCxnSpPr/>
          <p:nvPr userDrawn="1"/>
        </p:nvCxnSpPr>
        <p:spPr>
          <a:xfrm>
            <a:off x="0" y="513379"/>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9559473" y="6392206"/>
            <a:ext cx="2302327" cy="385640"/>
          </a:xfrm>
          <a:prstGeom prst="rect">
            <a:avLst/>
          </a:prstGeom>
        </p:spPr>
      </p:pic>
    </p:spTree>
    <p:custDataLst>
      <p:tags r:id="rId7"/>
    </p:custDataLst>
    <p:extLst>
      <p:ext uri="{BB962C8B-B14F-4D97-AF65-F5344CB8AC3E}">
        <p14:creationId xmlns:p14="http://schemas.microsoft.com/office/powerpoint/2010/main" val="1428718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48" r:id="rId3"/>
    <p:sldLayoutId id="2147483651" r:id="rId4"/>
  </p:sldLayoutIdLst>
  <p:hf hdr="0" dt="0"/>
  <p:txStyles>
    <p:titleStyle>
      <a:lvl1pPr algn="l" defTabSz="711200" rtl="0" eaLnBrk="1" latinLnBrk="0" hangingPunct="1">
        <a:lnSpc>
          <a:spcPct val="100000"/>
        </a:lnSpc>
        <a:spcBef>
          <a:spcPct val="0"/>
        </a:spcBef>
        <a:buNone/>
        <a:defRPr sz="3600" b="1" kern="1200">
          <a:solidFill>
            <a:schemeClr val="tx1"/>
          </a:solidFill>
          <a:latin typeface="+mj-lt"/>
          <a:ea typeface="+mj-ea"/>
          <a:cs typeface="+mj-cs"/>
        </a:defRPr>
      </a:lvl1pPr>
    </p:titleStyle>
    <p:body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algn="l" defTabSz="711200" rtl="0" eaLnBrk="1" latinLnBrk="0" hangingPunct="1">
        <a:defRPr sz="1400" kern="1200">
          <a:solidFill>
            <a:schemeClr val="tx1"/>
          </a:solidFill>
          <a:latin typeface="+mn-lt"/>
          <a:ea typeface="+mn-ea"/>
          <a:cs typeface="+mn-cs"/>
        </a:defRPr>
      </a:lvl6pPr>
      <a:lvl7pPr marL="1244600" algn="l" defTabSz="711200" rtl="0" eaLnBrk="1" latinLnBrk="0" hangingPunct="1">
        <a:defRPr sz="1400" kern="1200">
          <a:solidFill>
            <a:schemeClr val="tx1"/>
          </a:solidFill>
          <a:latin typeface="+mn-lt"/>
          <a:ea typeface="+mn-ea"/>
          <a:cs typeface="+mn-cs"/>
        </a:defRPr>
      </a:lvl7pPr>
      <a:lvl8pPr marL="1422400" algn="l" defTabSz="711200" rtl="0" eaLnBrk="1" latinLnBrk="0" hangingPunct="1">
        <a:defRPr sz="1400" kern="1200">
          <a:solidFill>
            <a:schemeClr val="tx1"/>
          </a:solidFill>
          <a:latin typeface="+mn-lt"/>
          <a:ea typeface="+mn-ea"/>
          <a:cs typeface="+mn-cs"/>
        </a:defRPr>
      </a:lvl8pPr>
      <a:lvl9pPr marL="1600200" algn="l" defTabSz="711200"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50">
          <p15:clr>
            <a:srgbClr val="D1D1D1"/>
          </p15:clr>
        </p15:guide>
        <p15:guide id="2" pos="211">
          <p15:clr>
            <a:srgbClr val="D1D1D1"/>
          </p15:clr>
        </p15:guide>
        <p15:guide id="4" orient="horz" pos="799">
          <p15:clr>
            <a:srgbClr val="D1D1D1"/>
          </p15:clr>
        </p15:guide>
        <p15:guide id="7" orient="horz" pos="4133">
          <p15:clr>
            <a:srgbClr val="D1D1D1"/>
          </p15:clr>
        </p15:guide>
        <p15:guide id="8" pos="7469">
          <p15:clr>
            <a:srgbClr val="D1D1D1"/>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image" Target="../media/image1.emf"/><Relationship Id="rId2" Type="http://schemas.openxmlformats.org/officeDocument/2006/relationships/tags" Target="../tags/tag16.xml"/><Relationship Id="rId1" Type="http://schemas.openxmlformats.org/officeDocument/2006/relationships/vmlDrawing" Target="../drawings/vmlDrawing11.vml"/><Relationship Id="rId6" Type="http://schemas.openxmlformats.org/officeDocument/2006/relationships/oleObject" Target="../embeddings/oleObject11.bin"/><Relationship Id="rId5" Type="http://schemas.openxmlformats.org/officeDocument/2006/relationships/notesSlide" Target="../notesSlides/notesSlide1.xml"/><Relationship Id="rId4"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hyperlink" Target="https://pmc.ncbi.nlm.nih.gov/articles/PMC7419064/#:~:text=With%20more%20frequent%20extreme%20weather,for%20disease%20incidence%20and%20death." TargetMode="External"/><Relationship Id="rId18" Type="http://schemas.openxmlformats.org/officeDocument/2006/relationships/hyperlink" Target="https://business.columbia.edu/insights/climate/cki" TargetMode="External"/><Relationship Id="rId3" Type="http://schemas.openxmlformats.org/officeDocument/2006/relationships/tags" Target="../tags/tag195.xml"/><Relationship Id="rId7" Type="http://schemas.openxmlformats.org/officeDocument/2006/relationships/notesSlide" Target="../notesSlides/notesSlide8.xml"/><Relationship Id="rId12" Type="http://schemas.openxmlformats.org/officeDocument/2006/relationships/image" Target="../media/image18.png"/><Relationship Id="rId17" Type="http://schemas.openxmlformats.org/officeDocument/2006/relationships/hyperlink" Target="https://business.columbia.edu/faculty/people/gernot-wagner" TargetMode="External"/><Relationship Id="rId2" Type="http://schemas.openxmlformats.org/officeDocument/2006/relationships/tags" Target="../tags/tag194.xml"/><Relationship Id="rId16" Type="http://schemas.openxmlformats.org/officeDocument/2006/relationships/hyperlink" Target="https://climatechange.chicago.gov/climate-impacts/climate-impacts-agriculture-and-food-supply#:~:text=Heat%20stress%20affects%20animals%20both,forage%20available%20to%20grazing%20livestock." TargetMode="External"/><Relationship Id="rId1" Type="http://schemas.openxmlformats.org/officeDocument/2006/relationships/vmlDrawing" Target="../drawings/vmlDrawing20.vml"/><Relationship Id="rId6" Type="http://schemas.openxmlformats.org/officeDocument/2006/relationships/slideLayout" Target="../slideLayouts/slideLayout7.xml"/><Relationship Id="rId11" Type="http://schemas.openxmlformats.org/officeDocument/2006/relationships/image" Target="../media/image17.png"/><Relationship Id="rId5" Type="http://schemas.openxmlformats.org/officeDocument/2006/relationships/tags" Target="../tags/tag197.xml"/><Relationship Id="rId15" Type="http://schemas.openxmlformats.org/officeDocument/2006/relationships/hyperlink" Target="https://www.usda.gov/sites/default/files/documents/CC%20and%20Agriculture%20Report%20(02-04-2013)b.pdf" TargetMode="External"/><Relationship Id="rId10" Type="http://schemas.openxmlformats.org/officeDocument/2006/relationships/image" Target="../media/image16.png"/><Relationship Id="rId19" Type="http://schemas.openxmlformats.org/officeDocument/2006/relationships/hyperlink" Target="https://business.columbia.edu/insights/climate/sustainable-proteins" TargetMode="External"/><Relationship Id="rId4" Type="http://schemas.openxmlformats.org/officeDocument/2006/relationships/tags" Target="../tags/tag196.xml"/><Relationship Id="rId9" Type="http://schemas.openxmlformats.org/officeDocument/2006/relationships/image" Target="../media/image10.emf"/><Relationship Id="rId14" Type="http://schemas.openxmlformats.org/officeDocument/2006/relationships/hyperlink" Target="https://pmc.ncbi.nlm.nih.gov/articles/PMC7938222/" TargetMode="External"/></Relationships>
</file>

<file path=ppt/slides/_rels/slide11.xml.rels><?xml version="1.0" encoding="UTF-8" standalone="yes"?>
<Relationships xmlns="http://schemas.openxmlformats.org/package/2006/relationships"><Relationship Id="rId13" Type="http://schemas.openxmlformats.org/officeDocument/2006/relationships/tags" Target="../tags/tag209.xml"/><Relationship Id="rId18" Type="http://schemas.openxmlformats.org/officeDocument/2006/relationships/tags" Target="../tags/tag214.xml"/><Relationship Id="rId26" Type="http://schemas.openxmlformats.org/officeDocument/2006/relationships/tags" Target="../tags/tag222.xml"/><Relationship Id="rId39" Type="http://schemas.openxmlformats.org/officeDocument/2006/relationships/oleObject" Target="../embeddings/oleObject21.bin"/><Relationship Id="rId21" Type="http://schemas.openxmlformats.org/officeDocument/2006/relationships/tags" Target="../tags/tag217.xml"/><Relationship Id="rId34" Type="http://schemas.openxmlformats.org/officeDocument/2006/relationships/tags" Target="../tags/tag230.xml"/><Relationship Id="rId42" Type="http://schemas.openxmlformats.org/officeDocument/2006/relationships/hyperlink" Target="https://doi.org/10.1016/j.oneear.2024.02.003" TargetMode="External"/><Relationship Id="rId47" Type="http://schemas.openxmlformats.org/officeDocument/2006/relationships/image" Target="../media/image19.png"/><Relationship Id="rId50" Type="http://schemas.openxmlformats.org/officeDocument/2006/relationships/image" Target="../media/image23.svg"/><Relationship Id="rId7" Type="http://schemas.openxmlformats.org/officeDocument/2006/relationships/tags" Target="../tags/tag203.xml"/><Relationship Id="rId2" Type="http://schemas.openxmlformats.org/officeDocument/2006/relationships/tags" Target="../tags/tag198.xml"/><Relationship Id="rId16" Type="http://schemas.openxmlformats.org/officeDocument/2006/relationships/tags" Target="../tags/tag212.xml"/><Relationship Id="rId29" Type="http://schemas.openxmlformats.org/officeDocument/2006/relationships/tags" Target="../tags/tag225.xml"/><Relationship Id="rId11" Type="http://schemas.openxmlformats.org/officeDocument/2006/relationships/tags" Target="../tags/tag207.xml"/><Relationship Id="rId24" Type="http://schemas.openxmlformats.org/officeDocument/2006/relationships/tags" Target="../tags/tag220.xml"/><Relationship Id="rId32" Type="http://schemas.openxmlformats.org/officeDocument/2006/relationships/tags" Target="../tags/tag228.xml"/><Relationship Id="rId37" Type="http://schemas.openxmlformats.org/officeDocument/2006/relationships/slideLayout" Target="../slideLayouts/slideLayout8.xml"/><Relationship Id="rId40" Type="http://schemas.openxmlformats.org/officeDocument/2006/relationships/image" Target="../media/image15.emf"/><Relationship Id="rId45" Type="http://schemas.openxmlformats.org/officeDocument/2006/relationships/hyperlink" Target="https://business.columbia.edu/insights/climate/cki" TargetMode="External"/><Relationship Id="rId53" Type="http://schemas.openxmlformats.org/officeDocument/2006/relationships/image" Target="../media/image23.png"/><Relationship Id="rId5" Type="http://schemas.openxmlformats.org/officeDocument/2006/relationships/tags" Target="../tags/tag201.xml"/><Relationship Id="rId10" Type="http://schemas.openxmlformats.org/officeDocument/2006/relationships/tags" Target="../tags/tag206.xml"/><Relationship Id="rId19" Type="http://schemas.openxmlformats.org/officeDocument/2006/relationships/tags" Target="../tags/tag215.xml"/><Relationship Id="rId31" Type="http://schemas.openxmlformats.org/officeDocument/2006/relationships/tags" Target="../tags/tag227.xml"/><Relationship Id="rId44" Type="http://schemas.openxmlformats.org/officeDocument/2006/relationships/hyperlink" Target="https://business.columbia.edu/faculty/people/gernot-wagner" TargetMode="External"/><Relationship Id="rId52" Type="http://schemas.openxmlformats.org/officeDocument/2006/relationships/image" Target="../media/image22.png"/><Relationship Id="rId4" Type="http://schemas.openxmlformats.org/officeDocument/2006/relationships/tags" Target="../tags/tag200.xml"/><Relationship Id="rId9" Type="http://schemas.openxmlformats.org/officeDocument/2006/relationships/tags" Target="../tags/tag205.xml"/><Relationship Id="rId14" Type="http://schemas.openxmlformats.org/officeDocument/2006/relationships/tags" Target="../tags/tag210.xml"/><Relationship Id="rId22" Type="http://schemas.openxmlformats.org/officeDocument/2006/relationships/tags" Target="../tags/tag218.xml"/><Relationship Id="rId27" Type="http://schemas.openxmlformats.org/officeDocument/2006/relationships/tags" Target="../tags/tag223.xml"/><Relationship Id="rId30" Type="http://schemas.openxmlformats.org/officeDocument/2006/relationships/tags" Target="../tags/tag226.xml"/><Relationship Id="rId35" Type="http://schemas.openxmlformats.org/officeDocument/2006/relationships/tags" Target="../tags/tag231.xml"/><Relationship Id="rId43" Type="http://schemas.openxmlformats.org/officeDocument/2006/relationships/hyperlink" Target="https://start.org/Projects/AIACC_Project/Final%20Reports/Final%20Reports/FinalRept_AIACC_LA27.pdf" TargetMode="External"/><Relationship Id="rId48" Type="http://schemas.openxmlformats.org/officeDocument/2006/relationships/image" Target="../media/image21.svg"/><Relationship Id="rId8" Type="http://schemas.openxmlformats.org/officeDocument/2006/relationships/tags" Target="../tags/tag204.xml"/><Relationship Id="rId51" Type="http://schemas.openxmlformats.org/officeDocument/2006/relationships/image" Target="../media/image21.png"/><Relationship Id="rId3" Type="http://schemas.openxmlformats.org/officeDocument/2006/relationships/tags" Target="../tags/tag199.xml"/><Relationship Id="rId12" Type="http://schemas.openxmlformats.org/officeDocument/2006/relationships/tags" Target="../tags/tag208.xml"/><Relationship Id="rId17" Type="http://schemas.openxmlformats.org/officeDocument/2006/relationships/tags" Target="../tags/tag213.xml"/><Relationship Id="rId25" Type="http://schemas.openxmlformats.org/officeDocument/2006/relationships/tags" Target="../tags/tag221.xml"/><Relationship Id="rId33" Type="http://schemas.openxmlformats.org/officeDocument/2006/relationships/tags" Target="../tags/tag229.xml"/><Relationship Id="rId38" Type="http://schemas.openxmlformats.org/officeDocument/2006/relationships/notesSlide" Target="../notesSlides/notesSlide9.xml"/><Relationship Id="rId46" Type="http://schemas.openxmlformats.org/officeDocument/2006/relationships/hyperlink" Target="https://business.columbia.edu/insights/climate/sustainable-proteins" TargetMode="External"/><Relationship Id="rId20" Type="http://schemas.openxmlformats.org/officeDocument/2006/relationships/tags" Target="../tags/tag216.xml"/><Relationship Id="rId41" Type="http://schemas.openxmlformats.org/officeDocument/2006/relationships/chart" Target="../charts/chart4.xml"/><Relationship Id="rId54" Type="http://schemas.openxmlformats.org/officeDocument/2006/relationships/image" Target="../media/image27.svg"/><Relationship Id="rId1" Type="http://schemas.openxmlformats.org/officeDocument/2006/relationships/vmlDrawing" Target="../drawings/vmlDrawing21.vml"/><Relationship Id="rId6" Type="http://schemas.openxmlformats.org/officeDocument/2006/relationships/tags" Target="../tags/tag202.xml"/><Relationship Id="rId15" Type="http://schemas.openxmlformats.org/officeDocument/2006/relationships/tags" Target="../tags/tag211.xml"/><Relationship Id="rId23" Type="http://schemas.openxmlformats.org/officeDocument/2006/relationships/tags" Target="../tags/tag219.xml"/><Relationship Id="rId28" Type="http://schemas.openxmlformats.org/officeDocument/2006/relationships/tags" Target="../tags/tag224.xml"/><Relationship Id="rId36" Type="http://schemas.openxmlformats.org/officeDocument/2006/relationships/tags" Target="../tags/tag232.xml"/><Relationship Id="rId49" Type="http://schemas.openxmlformats.org/officeDocument/2006/relationships/image" Target="../media/image20.png"/></Relationships>
</file>

<file path=ppt/slides/_rels/slide12.xml.rels><?xml version="1.0" encoding="UTF-8" standalone="yes"?>
<Relationships xmlns="http://schemas.openxmlformats.org/package/2006/relationships"><Relationship Id="rId117" Type="http://schemas.openxmlformats.org/officeDocument/2006/relationships/tags" Target="../tags/tag348.xml"/><Relationship Id="rId21" Type="http://schemas.openxmlformats.org/officeDocument/2006/relationships/tags" Target="../tags/tag252.xml"/><Relationship Id="rId42" Type="http://schemas.openxmlformats.org/officeDocument/2006/relationships/tags" Target="../tags/tag273.xml"/><Relationship Id="rId63" Type="http://schemas.openxmlformats.org/officeDocument/2006/relationships/tags" Target="../tags/tag294.xml"/><Relationship Id="rId84" Type="http://schemas.openxmlformats.org/officeDocument/2006/relationships/tags" Target="../tags/tag315.xml"/><Relationship Id="rId138" Type="http://schemas.openxmlformats.org/officeDocument/2006/relationships/tags" Target="../tags/tag369.xml"/><Relationship Id="rId159" Type="http://schemas.openxmlformats.org/officeDocument/2006/relationships/tags" Target="../tags/tag390.xml"/><Relationship Id="rId170" Type="http://schemas.openxmlformats.org/officeDocument/2006/relationships/tags" Target="../tags/tag401.xml"/><Relationship Id="rId191" Type="http://schemas.openxmlformats.org/officeDocument/2006/relationships/tags" Target="../tags/tag422.xml"/><Relationship Id="rId205" Type="http://schemas.openxmlformats.org/officeDocument/2006/relationships/tags" Target="../tags/tag436.xml"/><Relationship Id="rId226" Type="http://schemas.openxmlformats.org/officeDocument/2006/relationships/tags" Target="../tags/tag457.xml"/><Relationship Id="rId247" Type="http://schemas.openxmlformats.org/officeDocument/2006/relationships/image" Target="../media/image20.png"/><Relationship Id="rId107" Type="http://schemas.openxmlformats.org/officeDocument/2006/relationships/tags" Target="../tags/tag338.xml"/><Relationship Id="rId11" Type="http://schemas.openxmlformats.org/officeDocument/2006/relationships/tags" Target="../tags/tag242.xml"/><Relationship Id="rId32" Type="http://schemas.openxmlformats.org/officeDocument/2006/relationships/tags" Target="../tags/tag263.xml"/><Relationship Id="rId53" Type="http://schemas.openxmlformats.org/officeDocument/2006/relationships/tags" Target="../tags/tag284.xml"/><Relationship Id="rId74" Type="http://schemas.openxmlformats.org/officeDocument/2006/relationships/tags" Target="../tags/tag305.xml"/><Relationship Id="rId128" Type="http://schemas.openxmlformats.org/officeDocument/2006/relationships/tags" Target="../tags/tag359.xml"/><Relationship Id="rId149" Type="http://schemas.openxmlformats.org/officeDocument/2006/relationships/tags" Target="../tags/tag380.xml"/><Relationship Id="rId5" Type="http://schemas.openxmlformats.org/officeDocument/2006/relationships/tags" Target="../tags/tag236.xml"/><Relationship Id="rId95" Type="http://schemas.openxmlformats.org/officeDocument/2006/relationships/tags" Target="../tags/tag326.xml"/><Relationship Id="rId160" Type="http://schemas.openxmlformats.org/officeDocument/2006/relationships/tags" Target="../tags/tag391.xml"/><Relationship Id="rId181" Type="http://schemas.openxmlformats.org/officeDocument/2006/relationships/tags" Target="../tags/tag412.xml"/><Relationship Id="rId216" Type="http://schemas.openxmlformats.org/officeDocument/2006/relationships/tags" Target="../tags/tag447.xml"/><Relationship Id="rId237" Type="http://schemas.openxmlformats.org/officeDocument/2006/relationships/notesSlide" Target="../notesSlides/notesSlide10.xml"/><Relationship Id="rId22" Type="http://schemas.openxmlformats.org/officeDocument/2006/relationships/tags" Target="../tags/tag253.xml"/><Relationship Id="rId43" Type="http://schemas.openxmlformats.org/officeDocument/2006/relationships/tags" Target="../tags/tag274.xml"/><Relationship Id="rId64" Type="http://schemas.openxmlformats.org/officeDocument/2006/relationships/tags" Target="../tags/tag295.xml"/><Relationship Id="rId118" Type="http://schemas.openxmlformats.org/officeDocument/2006/relationships/tags" Target="../tags/tag349.xml"/><Relationship Id="rId139" Type="http://schemas.openxmlformats.org/officeDocument/2006/relationships/tags" Target="../tags/tag370.xml"/><Relationship Id="rId85" Type="http://schemas.openxmlformats.org/officeDocument/2006/relationships/tags" Target="../tags/tag316.xml"/><Relationship Id="rId150" Type="http://schemas.openxmlformats.org/officeDocument/2006/relationships/tags" Target="../tags/tag381.xml"/><Relationship Id="rId171" Type="http://schemas.openxmlformats.org/officeDocument/2006/relationships/tags" Target="../tags/tag402.xml"/><Relationship Id="rId192" Type="http://schemas.openxmlformats.org/officeDocument/2006/relationships/tags" Target="../tags/tag423.xml"/><Relationship Id="rId206" Type="http://schemas.openxmlformats.org/officeDocument/2006/relationships/tags" Target="../tags/tag437.xml"/><Relationship Id="rId227" Type="http://schemas.openxmlformats.org/officeDocument/2006/relationships/tags" Target="../tags/tag458.xml"/><Relationship Id="rId248" Type="http://schemas.openxmlformats.org/officeDocument/2006/relationships/image" Target="../media/image23.svg"/><Relationship Id="rId12" Type="http://schemas.openxmlformats.org/officeDocument/2006/relationships/tags" Target="../tags/tag243.xml"/><Relationship Id="rId33" Type="http://schemas.openxmlformats.org/officeDocument/2006/relationships/tags" Target="../tags/tag264.xml"/><Relationship Id="rId108" Type="http://schemas.openxmlformats.org/officeDocument/2006/relationships/tags" Target="../tags/tag339.xml"/><Relationship Id="rId129" Type="http://schemas.openxmlformats.org/officeDocument/2006/relationships/tags" Target="../tags/tag360.xml"/><Relationship Id="rId54" Type="http://schemas.openxmlformats.org/officeDocument/2006/relationships/tags" Target="../tags/tag285.xml"/><Relationship Id="rId75" Type="http://schemas.openxmlformats.org/officeDocument/2006/relationships/tags" Target="../tags/tag306.xml"/><Relationship Id="rId96" Type="http://schemas.openxmlformats.org/officeDocument/2006/relationships/tags" Target="../tags/tag327.xml"/><Relationship Id="rId140" Type="http://schemas.openxmlformats.org/officeDocument/2006/relationships/tags" Target="../tags/tag371.xml"/><Relationship Id="rId161" Type="http://schemas.openxmlformats.org/officeDocument/2006/relationships/tags" Target="../tags/tag392.xml"/><Relationship Id="rId182" Type="http://schemas.openxmlformats.org/officeDocument/2006/relationships/tags" Target="../tags/tag413.xml"/><Relationship Id="rId217" Type="http://schemas.openxmlformats.org/officeDocument/2006/relationships/tags" Target="../tags/tag448.xml"/><Relationship Id="rId6" Type="http://schemas.openxmlformats.org/officeDocument/2006/relationships/tags" Target="../tags/tag237.xml"/><Relationship Id="rId238" Type="http://schemas.openxmlformats.org/officeDocument/2006/relationships/oleObject" Target="../embeddings/oleObject22.bin"/><Relationship Id="rId23" Type="http://schemas.openxmlformats.org/officeDocument/2006/relationships/tags" Target="../tags/tag254.xml"/><Relationship Id="rId119" Type="http://schemas.openxmlformats.org/officeDocument/2006/relationships/tags" Target="../tags/tag350.xml"/><Relationship Id="rId44" Type="http://schemas.openxmlformats.org/officeDocument/2006/relationships/tags" Target="../tags/tag275.xml"/><Relationship Id="rId65" Type="http://schemas.openxmlformats.org/officeDocument/2006/relationships/tags" Target="../tags/tag296.xml"/><Relationship Id="rId86" Type="http://schemas.openxmlformats.org/officeDocument/2006/relationships/tags" Target="../tags/tag317.xml"/><Relationship Id="rId130" Type="http://schemas.openxmlformats.org/officeDocument/2006/relationships/tags" Target="../tags/tag361.xml"/><Relationship Id="rId151" Type="http://schemas.openxmlformats.org/officeDocument/2006/relationships/tags" Target="../tags/tag382.xml"/><Relationship Id="rId172" Type="http://schemas.openxmlformats.org/officeDocument/2006/relationships/tags" Target="../tags/tag403.xml"/><Relationship Id="rId193" Type="http://schemas.openxmlformats.org/officeDocument/2006/relationships/tags" Target="../tags/tag424.xml"/><Relationship Id="rId207" Type="http://schemas.openxmlformats.org/officeDocument/2006/relationships/tags" Target="../tags/tag438.xml"/><Relationship Id="rId228" Type="http://schemas.openxmlformats.org/officeDocument/2006/relationships/tags" Target="../tags/tag459.xml"/><Relationship Id="rId249" Type="http://schemas.openxmlformats.org/officeDocument/2006/relationships/image" Target="../media/image24.png"/><Relationship Id="rId13" Type="http://schemas.openxmlformats.org/officeDocument/2006/relationships/tags" Target="../tags/tag244.xml"/><Relationship Id="rId109" Type="http://schemas.openxmlformats.org/officeDocument/2006/relationships/tags" Target="../tags/tag340.xml"/><Relationship Id="rId34" Type="http://schemas.openxmlformats.org/officeDocument/2006/relationships/tags" Target="../tags/tag265.xml"/><Relationship Id="rId55" Type="http://schemas.openxmlformats.org/officeDocument/2006/relationships/tags" Target="../tags/tag286.xml"/><Relationship Id="rId76" Type="http://schemas.openxmlformats.org/officeDocument/2006/relationships/tags" Target="../tags/tag307.xml"/><Relationship Id="rId97" Type="http://schemas.openxmlformats.org/officeDocument/2006/relationships/tags" Target="../tags/tag328.xml"/><Relationship Id="rId120" Type="http://schemas.openxmlformats.org/officeDocument/2006/relationships/tags" Target="../tags/tag351.xml"/><Relationship Id="rId141" Type="http://schemas.openxmlformats.org/officeDocument/2006/relationships/tags" Target="../tags/tag372.xml"/><Relationship Id="rId7" Type="http://schemas.openxmlformats.org/officeDocument/2006/relationships/tags" Target="../tags/tag238.xml"/><Relationship Id="rId162" Type="http://schemas.openxmlformats.org/officeDocument/2006/relationships/tags" Target="../tags/tag393.xml"/><Relationship Id="rId183" Type="http://schemas.openxmlformats.org/officeDocument/2006/relationships/tags" Target="../tags/tag414.xml"/><Relationship Id="rId218" Type="http://schemas.openxmlformats.org/officeDocument/2006/relationships/tags" Target="../tags/tag449.xml"/><Relationship Id="rId239" Type="http://schemas.openxmlformats.org/officeDocument/2006/relationships/image" Target="../media/image13.emf"/><Relationship Id="rId250" Type="http://schemas.openxmlformats.org/officeDocument/2006/relationships/image" Target="../media/image23.png"/><Relationship Id="rId24" Type="http://schemas.openxmlformats.org/officeDocument/2006/relationships/tags" Target="../tags/tag255.xml"/><Relationship Id="rId45" Type="http://schemas.openxmlformats.org/officeDocument/2006/relationships/tags" Target="../tags/tag276.xml"/><Relationship Id="rId66" Type="http://schemas.openxmlformats.org/officeDocument/2006/relationships/tags" Target="../tags/tag297.xml"/><Relationship Id="rId87" Type="http://schemas.openxmlformats.org/officeDocument/2006/relationships/tags" Target="../tags/tag318.xml"/><Relationship Id="rId110" Type="http://schemas.openxmlformats.org/officeDocument/2006/relationships/tags" Target="../tags/tag341.xml"/><Relationship Id="rId131" Type="http://schemas.openxmlformats.org/officeDocument/2006/relationships/tags" Target="../tags/tag362.xml"/><Relationship Id="rId152" Type="http://schemas.openxmlformats.org/officeDocument/2006/relationships/tags" Target="../tags/tag383.xml"/><Relationship Id="rId173" Type="http://schemas.openxmlformats.org/officeDocument/2006/relationships/tags" Target="../tags/tag404.xml"/><Relationship Id="rId194" Type="http://schemas.openxmlformats.org/officeDocument/2006/relationships/tags" Target="../tags/tag425.xml"/><Relationship Id="rId208" Type="http://schemas.openxmlformats.org/officeDocument/2006/relationships/tags" Target="../tags/tag439.xml"/><Relationship Id="rId229" Type="http://schemas.openxmlformats.org/officeDocument/2006/relationships/tags" Target="../tags/tag460.xml"/><Relationship Id="rId240" Type="http://schemas.openxmlformats.org/officeDocument/2006/relationships/hyperlink" Target="https://doi.org/10.1016/j.oneear.2024.02.003" TargetMode="External"/><Relationship Id="rId14" Type="http://schemas.openxmlformats.org/officeDocument/2006/relationships/tags" Target="../tags/tag245.xml"/><Relationship Id="rId35" Type="http://schemas.openxmlformats.org/officeDocument/2006/relationships/tags" Target="../tags/tag266.xml"/><Relationship Id="rId56" Type="http://schemas.openxmlformats.org/officeDocument/2006/relationships/tags" Target="../tags/tag287.xml"/><Relationship Id="rId77" Type="http://schemas.openxmlformats.org/officeDocument/2006/relationships/tags" Target="../tags/tag308.xml"/><Relationship Id="rId100" Type="http://schemas.openxmlformats.org/officeDocument/2006/relationships/tags" Target="../tags/tag331.xml"/><Relationship Id="rId8" Type="http://schemas.openxmlformats.org/officeDocument/2006/relationships/tags" Target="../tags/tag239.xml"/><Relationship Id="rId98" Type="http://schemas.openxmlformats.org/officeDocument/2006/relationships/tags" Target="../tags/tag329.xml"/><Relationship Id="rId121" Type="http://schemas.openxmlformats.org/officeDocument/2006/relationships/tags" Target="../tags/tag352.xml"/><Relationship Id="rId142" Type="http://schemas.openxmlformats.org/officeDocument/2006/relationships/tags" Target="../tags/tag373.xml"/><Relationship Id="rId163" Type="http://schemas.openxmlformats.org/officeDocument/2006/relationships/tags" Target="../tags/tag394.xml"/><Relationship Id="rId184" Type="http://schemas.openxmlformats.org/officeDocument/2006/relationships/tags" Target="../tags/tag415.xml"/><Relationship Id="rId219" Type="http://schemas.openxmlformats.org/officeDocument/2006/relationships/tags" Target="../tags/tag450.xml"/><Relationship Id="rId230" Type="http://schemas.openxmlformats.org/officeDocument/2006/relationships/tags" Target="../tags/tag461.xml"/><Relationship Id="rId251" Type="http://schemas.openxmlformats.org/officeDocument/2006/relationships/image" Target="../media/image27.svg"/><Relationship Id="rId25" Type="http://schemas.openxmlformats.org/officeDocument/2006/relationships/tags" Target="../tags/tag256.xml"/><Relationship Id="rId46" Type="http://schemas.openxmlformats.org/officeDocument/2006/relationships/tags" Target="../tags/tag277.xml"/><Relationship Id="rId67" Type="http://schemas.openxmlformats.org/officeDocument/2006/relationships/tags" Target="../tags/tag298.xml"/><Relationship Id="rId88" Type="http://schemas.openxmlformats.org/officeDocument/2006/relationships/tags" Target="../tags/tag319.xml"/><Relationship Id="rId111" Type="http://schemas.openxmlformats.org/officeDocument/2006/relationships/tags" Target="../tags/tag342.xml"/><Relationship Id="rId132" Type="http://schemas.openxmlformats.org/officeDocument/2006/relationships/tags" Target="../tags/tag363.xml"/><Relationship Id="rId153" Type="http://schemas.openxmlformats.org/officeDocument/2006/relationships/tags" Target="../tags/tag384.xml"/><Relationship Id="rId174" Type="http://schemas.openxmlformats.org/officeDocument/2006/relationships/tags" Target="../tags/tag405.xml"/><Relationship Id="rId195" Type="http://schemas.openxmlformats.org/officeDocument/2006/relationships/tags" Target="../tags/tag426.xml"/><Relationship Id="rId209" Type="http://schemas.openxmlformats.org/officeDocument/2006/relationships/tags" Target="../tags/tag440.xml"/><Relationship Id="rId220" Type="http://schemas.openxmlformats.org/officeDocument/2006/relationships/tags" Target="../tags/tag451.xml"/><Relationship Id="rId241" Type="http://schemas.openxmlformats.org/officeDocument/2006/relationships/hyperlink" Target="https://business.columbia.edu/faculty/people/gernot-wagner" TargetMode="External"/><Relationship Id="rId15" Type="http://schemas.openxmlformats.org/officeDocument/2006/relationships/tags" Target="../tags/tag246.xml"/><Relationship Id="rId36" Type="http://schemas.openxmlformats.org/officeDocument/2006/relationships/tags" Target="../tags/tag267.xml"/><Relationship Id="rId57" Type="http://schemas.openxmlformats.org/officeDocument/2006/relationships/tags" Target="../tags/tag288.xml"/><Relationship Id="rId78" Type="http://schemas.openxmlformats.org/officeDocument/2006/relationships/tags" Target="../tags/tag309.xml"/><Relationship Id="rId99" Type="http://schemas.openxmlformats.org/officeDocument/2006/relationships/tags" Target="../tags/tag330.xml"/><Relationship Id="rId101" Type="http://schemas.openxmlformats.org/officeDocument/2006/relationships/tags" Target="../tags/tag332.xml"/><Relationship Id="rId122" Type="http://schemas.openxmlformats.org/officeDocument/2006/relationships/tags" Target="../tags/tag353.xml"/><Relationship Id="rId143" Type="http://schemas.openxmlformats.org/officeDocument/2006/relationships/tags" Target="../tags/tag374.xml"/><Relationship Id="rId164" Type="http://schemas.openxmlformats.org/officeDocument/2006/relationships/tags" Target="../tags/tag395.xml"/><Relationship Id="rId185" Type="http://schemas.openxmlformats.org/officeDocument/2006/relationships/tags" Target="../tags/tag416.xml"/><Relationship Id="rId4" Type="http://schemas.openxmlformats.org/officeDocument/2006/relationships/tags" Target="../tags/tag235.xml"/><Relationship Id="rId9" Type="http://schemas.openxmlformats.org/officeDocument/2006/relationships/tags" Target="../tags/tag240.xml"/><Relationship Id="rId180" Type="http://schemas.openxmlformats.org/officeDocument/2006/relationships/tags" Target="../tags/tag411.xml"/><Relationship Id="rId210" Type="http://schemas.openxmlformats.org/officeDocument/2006/relationships/tags" Target="../tags/tag441.xml"/><Relationship Id="rId215" Type="http://schemas.openxmlformats.org/officeDocument/2006/relationships/tags" Target="../tags/tag446.xml"/><Relationship Id="rId236" Type="http://schemas.openxmlformats.org/officeDocument/2006/relationships/slideLayout" Target="../slideLayouts/slideLayout7.xml"/><Relationship Id="rId26" Type="http://schemas.openxmlformats.org/officeDocument/2006/relationships/tags" Target="../tags/tag257.xml"/><Relationship Id="rId231" Type="http://schemas.openxmlformats.org/officeDocument/2006/relationships/tags" Target="../tags/tag462.xml"/><Relationship Id="rId47" Type="http://schemas.openxmlformats.org/officeDocument/2006/relationships/tags" Target="../tags/tag278.xml"/><Relationship Id="rId68" Type="http://schemas.openxmlformats.org/officeDocument/2006/relationships/tags" Target="../tags/tag299.xml"/><Relationship Id="rId89" Type="http://schemas.openxmlformats.org/officeDocument/2006/relationships/tags" Target="../tags/tag320.xml"/><Relationship Id="rId112" Type="http://schemas.openxmlformats.org/officeDocument/2006/relationships/tags" Target="../tags/tag343.xml"/><Relationship Id="rId133" Type="http://schemas.openxmlformats.org/officeDocument/2006/relationships/tags" Target="../tags/tag364.xml"/><Relationship Id="rId154" Type="http://schemas.openxmlformats.org/officeDocument/2006/relationships/tags" Target="../tags/tag385.xml"/><Relationship Id="rId175" Type="http://schemas.openxmlformats.org/officeDocument/2006/relationships/tags" Target="../tags/tag406.xml"/><Relationship Id="rId196" Type="http://schemas.openxmlformats.org/officeDocument/2006/relationships/tags" Target="../tags/tag427.xml"/><Relationship Id="rId200" Type="http://schemas.openxmlformats.org/officeDocument/2006/relationships/tags" Target="../tags/tag431.xml"/><Relationship Id="rId16" Type="http://schemas.openxmlformats.org/officeDocument/2006/relationships/tags" Target="../tags/tag247.xml"/><Relationship Id="rId221" Type="http://schemas.openxmlformats.org/officeDocument/2006/relationships/tags" Target="../tags/tag452.xml"/><Relationship Id="rId242" Type="http://schemas.openxmlformats.org/officeDocument/2006/relationships/hyperlink" Target="https://business.columbia.edu/insights/climate/cki" TargetMode="External"/><Relationship Id="rId37" Type="http://schemas.openxmlformats.org/officeDocument/2006/relationships/tags" Target="../tags/tag268.xml"/><Relationship Id="rId58" Type="http://schemas.openxmlformats.org/officeDocument/2006/relationships/tags" Target="../tags/tag289.xml"/><Relationship Id="rId79" Type="http://schemas.openxmlformats.org/officeDocument/2006/relationships/tags" Target="../tags/tag310.xml"/><Relationship Id="rId102" Type="http://schemas.openxmlformats.org/officeDocument/2006/relationships/tags" Target="../tags/tag333.xml"/><Relationship Id="rId123" Type="http://schemas.openxmlformats.org/officeDocument/2006/relationships/tags" Target="../tags/tag354.xml"/><Relationship Id="rId144" Type="http://schemas.openxmlformats.org/officeDocument/2006/relationships/tags" Target="../tags/tag375.xml"/><Relationship Id="rId90" Type="http://schemas.openxmlformats.org/officeDocument/2006/relationships/tags" Target="../tags/tag321.xml"/><Relationship Id="rId165" Type="http://schemas.openxmlformats.org/officeDocument/2006/relationships/tags" Target="../tags/tag396.xml"/><Relationship Id="rId186" Type="http://schemas.openxmlformats.org/officeDocument/2006/relationships/tags" Target="../tags/tag417.xml"/><Relationship Id="rId211" Type="http://schemas.openxmlformats.org/officeDocument/2006/relationships/tags" Target="../tags/tag442.xml"/><Relationship Id="rId232" Type="http://schemas.openxmlformats.org/officeDocument/2006/relationships/tags" Target="../tags/tag463.xml"/><Relationship Id="rId27" Type="http://schemas.openxmlformats.org/officeDocument/2006/relationships/tags" Target="../tags/tag258.xml"/><Relationship Id="rId48" Type="http://schemas.openxmlformats.org/officeDocument/2006/relationships/tags" Target="../tags/tag279.xml"/><Relationship Id="rId69" Type="http://schemas.openxmlformats.org/officeDocument/2006/relationships/tags" Target="../tags/tag300.xml"/><Relationship Id="rId113" Type="http://schemas.openxmlformats.org/officeDocument/2006/relationships/tags" Target="../tags/tag344.xml"/><Relationship Id="rId134" Type="http://schemas.openxmlformats.org/officeDocument/2006/relationships/tags" Target="../tags/tag365.xml"/><Relationship Id="rId80" Type="http://schemas.openxmlformats.org/officeDocument/2006/relationships/tags" Target="../tags/tag311.xml"/><Relationship Id="rId155" Type="http://schemas.openxmlformats.org/officeDocument/2006/relationships/tags" Target="../tags/tag386.xml"/><Relationship Id="rId176" Type="http://schemas.openxmlformats.org/officeDocument/2006/relationships/tags" Target="../tags/tag407.xml"/><Relationship Id="rId197" Type="http://schemas.openxmlformats.org/officeDocument/2006/relationships/tags" Target="../tags/tag428.xml"/><Relationship Id="rId201" Type="http://schemas.openxmlformats.org/officeDocument/2006/relationships/tags" Target="../tags/tag432.xml"/><Relationship Id="rId222" Type="http://schemas.openxmlformats.org/officeDocument/2006/relationships/tags" Target="../tags/tag453.xml"/><Relationship Id="rId243" Type="http://schemas.openxmlformats.org/officeDocument/2006/relationships/hyperlink" Target="https://business.columbia.edu/insights/climate/sustainable-proteins" TargetMode="External"/><Relationship Id="rId17" Type="http://schemas.openxmlformats.org/officeDocument/2006/relationships/tags" Target="../tags/tag248.xml"/><Relationship Id="rId38" Type="http://schemas.openxmlformats.org/officeDocument/2006/relationships/tags" Target="../tags/tag269.xml"/><Relationship Id="rId59" Type="http://schemas.openxmlformats.org/officeDocument/2006/relationships/tags" Target="../tags/tag290.xml"/><Relationship Id="rId103" Type="http://schemas.openxmlformats.org/officeDocument/2006/relationships/tags" Target="../tags/tag334.xml"/><Relationship Id="rId124" Type="http://schemas.openxmlformats.org/officeDocument/2006/relationships/tags" Target="../tags/tag355.xml"/><Relationship Id="rId70" Type="http://schemas.openxmlformats.org/officeDocument/2006/relationships/tags" Target="../tags/tag301.xml"/><Relationship Id="rId91" Type="http://schemas.openxmlformats.org/officeDocument/2006/relationships/tags" Target="../tags/tag322.xml"/><Relationship Id="rId145" Type="http://schemas.openxmlformats.org/officeDocument/2006/relationships/tags" Target="../tags/tag376.xml"/><Relationship Id="rId166" Type="http://schemas.openxmlformats.org/officeDocument/2006/relationships/tags" Target="../tags/tag397.xml"/><Relationship Id="rId187" Type="http://schemas.openxmlformats.org/officeDocument/2006/relationships/tags" Target="../tags/tag418.xml"/><Relationship Id="rId1" Type="http://schemas.openxmlformats.org/officeDocument/2006/relationships/vmlDrawing" Target="../drawings/vmlDrawing22.vml"/><Relationship Id="rId212" Type="http://schemas.openxmlformats.org/officeDocument/2006/relationships/tags" Target="../tags/tag443.xml"/><Relationship Id="rId233" Type="http://schemas.openxmlformats.org/officeDocument/2006/relationships/tags" Target="../tags/tag464.xml"/><Relationship Id="rId28" Type="http://schemas.openxmlformats.org/officeDocument/2006/relationships/tags" Target="../tags/tag259.xml"/><Relationship Id="rId49" Type="http://schemas.openxmlformats.org/officeDocument/2006/relationships/tags" Target="../tags/tag280.xml"/><Relationship Id="rId114" Type="http://schemas.openxmlformats.org/officeDocument/2006/relationships/tags" Target="../tags/tag345.xml"/><Relationship Id="rId60" Type="http://schemas.openxmlformats.org/officeDocument/2006/relationships/tags" Target="../tags/tag291.xml"/><Relationship Id="rId81" Type="http://schemas.openxmlformats.org/officeDocument/2006/relationships/tags" Target="../tags/tag312.xml"/><Relationship Id="rId135" Type="http://schemas.openxmlformats.org/officeDocument/2006/relationships/tags" Target="../tags/tag366.xml"/><Relationship Id="rId156" Type="http://schemas.openxmlformats.org/officeDocument/2006/relationships/tags" Target="../tags/tag387.xml"/><Relationship Id="rId177" Type="http://schemas.openxmlformats.org/officeDocument/2006/relationships/tags" Target="../tags/tag408.xml"/><Relationship Id="rId198" Type="http://schemas.openxmlformats.org/officeDocument/2006/relationships/tags" Target="../tags/tag429.xml"/><Relationship Id="rId202" Type="http://schemas.openxmlformats.org/officeDocument/2006/relationships/tags" Target="../tags/tag433.xml"/><Relationship Id="rId223" Type="http://schemas.openxmlformats.org/officeDocument/2006/relationships/tags" Target="../tags/tag454.xml"/><Relationship Id="rId244" Type="http://schemas.openxmlformats.org/officeDocument/2006/relationships/chart" Target="../charts/chart5.xml"/><Relationship Id="rId18" Type="http://schemas.openxmlformats.org/officeDocument/2006/relationships/tags" Target="../tags/tag249.xml"/><Relationship Id="rId39" Type="http://schemas.openxmlformats.org/officeDocument/2006/relationships/tags" Target="../tags/tag270.xml"/><Relationship Id="rId50" Type="http://schemas.openxmlformats.org/officeDocument/2006/relationships/tags" Target="../tags/tag281.xml"/><Relationship Id="rId104" Type="http://schemas.openxmlformats.org/officeDocument/2006/relationships/tags" Target="../tags/tag335.xml"/><Relationship Id="rId125" Type="http://schemas.openxmlformats.org/officeDocument/2006/relationships/tags" Target="../tags/tag356.xml"/><Relationship Id="rId146" Type="http://schemas.openxmlformats.org/officeDocument/2006/relationships/tags" Target="../tags/tag377.xml"/><Relationship Id="rId167" Type="http://schemas.openxmlformats.org/officeDocument/2006/relationships/tags" Target="../tags/tag398.xml"/><Relationship Id="rId188" Type="http://schemas.openxmlformats.org/officeDocument/2006/relationships/tags" Target="../tags/tag419.xml"/><Relationship Id="rId71" Type="http://schemas.openxmlformats.org/officeDocument/2006/relationships/tags" Target="../tags/tag302.xml"/><Relationship Id="rId92" Type="http://schemas.openxmlformats.org/officeDocument/2006/relationships/tags" Target="../tags/tag323.xml"/><Relationship Id="rId213" Type="http://schemas.openxmlformats.org/officeDocument/2006/relationships/tags" Target="../tags/tag444.xml"/><Relationship Id="rId234" Type="http://schemas.openxmlformats.org/officeDocument/2006/relationships/tags" Target="../tags/tag465.xml"/><Relationship Id="rId2" Type="http://schemas.openxmlformats.org/officeDocument/2006/relationships/tags" Target="../tags/tag233.xml"/><Relationship Id="rId29" Type="http://schemas.openxmlformats.org/officeDocument/2006/relationships/tags" Target="../tags/tag260.xml"/><Relationship Id="rId40" Type="http://schemas.openxmlformats.org/officeDocument/2006/relationships/tags" Target="../tags/tag271.xml"/><Relationship Id="rId115" Type="http://schemas.openxmlformats.org/officeDocument/2006/relationships/tags" Target="../tags/tag346.xml"/><Relationship Id="rId136" Type="http://schemas.openxmlformats.org/officeDocument/2006/relationships/tags" Target="../tags/tag367.xml"/><Relationship Id="rId157" Type="http://schemas.openxmlformats.org/officeDocument/2006/relationships/tags" Target="../tags/tag388.xml"/><Relationship Id="rId178" Type="http://schemas.openxmlformats.org/officeDocument/2006/relationships/tags" Target="../tags/tag409.xml"/><Relationship Id="rId61" Type="http://schemas.openxmlformats.org/officeDocument/2006/relationships/tags" Target="../tags/tag292.xml"/><Relationship Id="rId82" Type="http://schemas.openxmlformats.org/officeDocument/2006/relationships/tags" Target="../tags/tag313.xml"/><Relationship Id="rId199" Type="http://schemas.openxmlformats.org/officeDocument/2006/relationships/tags" Target="../tags/tag430.xml"/><Relationship Id="rId203" Type="http://schemas.openxmlformats.org/officeDocument/2006/relationships/tags" Target="../tags/tag434.xml"/><Relationship Id="rId19" Type="http://schemas.openxmlformats.org/officeDocument/2006/relationships/tags" Target="../tags/tag250.xml"/><Relationship Id="rId224" Type="http://schemas.openxmlformats.org/officeDocument/2006/relationships/tags" Target="../tags/tag455.xml"/><Relationship Id="rId245" Type="http://schemas.openxmlformats.org/officeDocument/2006/relationships/image" Target="../media/image19.png"/><Relationship Id="rId30" Type="http://schemas.openxmlformats.org/officeDocument/2006/relationships/tags" Target="../tags/tag261.xml"/><Relationship Id="rId105" Type="http://schemas.openxmlformats.org/officeDocument/2006/relationships/tags" Target="../tags/tag336.xml"/><Relationship Id="rId126" Type="http://schemas.openxmlformats.org/officeDocument/2006/relationships/tags" Target="../tags/tag357.xml"/><Relationship Id="rId147" Type="http://schemas.openxmlformats.org/officeDocument/2006/relationships/tags" Target="../tags/tag378.xml"/><Relationship Id="rId168" Type="http://schemas.openxmlformats.org/officeDocument/2006/relationships/tags" Target="../tags/tag399.xml"/><Relationship Id="rId51" Type="http://schemas.openxmlformats.org/officeDocument/2006/relationships/tags" Target="../tags/tag282.xml"/><Relationship Id="rId72" Type="http://schemas.openxmlformats.org/officeDocument/2006/relationships/tags" Target="../tags/tag303.xml"/><Relationship Id="rId93" Type="http://schemas.openxmlformats.org/officeDocument/2006/relationships/tags" Target="../tags/tag324.xml"/><Relationship Id="rId189" Type="http://schemas.openxmlformats.org/officeDocument/2006/relationships/tags" Target="../tags/tag420.xml"/><Relationship Id="rId3" Type="http://schemas.openxmlformats.org/officeDocument/2006/relationships/tags" Target="../tags/tag234.xml"/><Relationship Id="rId214" Type="http://schemas.openxmlformats.org/officeDocument/2006/relationships/tags" Target="../tags/tag445.xml"/><Relationship Id="rId235" Type="http://schemas.openxmlformats.org/officeDocument/2006/relationships/tags" Target="../tags/tag466.xml"/><Relationship Id="rId116" Type="http://schemas.openxmlformats.org/officeDocument/2006/relationships/tags" Target="../tags/tag347.xml"/><Relationship Id="rId137" Type="http://schemas.openxmlformats.org/officeDocument/2006/relationships/tags" Target="../tags/tag368.xml"/><Relationship Id="rId158" Type="http://schemas.openxmlformats.org/officeDocument/2006/relationships/tags" Target="../tags/tag389.xml"/><Relationship Id="rId20" Type="http://schemas.openxmlformats.org/officeDocument/2006/relationships/tags" Target="../tags/tag251.xml"/><Relationship Id="rId41" Type="http://schemas.openxmlformats.org/officeDocument/2006/relationships/tags" Target="../tags/tag272.xml"/><Relationship Id="rId62" Type="http://schemas.openxmlformats.org/officeDocument/2006/relationships/tags" Target="../tags/tag293.xml"/><Relationship Id="rId83" Type="http://schemas.openxmlformats.org/officeDocument/2006/relationships/tags" Target="../tags/tag314.xml"/><Relationship Id="rId179" Type="http://schemas.openxmlformats.org/officeDocument/2006/relationships/tags" Target="../tags/tag410.xml"/><Relationship Id="rId190" Type="http://schemas.openxmlformats.org/officeDocument/2006/relationships/tags" Target="../tags/tag421.xml"/><Relationship Id="rId204" Type="http://schemas.openxmlformats.org/officeDocument/2006/relationships/tags" Target="../tags/tag435.xml"/><Relationship Id="rId225" Type="http://schemas.openxmlformats.org/officeDocument/2006/relationships/tags" Target="../tags/tag456.xml"/><Relationship Id="rId246" Type="http://schemas.openxmlformats.org/officeDocument/2006/relationships/image" Target="../media/image21.svg"/><Relationship Id="rId106" Type="http://schemas.openxmlformats.org/officeDocument/2006/relationships/tags" Target="../tags/tag337.xml"/><Relationship Id="rId127" Type="http://schemas.openxmlformats.org/officeDocument/2006/relationships/tags" Target="../tags/tag358.xml"/><Relationship Id="rId10" Type="http://schemas.openxmlformats.org/officeDocument/2006/relationships/tags" Target="../tags/tag241.xml"/><Relationship Id="rId31" Type="http://schemas.openxmlformats.org/officeDocument/2006/relationships/tags" Target="../tags/tag262.xml"/><Relationship Id="rId52" Type="http://schemas.openxmlformats.org/officeDocument/2006/relationships/tags" Target="../tags/tag283.xml"/><Relationship Id="rId73" Type="http://schemas.openxmlformats.org/officeDocument/2006/relationships/tags" Target="../tags/tag304.xml"/><Relationship Id="rId94" Type="http://schemas.openxmlformats.org/officeDocument/2006/relationships/tags" Target="../tags/tag325.xml"/><Relationship Id="rId148" Type="http://schemas.openxmlformats.org/officeDocument/2006/relationships/tags" Target="../tags/tag379.xml"/><Relationship Id="rId169" Type="http://schemas.openxmlformats.org/officeDocument/2006/relationships/tags" Target="../tags/tag400.xml"/></Relationships>
</file>

<file path=ppt/slides/_rels/slide13.xml.rels><?xml version="1.0" encoding="UTF-8" standalone="yes"?>
<Relationships xmlns="http://schemas.openxmlformats.org/package/2006/relationships"><Relationship Id="rId26" Type="http://schemas.openxmlformats.org/officeDocument/2006/relationships/tags" Target="../tags/tag491.xml"/><Relationship Id="rId21" Type="http://schemas.openxmlformats.org/officeDocument/2006/relationships/tags" Target="../tags/tag486.xml"/><Relationship Id="rId42" Type="http://schemas.openxmlformats.org/officeDocument/2006/relationships/tags" Target="../tags/tag507.xml"/><Relationship Id="rId47" Type="http://schemas.openxmlformats.org/officeDocument/2006/relationships/tags" Target="../tags/tag512.xml"/><Relationship Id="rId63" Type="http://schemas.openxmlformats.org/officeDocument/2006/relationships/tags" Target="../tags/tag528.xml"/><Relationship Id="rId68" Type="http://schemas.openxmlformats.org/officeDocument/2006/relationships/chart" Target="../charts/chart6.xml"/><Relationship Id="rId2" Type="http://schemas.openxmlformats.org/officeDocument/2006/relationships/tags" Target="../tags/tag467.xml"/><Relationship Id="rId16" Type="http://schemas.openxmlformats.org/officeDocument/2006/relationships/tags" Target="../tags/tag481.xml"/><Relationship Id="rId29" Type="http://schemas.openxmlformats.org/officeDocument/2006/relationships/tags" Target="../tags/tag494.xml"/><Relationship Id="rId11" Type="http://schemas.openxmlformats.org/officeDocument/2006/relationships/tags" Target="../tags/tag476.xml"/><Relationship Id="rId24" Type="http://schemas.openxmlformats.org/officeDocument/2006/relationships/tags" Target="../tags/tag489.xml"/><Relationship Id="rId32" Type="http://schemas.openxmlformats.org/officeDocument/2006/relationships/tags" Target="../tags/tag497.xml"/><Relationship Id="rId37" Type="http://schemas.openxmlformats.org/officeDocument/2006/relationships/tags" Target="../tags/tag502.xml"/><Relationship Id="rId40" Type="http://schemas.openxmlformats.org/officeDocument/2006/relationships/tags" Target="../tags/tag505.xml"/><Relationship Id="rId45" Type="http://schemas.openxmlformats.org/officeDocument/2006/relationships/tags" Target="../tags/tag510.xml"/><Relationship Id="rId53" Type="http://schemas.openxmlformats.org/officeDocument/2006/relationships/tags" Target="../tags/tag518.xml"/><Relationship Id="rId58" Type="http://schemas.openxmlformats.org/officeDocument/2006/relationships/tags" Target="../tags/tag523.xml"/><Relationship Id="rId66" Type="http://schemas.openxmlformats.org/officeDocument/2006/relationships/oleObject" Target="../embeddings/oleObject23.bin"/><Relationship Id="rId5" Type="http://schemas.openxmlformats.org/officeDocument/2006/relationships/tags" Target="../tags/tag470.xml"/><Relationship Id="rId61" Type="http://schemas.openxmlformats.org/officeDocument/2006/relationships/tags" Target="../tags/tag526.xml"/><Relationship Id="rId19" Type="http://schemas.openxmlformats.org/officeDocument/2006/relationships/tags" Target="../tags/tag484.xml"/><Relationship Id="rId14" Type="http://schemas.openxmlformats.org/officeDocument/2006/relationships/tags" Target="../tags/tag479.xml"/><Relationship Id="rId22" Type="http://schemas.openxmlformats.org/officeDocument/2006/relationships/tags" Target="../tags/tag487.xml"/><Relationship Id="rId27" Type="http://schemas.openxmlformats.org/officeDocument/2006/relationships/tags" Target="../tags/tag492.xml"/><Relationship Id="rId30" Type="http://schemas.openxmlformats.org/officeDocument/2006/relationships/tags" Target="../tags/tag495.xml"/><Relationship Id="rId35" Type="http://schemas.openxmlformats.org/officeDocument/2006/relationships/tags" Target="../tags/tag500.xml"/><Relationship Id="rId43" Type="http://schemas.openxmlformats.org/officeDocument/2006/relationships/tags" Target="../tags/tag508.xml"/><Relationship Id="rId48" Type="http://schemas.openxmlformats.org/officeDocument/2006/relationships/tags" Target="../tags/tag513.xml"/><Relationship Id="rId56" Type="http://schemas.openxmlformats.org/officeDocument/2006/relationships/tags" Target="../tags/tag521.xml"/><Relationship Id="rId64" Type="http://schemas.openxmlformats.org/officeDocument/2006/relationships/slideLayout" Target="../slideLayouts/slideLayout7.xml"/><Relationship Id="rId69" Type="http://schemas.openxmlformats.org/officeDocument/2006/relationships/hyperlink" Target="https://ourworldindata.org/environmental-impacts-of-food" TargetMode="External"/><Relationship Id="rId8" Type="http://schemas.openxmlformats.org/officeDocument/2006/relationships/tags" Target="../tags/tag473.xml"/><Relationship Id="rId51" Type="http://schemas.openxmlformats.org/officeDocument/2006/relationships/tags" Target="../tags/tag516.xml"/><Relationship Id="rId72" Type="http://schemas.openxmlformats.org/officeDocument/2006/relationships/hyperlink" Target="https://business.columbia.edu/insights/climate/cki" TargetMode="External"/><Relationship Id="rId3" Type="http://schemas.openxmlformats.org/officeDocument/2006/relationships/tags" Target="../tags/tag468.xml"/><Relationship Id="rId12" Type="http://schemas.openxmlformats.org/officeDocument/2006/relationships/tags" Target="../tags/tag477.xml"/><Relationship Id="rId17" Type="http://schemas.openxmlformats.org/officeDocument/2006/relationships/tags" Target="../tags/tag482.xml"/><Relationship Id="rId25" Type="http://schemas.openxmlformats.org/officeDocument/2006/relationships/tags" Target="../tags/tag490.xml"/><Relationship Id="rId33" Type="http://schemas.openxmlformats.org/officeDocument/2006/relationships/tags" Target="../tags/tag498.xml"/><Relationship Id="rId38" Type="http://schemas.openxmlformats.org/officeDocument/2006/relationships/tags" Target="../tags/tag503.xml"/><Relationship Id="rId46" Type="http://schemas.openxmlformats.org/officeDocument/2006/relationships/tags" Target="../tags/tag511.xml"/><Relationship Id="rId59" Type="http://schemas.openxmlformats.org/officeDocument/2006/relationships/tags" Target="../tags/tag524.xml"/><Relationship Id="rId67" Type="http://schemas.openxmlformats.org/officeDocument/2006/relationships/image" Target="../media/image10.emf"/><Relationship Id="rId20" Type="http://schemas.openxmlformats.org/officeDocument/2006/relationships/tags" Target="../tags/tag485.xml"/><Relationship Id="rId41" Type="http://schemas.openxmlformats.org/officeDocument/2006/relationships/tags" Target="../tags/tag506.xml"/><Relationship Id="rId54" Type="http://schemas.openxmlformats.org/officeDocument/2006/relationships/tags" Target="../tags/tag519.xml"/><Relationship Id="rId62" Type="http://schemas.openxmlformats.org/officeDocument/2006/relationships/tags" Target="../tags/tag527.xml"/><Relationship Id="rId70" Type="http://schemas.openxmlformats.org/officeDocument/2006/relationships/hyperlink" Target="https://www.science.org/doi/10.1126/science.aaq0216" TargetMode="External"/><Relationship Id="rId1" Type="http://schemas.openxmlformats.org/officeDocument/2006/relationships/vmlDrawing" Target="../drawings/vmlDrawing23.vml"/><Relationship Id="rId6" Type="http://schemas.openxmlformats.org/officeDocument/2006/relationships/tags" Target="../tags/tag471.xml"/><Relationship Id="rId15" Type="http://schemas.openxmlformats.org/officeDocument/2006/relationships/tags" Target="../tags/tag480.xml"/><Relationship Id="rId23" Type="http://schemas.openxmlformats.org/officeDocument/2006/relationships/tags" Target="../tags/tag488.xml"/><Relationship Id="rId28" Type="http://schemas.openxmlformats.org/officeDocument/2006/relationships/tags" Target="../tags/tag493.xml"/><Relationship Id="rId36" Type="http://schemas.openxmlformats.org/officeDocument/2006/relationships/tags" Target="../tags/tag501.xml"/><Relationship Id="rId49" Type="http://schemas.openxmlformats.org/officeDocument/2006/relationships/tags" Target="../tags/tag514.xml"/><Relationship Id="rId57" Type="http://schemas.openxmlformats.org/officeDocument/2006/relationships/tags" Target="../tags/tag522.xml"/><Relationship Id="rId10" Type="http://schemas.openxmlformats.org/officeDocument/2006/relationships/tags" Target="../tags/tag475.xml"/><Relationship Id="rId31" Type="http://schemas.openxmlformats.org/officeDocument/2006/relationships/tags" Target="../tags/tag496.xml"/><Relationship Id="rId44" Type="http://schemas.openxmlformats.org/officeDocument/2006/relationships/tags" Target="../tags/tag509.xml"/><Relationship Id="rId52" Type="http://schemas.openxmlformats.org/officeDocument/2006/relationships/tags" Target="../tags/tag517.xml"/><Relationship Id="rId60" Type="http://schemas.openxmlformats.org/officeDocument/2006/relationships/tags" Target="../tags/tag525.xml"/><Relationship Id="rId65" Type="http://schemas.openxmlformats.org/officeDocument/2006/relationships/notesSlide" Target="../notesSlides/notesSlide11.xml"/><Relationship Id="rId73" Type="http://schemas.openxmlformats.org/officeDocument/2006/relationships/hyperlink" Target="https://business.columbia.edu/insights/climate/sustainable-proteins" TargetMode="External"/><Relationship Id="rId4" Type="http://schemas.openxmlformats.org/officeDocument/2006/relationships/tags" Target="../tags/tag469.xml"/><Relationship Id="rId9" Type="http://schemas.openxmlformats.org/officeDocument/2006/relationships/tags" Target="../tags/tag474.xml"/><Relationship Id="rId13" Type="http://schemas.openxmlformats.org/officeDocument/2006/relationships/tags" Target="../tags/tag478.xml"/><Relationship Id="rId18" Type="http://schemas.openxmlformats.org/officeDocument/2006/relationships/tags" Target="../tags/tag483.xml"/><Relationship Id="rId39" Type="http://schemas.openxmlformats.org/officeDocument/2006/relationships/tags" Target="../tags/tag504.xml"/><Relationship Id="rId34" Type="http://schemas.openxmlformats.org/officeDocument/2006/relationships/tags" Target="../tags/tag499.xml"/><Relationship Id="rId50" Type="http://schemas.openxmlformats.org/officeDocument/2006/relationships/tags" Target="../tags/tag515.xml"/><Relationship Id="rId55" Type="http://schemas.openxmlformats.org/officeDocument/2006/relationships/tags" Target="../tags/tag520.xml"/><Relationship Id="rId7" Type="http://schemas.openxmlformats.org/officeDocument/2006/relationships/tags" Target="../tags/tag472.xml"/><Relationship Id="rId71" Type="http://schemas.openxmlformats.org/officeDocument/2006/relationships/hyperlink" Target="https://business.columbia.edu/faculty/people/gernot-wagner" TargetMode="External"/></Relationships>
</file>

<file path=ppt/slides/_rels/slide14.xml.rels><?xml version="1.0" encoding="UTF-8" standalone="yes"?>
<Relationships xmlns="http://schemas.openxmlformats.org/package/2006/relationships"><Relationship Id="rId13" Type="http://schemas.openxmlformats.org/officeDocument/2006/relationships/tags" Target="../tags/tag540.xml"/><Relationship Id="rId18" Type="http://schemas.openxmlformats.org/officeDocument/2006/relationships/tags" Target="../tags/tag545.xml"/><Relationship Id="rId26" Type="http://schemas.openxmlformats.org/officeDocument/2006/relationships/tags" Target="../tags/tag553.xml"/><Relationship Id="rId39" Type="http://schemas.openxmlformats.org/officeDocument/2006/relationships/hyperlink" Target="https://business.columbia.edu/insights/climate/cki" TargetMode="External"/><Relationship Id="rId21" Type="http://schemas.openxmlformats.org/officeDocument/2006/relationships/tags" Target="../tags/tag548.xml"/><Relationship Id="rId34" Type="http://schemas.openxmlformats.org/officeDocument/2006/relationships/hyperlink" Target="https://www.bcg.com/publications/2023/methane-global-warming-potential" TargetMode="External"/><Relationship Id="rId42" Type="http://schemas.openxmlformats.org/officeDocument/2006/relationships/chart" Target="../charts/chart9.xml"/><Relationship Id="rId7" Type="http://schemas.openxmlformats.org/officeDocument/2006/relationships/tags" Target="../tags/tag534.xml"/><Relationship Id="rId2" Type="http://schemas.openxmlformats.org/officeDocument/2006/relationships/tags" Target="../tags/tag529.xml"/><Relationship Id="rId16" Type="http://schemas.openxmlformats.org/officeDocument/2006/relationships/tags" Target="../tags/tag543.xml"/><Relationship Id="rId20" Type="http://schemas.openxmlformats.org/officeDocument/2006/relationships/tags" Target="../tags/tag547.xml"/><Relationship Id="rId29" Type="http://schemas.openxmlformats.org/officeDocument/2006/relationships/notesSlide" Target="../notesSlides/notesSlide12.xml"/><Relationship Id="rId41" Type="http://schemas.openxmlformats.org/officeDocument/2006/relationships/chart" Target="../charts/chart8.xml"/><Relationship Id="rId1" Type="http://schemas.openxmlformats.org/officeDocument/2006/relationships/vmlDrawing" Target="../drawings/vmlDrawing24.vml"/><Relationship Id="rId6" Type="http://schemas.openxmlformats.org/officeDocument/2006/relationships/tags" Target="../tags/tag533.xml"/><Relationship Id="rId11" Type="http://schemas.openxmlformats.org/officeDocument/2006/relationships/tags" Target="../tags/tag538.xml"/><Relationship Id="rId24" Type="http://schemas.openxmlformats.org/officeDocument/2006/relationships/tags" Target="../tags/tag551.xml"/><Relationship Id="rId32" Type="http://schemas.openxmlformats.org/officeDocument/2006/relationships/chart" Target="../charts/chart7.xml"/><Relationship Id="rId37" Type="http://schemas.openxmlformats.org/officeDocument/2006/relationships/hyperlink" Target="https://www.catf.us/2024/10/accelerating-climate-solutions-agriculture-why-reducing-methane-livestock-urgent-opportunity/" TargetMode="External"/><Relationship Id="rId40" Type="http://schemas.openxmlformats.org/officeDocument/2006/relationships/hyperlink" Target="https://business.columbia.edu/insights/climate/sustainable-proteins" TargetMode="External"/><Relationship Id="rId5" Type="http://schemas.openxmlformats.org/officeDocument/2006/relationships/tags" Target="../tags/tag532.xml"/><Relationship Id="rId15" Type="http://schemas.openxmlformats.org/officeDocument/2006/relationships/tags" Target="../tags/tag542.xml"/><Relationship Id="rId23" Type="http://schemas.openxmlformats.org/officeDocument/2006/relationships/tags" Target="../tags/tag550.xml"/><Relationship Id="rId28" Type="http://schemas.openxmlformats.org/officeDocument/2006/relationships/slideLayout" Target="../slideLayouts/slideLayout7.xml"/><Relationship Id="rId36" Type="http://schemas.openxmlformats.org/officeDocument/2006/relationships/hyperlink" Target="https://www.climatewatchdata.org/ghg-emissions?end_year=2022&amp;start_year=1990" TargetMode="External"/><Relationship Id="rId10" Type="http://schemas.openxmlformats.org/officeDocument/2006/relationships/tags" Target="../tags/tag537.xml"/><Relationship Id="rId19" Type="http://schemas.openxmlformats.org/officeDocument/2006/relationships/tags" Target="../tags/tag546.xml"/><Relationship Id="rId31" Type="http://schemas.openxmlformats.org/officeDocument/2006/relationships/image" Target="../media/image25.emf"/><Relationship Id="rId4" Type="http://schemas.openxmlformats.org/officeDocument/2006/relationships/tags" Target="../tags/tag531.xml"/><Relationship Id="rId9" Type="http://schemas.openxmlformats.org/officeDocument/2006/relationships/tags" Target="../tags/tag536.xml"/><Relationship Id="rId14" Type="http://schemas.openxmlformats.org/officeDocument/2006/relationships/tags" Target="../tags/tag541.xml"/><Relationship Id="rId22" Type="http://schemas.openxmlformats.org/officeDocument/2006/relationships/tags" Target="../tags/tag549.xml"/><Relationship Id="rId27" Type="http://schemas.openxmlformats.org/officeDocument/2006/relationships/tags" Target="../tags/tag554.xml"/><Relationship Id="rId30" Type="http://schemas.openxmlformats.org/officeDocument/2006/relationships/oleObject" Target="../embeddings/oleObject24.bin"/><Relationship Id="rId35" Type="http://schemas.openxmlformats.org/officeDocument/2006/relationships/hyperlink" Target="https://www.fao.org/faostat/en/#home" TargetMode="External"/><Relationship Id="rId8" Type="http://schemas.openxmlformats.org/officeDocument/2006/relationships/tags" Target="../tags/tag535.xml"/><Relationship Id="rId3" Type="http://schemas.openxmlformats.org/officeDocument/2006/relationships/tags" Target="../tags/tag530.xml"/><Relationship Id="rId12" Type="http://schemas.openxmlformats.org/officeDocument/2006/relationships/tags" Target="../tags/tag539.xml"/><Relationship Id="rId17" Type="http://schemas.openxmlformats.org/officeDocument/2006/relationships/tags" Target="../tags/tag544.xml"/><Relationship Id="rId25" Type="http://schemas.openxmlformats.org/officeDocument/2006/relationships/tags" Target="../tags/tag552.xml"/><Relationship Id="rId33" Type="http://schemas.openxmlformats.org/officeDocument/2006/relationships/hyperlink" Target="https://climate.nasa.gov/vital-signs/methane/?intent=121#:~:text=The%20concentration%20of%20methane%20in,(which%20began%20in%201750)." TargetMode="External"/><Relationship Id="rId38" Type="http://schemas.openxmlformats.org/officeDocument/2006/relationships/hyperlink" Target="https://business.columbia.edu/faculty/people/gernot-wagner" TargetMode="External"/></Relationships>
</file>

<file path=ppt/slides/_rels/slide15.xml.rels><?xml version="1.0" encoding="UTF-8" standalone="yes"?>
<Relationships xmlns="http://schemas.openxmlformats.org/package/2006/relationships"><Relationship Id="rId13" Type="http://schemas.openxmlformats.org/officeDocument/2006/relationships/tags" Target="../tags/tag566.xml"/><Relationship Id="rId18" Type="http://schemas.openxmlformats.org/officeDocument/2006/relationships/tags" Target="../tags/tag571.xml"/><Relationship Id="rId26" Type="http://schemas.openxmlformats.org/officeDocument/2006/relationships/tags" Target="../tags/tag579.xml"/><Relationship Id="rId39" Type="http://schemas.openxmlformats.org/officeDocument/2006/relationships/tags" Target="../tags/tag592.xml"/><Relationship Id="rId21" Type="http://schemas.openxmlformats.org/officeDocument/2006/relationships/tags" Target="../tags/tag574.xml"/><Relationship Id="rId34" Type="http://schemas.openxmlformats.org/officeDocument/2006/relationships/tags" Target="../tags/tag587.xml"/><Relationship Id="rId42" Type="http://schemas.openxmlformats.org/officeDocument/2006/relationships/slideLayout" Target="../slideLayouts/slideLayout7.xml"/><Relationship Id="rId47" Type="http://schemas.openxmlformats.org/officeDocument/2006/relationships/hyperlink" Target="https://www.wri.org/insights/manage-global-land-squeeze-produce-protect-reduce-restore" TargetMode="External"/><Relationship Id="rId50" Type="http://schemas.openxmlformats.org/officeDocument/2006/relationships/hyperlink" Target="https://business.columbia.edu/faculty/people/gernot-wagner" TargetMode="External"/><Relationship Id="rId7" Type="http://schemas.openxmlformats.org/officeDocument/2006/relationships/tags" Target="../tags/tag560.xml"/><Relationship Id="rId2" Type="http://schemas.openxmlformats.org/officeDocument/2006/relationships/tags" Target="../tags/tag555.xml"/><Relationship Id="rId16" Type="http://schemas.openxmlformats.org/officeDocument/2006/relationships/tags" Target="../tags/tag569.xml"/><Relationship Id="rId29" Type="http://schemas.openxmlformats.org/officeDocument/2006/relationships/tags" Target="../tags/tag582.xml"/><Relationship Id="rId11" Type="http://schemas.openxmlformats.org/officeDocument/2006/relationships/tags" Target="../tags/tag564.xml"/><Relationship Id="rId24" Type="http://schemas.openxmlformats.org/officeDocument/2006/relationships/tags" Target="../tags/tag577.xml"/><Relationship Id="rId32" Type="http://schemas.openxmlformats.org/officeDocument/2006/relationships/tags" Target="../tags/tag585.xml"/><Relationship Id="rId37" Type="http://schemas.openxmlformats.org/officeDocument/2006/relationships/tags" Target="../tags/tag590.xml"/><Relationship Id="rId40" Type="http://schemas.openxmlformats.org/officeDocument/2006/relationships/tags" Target="../tags/tag593.xml"/><Relationship Id="rId45" Type="http://schemas.openxmlformats.org/officeDocument/2006/relationships/image" Target="../media/image26.emf"/><Relationship Id="rId5" Type="http://schemas.openxmlformats.org/officeDocument/2006/relationships/tags" Target="../tags/tag558.xml"/><Relationship Id="rId15" Type="http://schemas.openxmlformats.org/officeDocument/2006/relationships/tags" Target="../tags/tag568.xml"/><Relationship Id="rId23" Type="http://schemas.openxmlformats.org/officeDocument/2006/relationships/tags" Target="../tags/tag576.xml"/><Relationship Id="rId28" Type="http://schemas.openxmlformats.org/officeDocument/2006/relationships/tags" Target="../tags/tag581.xml"/><Relationship Id="rId36" Type="http://schemas.openxmlformats.org/officeDocument/2006/relationships/tags" Target="../tags/tag589.xml"/><Relationship Id="rId49" Type="http://schemas.openxmlformats.org/officeDocument/2006/relationships/hyperlink" Target="https://www.mckinsey.com/industries/agriculture/our-insights/the-agricultural-transition-building-a-sustainable-future#/" TargetMode="External"/><Relationship Id="rId10" Type="http://schemas.openxmlformats.org/officeDocument/2006/relationships/tags" Target="../tags/tag563.xml"/><Relationship Id="rId19" Type="http://schemas.openxmlformats.org/officeDocument/2006/relationships/tags" Target="../tags/tag572.xml"/><Relationship Id="rId31" Type="http://schemas.openxmlformats.org/officeDocument/2006/relationships/tags" Target="../tags/tag584.xml"/><Relationship Id="rId44" Type="http://schemas.openxmlformats.org/officeDocument/2006/relationships/oleObject" Target="../embeddings/oleObject25.bin"/><Relationship Id="rId52" Type="http://schemas.openxmlformats.org/officeDocument/2006/relationships/hyperlink" Target="https://business.columbia.edu/insights/climate/sustainable-proteins" TargetMode="External"/><Relationship Id="rId4" Type="http://schemas.openxmlformats.org/officeDocument/2006/relationships/tags" Target="../tags/tag557.xml"/><Relationship Id="rId9" Type="http://schemas.openxmlformats.org/officeDocument/2006/relationships/tags" Target="../tags/tag562.xml"/><Relationship Id="rId14" Type="http://schemas.openxmlformats.org/officeDocument/2006/relationships/tags" Target="../tags/tag567.xml"/><Relationship Id="rId22" Type="http://schemas.openxmlformats.org/officeDocument/2006/relationships/tags" Target="../tags/tag575.xml"/><Relationship Id="rId27" Type="http://schemas.openxmlformats.org/officeDocument/2006/relationships/tags" Target="../tags/tag580.xml"/><Relationship Id="rId30" Type="http://schemas.openxmlformats.org/officeDocument/2006/relationships/tags" Target="../tags/tag583.xml"/><Relationship Id="rId35" Type="http://schemas.openxmlformats.org/officeDocument/2006/relationships/tags" Target="../tags/tag588.xml"/><Relationship Id="rId43" Type="http://schemas.openxmlformats.org/officeDocument/2006/relationships/notesSlide" Target="../notesSlides/notesSlide13.xml"/><Relationship Id="rId48" Type="http://schemas.openxmlformats.org/officeDocument/2006/relationships/hyperlink" Target="https://www.nature.com/articles/nclimate2353" TargetMode="External"/><Relationship Id="rId8" Type="http://schemas.openxmlformats.org/officeDocument/2006/relationships/tags" Target="../tags/tag561.xml"/><Relationship Id="rId51" Type="http://schemas.openxmlformats.org/officeDocument/2006/relationships/hyperlink" Target="https://business.columbia.edu/insights/climate/cki" TargetMode="External"/><Relationship Id="rId3" Type="http://schemas.openxmlformats.org/officeDocument/2006/relationships/tags" Target="../tags/tag556.xml"/><Relationship Id="rId12" Type="http://schemas.openxmlformats.org/officeDocument/2006/relationships/tags" Target="../tags/tag565.xml"/><Relationship Id="rId17" Type="http://schemas.openxmlformats.org/officeDocument/2006/relationships/tags" Target="../tags/tag570.xml"/><Relationship Id="rId25" Type="http://schemas.openxmlformats.org/officeDocument/2006/relationships/tags" Target="../tags/tag578.xml"/><Relationship Id="rId33" Type="http://schemas.openxmlformats.org/officeDocument/2006/relationships/tags" Target="../tags/tag586.xml"/><Relationship Id="rId38" Type="http://schemas.openxmlformats.org/officeDocument/2006/relationships/tags" Target="../tags/tag591.xml"/><Relationship Id="rId46" Type="http://schemas.openxmlformats.org/officeDocument/2006/relationships/chart" Target="../charts/chart10.xml"/><Relationship Id="rId20" Type="http://schemas.openxmlformats.org/officeDocument/2006/relationships/tags" Target="../tags/tag573.xml"/><Relationship Id="rId41" Type="http://schemas.openxmlformats.org/officeDocument/2006/relationships/tags" Target="../tags/tag594.xml"/><Relationship Id="rId1" Type="http://schemas.openxmlformats.org/officeDocument/2006/relationships/vmlDrawing" Target="../drawings/vmlDrawing25.vml"/><Relationship Id="rId6" Type="http://schemas.openxmlformats.org/officeDocument/2006/relationships/tags" Target="../tags/tag559.xml"/></Relationships>
</file>

<file path=ppt/slides/_rels/slide16.xml.rels><?xml version="1.0" encoding="UTF-8" standalone="yes"?>
<Relationships xmlns="http://schemas.openxmlformats.org/package/2006/relationships"><Relationship Id="rId26" Type="http://schemas.openxmlformats.org/officeDocument/2006/relationships/tags" Target="../tags/tag619.xml"/><Relationship Id="rId21" Type="http://schemas.openxmlformats.org/officeDocument/2006/relationships/tags" Target="../tags/tag614.xml"/><Relationship Id="rId42" Type="http://schemas.openxmlformats.org/officeDocument/2006/relationships/tags" Target="../tags/tag635.xml"/><Relationship Id="rId47" Type="http://schemas.openxmlformats.org/officeDocument/2006/relationships/tags" Target="../tags/tag640.xml"/><Relationship Id="rId63" Type="http://schemas.openxmlformats.org/officeDocument/2006/relationships/tags" Target="../tags/tag656.xml"/><Relationship Id="rId68" Type="http://schemas.openxmlformats.org/officeDocument/2006/relationships/tags" Target="../tags/tag661.xml"/><Relationship Id="rId84" Type="http://schemas.openxmlformats.org/officeDocument/2006/relationships/image" Target="../media/image27.emf"/><Relationship Id="rId89" Type="http://schemas.openxmlformats.org/officeDocument/2006/relationships/hyperlink" Target="https://business.columbia.edu/insights/climate/sustainable-proteins" TargetMode="External"/><Relationship Id="rId16" Type="http://schemas.openxmlformats.org/officeDocument/2006/relationships/tags" Target="../tags/tag609.xml"/><Relationship Id="rId11" Type="http://schemas.openxmlformats.org/officeDocument/2006/relationships/tags" Target="../tags/tag604.xml"/><Relationship Id="rId32" Type="http://schemas.openxmlformats.org/officeDocument/2006/relationships/tags" Target="../tags/tag625.xml"/><Relationship Id="rId37" Type="http://schemas.openxmlformats.org/officeDocument/2006/relationships/tags" Target="../tags/tag630.xml"/><Relationship Id="rId53" Type="http://schemas.openxmlformats.org/officeDocument/2006/relationships/tags" Target="../tags/tag646.xml"/><Relationship Id="rId58" Type="http://schemas.openxmlformats.org/officeDocument/2006/relationships/tags" Target="../tags/tag651.xml"/><Relationship Id="rId74" Type="http://schemas.openxmlformats.org/officeDocument/2006/relationships/tags" Target="../tags/tag667.xml"/><Relationship Id="rId79" Type="http://schemas.openxmlformats.org/officeDocument/2006/relationships/tags" Target="../tags/tag672.xml"/><Relationship Id="rId5" Type="http://schemas.openxmlformats.org/officeDocument/2006/relationships/tags" Target="../tags/tag598.xml"/><Relationship Id="rId90" Type="http://schemas.openxmlformats.org/officeDocument/2006/relationships/chart" Target="../charts/chart12.xml"/><Relationship Id="rId14" Type="http://schemas.openxmlformats.org/officeDocument/2006/relationships/tags" Target="../tags/tag607.xml"/><Relationship Id="rId22" Type="http://schemas.openxmlformats.org/officeDocument/2006/relationships/tags" Target="../tags/tag615.xml"/><Relationship Id="rId27" Type="http://schemas.openxmlformats.org/officeDocument/2006/relationships/tags" Target="../tags/tag620.xml"/><Relationship Id="rId30" Type="http://schemas.openxmlformats.org/officeDocument/2006/relationships/tags" Target="../tags/tag623.xml"/><Relationship Id="rId35" Type="http://schemas.openxmlformats.org/officeDocument/2006/relationships/tags" Target="../tags/tag628.xml"/><Relationship Id="rId43" Type="http://schemas.openxmlformats.org/officeDocument/2006/relationships/tags" Target="../tags/tag636.xml"/><Relationship Id="rId48" Type="http://schemas.openxmlformats.org/officeDocument/2006/relationships/tags" Target="../tags/tag641.xml"/><Relationship Id="rId56" Type="http://schemas.openxmlformats.org/officeDocument/2006/relationships/tags" Target="../tags/tag649.xml"/><Relationship Id="rId64" Type="http://schemas.openxmlformats.org/officeDocument/2006/relationships/tags" Target="../tags/tag657.xml"/><Relationship Id="rId69" Type="http://schemas.openxmlformats.org/officeDocument/2006/relationships/tags" Target="../tags/tag662.xml"/><Relationship Id="rId77" Type="http://schemas.openxmlformats.org/officeDocument/2006/relationships/tags" Target="../tags/tag670.xml"/><Relationship Id="rId8" Type="http://schemas.openxmlformats.org/officeDocument/2006/relationships/tags" Target="../tags/tag601.xml"/><Relationship Id="rId51" Type="http://schemas.openxmlformats.org/officeDocument/2006/relationships/tags" Target="../tags/tag644.xml"/><Relationship Id="rId72" Type="http://schemas.openxmlformats.org/officeDocument/2006/relationships/tags" Target="../tags/tag665.xml"/><Relationship Id="rId80" Type="http://schemas.openxmlformats.org/officeDocument/2006/relationships/tags" Target="../tags/tag673.xml"/><Relationship Id="rId85" Type="http://schemas.openxmlformats.org/officeDocument/2006/relationships/chart" Target="../charts/chart11.xml"/><Relationship Id="rId3" Type="http://schemas.openxmlformats.org/officeDocument/2006/relationships/tags" Target="../tags/tag596.xml"/><Relationship Id="rId12" Type="http://schemas.openxmlformats.org/officeDocument/2006/relationships/tags" Target="../tags/tag605.xml"/><Relationship Id="rId17" Type="http://schemas.openxmlformats.org/officeDocument/2006/relationships/tags" Target="../tags/tag610.xml"/><Relationship Id="rId25" Type="http://schemas.openxmlformats.org/officeDocument/2006/relationships/tags" Target="../tags/tag618.xml"/><Relationship Id="rId33" Type="http://schemas.openxmlformats.org/officeDocument/2006/relationships/tags" Target="../tags/tag626.xml"/><Relationship Id="rId38" Type="http://schemas.openxmlformats.org/officeDocument/2006/relationships/tags" Target="../tags/tag631.xml"/><Relationship Id="rId46" Type="http://schemas.openxmlformats.org/officeDocument/2006/relationships/tags" Target="../tags/tag639.xml"/><Relationship Id="rId59" Type="http://schemas.openxmlformats.org/officeDocument/2006/relationships/tags" Target="../tags/tag652.xml"/><Relationship Id="rId67" Type="http://schemas.openxmlformats.org/officeDocument/2006/relationships/tags" Target="../tags/tag660.xml"/><Relationship Id="rId20" Type="http://schemas.openxmlformats.org/officeDocument/2006/relationships/tags" Target="../tags/tag613.xml"/><Relationship Id="rId41" Type="http://schemas.openxmlformats.org/officeDocument/2006/relationships/tags" Target="../tags/tag634.xml"/><Relationship Id="rId54" Type="http://schemas.openxmlformats.org/officeDocument/2006/relationships/tags" Target="../tags/tag647.xml"/><Relationship Id="rId62" Type="http://schemas.openxmlformats.org/officeDocument/2006/relationships/tags" Target="../tags/tag655.xml"/><Relationship Id="rId70" Type="http://schemas.openxmlformats.org/officeDocument/2006/relationships/tags" Target="../tags/tag663.xml"/><Relationship Id="rId75" Type="http://schemas.openxmlformats.org/officeDocument/2006/relationships/tags" Target="../tags/tag668.xml"/><Relationship Id="rId83" Type="http://schemas.openxmlformats.org/officeDocument/2006/relationships/oleObject" Target="../embeddings/oleObject26.bin"/><Relationship Id="rId88" Type="http://schemas.openxmlformats.org/officeDocument/2006/relationships/hyperlink" Target="https://business.columbia.edu/insights/climate/cki" TargetMode="External"/><Relationship Id="rId1" Type="http://schemas.openxmlformats.org/officeDocument/2006/relationships/vmlDrawing" Target="../drawings/vmlDrawing26.vml"/><Relationship Id="rId6" Type="http://schemas.openxmlformats.org/officeDocument/2006/relationships/tags" Target="../tags/tag599.xml"/><Relationship Id="rId15" Type="http://schemas.openxmlformats.org/officeDocument/2006/relationships/tags" Target="../tags/tag608.xml"/><Relationship Id="rId23" Type="http://schemas.openxmlformats.org/officeDocument/2006/relationships/tags" Target="../tags/tag616.xml"/><Relationship Id="rId28" Type="http://schemas.openxmlformats.org/officeDocument/2006/relationships/tags" Target="../tags/tag621.xml"/><Relationship Id="rId36" Type="http://schemas.openxmlformats.org/officeDocument/2006/relationships/tags" Target="../tags/tag629.xml"/><Relationship Id="rId49" Type="http://schemas.openxmlformats.org/officeDocument/2006/relationships/tags" Target="../tags/tag642.xml"/><Relationship Id="rId57" Type="http://schemas.openxmlformats.org/officeDocument/2006/relationships/tags" Target="../tags/tag650.xml"/><Relationship Id="rId10" Type="http://schemas.openxmlformats.org/officeDocument/2006/relationships/tags" Target="../tags/tag603.xml"/><Relationship Id="rId31" Type="http://schemas.openxmlformats.org/officeDocument/2006/relationships/tags" Target="../tags/tag624.xml"/><Relationship Id="rId44" Type="http://schemas.openxmlformats.org/officeDocument/2006/relationships/tags" Target="../tags/tag637.xml"/><Relationship Id="rId52" Type="http://schemas.openxmlformats.org/officeDocument/2006/relationships/tags" Target="../tags/tag645.xml"/><Relationship Id="rId60" Type="http://schemas.openxmlformats.org/officeDocument/2006/relationships/tags" Target="../tags/tag653.xml"/><Relationship Id="rId65" Type="http://schemas.openxmlformats.org/officeDocument/2006/relationships/tags" Target="../tags/tag658.xml"/><Relationship Id="rId73" Type="http://schemas.openxmlformats.org/officeDocument/2006/relationships/tags" Target="../tags/tag666.xml"/><Relationship Id="rId78" Type="http://schemas.openxmlformats.org/officeDocument/2006/relationships/tags" Target="../tags/tag671.xml"/><Relationship Id="rId81" Type="http://schemas.openxmlformats.org/officeDocument/2006/relationships/slideLayout" Target="../slideLayouts/slideLayout7.xml"/><Relationship Id="rId86" Type="http://schemas.openxmlformats.org/officeDocument/2006/relationships/hyperlink" Target="https://ourworldindata.org/meat-production" TargetMode="External"/><Relationship Id="rId4" Type="http://schemas.openxmlformats.org/officeDocument/2006/relationships/tags" Target="../tags/tag597.xml"/><Relationship Id="rId9" Type="http://schemas.openxmlformats.org/officeDocument/2006/relationships/tags" Target="../tags/tag602.xml"/><Relationship Id="rId13" Type="http://schemas.openxmlformats.org/officeDocument/2006/relationships/tags" Target="../tags/tag606.xml"/><Relationship Id="rId18" Type="http://schemas.openxmlformats.org/officeDocument/2006/relationships/tags" Target="../tags/tag611.xml"/><Relationship Id="rId39" Type="http://schemas.openxmlformats.org/officeDocument/2006/relationships/tags" Target="../tags/tag632.xml"/><Relationship Id="rId34" Type="http://schemas.openxmlformats.org/officeDocument/2006/relationships/tags" Target="../tags/tag627.xml"/><Relationship Id="rId50" Type="http://schemas.openxmlformats.org/officeDocument/2006/relationships/tags" Target="../tags/tag643.xml"/><Relationship Id="rId55" Type="http://schemas.openxmlformats.org/officeDocument/2006/relationships/tags" Target="../tags/tag648.xml"/><Relationship Id="rId76" Type="http://schemas.openxmlformats.org/officeDocument/2006/relationships/tags" Target="../tags/tag669.xml"/><Relationship Id="rId7" Type="http://schemas.openxmlformats.org/officeDocument/2006/relationships/tags" Target="../tags/tag600.xml"/><Relationship Id="rId71" Type="http://schemas.openxmlformats.org/officeDocument/2006/relationships/tags" Target="../tags/tag664.xml"/><Relationship Id="rId2" Type="http://schemas.openxmlformats.org/officeDocument/2006/relationships/tags" Target="../tags/tag595.xml"/><Relationship Id="rId29" Type="http://schemas.openxmlformats.org/officeDocument/2006/relationships/tags" Target="../tags/tag622.xml"/><Relationship Id="rId24" Type="http://schemas.openxmlformats.org/officeDocument/2006/relationships/tags" Target="../tags/tag617.xml"/><Relationship Id="rId40" Type="http://schemas.openxmlformats.org/officeDocument/2006/relationships/tags" Target="../tags/tag633.xml"/><Relationship Id="rId45" Type="http://schemas.openxmlformats.org/officeDocument/2006/relationships/tags" Target="../tags/tag638.xml"/><Relationship Id="rId66" Type="http://schemas.openxmlformats.org/officeDocument/2006/relationships/tags" Target="../tags/tag659.xml"/><Relationship Id="rId87" Type="http://schemas.openxmlformats.org/officeDocument/2006/relationships/hyperlink" Target="https://business.columbia.edu/faculty/people/gernot-wagner" TargetMode="External"/><Relationship Id="rId61" Type="http://schemas.openxmlformats.org/officeDocument/2006/relationships/tags" Target="../tags/tag654.xml"/><Relationship Id="rId82" Type="http://schemas.openxmlformats.org/officeDocument/2006/relationships/notesSlide" Target="../notesSlides/notesSlide14.xml"/><Relationship Id="rId19" Type="http://schemas.openxmlformats.org/officeDocument/2006/relationships/tags" Target="../tags/tag612.xml"/></Relationships>
</file>

<file path=ppt/slides/_rels/slide17.xml.rels><?xml version="1.0" encoding="UTF-8" standalone="yes"?>
<Relationships xmlns="http://schemas.openxmlformats.org/package/2006/relationships"><Relationship Id="rId26" Type="http://schemas.openxmlformats.org/officeDocument/2006/relationships/tags" Target="../tags/tag698.xml"/><Relationship Id="rId21" Type="http://schemas.openxmlformats.org/officeDocument/2006/relationships/tags" Target="../tags/tag693.xml"/><Relationship Id="rId42" Type="http://schemas.openxmlformats.org/officeDocument/2006/relationships/tags" Target="../tags/tag714.xml"/><Relationship Id="rId47" Type="http://schemas.openxmlformats.org/officeDocument/2006/relationships/tags" Target="../tags/tag719.xml"/><Relationship Id="rId63" Type="http://schemas.openxmlformats.org/officeDocument/2006/relationships/tags" Target="../tags/tag735.xml"/><Relationship Id="rId68" Type="http://schemas.openxmlformats.org/officeDocument/2006/relationships/tags" Target="../tags/tag740.xml"/><Relationship Id="rId84" Type="http://schemas.openxmlformats.org/officeDocument/2006/relationships/tags" Target="../tags/tag756.xml"/><Relationship Id="rId89" Type="http://schemas.openxmlformats.org/officeDocument/2006/relationships/chart" Target="../charts/chart13.xml"/><Relationship Id="rId16" Type="http://schemas.openxmlformats.org/officeDocument/2006/relationships/tags" Target="../tags/tag688.xml"/><Relationship Id="rId11" Type="http://schemas.openxmlformats.org/officeDocument/2006/relationships/tags" Target="../tags/tag683.xml"/><Relationship Id="rId32" Type="http://schemas.openxmlformats.org/officeDocument/2006/relationships/tags" Target="../tags/tag704.xml"/><Relationship Id="rId37" Type="http://schemas.openxmlformats.org/officeDocument/2006/relationships/tags" Target="../tags/tag709.xml"/><Relationship Id="rId53" Type="http://schemas.openxmlformats.org/officeDocument/2006/relationships/tags" Target="../tags/tag725.xml"/><Relationship Id="rId58" Type="http://schemas.openxmlformats.org/officeDocument/2006/relationships/tags" Target="../tags/tag730.xml"/><Relationship Id="rId74" Type="http://schemas.openxmlformats.org/officeDocument/2006/relationships/tags" Target="../tags/tag746.xml"/><Relationship Id="rId79" Type="http://schemas.openxmlformats.org/officeDocument/2006/relationships/tags" Target="../tags/tag751.xml"/><Relationship Id="rId5" Type="http://schemas.openxmlformats.org/officeDocument/2006/relationships/tags" Target="../tags/tag677.xml"/><Relationship Id="rId90" Type="http://schemas.openxmlformats.org/officeDocument/2006/relationships/hyperlink" Target="https://www.fao.org/faostat/en/#compare" TargetMode="External"/><Relationship Id="rId95" Type="http://schemas.openxmlformats.org/officeDocument/2006/relationships/chart" Target="../charts/chart15.xml"/><Relationship Id="rId22" Type="http://schemas.openxmlformats.org/officeDocument/2006/relationships/tags" Target="../tags/tag694.xml"/><Relationship Id="rId27" Type="http://schemas.openxmlformats.org/officeDocument/2006/relationships/tags" Target="../tags/tag699.xml"/><Relationship Id="rId43" Type="http://schemas.openxmlformats.org/officeDocument/2006/relationships/tags" Target="../tags/tag715.xml"/><Relationship Id="rId48" Type="http://schemas.openxmlformats.org/officeDocument/2006/relationships/tags" Target="../tags/tag720.xml"/><Relationship Id="rId64" Type="http://schemas.openxmlformats.org/officeDocument/2006/relationships/tags" Target="../tags/tag736.xml"/><Relationship Id="rId69" Type="http://schemas.openxmlformats.org/officeDocument/2006/relationships/tags" Target="../tags/tag741.xml"/><Relationship Id="rId80" Type="http://schemas.openxmlformats.org/officeDocument/2006/relationships/tags" Target="../tags/tag752.xml"/><Relationship Id="rId85" Type="http://schemas.openxmlformats.org/officeDocument/2006/relationships/slideLayout" Target="../slideLayouts/slideLayout7.xml"/><Relationship Id="rId3" Type="http://schemas.openxmlformats.org/officeDocument/2006/relationships/tags" Target="../tags/tag675.xml"/><Relationship Id="rId12" Type="http://schemas.openxmlformats.org/officeDocument/2006/relationships/tags" Target="../tags/tag684.xml"/><Relationship Id="rId17" Type="http://schemas.openxmlformats.org/officeDocument/2006/relationships/tags" Target="../tags/tag689.xml"/><Relationship Id="rId25" Type="http://schemas.openxmlformats.org/officeDocument/2006/relationships/tags" Target="../tags/tag697.xml"/><Relationship Id="rId33" Type="http://schemas.openxmlformats.org/officeDocument/2006/relationships/tags" Target="../tags/tag705.xml"/><Relationship Id="rId38" Type="http://schemas.openxmlformats.org/officeDocument/2006/relationships/tags" Target="../tags/tag710.xml"/><Relationship Id="rId46" Type="http://schemas.openxmlformats.org/officeDocument/2006/relationships/tags" Target="../tags/tag718.xml"/><Relationship Id="rId59" Type="http://schemas.openxmlformats.org/officeDocument/2006/relationships/tags" Target="../tags/tag731.xml"/><Relationship Id="rId67" Type="http://schemas.openxmlformats.org/officeDocument/2006/relationships/tags" Target="../tags/tag739.xml"/><Relationship Id="rId20" Type="http://schemas.openxmlformats.org/officeDocument/2006/relationships/tags" Target="../tags/tag692.xml"/><Relationship Id="rId41" Type="http://schemas.openxmlformats.org/officeDocument/2006/relationships/tags" Target="../tags/tag713.xml"/><Relationship Id="rId54" Type="http://schemas.openxmlformats.org/officeDocument/2006/relationships/tags" Target="../tags/tag726.xml"/><Relationship Id="rId62" Type="http://schemas.openxmlformats.org/officeDocument/2006/relationships/tags" Target="../tags/tag734.xml"/><Relationship Id="rId70" Type="http://schemas.openxmlformats.org/officeDocument/2006/relationships/tags" Target="../tags/tag742.xml"/><Relationship Id="rId75" Type="http://schemas.openxmlformats.org/officeDocument/2006/relationships/tags" Target="../tags/tag747.xml"/><Relationship Id="rId83" Type="http://schemas.openxmlformats.org/officeDocument/2006/relationships/tags" Target="../tags/tag755.xml"/><Relationship Id="rId88" Type="http://schemas.openxmlformats.org/officeDocument/2006/relationships/image" Target="../media/image10.emf"/><Relationship Id="rId91" Type="http://schemas.openxmlformats.org/officeDocument/2006/relationships/hyperlink" Target="https://business.columbia.edu/faculty/people/gernot-wagner" TargetMode="External"/><Relationship Id="rId96" Type="http://schemas.openxmlformats.org/officeDocument/2006/relationships/chart" Target="../charts/chart16.xml"/><Relationship Id="rId1" Type="http://schemas.openxmlformats.org/officeDocument/2006/relationships/vmlDrawing" Target="../drawings/vmlDrawing27.vml"/><Relationship Id="rId6" Type="http://schemas.openxmlformats.org/officeDocument/2006/relationships/tags" Target="../tags/tag678.xml"/><Relationship Id="rId15" Type="http://schemas.openxmlformats.org/officeDocument/2006/relationships/tags" Target="../tags/tag687.xml"/><Relationship Id="rId23" Type="http://schemas.openxmlformats.org/officeDocument/2006/relationships/tags" Target="../tags/tag695.xml"/><Relationship Id="rId28" Type="http://schemas.openxmlformats.org/officeDocument/2006/relationships/tags" Target="../tags/tag700.xml"/><Relationship Id="rId36" Type="http://schemas.openxmlformats.org/officeDocument/2006/relationships/tags" Target="../tags/tag708.xml"/><Relationship Id="rId49" Type="http://schemas.openxmlformats.org/officeDocument/2006/relationships/tags" Target="../tags/tag721.xml"/><Relationship Id="rId57" Type="http://schemas.openxmlformats.org/officeDocument/2006/relationships/tags" Target="../tags/tag729.xml"/><Relationship Id="rId10" Type="http://schemas.openxmlformats.org/officeDocument/2006/relationships/tags" Target="../tags/tag682.xml"/><Relationship Id="rId31" Type="http://schemas.openxmlformats.org/officeDocument/2006/relationships/tags" Target="../tags/tag703.xml"/><Relationship Id="rId44" Type="http://schemas.openxmlformats.org/officeDocument/2006/relationships/tags" Target="../tags/tag716.xml"/><Relationship Id="rId52" Type="http://schemas.openxmlformats.org/officeDocument/2006/relationships/tags" Target="../tags/tag724.xml"/><Relationship Id="rId60" Type="http://schemas.openxmlformats.org/officeDocument/2006/relationships/tags" Target="../tags/tag732.xml"/><Relationship Id="rId65" Type="http://schemas.openxmlformats.org/officeDocument/2006/relationships/tags" Target="../tags/tag737.xml"/><Relationship Id="rId73" Type="http://schemas.openxmlformats.org/officeDocument/2006/relationships/tags" Target="../tags/tag745.xml"/><Relationship Id="rId78" Type="http://schemas.openxmlformats.org/officeDocument/2006/relationships/tags" Target="../tags/tag750.xml"/><Relationship Id="rId81" Type="http://schemas.openxmlformats.org/officeDocument/2006/relationships/tags" Target="../tags/tag753.xml"/><Relationship Id="rId86" Type="http://schemas.openxmlformats.org/officeDocument/2006/relationships/notesSlide" Target="../notesSlides/notesSlide15.xml"/><Relationship Id="rId94" Type="http://schemas.openxmlformats.org/officeDocument/2006/relationships/chart" Target="../charts/chart14.xml"/><Relationship Id="rId4" Type="http://schemas.openxmlformats.org/officeDocument/2006/relationships/tags" Target="../tags/tag676.xml"/><Relationship Id="rId9" Type="http://schemas.openxmlformats.org/officeDocument/2006/relationships/tags" Target="../tags/tag681.xml"/><Relationship Id="rId13" Type="http://schemas.openxmlformats.org/officeDocument/2006/relationships/tags" Target="../tags/tag685.xml"/><Relationship Id="rId18" Type="http://schemas.openxmlformats.org/officeDocument/2006/relationships/tags" Target="../tags/tag690.xml"/><Relationship Id="rId39" Type="http://schemas.openxmlformats.org/officeDocument/2006/relationships/tags" Target="../tags/tag711.xml"/><Relationship Id="rId34" Type="http://schemas.openxmlformats.org/officeDocument/2006/relationships/tags" Target="../tags/tag706.xml"/><Relationship Id="rId50" Type="http://schemas.openxmlformats.org/officeDocument/2006/relationships/tags" Target="../tags/tag722.xml"/><Relationship Id="rId55" Type="http://schemas.openxmlformats.org/officeDocument/2006/relationships/tags" Target="../tags/tag727.xml"/><Relationship Id="rId76" Type="http://schemas.openxmlformats.org/officeDocument/2006/relationships/tags" Target="../tags/tag748.xml"/><Relationship Id="rId97" Type="http://schemas.openxmlformats.org/officeDocument/2006/relationships/chart" Target="../charts/chart17.xml"/><Relationship Id="rId7" Type="http://schemas.openxmlformats.org/officeDocument/2006/relationships/tags" Target="../tags/tag679.xml"/><Relationship Id="rId71" Type="http://schemas.openxmlformats.org/officeDocument/2006/relationships/tags" Target="../tags/tag743.xml"/><Relationship Id="rId92" Type="http://schemas.openxmlformats.org/officeDocument/2006/relationships/hyperlink" Target="https://business.columbia.edu/insights/climate/cki" TargetMode="External"/><Relationship Id="rId2" Type="http://schemas.openxmlformats.org/officeDocument/2006/relationships/tags" Target="../tags/tag674.xml"/><Relationship Id="rId29" Type="http://schemas.openxmlformats.org/officeDocument/2006/relationships/tags" Target="../tags/tag701.xml"/><Relationship Id="rId24" Type="http://schemas.openxmlformats.org/officeDocument/2006/relationships/tags" Target="../tags/tag696.xml"/><Relationship Id="rId40" Type="http://schemas.openxmlformats.org/officeDocument/2006/relationships/tags" Target="../tags/tag712.xml"/><Relationship Id="rId45" Type="http://schemas.openxmlformats.org/officeDocument/2006/relationships/tags" Target="../tags/tag717.xml"/><Relationship Id="rId66" Type="http://schemas.openxmlformats.org/officeDocument/2006/relationships/tags" Target="../tags/tag738.xml"/><Relationship Id="rId87" Type="http://schemas.openxmlformats.org/officeDocument/2006/relationships/oleObject" Target="../embeddings/oleObject27.bin"/><Relationship Id="rId61" Type="http://schemas.openxmlformats.org/officeDocument/2006/relationships/tags" Target="../tags/tag733.xml"/><Relationship Id="rId82" Type="http://schemas.openxmlformats.org/officeDocument/2006/relationships/tags" Target="../tags/tag754.xml"/><Relationship Id="rId19" Type="http://schemas.openxmlformats.org/officeDocument/2006/relationships/tags" Target="../tags/tag691.xml"/><Relationship Id="rId14" Type="http://schemas.openxmlformats.org/officeDocument/2006/relationships/tags" Target="../tags/tag686.xml"/><Relationship Id="rId30" Type="http://schemas.openxmlformats.org/officeDocument/2006/relationships/tags" Target="../tags/tag702.xml"/><Relationship Id="rId35" Type="http://schemas.openxmlformats.org/officeDocument/2006/relationships/tags" Target="../tags/tag707.xml"/><Relationship Id="rId56" Type="http://schemas.openxmlformats.org/officeDocument/2006/relationships/tags" Target="../tags/tag728.xml"/><Relationship Id="rId77" Type="http://schemas.openxmlformats.org/officeDocument/2006/relationships/tags" Target="../tags/tag749.xml"/><Relationship Id="rId8" Type="http://schemas.openxmlformats.org/officeDocument/2006/relationships/tags" Target="../tags/tag680.xml"/><Relationship Id="rId51" Type="http://schemas.openxmlformats.org/officeDocument/2006/relationships/tags" Target="../tags/tag723.xml"/><Relationship Id="rId72" Type="http://schemas.openxmlformats.org/officeDocument/2006/relationships/tags" Target="../tags/tag744.xml"/><Relationship Id="rId93" Type="http://schemas.openxmlformats.org/officeDocument/2006/relationships/hyperlink" Target="https://business.columbia.edu/insights/climate/sustainable-proteins" TargetMode="External"/><Relationship Id="rId98" Type="http://schemas.openxmlformats.org/officeDocument/2006/relationships/chart" Target="../charts/chart18.xml"/></Relationships>
</file>

<file path=ppt/slides/_rels/slide18.xml.rels><?xml version="1.0" encoding="UTF-8" standalone="yes"?>
<Relationships xmlns="http://schemas.openxmlformats.org/package/2006/relationships"><Relationship Id="rId13" Type="http://schemas.openxmlformats.org/officeDocument/2006/relationships/tags" Target="../tags/tag768.xml"/><Relationship Id="rId18" Type="http://schemas.openxmlformats.org/officeDocument/2006/relationships/tags" Target="../tags/tag773.xml"/><Relationship Id="rId26" Type="http://schemas.openxmlformats.org/officeDocument/2006/relationships/tags" Target="../tags/tag781.xml"/><Relationship Id="rId39" Type="http://schemas.openxmlformats.org/officeDocument/2006/relationships/tags" Target="../tags/tag794.xml"/><Relationship Id="rId21" Type="http://schemas.openxmlformats.org/officeDocument/2006/relationships/tags" Target="../tags/tag776.xml"/><Relationship Id="rId34" Type="http://schemas.openxmlformats.org/officeDocument/2006/relationships/tags" Target="../tags/tag789.xml"/><Relationship Id="rId42" Type="http://schemas.openxmlformats.org/officeDocument/2006/relationships/tags" Target="../tags/tag797.xml"/><Relationship Id="rId47" Type="http://schemas.openxmlformats.org/officeDocument/2006/relationships/tags" Target="../tags/tag802.xml"/><Relationship Id="rId50" Type="http://schemas.openxmlformats.org/officeDocument/2006/relationships/oleObject" Target="../embeddings/oleObject28.bin"/><Relationship Id="rId55" Type="http://schemas.openxmlformats.org/officeDocument/2006/relationships/hyperlink" Target="https://openknowledge.fao.org/server/api/core/bitstreams/d5be2ffc-f191-411c-9fee-bb737411576d/content" TargetMode="External"/><Relationship Id="rId7" Type="http://schemas.openxmlformats.org/officeDocument/2006/relationships/tags" Target="../tags/tag762.xml"/><Relationship Id="rId2" Type="http://schemas.openxmlformats.org/officeDocument/2006/relationships/tags" Target="../tags/tag757.xml"/><Relationship Id="rId16" Type="http://schemas.openxmlformats.org/officeDocument/2006/relationships/tags" Target="../tags/tag771.xml"/><Relationship Id="rId29" Type="http://schemas.openxmlformats.org/officeDocument/2006/relationships/tags" Target="../tags/tag784.xml"/><Relationship Id="rId11" Type="http://schemas.openxmlformats.org/officeDocument/2006/relationships/tags" Target="../tags/tag766.xml"/><Relationship Id="rId24" Type="http://schemas.openxmlformats.org/officeDocument/2006/relationships/tags" Target="../tags/tag779.xml"/><Relationship Id="rId32" Type="http://schemas.openxmlformats.org/officeDocument/2006/relationships/tags" Target="../tags/tag787.xml"/><Relationship Id="rId37" Type="http://schemas.openxmlformats.org/officeDocument/2006/relationships/tags" Target="../tags/tag792.xml"/><Relationship Id="rId40" Type="http://schemas.openxmlformats.org/officeDocument/2006/relationships/tags" Target="../tags/tag795.xml"/><Relationship Id="rId45" Type="http://schemas.openxmlformats.org/officeDocument/2006/relationships/tags" Target="../tags/tag800.xml"/><Relationship Id="rId53" Type="http://schemas.openxmlformats.org/officeDocument/2006/relationships/hyperlink" Target="https://apps.fas.usda.gov/psdonline/circulars/livestock_poultry.pdf" TargetMode="External"/><Relationship Id="rId58" Type="http://schemas.openxmlformats.org/officeDocument/2006/relationships/hyperlink" Target="https://www.worldbank.org/en/topic/agriculture/brief/moving-towards-sustainability-the-livestock-sector-and-the-world-bank" TargetMode="External"/><Relationship Id="rId5" Type="http://schemas.openxmlformats.org/officeDocument/2006/relationships/tags" Target="../tags/tag760.xml"/><Relationship Id="rId61" Type="http://schemas.openxmlformats.org/officeDocument/2006/relationships/hyperlink" Target="https://business.columbia.edu/insights/climate/sustainable-proteins" TargetMode="External"/><Relationship Id="rId19" Type="http://schemas.openxmlformats.org/officeDocument/2006/relationships/tags" Target="../tags/tag774.xml"/><Relationship Id="rId14" Type="http://schemas.openxmlformats.org/officeDocument/2006/relationships/tags" Target="../tags/tag769.xml"/><Relationship Id="rId22" Type="http://schemas.openxmlformats.org/officeDocument/2006/relationships/tags" Target="../tags/tag777.xml"/><Relationship Id="rId27" Type="http://schemas.openxmlformats.org/officeDocument/2006/relationships/tags" Target="../tags/tag782.xml"/><Relationship Id="rId30" Type="http://schemas.openxmlformats.org/officeDocument/2006/relationships/tags" Target="../tags/tag785.xml"/><Relationship Id="rId35" Type="http://schemas.openxmlformats.org/officeDocument/2006/relationships/tags" Target="../tags/tag790.xml"/><Relationship Id="rId43" Type="http://schemas.openxmlformats.org/officeDocument/2006/relationships/tags" Target="../tags/tag798.xml"/><Relationship Id="rId48" Type="http://schemas.openxmlformats.org/officeDocument/2006/relationships/slideLayout" Target="../slideLayouts/slideLayout7.xml"/><Relationship Id="rId56" Type="http://schemas.openxmlformats.org/officeDocument/2006/relationships/hyperlink" Target="https://www.dietaryguidelines.gov/sites/default/files/2020-12/Dietary_Guidelines_for_Americans_2020-2025.pdf" TargetMode="External"/><Relationship Id="rId8" Type="http://schemas.openxmlformats.org/officeDocument/2006/relationships/tags" Target="../tags/tag763.xml"/><Relationship Id="rId51" Type="http://schemas.openxmlformats.org/officeDocument/2006/relationships/image" Target="../media/image28.emf"/><Relationship Id="rId3" Type="http://schemas.openxmlformats.org/officeDocument/2006/relationships/tags" Target="../tags/tag758.xml"/><Relationship Id="rId12" Type="http://schemas.openxmlformats.org/officeDocument/2006/relationships/tags" Target="../tags/tag767.xml"/><Relationship Id="rId17" Type="http://schemas.openxmlformats.org/officeDocument/2006/relationships/tags" Target="../tags/tag772.xml"/><Relationship Id="rId25" Type="http://schemas.openxmlformats.org/officeDocument/2006/relationships/tags" Target="../tags/tag780.xml"/><Relationship Id="rId33" Type="http://schemas.openxmlformats.org/officeDocument/2006/relationships/tags" Target="../tags/tag788.xml"/><Relationship Id="rId38" Type="http://schemas.openxmlformats.org/officeDocument/2006/relationships/tags" Target="../tags/tag793.xml"/><Relationship Id="rId46" Type="http://schemas.openxmlformats.org/officeDocument/2006/relationships/tags" Target="../tags/tag801.xml"/><Relationship Id="rId59" Type="http://schemas.openxmlformats.org/officeDocument/2006/relationships/hyperlink" Target="https://business.columbia.edu/faculty/people/gernot-wagner" TargetMode="External"/><Relationship Id="rId20" Type="http://schemas.openxmlformats.org/officeDocument/2006/relationships/tags" Target="../tags/tag775.xml"/><Relationship Id="rId41" Type="http://schemas.openxmlformats.org/officeDocument/2006/relationships/tags" Target="../tags/tag796.xml"/><Relationship Id="rId54" Type="http://schemas.openxmlformats.org/officeDocument/2006/relationships/hyperlink" Target="https://data-explorer.oecd.org/vis?pg=0&amp;bp=true&amp;snb=3&amp;df%5bds%5d=dsDisseminateFinalDMZ&amp;df%5bid%5d=DSD_AGR%40DF_OUTLOOK_2024_2033&amp;df%5bag%5d=OECD.TAD.ATM&amp;df%5bvs%5d=&amp;lc=en&amp;pd=2010%2C2032&amp;dq=DPGC%2BDPDC.A.CPC_EX_BV..KG_PS.&amp;to%5bTIME_PERIOD%5d=false&amp;vw=tb" TargetMode="External"/><Relationship Id="rId62" Type="http://schemas.openxmlformats.org/officeDocument/2006/relationships/chart" Target="../charts/chart20.xml"/><Relationship Id="rId1" Type="http://schemas.openxmlformats.org/officeDocument/2006/relationships/vmlDrawing" Target="../drawings/vmlDrawing28.vml"/><Relationship Id="rId6" Type="http://schemas.openxmlformats.org/officeDocument/2006/relationships/tags" Target="../tags/tag761.xml"/><Relationship Id="rId15" Type="http://schemas.openxmlformats.org/officeDocument/2006/relationships/tags" Target="../tags/tag770.xml"/><Relationship Id="rId23" Type="http://schemas.openxmlformats.org/officeDocument/2006/relationships/tags" Target="../tags/tag778.xml"/><Relationship Id="rId28" Type="http://schemas.openxmlformats.org/officeDocument/2006/relationships/tags" Target="../tags/tag783.xml"/><Relationship Id="rId36" Type="http://schemas.openxmlformats.org/officeDocument/2006/relationships/tags" Target="../tags/tag791.xml"/><Relationship Id="rId49" Type="http://schemas.openxmlformats.org/officeDocument/2006/relationships/notesSlide" Target="../notesSlides/notesSlide16.xml"/><Relationship Id="rId57" Type="http://schemas.openxmlformats.org/officeDocument/2006/relationships/hyperlink" Target="https://www.ers.usda.gov/amber-waves/2024/september/global-changes-in-agricultural-production-productivity-and-resource-use-over-six-decades" TargetMode="External"/><Relationship Id="rId10" Type="http://schemas.openxmlformats.org/officeDocument/2006/relationships/tags" Target="../tags/tag765.xml"/><Relationship Id="rId31" Type="http://schemas.openxmlformats.org/officeDocument/2006/relationships/tags" Target="../tags/tag786.xml"/><Relationship Id="rId44" Type="http://schemas.openxmlformats.org/officeDocument/2006/relationships/tags" Target="../tags/tag799.xml"/><Relationship Id="rId52" Type="http://schemas.openxmlformats.org/officeDocument/2006/relationships/chart" Target="../charts/chart19.xml"/><Relationship Id="rId60" Type="http://schemas.openxmlformats.org/officeDocument/2006/relationships/hyperlink" Target="https://business.columbia.edu/insights/climate/cki" TargetMode="External"/><Relationship Id="rId4" Type="http://schemas.openxmlformats.org/officeDocument/2006/relationships/tags" Target="../tags/tag759.xml"/><Relationship Id="rId9" Type="http://schemas.openxmlformats.org/officeDocument/2006/relationships/tags" Target="../tags/tag764.xml"/></Relationships>
</file>

<file path=ppt/slides/_rels/slide1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tags" Target="../tags/tag804.xml"/><Relationship Id="rId7" Type="http://schemas.openxmlformats.org/officeDocument/2006/relationships/image" Target="../media/image10.emf"/><Relationship Id="rId2" Type="http://schemas.openxmlformats.org/officeDocument/2006/relationships/tags" Target="../tags/tag803.xml"/><Relationship Id="rId1" Type="http://schemas.openxmlformats.org/officeDocument/2006/relationships/vmlDrawing" Target="../drawings/vmlDrawing29.vml"/><Relationship Id="rId6" Type="http://schemas.openxmlformats.org/officeDocument/2006/relationships/oleObject" Target="../embeddings/oleObject29.bin"/><Relationship Id="rId5" Type="http://schemas.openxmlformats.org/officeDocument/2006/relationships/image" Target="../media/image29.jpeg"/><Relationship Id="rId4" Type="http://schemas.openxmlformats.org/officeDocument/2006/relationships/slideLayout" Target="../slideLayouts/slideLayout9.xml"/><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19.xml"/><Relationship Id="rId7" Type="http://schemas.openxmlformats.org/officeDocument/2006/relationships/image" Target="../media/image11.jpeg"/><Relationship Id="rId2" Type="http://schemas.openxmlformats.org/officeDocument/2006/relationships/tags" Target="../tags/tag18.xml"/><Relationship Id="rId1" Type="http://schemas.openxmlformats.org/officeDocument/2006/relationships/vmlDrawing" Target="../drawings/vmlDrawing12.vml"/><Relationship Id="rId6" Type="http://schemas.openxmlformats.org/officeDocument/2006/relationships/image" Target="../media/image10.emf"/><Relationship Id="rId5" Type="http://schemas.openxmlformats.org/officeDocument/2006/relationships/oleObject" Target="../embeddings/oleObject12.bin"/><Relationship Id="rId4"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tags" Target="../tags/tag806.xml"/><Relationship Id="rId7" Type="http://schemas.openxmlformats.org/officeDocument/2006/relationships/oleObject" Target="../embeddings/oleObject30.bin"/><Relationship Id="rId12" Type="http://schemas.openxmlformats.org/officeDocument/2006/relationships/image" Target="../media/image30.jpeg"/><Relationship Id="rId2" Type="http://schemas.openxmlformats.org/officeDocument/2006/relationships/tags" Target="../tags/tag805.xml"/><Relationship Id="rId1" Type="http://schemas.openxmlformats.org/officeDocument/2006/relationships/vmlDrawing" Target="../drawings/vmlDrawing30.vml"/><Relationship Id="rId6" Type="http://schemas.openxmlformats.org/officeDocument/2006/relationships/notesSlide" Target="../notesSlides/notesSlide17.xml"/><Relationship Id="rId11" Type="http://schemas.openxmlformats.org/officeDocument/2006/relationships/hyperlink" Target="https://business.columbia.edu/insights/climate/sustainable-proteins" TargetMode="External"/><Relationship Id="rId5" Type="http://schemas.openxmlformats.org/officeDocument/2006/relationships/slideLayout" Target="../slideLayouts/slideLayout7.xml"/><Relationship Id="rId10" Type="http://schemas.openxmlformats.org/officeDocument/2006/relationships/hyperlink" Target="https://business.columbia.edu/insights/climate/cki" TargetMode="External"/><Relationship Id="rId4" Type="http://schemas.openxmlformats.org/officeDocument/2006/relationships/tags" Target="../tags/tag807.xml"/><Relationship Id="rId9" Type="http://schemas.openxmlformats.org/officeDocument/2006/relationships/hyperlink" Target="https://business.columbia.edu/faculty/people/gernot-wagner"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www.ccacoalition.org/sites/default/files/resources/2021_Global-Methane_Assessment_full_0.pdf" TargetMode="External"/><Relationship Id="rId13" Type="http://schemas.openxmlformats.org/officeDocument/2006/relationships/hyperlink" Target="https://openknowledge.fao.org/server/api/core/bitstreams/a06a30d3-6e9d-4e9c-b4b7-29a6cc307208/content" TargetMode="External"/><Relationship Id="rId3" Type="http://schemas.openxmlformats.org/officeDocument/2006/relationships/tags" Target="../tags/tag809.xml"/><Relationship Id="rId7" Type="http://schemas.openxmlformats.org/officeDocument/2006/relationships/image" Target="../media/image31.emf"/><Relationship Id="rId12" Type="http://schemas.openxmlformats.org/officeDocument/2006/relationships/hyperlink" Target="https://alliancebioversityciat.org/stories/sustainable-livestock-farming-practices-resilience" TargetMode="External"/><Relationship Id="rId2" Type="http://schemas.openxmlformats.org/officeDocument/2006/relationships/tags" Target="../tags/tag808.xml"/><Relationship Id="rId16" Type="http://schemas.openxmlformats.org/officeDocument/2006/relationships/hyperlink" Target="https://business.columbia.edu/insights/climate/sustainable-proteins" TargetMode="External"/><Relationship Id="rId1" Type="http://schemas.openxmlformats.org/officeDocument/2006/relationships/vmlDrawing" Target="../drawings/vmlDrawing31.vml"/><Relationship Id="rId6" Type="http://schemas.openxmlformats.org/officeDocument/2006/relationships/oleObject" Target="../embeddings/oleObject31.bin"/><Relationship Id="rId11" Type="http://schemas.openxmlformats.org/officeDocument/2006/relationships/hyperlink" Target="https://www.wri.org/research/opportunities-methane-mitigation-agriculture-technological-economic-regulatory?auHash=6K_QH2NVcx31pM57Niq7l1n45mFBG8Mx4-G-XaFFBjg" TargetMode="External"/><Relationship Id="rId5" Type="http://schemas.openxmlformats.org/officeDocument/2006/relationships/notesSlide" Target="../notesSlides/notesSlide18.xml"/><Relationship Id="rId15" Type="http://schemas.openxmlformats.org/officeDocument/2006/relationships/hyperlink" Target="https://business.columbia.edu/insights/climate/cki" TargetMode="External"/><Relationship Id="rId10" Type="http://schemas.openxmlformats.org/officeDocument/2006/relationships/hyperlink" Target="https://www.catf.us/2024/10/accelerating-climate-solutions-agriculture-why-reducing-methane-livestock-urgent-opportunity/" TargetMode="External"/><Relationship Id="rId4" Type="http://schemas.openxmlformats.org/officeDocument/2006/relationships/slideLayout" Target="../slideLayouts/slideLayout8.xml"/><Relationship Id="rId9" Type="http://schemas.openxmlformats.org/officeDocument/2006/relationships/hyperlink" Target="https://climateandhealthalliance.org/wp-content/uploads/2023/08/MethaneReport-Ag-FINAL.pdf" TargetMode="External"/><Relationship Id="rId14" Type="http://schemas.openxmlformats.org/officeDocument/2006/relationships/hyperlink" Target="https://business.columbia.edu/faculty/people/gernot-wagner" TargetMode="External"/></Relationships>
</file>

<file path=ppt/slides/_rels/slide22.xml.rels><?xml version="1.0" encoding="UTF-8" standalone="yes"?>
<Relationships xmlns="http://schemas.openxmlformats.org/package/2006/relationships"><Relationship Id="rId13" Type="http://schemas.openxmlformats.org/officeDocument/2006/relationships/tags" Target="../tags/tag821.xml"/><Relationship Id="rId18" Type="http://schemas.openxmlformats.org/officeDocument/2006/relationships/tags" Target="../tags/tag826.xml"/><Relationship Id="rId26" Type="http://schemas.openxmlformats.org/officeDocument/2006/relationships/tags" Target="../tags/tag834.xml"/><Relationship Id="rId39" Type="http://schemas.openxmlformats.org/officeDocument/2006/relationships/oleObject" Target="../embeddings/oleObject32.bin"/><Relationship Id="rId21" Type="http://schemas.openxmlformats.org/officeDocument/2006/relationships/tags" Target="../tags/tag829.xml"/><Relationship Id="rId34" Type="http://schemas.openxmlformats.org/officeDocument/2006/relationships/tags" Target="../tags/tag842.xml"/><Relationship Id="rId42" Type="http://schemas.openxmlformats.org/officeDocument/2006/relationships/chart" Target="../charts/chart22.xml"/><Relationship Id="rId47" Type="http://schemas.openxmlformats.org/officeDocument/2006/relationships/hyperlink" Target="https://business.columbia.edu/faculty/people/gernot-wagner" TargetMode="External"/><Relationship Id="rId7" Type="http://schemas.openxmlformats.org/officeDocument/2006/relationships/tags" Target="../tags/tag815.xml"/><Relationship Id="rId2" Type="http://schemas.openxmlformats.org/officeDocument/2006/relationships/tags" Target="../tags/tag810.xml"/><Relationship Id="rId16" Type="http://schemas.openxmlformats.org/officeDocument/2006/relationships/tags" Target="../tags/tag824.xml"/><Relationship Id="rId29" Type="http://schemas.openxmlformats.org/officeDocument/2006/relationships/tags" Target="../tags/tag837.xml"/><Relationship Id="rId11" Type="http://schemas.openxmlformats.org/officeDocument/2006/relationships/tags" Target="../tags/tag819.xml"/><Relationship Id="rId24" Type="http://schemas.openxmlformats.org/officeDocument/2006/relationships/tags" Target="../tags/tag832.xml"/><Relationship Id="rId32" Type="http://schemas.openxmlformats.org/officeDocument/2006/relationships/tags" Target="../tags/tag840.xml"/><Relationship Id="rId37" Type="http://schemas.openxmlformats.org/officeDocument/2006/relationships/slideLayout" Target="../slideLayouts/slideLayout7.xml"/><Relationship Id="rId40" Type="http://schemas.openxmlformats.org/officeDocument/2006/relationships/image" Target="../media/image10.emf"/><Relationship Id="rId45" Type="http://schemas.openxmlformats.org/officeDocument/2006/relationships/hyperlink" Target="https://www.mckinsey.com/industries/agriculture/our-insights/the-agricultural-transition-building-a-sustainable-future#/" TargetMode="External"/><Relationship Id="rId5" Type="http://schemas.openxmlformats.org/officeDocument/2006/relationships/tags" Target="../tags/tag813.xml"/><Relationship Id="rId15" Type="http://schemas.openxmlformats.org/officeDocument/2006/relationships/tags" Target="../tags/tag823.xml"/><Relationship Id="rId23" Type="http://schemas.openxmlformats.org/officeDocument/2006/relationships/tags" Target="../tags/tag831.xml"/><Relationship Id="rId28" Type="http://schemas.openxmlformats.org/officeDocument/2006/relationships/tags" Target="../tags/tag836.xml"/><Relationship Id="rId36" Type="http://schemas.openxmlformats.org/officeDocument/2006/relationships/tags" Target="../tags/tag844.xml"/><Relationship Id="rId49" Type="http://schemas.openxmlformats.org/officeDocument/2006/relationships/hyperlink" Target="https://business.columbia.edu/insights/climate/sustainable-proteins" TargetMode="External"/><Relationship Id="rId10" Type="http://schemas.openxmlformats.org/officeDocument/2006/relationships/tags" Target="../tags/tag818.xml"/><Relationship Id="rId19" Type="http://schemas.openxmlformats.org/officeDocument/2006/relationships/tags" Target="../tags/tag827.xml"/><Relationship Id="rId31" Type="http://schemas.openxmlformats.org/officeDocument/2006/relationships/tags" Target="../tags/tag839.xml"/><Relationship Id="rId44" Type="http://schemas.openxmlformats.org/officeDocument/2006/relationships/hyperlink" Target="https://openknowledge.fao.org/server/api/core/bitstreams/cc09fbbc-eb1d-436b-a88a-bed42a1f12f3/content" TargetMode="External"/><Relationship Id="rId4" Type="http://schemas.openxmlformats.org/officeDocument/2006/relationships/tags" Target="../tags/tag812.xml"/><Relationship Id="rId9" Type="http://schemas.openxmlformats.org/officeDocument/2006/relationships/tags" Target="../tags/tag817.xml"/><Relationship Id="rId14" Type="http://schemas.openxmlformats.org/officeDocument/2006/relationships/tags" Target="../tags/tag822.xml"/><Relationship Id="rId22" Type="http://schemas.openxmlformats.org/officeDocument/2006/relationships/tags" Target="../tags/tag830.xml"/><Relationship Id="rId27" Type="http://schemas.openxmlformats.org/officeDocument/2006/relationships/tags" Target="../tags/tag835.xml"/><Relationship Id="rId30" Type="http://schemas.openxmlformats.org/officeDocument/2006/relationships/tags" Target="../tags/tag838.xml"/><Relationship Id="rId35" Type="http://schemas.openxmlformats.org/officeDocument/2006/relationships/tags" Target="../tags/tag843.xml"/><Relationship Id="rId43" Type="http://schemas.openxmlformats.org/officeDocument/2006/relationships/hyperlink" Target="https://rhg.com/data_story/climate-deck/" TargetMode="External"/><Relationship Id="rId48" Type="http://schemas.openxmlformats.org/officeDocument/2006/relationships/hyperlink" Target="https://business.columbia.edu/insights/climate/cki" TargetMode="External"/><Relationship Id="rId8" Type="http://schemas.openxmlformats.org/officeDocument/2006/relationships/tags" Target="../tags/tag816.xml"/><Relationship Id="rId3" Type="http://schemas.openxmlformats.org/officeDocument/2006/relationships/tags" Target="../tags/tag811.xml"/><Relationship Id="rId12" Type="http://schemas.openxmlformats.org/officeDocument/2006/relationships/tags" Target="../tags/tag820.xml"/><Relationship Id="rId17" Type="http://schemas.openxmlformats.org/officeDocument/2006/relationships/tags" Target="../tags/tag825.xml"/><Relationship Id="rId25" Type="http://schemas.openxmlformats.org/officeDocument/2006/relationships/tags" Target="../tags/tag833.xml"/><Relationship Id="rId33" Type="http://schemas.openxmlformats.org/officeDocument/2006/relationships/tags" Target="../tags/tag841.xml"/><Relationship Id="rId38" Type="http://schemas.openxmlformats.org/officeDocument/2006/relationships/notesSlide" Target="../notesSlides/notesSlide19.xml"/><Relationship Id="rId46" Type="http://schemas.openxmlformats.org/officeDocument/2006/relationships/hyperlink" Target="https://www.wri.org/insights/just-7-commodities-replaced-area-forest-twice-size-germany-between-2001-and-2015" TargetMode="External"/><Relationship Id="rId20" Type="http://schemas.openxmlformats.org/officeDocument/2006/relationships/tags" Target="../tags/tag828.xml"/><Relationship Id="rId41" Type="http://schemas.openxmlformats.org/officeDocument/2006/relationships/chart" Target="../charts/chart21.xml"/><Relationship Id="rId1" Type="http://schemas.openxmlformats.org/officeDocument/2006/relationships/vmlDrawing" Target="../drawings/vmlDrawing32.vml"/><Relationship Id="rId6" Type="http://schemas.openxmlformats.org/officeDocument/2006/relationships/tags" Target="../tags/tag814.xml"/></Relationships>
</file>

<file path=ppt/slides/_rels/slide23.xml.rels><?xml version="1.0" encoding="UTF-8" standalone="yes"?>
<Relationships xmlns="http://schemas.openxmlformats.org/package/2006/relationships"><Relationship Id="rId8" Type="http://schemas.openxmlformats.org/officeDocument/2006/relationships/hyperlink" Target="https://elearning.fao.org/course/view.php?id=437" TargetMode="External"/><Relationship Id="rId3" Type="http://schemas.openxmlformats.org/officeDocument/2006/relationships/tags" Target="../tags/tag846.xml"/><Relationship Id="rId7" Type="http://schemas.openxmlformats.org/officeDocument/2006/relationships/image" Target="../media/image28.emf"/><Relationship Id="rId12" Type="http://schemas.openxmlformats.org/officeDocument/2006/relationships/hyperlink" Target="https://business.columbia.edu/insights/climate/sustainable-proteins" TargetMode="External"/><Relationship Id="rId2" Type="http://schemas.openxmlformats.org/officeDocument/2006/relationships/tags" Target="../tags/tag845.xml"/><Relationship Id="rId1" Type="http://schemas.openxmlformats.org/officeDocument/2006/relationships/vmlDrawing" Target="../drawings/vmlDrawing33.vml"/><Relationship Id="rId6" Type="http://schemas.openxmlformats.org/officeDocument/2006/relationships/oleObject" Target="../embeddings/oleObject33.bin"/><Relationship Id="rId11" Type="http://schemas.openxmlformats.org/officeDocument/2006/relationships/hyperlink" Target="https://business.columbia.edu/insights/climate/cki" TargetMode="External"/><Relationship Id="rId5" Type="http://schemas.openxmlformats.org/officeDocument/2006/relationships/notesSlide" Target="../notesSlides/notesSlide20.xml"/><Relationship Id="rId10" Type="http://schemas.openxmlformats.org/officeDocument/2006/relationships/hyperlink" Target="https://business.columbia.edu/faculty/people/gernot-wagner" TargetMode="External"/><Relationship Id="rId4" Type="http://schemas.openxmlformats.org/officeDocument/2006/relationships/slideLayout" Target="../slideLayouts/slideLayout7.xml"/><Relationship Id="rId9" Type="http://schemas.openxmlformats.org/officeDocument/2006/relationships/hyperlink" Target="https://openknowledge.fao.org/server/api/core/bitstreams/0d178ab7-b755-4eb2-a6cd-05ba1db35819/content" TargetMode="External"/></Relationships>
</file>

<file path=ppt/slides/_rels/slide24.xml.rels><?xml version="1.0" encoding="UTF-8" standalone="yes"?>
<Relationships xmlns="http://schemas.openxmlformats.org/package/2006/relationships"><Relationship Id="rId8" Type="http://schemas.openxmlformats.org/officeDocument/2006/relationships/tags" Target="../tags/tag853.xml"/><Relationship Id="rId13" Type="http://schemas.openxmlformats.org/officeDocument/2006/relationships/tags" Target="../tags/tag858.xml"/><Relationship Id="rId18" Type="http://schemas.openxmlformats.org/officeDocument/2006/relationships/image" Target="../media/image28.emf"/><Relationship Id="rId26" Type="http://schemas.openxmlformats.org/officeDocument/2006/relationships/chart" Target="../charts/chart24.xml"/><Relationship Id="rId3" Type="http://schemas.openxmlformats.org/officeDocument/2006/relationships/tags" Target="../tags/tag848.xml"/><Relationship Id="rId21" Type="http://schemas.openxmlformats.org/officeDocument/2006/relationships/hyperlink" Target="https://files.wri.org/d8/s3fs-public/2023-10/traceability-transparency-supply-chains.pdf?VersionId=3HZoYFHW6eQ7CZ7DEDurlJoeJRzg9gsK&amp;_gl=1*1u671bo*_gcl_au*NDQ1NDA3NzY5LjE3NDY0MDgxNzMuMTEwOTc0NzY3Ni4xNzQ2ODA1MTY4LjE3NDY4MDUxNjg." TargetMode="External"/><Relationship Id="rId7" Type="http://schemas.openxmlformats.org/officeDocument/2006/relationships/tags" Target="../tags/tag852.xml"/><Relationship Id="rId12" Type="http://schemas.openxmlformats.org/officeDocument/2006/relationships/tags" Target="../tags/tag857.xml"/><Relationship Id="rId17" Type="http://schemas.openxmlformats.org/officeDocument/2006/relationships/oleObject" Target="../embeddings/oleObject34.bin"/><Relationship Id="rId25" Type="http://schemas.openxmlformats.org/officeDocument/2006/relationships/chart" Target="../charts/chart23.xml"/><Relationship Id="rId2" Type="http://schemas.openxmlformats.org/officeDocument/2006/relationships/tags" Target="../tags/tag847.xml"/><Relationship Id="rId16" Type="http://schemas.openxmlformats.org/officeDocument/2006/relationships/notesSlide" Target="../notesSlides/notesSlide21.xml"/><Relationship Id="rId20" Type="http://schemas.openxmlformats.org/officeDocument/2006/relationships/hyperlink" Target="https://finance.yahoo.com/quote/NSRGY/financials/" TargetMode="External"/><Relationship Id="rId1" Type="http://schemas.openxmlformats.org/officeDocument/2006/relationships/vmlDrawing" Target="../drawings/vmlDrawing34.vml"/><Relationship Id="rId6" Type="http://schemas.openxmlformats.org/officeDocument/2006/relationships/tags" Target="../tags/tag851.xml"/><Relationship Id="rId11" Type="http://schemas.openxmlformats.org/officeDocument/2006/relationships/tags" Target="../tags/tag856.xml"/><Relationship Id="rId24" Type="http://schemas.openxmlformats.org/officeDocument/2006/relationships/hyperlink" Target="https://business.columbia.edu/insights/climate/sustainable-proteins" TargetMode="External"/><Relationship Id="rId5" Type="http://schemas.openxmlformats.org/officeDocument/2006/relationships/tags" Target="../tags/tag850.xml"/><Relationship Id="rId15" Type="http://schemas.openxmlformats.org/officeDocument/2006/relationships/slideLayout" Target="../slideLayouts/slideLayout7.xml"/><Relationship Id="rId23" Type="http://schemas.openxmlformats.org/officeDocument/2006/relationships/hyperlink" Target="https://business.columbia.edu/insights/climate/cki" TargetMode="External"/><Relationship Id="rId10" Type="http://schemas.openxmlformats.org/officeDocument/2006/relationships/tags" Target="../tags/tag855.xml"/><Relationship Id="rId19" Type="http://schemas.openxmlformats.org/officeDocument/2006/relationships/hyperlink" Target="https://www.nestle.com/sustainability/nature-environment/forests/deforestation-supply-chains" TargetMode="External"/><Relationship Id="rId4" Type="http://schemas.openxmlformats.org/officeDocument/2006/relationships/tags" Target="../tags/tag849.xml"/><Relationship Id="rId9" Type="http://schemas.openxmlformats.org/officeDocument/2006/relationships/tags" Target="../tags/tag854.xml"/><Relationship Id="rId14" Type="http://schemas.openxmlformats.org/officeDocument/2006/relationships/tags" Target="../tags/tag859.xml"/><Relationship Id="rId22" Type="http://schemas.openxmlformats.org/officeDocument/2006/relationships/hyperlink" Target="https://business.columbia.edu/faculty/people/gernot-wagner" TargetMode="External"/><Relationship Id="rId27" Type="http://schemas.openxmlformats.org/officeDocument/2006/relationships/image" Target="../media/image32.png"/></Relationships>
</file>

<file path=ppt/slides/_rels/slide25.xml.rels><?xml version="1.0" encoding="UTF-8" standalone="yes"?>
<Relationships xmlns="http://schemas.openxmlformats.org/package/2006/relationships"><Relationship Id="rId8" Type="http://schemas.openxmlformats.org/officeDocument/2006/relationships/tags" Target="../tags/tag866.xml"/><Relationship Id="rId13" Type="http://schemas.openxmlformats.org/officeDocument/2006/relationships/tags" Target="../tags/tag871.xml"/><Relationship Id="rId18" Type="http://schemas.openxmlformats.org/officeDocument/2006/relationships/tags" Target="../tags/tag876.xml"/><Relationship Id="rId26" Type="http://schemas.openxmlformats.org/officeDocument/2006/relationships/hyperlink" Target="https://www.forbes.com/sites/mariannekrasny/2025/02/03/regenerative-agriculture-soils-cows-and-climate/" TargetMode="External"/><Relationship Id="rId3" Type="http://schemas.openxmlformats.org/officeDocument/2006/relationships/tags" Target="../tags/tag861.xml"/><Relationship Id="rId21" Type="http://schemas.openxmlformats.org/officeDocument/2006/relationships/oleObject" Target="../embeddings/oleObject35.bin"/><Relationship Id="rId7" Type="http://schemas.openxmlformats.org/officeDocument/2006/relationships/tags" Target="../tags/tag865.xml"/><Relationship Id="rId12" Type="http://schemas.openxmlformats.org/officeDocument/2006/relationships/tags" Target="../tags/tag870.xml"/><Relationship Id="rId17" Type="http://schemas.openxmlformats.org/officeDocument/2006/relationships/tags" Target="../tags/tag875.xml"/><Relationship Id="rId25" Type="http://schemas.openxmlformats.org/officeDocument/2006/relationships/hyperlink" Target="https://blog.whiteoakpastures.com/hubfs/WOP-LCA-Quantis-2019.pdf" TargetMode="External"/><Relationship Id="rId2" Type="http://schemas.openxmlformats.org/officeDocument/2006/relationships/tags" Target="../tags/tag860.xml"/><Relationship Id="rId16" Type="http://schemas.openxmlformats.org/officeDocument/2006/relationships/tags" Target="../tags/tag874.xml"/><Relationship Id="rId20" Type="http://schemas.openxmlformats.org/officeDocument/2006/relationships/notesSlide" Target="../notesSlides/notesSlide22.xml"/><Relationship Id="rId29" Type="http://schemas.openxmlformats.org/officeDocument/2006/relationships/hyperlink" Target="https://business.columbia.edu/faculty/people/gernot-wagner" TargetMode="External"/><Relationship Id="rId1" Type="http://schemas.openxmlformats.org/officeDocument/2006/relationships/vmlDrawing" Target="../drawings/vmlDrawing35.vml"/><Relationship Id="rId6" Type="http://schemas.openxmlformats.org/officeDocument/2006/relationships/tags" Target="../tags/tag864.xml"/><Relationship Id="rId11" Type="http://schemas.openxmlformats.org/officeDocument/2006/relationships/tags" Target="../tags/tag869.xml"/><Relationship Id="rId24" Type="http://schemas.openxmlformats.org/officeDocument/2006/relationships/hyperlink" Target="https://www.frontiersin.org/journals/sustainable-food-systems/articles/10.3389/fsufs.2020.544984/full" TargetMode="External"/><Relationship Id="rId5" Type="http://schemas.openxmlformats.org/officeDocument/2006/relationships/tags" Target="../tags/tag863.xml"/><Relationship Id="rId15" Type="http://schemas.openxmlformats.org/officeDocument/2006/relationships/tags" Target="../tags/tag873.xml"/><Relationship Id="rId23" Type="http://schemas.openxmlformats.org/officeDocument/2006/relationships/chart" Target="../charts/chart25.xml"/><Relationship Id="rId28" Type="http://schemas.openxmlformats.org/officeDocument/2006/relationships/hyperlink" Target="https://pastureproject.org/wp-content/uploads/2021/11/Regenerative-Grazing-and-Carbon.pdf" TargetMode="External"/><Relationship Id="rId10" Type="http://schemas.openxmlformats.org/officeDocument/2006/relationships/tags" Target="../tags/tag868.xml"/><Relationship Id="rId19" Type="http://schemas.openxmlformats.org/officeDocument/2006/relationships/slideLayout" Target="../slideLayouts/slideLayout7.xml"/><Relationship Id="rId31" Type="http://schemas.openxmlformats.org/officeDocument/2006/relationships/hyperlink" Target="https://business.columbia.edu/insights/climate/sustainable-proteins" TargetMode="External"/><Relationship Id="rId4" Type="http://schemas.openxmlformats.org/officeDocument/2006/relationships/tags" Target="../tags/tag862.xml"/><Relationship Id="rId9" Type="http://schemas.openxmlformats.org/officeDocument/2006/relationships/tags" Target="../tags/tag867.xml"/><Relationship Id="rId14" Type="http://schemas.openxmlformats.org/officeDocument/2006/relationships/tags" Target="../tags/tag872.xml"/><Relationship Id="rId22" Type="http://schemas.openxmlformats.org/officeDocument/2006/relationships/image" Target="../media/image33.emf"/><Relationship Id="rId27" Type="http://schemas.openxmlformats.org/officeDocument/2006/relationships/hyperlink" Target="https://civileats.com/2021/01/06/a-new-study-on-regenerative-grazing-complicates-climate-optimism/" TargetMode="External"/><Relationship Id="rId30" Type="http://schemas.openxmlformats.org/officeDocument/2006/relationships/hyperlink" Target="https://business.columbia.edu/insights/climate/cki" TargetMode="External"/></Relationships>
</file>

<file path=ppt/slides/_rels/slide26.xml.rels><?xml version="1.0" encoding="UTF-8" standalone="yes"?>
<Relationships xmlns="http://schemas.openxmlformats.org/package/2006/relationships"><Relationship Id="rId8" Type="http://schemas.openxmlformats.org/officeDocument/2006/relationships/tags" Target="../tags/tag883.xml"/><Relationship Id="rId13" Type="http://schemas.openxmlformats.org/officeDocument/2006/relationships/tags" Target="../tags/tag888.xml"/><Relationship Id="rId18" Type="http://schemas.openxmlformats.org/officeDocument/2006/relationships/hyperlink" Target="https://openknowledge.fao.org/server/api/core/bitstreams/a06a30d3-6e9d-4e9c-b4b7-29a6cc307208/content" TargetMode="External"/><Relationship Id="rId26" Type="http://schemas.openxmlformats.org/officeDocument/2006/relationships/hyperlink" Target="https://business.columbia.edu/insights/climate/sustainable-proteins" TargetMode="External"/><Relationship Id="rId3" Type="http://schemas.openxmlformats.org/officeDocument/2006/relationships/tags" Target="../tags/tag878.xml"/><Relationship Id="rId21" Type="http://schemas.openxmlformats.org/officeDocument/2006/relationships/hyperlink" Target="https://agfundernews.com/ch4-global-raises-29m-to-slash-methane-emissions-from-livestock" TargetMode="External"/><Relationship Id="rId7" Type="http://schemas.openxmlformats.org/officeDocument/2006/relationships/tags" Target="../tags/tag882.xml"/><Relationship Id="rId12" Type="http://schemas.openxmlformats.org/officeDocument/2006/relationships/tags" Target="../tags/tag887.xml"/><Relationship Id="rId17" Type="http://schemas.openxmlformats.org/officeDocument/2006/relationships/image" Target="../media/image34.emf"/><Relationship Id="rId25" Type="http://schemas.openxmlformats.org/officeDocument/2006/relationships/hyperlink" Target="https://business.columbia.edu/insights/climate/cki" TargetMode="External"/><Relationship Id="rId2" Type="http://schemas.openxmlformats.org/officeDocument/2006/relationships/tags" Target="../tags/tag877.xml"/><Relationship Id="rId16" Type="http://schemas.openxmlformats.org/officeDocument/2006/relationships/oleObject" Target="../embeddings/oleObject36.bin"/><Relationship Id="rId20" Type="http://schemas.openxmlformats.org/officeDocument/2006/relationships/hyperlink" Target="https://geopard.tech/blog/precision-livestock-farming-technologies-benefits-and-risks/" TargetMode="External"/><Relationship Id="rId29" Type="http://schemas.openxmlformats.org/officeDocument/2006/relationships/image" Target="../media/image37.png"/><Relationship Id="rId1" Type="http://schemas.openxmlformats.org/officeDocument/2006/relationships/vmlDrawing" Target="../drawings/vmlDrawing36.vml"/><Relationship Id="rId6" Type="http://schemas.openxmlformats.org/officeDocument/2006/relationships/tags" Target="../tags/tag881.xml"/><Relationship Id="rId11" Type="http://schemas.openxmlformats.org/officeDocument/2006/relationships/tags" Target="../tags/tag886.xml"/><Relationship Id="rId24" Type="http://schemas.openxmlformats.org/officeDocument/2006/relationships/hyperlink" Target="https://business.columbia.edu/faculty/people/gernot-wagner" TargetMode="External"/><Relationship Id="rId5" Type="http://schemas.openxmlformats.org/officeDocument/2006/relationships/tags" Target="../tags/tag880.xml"/><Relationship Id="rId15" Type="http://schemas.openxmlformats.org/officeDocument/2006/relationships/notesSlide" Target="../notesSlides/notesSlide23.xml"/><Relationship Id="rId23" Type="http://schemas.openxmlformats.org/officeDocument/2006/relationships/hyperlink" Target="https://business.edf.org/wp-content/blogs.dir/90/files/Livestock-Methane-Primer-for-Investors.pdf" TargetMode="External"/><Relationship Id="rId28" Type="http://schemas.openxmlformats.org/officeDocument/2006/relationships/image" Target="../media/image36.png"/><Relationship Id="rId10" Type="http://schemas.openxmlformats.org/officeDocument/2006/relationships/tags" Target="../tags/tag885.xml"/><Relationship Id="rId19" Type="http://schemas.openxmlformats.org/officeDocument/2006/relationships/hyperlink" Target="https://agupubs.onlinelibrary.wiley.com/doi/full/10.1029/2021AV000391" TargetMode="External"/><Relationship Id="rId31" Type="http://schemas.openxmlformats.org/officeDocument/2006/relationships/image" Target="../media/image39.png"/><Relationship Id="rId4" Type="http://schemas.openxmlformats.org/officeDocument/2006/relationships/tags" Target="../tags/tag879.xml"/><Relationship Id="rId9" Type="http://schemas.openxmlformats.org/officeDocument/2006/relationships/tags" Target="../tags/tag884.xml"/><Relationship Id="rId14" Type="http://schemas.openxmlformats.org/officeDocument/2006/relationships/slideLayout" Target="../slideLayouts/slideLayout7.xml"/><Relationship Id="rId22" Type="http://schemas.openxmlformats.org/officeDocument/2006/relationships/hyperlink" Target="https://www.catf.us/2024/10/accelerating-climate-solutions-agriculture-why-reducing-methane-livestock-urgent-opportunity/" TargetMode="External"/><Relationship Id="rId27" Type="http://schemas.openxmlformats.org/officeDocument/2006/relationships/image" Target="../media/image35.png"/><Relationship Id="rId30" Type="http://schemas.openxmlformats.org/officeDocument/2006/relationships/image" Target="../media/image38.png"/></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37.bin"/><Relationship Id="rId13" Type="http://schemas.openxmlformats.org/officeDocument/2006/relationships/hyperlink" Target="https://rumin8.com/" TargetMode="External"/><Relationship Id="rId18" Type="http://schemas.openxmlformats.org/officeDocument/2006/relationships/image" Target="../media/image41.png"/><Relationship Id="rId3" Type="http://schemas.openxmlformats.org/officeDocument/2006/relationships/tags" Target="../tags/tag890.xml"/><Relationship Id="rId21" Type="http://schemas.openxmlformats.org/officeDocument/2006/relationships/image" Target="../media/image43.png"/><Relationship Id="rId7" Type="http://schemas.openxmlformats.org/officeDocument/2006/relationships/notesSlide" Target="../notesSlides/notesSlide24.xml"/><Relationship Id="rId12" Type="http://schemas.openxmlformats.org/officeDocument/2006/relationships/hyperlink" Target="https://arkeabio.com/" TargetMode="External"/><Relationship Id="rId17" Type="http://schemas.openxmlformats.org/officeDocument/2006/relationships/image" Target="../media/image40.png"/><Relationship Id="rId2" Type="http://schemas.openxmlformats.org/officeDocument/2006/relationships/tags" Target="../tags/tag889.xml"/><Relationship Id="rId16" Type="http://schemas.openxmlformats.org/officeDocument/2006/relationships/hyperlink" Target="https://business.columbia.edu/insights/climate/sustainable-proteins" TargetMode="External"/><Relationship Id="rId20" Type="http://schemas.openxmlformats.org/officeDocument/2006/relationships/image" Target="../media/image47.png"/><Relationship Id="rId1" Type="http://schemas.openxmlformats.org/officeDocument/2006/relationships/vmlDrawing" Target="../drawings/vmlDrawing37.vml"/><Relationship Id="rId6" Type="http://schemas.openxmlformats.org/officeDocument/2006/relationships/slideLayout" Target="../slideLayouts/slideLayout7.xml"/><Relationship Id="rId11" Type="http://schemas.openxmlformats.org/officeDocument/2006/relationships/hyperlink" Target="https://www.alga.bio/" TargetMode="External"/><Relationship Id="rId5" Type="http://schemas.openxmlformats.org/officeDocument/2006/relationships/tags" Target="../tags/tag892.xml"/><Relationship Id="rId15" Type="http://schemas.openxmlformats.org/officeDocument/2006/relationships/hyperlink" Target="https://business.columbia.edu/insights/climate/cki" TargetMode="External"/><Relationship Id="rId10" Type="http://schemas.openxmlformats.org/officeDocument/2006/relationships/hyperlink" Target="https://www.climatepolicyinitiative.org/publication/landscape-of-methane-abatement-finance-2023/" TargetMode="External"/><Relationship Id="rId19" Type="http://schemas.openxmlformats.org/officeDocument/2006/relationships/image" Target="../media/image42.png"/><Relationship Id="rId4" Type="http://schemas.openxmlformats.org/officeDocument/2006/relationships/tags" Target="../tags/tag891.xml"/><Relationship Id="rId9" Type="http://schemas.openxmlformats.org/officeDocument/2006/relationships/image" Target="../media/image10.emf"/><Relationship Id="rId14" Type="http://schemas.openxmlformats.org/officeDocument/2006/relationships/hyperlink" Target="https://business.columbia.edu/faculty/people/gernot-wagner"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www.sciencedirect.com/science/article/pii/S0959652621005102" TargetMode="External"/><Relationship Id="rId13" Type="http://schemas.openxmlformats.org/officeDocument/2006/relationships/hyperlink" Target="https://www.futuremarketinsights.com/reports/animal-feed-alternative-protein-market" TargetMode="External"/><Relationship Id="rId18" Type="http://schemas.openxmlformats.org/officeDocument/2006/relationships/image" Target="../media/image46.png"/><Relationship Id="rId3" Type="http://schemas.openxmlformats.org/officeDocument/2006/relationships/slideLayout" Target="../slideLayouts/slideLayout7.xml"/><Relationship Id="rId7" Type="http://schemas.openxmlformats.org/officeDocument/2006/relationships/hyperlink" Target="https://www.science.org/doi/10.1126/science.adc9165#:~:text=Insects%20as%20animal%20feed%20can,)%20into%20high%2Dquality%20feed." TargetMode="External"/><Relationship Id="rId12" Type="http://schemas.openxmlformats.org/officeDocument/2006/relationships/hyperlink" Target="https://www.bbc.com/future/article/20240816-the-japanese-farms-recycling-waste-food" TargetMode="External"/><Relationship Id="rId17" Type="http://schemas.openxmlformats.org/officeDocument/2006/relationships/image" Target="../media/image45.png"/><Relationship Id="rId2" Type="http://schemas.openxmlformats.org/officeDocument/2006/relationships/tags" Target="../tags/tag893.xml"/><Relationship Id="rId16" Type="http://schemas.openxmlformats.org/officeDocument/2006/relationships/hyperlink" Target="https://business.columbia.edu/insights/climate/sustainable-proteins" TargetMode="External"/><Relationship Id="rId20" Type="http://schemas.openxmlformats.org/officeDocument/2006/relationships/image" Target="../media/image49.png"/><Relationship Id="rId1" Type="http://schemas.openxmlformats.org/officeDocument/2006/relationships/vmlDrawing" Target="../drawings/vmlDrawing38.vml"/><Relationship Id="rId6" Type="http://schemas.openxmlformats.org/officeDocument/2006/relationships/image" Target="../media/image44.emf"/><Relationship Id="rId11" Type="http://schemas.openxmlformats.org/officeDocument/2006/relationships/hyperlink" Target="https://www.climateworks.org/wp-content/uploads/2021/11/GINAs-Protein-Diversity.pdf" TargetMode="External"/><Relationship Id="rId5" Type="http://schemas.openxmlformats.org/officeDocument/2006/relationships/oleObject" Target="../embeddings/oleObject38.bin"/><Relationship Id="rId15" Type="http://schemas.openxmlformats.org/officeDocument/2006/relationships/hyperlink" Target="https://business.columbia.edu/insights/climate/cki" TargetMode="External"/><Relationship Id="rId10" Type="http://schemas.openxmlformats.org/officeDocument/2006/relationships/hyperlink" Target="https://www.ncbi.nlm.nih.gov/pmc/articles/PMC6523843/" TargetMode="External"/><Relationship Id="rId19" Type="http://schemas.openxmlformats.org/officeDocument/2006/relationships/image" Target="../media/image48.png"/><Relationship Id="rId4" Type="http://schemas.openxmlformats.org/officeDocument/2006/relationships/notesSlide" Target="../notesSlides/notesSlide25.xml"/><Relationship Id="rId9" Type="http://schemas.openxmlformats.org/officeDocument/2006/relationships/hyperlink" Target="https://link.springer.com/content/pdf/10.1007/s13593-017-0452-8.pdf" TargetMode="External"/><Relationship Id="rId14" Type="http://schemas.openxmlformats.org/officeDocument/2006/relationships/hyperlink" Target="https://business.columbia.edu/faculty/people/gernot-wagner" TargetMode="External"/></Relationships>
</file>

<file path=ppt/slides/_rels/slide29.xml.rels><?xml version="1.0" encoding="UTF-8" standalone="yes"?>
<Relationships xmlns="http://schemas.openxmlformats.org/package/2006/relationships"><Relationship Id="rId13" Type="http://schemas.openxmlformats.org/officeDocument/2006/relationships/tags" Target="../tags/tag905.xml"/><Relationship Id="rId18" Type="http://schemas.openxmlformats.org/officeDocument/2006/relationships/tags" Target="../tags/tag910.xml"/><Relationship Id="rId26" Type="http://schemas.openxmlformats.org/officeDocument/2006/relationships/tags" Target="../tags/tag918.xml"/><Relationship Id="rId39" Type="http://schemas.openxmlformats.org/officeDocument/2006/relationships/image" Target="../media/image10.emf"/><Relationship Id="rId21" Type="http://schemas.openxmlformats.org/officeDocument/2006/relationships/tags" Target="../tags/tag913.xml"/><Relationship Id="rId34" Type="http://schemas.openxmlformats.org/officeDocument/2006/relationships/tags" Target="../tags/tag926.xml"/><Relationship Id="rId42" Type="http://schemas.openxmlformats.org/officeDocument/2006/relationships/hyperlink" Target="https://www.crunchbase.com/organization/innovafeed/company_financials" TargetMode="External"/><Relationship Id="rId47" Type="http://schemas.openxmlformats.org/officeDocument/2006/relationships/hyperlink" Target="https://business.columbia.edu/insights/climate/sustainable-proteins" TargetMode="External"/><Relationship Id="rId50" Type="http://schemas.openxmlformats.org/officeDocument/2006/relationships/chart" Target="../charts/chart28.xml"/><Relationship Id="rId7" Type="http://schemas.openxmlformats.org/officeDocument/2006/relationships/tags" Target="../tags/tag899.xml"/><Relationship Id="rId2" Type="http://schemas.openxmlformats.org/officeDocument/2006/relationships/tags" Target="../tags/tag894.xml"/><Relationship Id="rId16" Type="http://schemas.openxmlformats.org/officeDocument/2006/relationships/tags" Target="../tags/tag908.xml"/><Relationship Id="rId29" Type="http://schemas.openxmlformats.org/officeDocument/2006/relationships/tags" Target="../tags/tag921.xml"/><Relationship Id="rId11" Type="http://schemas.openxmlformats.org/officeDocument/2006/relationships/tags" Target="../tags/tag903.xml"/><Relationship Id="rId24" Type="http://schemas.openxmlformats.org/officeDocument/2006/relationships/tags" Target="../tags/tag916.xml"/><Relationship Id="rId32" Type="http://schemas.openxmlformats.org/officeDocument/2006/relationships/tags" Target="../tags/tag924.xml"/><Relationship Id="rId37" Type="http://schemas.openxmlformats.org/officeDocument/2006/relationships/notesSlide" Target="../notesSlides/notesSlide26.xml"/><Relationship Id="rId40" Type="http://schemas.openxmlformats.org/officeDocument/2006/relationships/hyperlink" Target="https://www.mdpi.com/2071-1050/12/24/10333" TargetMode="External"/><Relationship Id="rId45" Type="http://schemas.openxmlformats.org/officeDocument/2006/relationships/hyperlink" Target="https://business.columbia.edu/faculty/people/gernot-wagner" TargetMode="External"/><Relationship Id="rId5" Type="http://schemas.openxmlformats.org/officeDocument/2006/relationships/tags" Target="../tags/tag897.xml"/><Relationship Id="rId15" Type="http://schemas.openxmlformats.org/officeDocument/2006/relationships/tags" Target="../tags/tag907.xml"/><Relationship Id="rId23" Type="http://schemas.openxmlformats.org/officeDocument/2006/relationships/tags" Target="../tags/tag915.xml"/><Relationship Id="rId28" Type="http://schemas.openxmlformats.org/officeDocument/2006/relationships/tags" Target="../tags/tag920.xml"/><Relationship Id="rId36" Type="http://schemas.openxmlformats.org/officeDocument/2006/relationships/slideLayout" Target="../slideLayouts/slideLayout7.xml"/><Relationship Id="rId49" Type="http://schemas.openxmlformats.org/officeDocument/2006/relationships/chart" Target="../charts/chart27.xml"/><Relationship Id="rId10" Type="http://schemas.openxmlformats.org/officeDocument/2006/relationships/tags" Target="../tags/tag902.xml"/><Relationship Id="rId19" Type="http://schemas.openxmlformats.org/officeDocument/2006/relationships/tags" Target="../tags/tag911.xml"/><Relationship Id="rId31" Type="http://schemas.openxmlformats.org/officeDocument/2006/relationships/tags" Target="../tags/tag923.xml"/><Relationship Id="rId44" Type="http://schemas.openxmlformats.org/officeDocument/2006/relationships/hyperlink" Target="https://my.apps.factset.com/workstation/navigator/company-security/key-items/0J0KQJ-E" TargetMode="External"/><Relationship Id="rId4" Type="http://schemas.openxmlformats.org/officeDocument/2006/relationships/tags" Target="../tags/tag896.xml"/><Relationship Id="rId9" Type="http://schemas.openxmlformats.org/officeDocument/2006/relationships/tags" Target="../tags/tag901.xml"/><Relationship Id="rId14" Type="http://schemas.openxmlformats.org/officeDocument/2006/relationships/tags" Target="../tags/tag906.xml"/><Relationship Id="rId22" Type="http://schemas.openxmlformats.org/officeDocument/2006/relationships/tags" Target="../tags/tag914.xml"/><Relationship Id="rId27" Type="http://schemas.openxmlformats.org/officeDocument/2006/relationships/tags" Target="../tags/tag919.xml"/><Relationship Id="rId30" Type="http://schemas.openxmlformats.org/officeDocument/2006/relationships/tags" Target="../tags/tag922.xml"/><Relationship Id="rId35" Type="http://schemas.openxmlformats.org/officeDocument/2006/relationships/tags" Target="../tags/tag927.xml"/><Relationship Id="rId43" Type="http://schemas.openxmlformats.org/officeDocument/2006/relationships/hyperlink" Target="https://innovafeed.com/en/our-story/" TargetMode="External"/><Relationship Id="rId48" Type="http://schemas.openxmlformats.org/officeDocument/2006/relationships/chart" Target="../charts/chart26.xml"/><Relationship Id="rId8" Type="http://schemas.openxmlformats.org/officeDocument/2006/relationships/tags" Target="../tags/tag900.xml"/><Relationship Id="rId51" Type="http://schemas.openxmlformats.org/officeDocument/2006/relationships/image" Target="../media/image50.png"/><Relationship Id="rId3" Type="http://schemas.openxmlformats.org/officeDocument/2006/relationships/tags" Target="../tags/tag895.xml"/><Relationship Id="rId12" Type="http://schemas.openxmlformats.org/officeDocument/2006/relationships/tags" Target="../tags/tag904.xml"/><Relationship Id="rId17" Type="http://schemas.openxmlformats.org/officeDocument/2006/relationships/tags" Target="../tags/tag909.xml"/><Relationship Id="rId25" Type="http://schemas.openxmlformats.org/officeDocument/2006/relationships/tags" Target="../tags/tag917.xml"/><Relationship Id="rId33" Type="http://schemas.openxmlformats.org/officeDocument/2006/relationships/tags" Target="../tags/tag925.xml"/><Relationship Id="rId38" Type="http://schemas.openxmlformats.org/officeDocument/2006/relationships/oleObject" Target="../embeddings/oleObject39.bin"/><Relationship Id="rId46" Type="http://schemas.openxmlformats.org/officeDocument/2006/relationships/hyperlink" Target="https://business.columbia.edu/insights/climate/cki" TargetMode="External"/><Relationship Id="rId20" Type="http://schemas.openxmlformats.org/officeDocument/2006/relationships/tags" Target="../tags/tag912.xml"/><Relationship Id="rId41" Type="http://schemas.openxmlformats.org/officeDocument/2006/relationships/hyperlink" Target="https://innovafeed.com/wp-content/uploads/2024/12/REVUE-US-HD-2024.pdf" TargetMode="External"/><Relationship Id="rId1" Type="http://schemas.openxmlformats.org/officeDocument/2006/relationships/vmlDrawing" Target="../drawings/vmlDrawing39.vml"/><Relationship Id="rId6" Type="http://schemas.openxmlformats.org/officeDocument/2006/relationships/tags" Target="../tags/tag898.xml"/></Relationships>
</file>

<file path=ppt/slides/_rels/slide3.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tags" Target="../tags/tag21.xml"/><Relationship Id="rId7" Type="http://schemas.openxmlformats.org/officeDocument/2006/relationships/oleObject" Target="../embeddings/oleObject13.bin"/><Relationship Id="rId12" Type="http://schemas.openxmlformats.org/officeDocument/2006/relationships/hyperlink" Target="https://business.columbia.edu/insights/climate/sustainable-proteins" TargetMode="External"/><Relationship Id="rId2" Type="http://schemas.openxmlformats.org/officeDocument/2006/relationships/tags" Target="../tags/tag20.xml"/><Relationship Id="rId1" Type="http://schemas.openxmlformats.org/officeDocument/2006/relationships/vmlDrawing" Target="../drawings/vmlDrawing13.vml"/><Relationship Id="rId6" Type="http://schemas.openxmlformats.org/officeDocument/2006/relationships/notesSlide" Target="../notesSlides/notesSlide2.xml"/><Relationship Id="rId11" Type="http://schemas.openxmlformats.org/officeDocument/2006/relationships/hyperlink" Target="https://business.columbia.edu/insights/climate/cki" TargetMode="External"/><Relationship Id="rId5" Type="http://schemas.openxmlformats.org/officeDocument/2006/relationships/slideLayout" Target="../slideLayouts/slideLayout7.xml"/><Relationship Id="rId10" Type="http://schemas.openxmlformats.org/officeDocument/2006/relationships/hyperlink" Target="https://business.columbia.edu/faculty/people/gernot-wagner" TargetMode="External"/><Relationship Id="rId4" Type="http://schemas.openxmlformats.org/officeDocument/2006/relationships/tags" Target="../tags/tag22.xml"/><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13" Type="http://schemas.openxmlformats.org/officeDocument/2006/relationships/tags" Target="../tags/tag939.xml"/><Relationship Id="rId18" Type="http://schemas.openxmlformats.org/officeDocument/2006/relationships/tags" Target="../tags/tag944.xml"/><Relationship Id="rId26" Type="http://schemas.openxmlformats.org/officeDocument/2006/relationships/tags" Target="../tags/tag952.xml"/><Relationship Id="rId39" Type="http://schemas.openxmlformats.org/officeDocument/2006/relationships/hyperlink" Target="https://business.columbia.edu/insights/climate/sustainable-proteins" TargetMode="External"/><Relationship Id="rId21" Type="http://schemas.openxmlformats.org/officeDocument/2006/relationships/tags" Target="../tags/tag947.xml"/><Relationship Id="rId34" Type="http://schemas.openxmlformats.org/officeDocument/2006/relationships/hyperlink" Target="https://gfi.org/marketresearch/?gad_source=1&amp;gclid=CjwKCAiArva5BhBiEiwA-oTnXVWfWNQqREEPuorns8LYKq6NGY5195ycSZl16EpX1FlUaMNjDsMXOhoCnF4QAvD_BwE#tofu-tempeh-and-seitan" TargetMode="External"/><Relationship Id="rId7" Type="http://schemas.openxmlformats.org/officeDocument/2006/relationships/tags" Target="../tags/tag933.xml"/><Relationship Id="rId2" Type="http://schemas.openxmlformats.org/officeDocument/2006/relationships/tags" Target="../tags/tag928.xml"/><Relationship Id="rId16" Type="http://schemas.openxmlformats.org/officeDocument/2006/relationships/tags" Target="../tags/tag942.xml"/><Relationship Id="rId20" Type="http://schemas.openxmlformats.org/officeDocument/2006/relationships/tags" Target="../tags/tag946.xml"/><Relationship Id="rId29" Type="http://schemas.openxmlformats.org/officeDocument/2006/relationships/tags" Target="../tags/tag955.xml"/><Relationship Id="rId41" Type="http://schemas.openxmlformats.org/officeDocument/2006/relationships/chart" Target="../charts/chart30.xml"/><Relationship Id="rId1" Type="http://schemas.openxmlformats.org/officeDocument/2006/relationships/vmlDrawing" Target="../drawings/vmlDrawing40.vml"/><Relationship Id="rId6" Type="http://schemas.openxmlformats.org/officeDocument/2006/relationships/tags" Target="../tags/tag932.xml"/><Relationship Id="rId11" Type="http://schemas.openxmlformats.org/officeDocument/2006/relationships/tags" Target="../tags/tag937.xml"/><Relationship Id="rId24" Type="http://schemas.openxmlformats.org/officeDocument/2006/relationships/tags" Target="../tags/tag950.xml"/><Relationship Id="rId32" Type="http://schemas.openxmlformats.org/officeDocument/2006/relationships/oleObject" Target="../embeddings/oleObject40.bin"/><Relationship Id="rId37" Type="http://schemas.openxmlformats.org/officeDocument/2006/relationships/hyperlink" Target="https://business.columbia.edu/faculty/people/gernot-wagner" TargetMode="External"/><Relationship Id="rId40" Type="http://schemas.openxmlformats.org/officeDocument/2006/relationships/chart" Target="../charts/chart29.xml"/><Relationship Id="rId5" Type="http://schemas.openxmlformats.org/officeDocument/2006/relationships/tags" Target="../tags/tag931.xml"/><Relationship Id="rId15" Type="http://schemas.openxmlformats.org/officeDocument/2006/relationships/tags" Target="../tags/tag941.xml"/><Relationship Id="rId23" Type="http://schemas.openxmlformats.org/officeDocument/2006/relationships/tags" Target="../tags/tag949.xml"/><Relationship Id="rId28" Type="http://schemas.openxmlformats.org/officeDocument/2006/relationships/tags" Target="../tags/tag954.xml"/><Relationship Id="rId36" Type="http://schemas.openxmlformats.org/officeDocument/2006/relationships/hyperlink" Target="https://features.csis.org/the-future-appetite-for-alternative-proteins/#:~:text=The%20consumption%20of%20these%20alt,of%20annual%20global%20protein%20consumption." TargetMode="External"/><Relationship Id="rId10" Type="http://schemas.openxmlformats.org/officeDocument/2006/relationships/tags" Target="../tags/tag936.xml"/><Relationship Id="rId19" Type="http://schemas.openxmlformats.org/officeDocument/2006/relationships/tags" Target="../tags/tag945.xml"/><Relationship Id="rId31" Type="http://schemas.openxmlformats.org/officeDocument/2006/relationships/notesSlide" Target="../notesSlides/notesSlide27.xml"/><Relationship Id="rId4" Type="http://schemas.openxmlformats.org/officeDocument/2006/relationships/tags" Target="../tags/tag930.xml"/><Relationship Id="rId9" Type="http://schemas.openxmlformats.org/officeDocument/2006/relationships/tags" Target="../tags/tag935.xml"/><Relationship Id="rId14" Type="http://schemas.openxmlformats.org/officeDocument/2006/relationships/tags" Target="../tags/tag940.xml"/><Relationship Id="rId22" Type="http://schemas.openxmlformats.org/officeDocument/2006/relationships/tags" Target="../tags/tag948.xml"/><Relationship Id="rId27" Type="http://schemas.openxmlformats.org/officeDocument/2006/relationships/tags" Target="../tags/tag953.xml"/><Relationship Id="rId30" Type="http://schemas.openxmlformats.org/officeDocument/2006/relationships/slideLayout" Target="../slideLayouts/slideLayout8.xml"/><Relationship Id="rId35" Type="http://schemas.openxmlformats.org/officeDocument/2006/relationships/hyperlink" Target="https://ift.onlinelibrary.wiley.com/doi/10.1111/1541-4337.12610" TargetMode="External"/><Relationship Id="rId8" Type="http://schemas.openxmlformats.org/officeDocument/2006/relationships/tags" Target="../tags/tag934.xml"/><Relationship Id="rId3" Type="http://schemas.openxmlformats.org/officeDocument/2006/relationships/tags" Target="../tags/tag929.xml"/><Relationship Id="rId12" Type="http://schemas.openxmlformats.org/officeDocument/2006/relationships/tags" Target="../tags/tag938.xml"/><Relationship Id="rId17" Type="http://schemas.openxmlformats.org/officeDocument/2006/relationships/tags" Target="../tags/tag943.xml"/><Relationship Id="rId25" Type="http://schemas.openxmlformats.org/officeDocument/2006/relationships/tags" Target="../tags/tag951.xml"/><Relationship Id="rId33" Type="http://schemas.openxmlformats.org/officeDocument/2006/relationships/image" Target="../media/image15.emf"/><Relationship Id="rId38" Type="http://schemas.openxmlformats.org/officeDocument/2006/relationships/hyperlink" Target="https://business.columbia.edu/insights/climate/cki"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51.emf"/><Relationship Id="rId13" Type="http://schemas.openxmlformats.org/officeDocument/2006/relationships/hyperlink" Target="https://business.columbia.edu/insights/climate/cki" TargetMode="External"/><Relationship Id="rId18" Type="http://schemas.openxmlformats.org/officeDocument/2006/relationships/image" Target="../media/image55.png"/><Relationship Id="rId26" Type="http://schemas.openxmlformats.org/officeDocument/2006/relationships/image" Target="../media/image63.png"/><Relationship Id="rId3" Type="http://schemas.openxmlformats.org/officeDocument/2006/relationships/tags" Target="../tags/tag957.xml"/><Relationship Id="rId21" Type="http://schemas.openxmlformats.org/officeDocument/2006/relationships/image" Target="../media/image58.png"/><Relationship Id="rId7" Type="http://schemas.openxmlformats.org/officeDocument/2006/relationships/oleObject" Target="../embeddings/oleObject41.bin"/><Relationship Id="rId12" Type="http://schemas.openxmlformats.org/officeDocument/2006/relationships/hyperlink" Target="https://business.columbia.edu/faculty/people/gernot-wagner" TargetMode="External"/><Relationship Id="rId17" Type="http://schemas.openxmlformats.org/officeDocument/2006/relationships/image" Target="../media/image54.png"/><Relationship Id="rId25" Type="http://schemas.openxmlformats.org/officeDocument/2006/relationships/image" Target="../media/image62.png"/><Relationship Id="rId2" Type="http://schemas.openxmlformats.org/officeDocument/2006/relationships/tags" Target="../tags/tag956.xml"/><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vmlDrawing" Target="../drawings/vmlDrawing41.vml"/><Relationship Id="rId6" Type="http://schemas.openxmlformats.org/officeDocument/2006/relationships/notesSlide" Target="../notesSlides/notesSlide28.xml"/><Relationship Id="rId11" Type="http://schemas.openxmlformats.org/officeDocument/2006/relationships/hyperlink" Target="https://gfi.org/wp-content/uploads/2024/04/State-of-the-Industry-report_Fermentation_2023.pdf?_gl=1%2Ayk6uyi%2A_up%2AMQ..%2A_ga%2AMTY0NzY2NTI3NC4xNzI4ODY1MTU3%2A_ga_TT1WCK8ETL%2AMTcyODg2NTE1NS4xLjEuMTcyODg2NTE2My4wLjAuMA.." TargetMode="External"/><Relationship Id="rId24" Type="http://schemas.openxmlformats.org/officeDocument/2006/relationships/image" Target="../media/image61.png"/><Relationship Id="rId5" Type="http://schemas.openxmlformats.org/officeDocument/2006/relationships/slideLayout" Target="../slideLayouts/slideLayout7.xml"/><Relationship Id="rId15" Type="http://schemas.openxmlformats.org/officeDocument/2006/relationships/image" Target="../media/image52.png"/><Relationship Id="rId23" Type="http://schemas.openxmlformats.org/officeDocument/2006/relationships/image" Target="../media/image60.png"/><Relationship Id="rId10" Type="http://schemas.openxmlformats.org/officeDocument/2006/relationships/hyperlink" Target="https://gfi.org/wp-content/uploads/2024/08/State-of-the-Industry-Report-Cultivated-meat-and-seafood.pdf?_gl=1%2A1ekuaoy%2A_up%2AMQ..%2A_ga%2AMTY0NzY2NTI3NC4xNzI4ODY1MTU3%2A_ga_TT1WCK8ETL%2AMTcyODg2NTE1NS4xLjEuMTcyODg2NTE2MC4wLjAuMA.." TargetMode="External"/><Relationship Id="rId19" Type="http://schemas.openxmlformats.org/officeDocument/2006/relationships/image" Target="../media/image56.png"/><Relationship Id="rId4" Type="http://schemas.openxmlformats.org/officeDocument/2006/relationships/tags" Target="../tags/tag958.xml"/><Relationship Id="rId9" Type="http://schemas.openxmlformats.org/officeDocument/2006/relationships/hyperlink" Target="https://gfi.org/wp-content/uploads/2024/05/2023-State-of-the-industry-report_Plant-based.pdf" TargetMode="External"/><Relationship Id="rId14" Type="http://schemas.openxmlformats.org/officeDocument/2006/relationships/hyperlink" Target="https://business.columbia.edu/insights/climate/sustainable-proteins" TargetMode="External"/><Relationship Id="rId22" Type="http://schemas.openxmlformats.org/officeDocument/2006/relationships/image" Target="../media/image59.png"/><Relationship Id="rId27" Type="http://schemas.openxmlformats.org/officeDocument/2006/relationships/image" Target="../media/image64.png"/></Relationships>
</file>

<file path=ppt/slides/_rels/slide32.xml.rels><?xml version="1.0" encoding="UTF-8" standalone="yes"?>
<Relationships xmlns="http://schemas.openxmlformats.org/package/2006/relationships"><Relationship Id="rId13" Type="http://schemas.openxmlformats.org/officeDocument/2006/relationships/tags" Target="../tags/tag970.xml"/><Relationship Id="rId18" Type="http://schemas.openxmlformats.org/officeDocument/2006/relationships/tags" Target="../tags/tag975.xml"/><Relationship Id="rId26" Type="http://schemas.openxmlformats.org/officeDocument/2006/relationships/tags" Target="../tags/tag983.xml"/><Relationship Id="rId39" Type="http://schemas.openxmlformats.org/officeDocument/2006/relationships/oleObject" Target="../embeddings/oleObject42.bin"/><Relationship Id="rId21" Type="http://schemas.openxmlformats.org/officeDocument/2006/relationships/tags" Target="../tags/tag978.xml"/><Relationship Id="rId34" Type="http://schemas.openxmlformats.org/officeDocument/2006/relationships/tags" Target="../tags/tag991.xml"/><Relationship Id="rId42" Type="http://schemas.openxmlformats.org/officeDocument/2006/relationships/hyperlink" Target="https://www.bcg.com/publications/2022/combating-climate-crisis-with-alternative-protein" TargetMode="External"/><Relationship Id="rId47" Type="http://schemas.openxmlformats.org/officeDocument/2006/relationships/hyperlink" Target="https://business.columbia.edu/insights/climate/sustainable-proteins" TargetMode="External"/><Relationship Id="rId7" Type="http://schemas.openxmlformats.org/officeDocument/2006/relationships/tags" Target="../tags/tag964.xml"/><Relationship Id="rId2" Type="http://schemas.openxmlformats.org/officeDocument/2006/relationships/tags" Target="../tags/tag959.xml"/><Relationship Id="rId16" Type="http://schemas.openxmlformats.org/officeDocument/2006/relationships/tags" Target="../tags/tag973.xml"/><Relationship Id="rId29" Type="http://schemas.openxmlformats.org/officeDocument/2006/relationships/tags" Target="../tags/tag986.xml"/><Relationship Id="rId11" Type="http://schemas.openxmlformats.org/officeDocument/2006/relationships/tags" Target="../tags/tag968.xml"/><Relationship Id="rId24" Type="http://schemas.openxmlformats.org/officeDocument/2006/relationships/tags" Target="../tags/tag981.xml"/><Relationship Id="rId32" Type="http://schemas.openxmlformats.org/officeDocument/2006/relationships/tags" Target="../tags/tag989.xml"/><Relationship Id="rId37" Type="http://schemas.openxmlformats.org/officeDocument/2006/relationships/slideLayout" Target="../slideLayouts/slideLayout7.xml"/><Relationship Id="rId40" Type="http://schemas.openxmlformats.org/officeDocument/2006/relationships/image" Target="../media/image51.emf"/><Relationship Id="rId45" Type="http://schemas.openxmlformats.org/officeDocument/2006/relationships/hyperlink" Target="https://business.columbia.edu/faculty/people/gernot-wagner" TargetMode="External"/><Relationship Id="rId5" Type="http://schemas.openxmlformats.org/officeDocument/2006/relationships/tags" Target="../tags/tag962.xml"/><Relationship Id="rId15" Type="http://schemas.openxmlformats.org/officeDocument/2006/relationships/tags" Target="../tags/tag972.xml"/><Relationship Id="rId23" Type="http://schemas.openxmlformats.org/officeDocument/2006/relationships/tags" Target="../tags/tag980.xml"/><Relationship Id="rId28" Type="http://schemas.openxmlformats.org/officeDocument/2006/relationships/tags" Target="../tags/tag985.xml"/><Relationship Id="rId36" Type="http://schemas.openxmlformats.org/officeDocument/2006/relationships/tags" Target="../tags/tag993.xml"/><Relationship Id="rId49" Type="http://schemas.openxmlformats.org/officeDocument/2006/relationships/chart" Target="../charts/chart32.xml"/><Relationship Id="rId10" Type="http://schemas.openxmlformats.org/officeDocument/2006/relationships/tags" Target="../tags/tag967.xml"/><Relationship Id="rId19" Type="http://schemas.openxmlformats.org/officeDocument/2006/relationships/tags" Target="../tags/tag976.xml"/><Relationship Id="rId31" Type="http://schemas.openxmlformats.org/officeDocument/2006/relationships/tags" Target="../tags/tag988.xml"/><Relationship Id="rId44" Type="http://schemas.openxmlformats.org/officeDocument/2006/relationships/hyperlink" Target="https://gfi.org/resource/land-use-analysis-for-alternative-proteins-and-us-climate-goals/" TargetMode="External"/><Relationship Id="rId4" Type="http://schemas.openxmlformats.org/officeDocument/2006/relationships/tags" Target="../tags/tag961.xml"/><Relationship Id="rId9" Type="http://schemas.openxmlformats.org/officeDocument/2006/relationships/tags" Target="../tags/tag966.xml"/><Relationship Id="rId14" Type="http://schemas.openxmlformats.org/officeDocument/2006/relationships/tags" Target="../tags/tag971.xml"/><Relationship Id="rId22" Type="http://schemas.openxmlformats.org/officeDocument/2006/relationships/tags" Target="../tags/tag979.xml"/><Relationship Id="rId27" Type="http://schemas.openxmlformats.org/officeDocument/2006/relationships/tags" Target="../tags/tag984.xml"/><Relationship Id="rId30" Type="http://schemas.openxmlformats.org/officeDocument/2006/relationships/tags" Target="../tags/tag987.xml"/><Relationship Id="rId35" Type="http://schemas.openxmlformats.org/officeDocument/2006/relationships/tags" Target="../tags/tag992.xml"/><Relationship Id="rId43" Type="http://schemas.openxmlformats.org/officeDocument/2006/relationships/hyperlink" Target="https://ourworldindata.org/environmental-impacts-of-food" TargetMode="External"/><Relationship Id="rId48" Type="http://schemas.openxmlformats.org/officeDocument/2006/relationships/chart" Target="../charts/chart31.xml"/><Relationship Id="rId8" Type="http://schemas.openxmlformats.org/officeDocument/2006/relationships/tags" Target="../tags/tag965.xml"/><Relationship Id="rId3" Type="http://schemas.openxmlformats.org/officeDocument/2006/relationships/tags" Target="../tags/tag960.xml"/><Relationship Id="rId12" Type="http://schemas.openxmlformats.org/officeDocument/2006/relationships/tags" Target="../tags/tag969.xml"/><Relationship Id="rId17" Type="http://schemas.openxmlformats.org/officeDocument/2006/relationships/tags" Target="../tags/tag974.xml"/><Relationship Id="rId25" Type="http://schemas.openxmlformats.org/officeDocument/2006/relationships/tags" Target="../tags/tag982.xml"/><Relationship Id="rId33" Type="http://schemas.openxmlformats.org/officeDocument/2006/relationships/tags" Target="../tags/tag990.xml"/><Relationship Id="rId38" Type="http://schemas.openxmlformats.org/officeDocument/2006/relationships/notesSlide" Target="../notesSlides/notesSlide29.xml"/><Relationship Id="rId46" Type="http://schemas.openxmlformats.org/officeDocument/2006/relationships/hyperlink" Target="https://business.columbia.edu/insights/climate/cki" TargetMode="External"/><Relationship Id="rId20" Type="http://schemas.openxmlformats.org/officeDocument/2006/relationships/tags" Target="../tags/tag977.xml"/><Relationship Id="rId41" Type="http://schemas.openxmlformats.org/officeDocument/2006/relationships/hyperlink" Target="https://www.politico.eu/wp-content/uploads/2023/11/02/Benefits-of-a-Plant-Shift-Profundo-study-final-November.pdf" TargetMode="External"/><Relationship Id="rId1" Type="http://schemas.openxmlformats.org/officeDocument/2006/relationships/vmlDrawing" Target="../drawings/vmlDrawing42.vml"/><Relationship Id="rId6" Type="http://schemas.openxmlformats.org/officeDocument/2006/relationships/tags" Target="../tags/tag963.xml"/></Relationships>
</file>

<file path=ppt/slides/_rels/slide33.xml.rels><?xml version="1.0" encoding="UTF-8" standalone="yes"?>
<Relationships xmlns="http://schemas.openxmlformats.org/package/2006/relationships"><Relationship Id="rId8" Type="http://schemas.openxmlformats.org/officeDocument/2006/relationships/tags" Target="../tags/tag1000.xml"/><Relationship Id="rId13" Type="http://schemas.openxmlformats.org/officeDocument/2006/relationships/tags" Target="../tags/tag1005.xml"/><Relationship Id="rId18" Type="http://schemas.openxmlformats.org/officeDocument/2006/relationships/tags" Target="../tags/tag1010.xml"/><Relationship Id="rId26" Type="http://schemas.openxmlformats.org/officeDocument/2006/relationships/chart" Target="../charts/chart33.xml"/><Relationship Id="rId3" Type="http://schemas.openxmlformats.org/officeDocument/2006/relationships/tags" Target="../tags/tag995.xml"/><Relationship Id="rId21" Type="http://schemas.openxmlformats.org/officeDocument/2006/relationships/tags" Target="../tags/tag1013.xml"/><Relationship Id="rId7" Type="http://schemas.openxmlformats.org/officeDocument/2006/relationships/tags" Target="../tags/tag999.xml"/><Relationship Id="rId12" Type="http://schemas.openxmlformats.org/officeDocument/2006/relationships/tags" Target="../tags/tag1004.xml"/><Relationship Id="rId17" Type="http://schemas.openxmlformats.org/officeDocument/2006/relationships/tags" Target="../tags/tag1009.xml"/><Relationship Id="rId25" Type="http://schemas.openxmlformats.org/officeDocument/2006/relationships/image" Target="../media/image51.emf"/><Relationship Id="rId2" Type="http://schemas.openxmlformats.org/officeDocument/2006/relationships/tags" Target="../tags/tag994.xml"/><Relationship Id="rId16" Type="http://schemas.openxmlformats.org/officeDocument/2006/relationships/tags" Target="../tags/tag1008.xml"/><Relationship Id="rId20" Type="http://schemas.openxmlformats.org/officeDocument/2006/relationships/tags" Target="../tags/tag1012.xml"/><Relationship Id="rId29" Type="http://schemas.openxmlformats.org/officeDocument/2006/relationships/hyperlink" Target="https://business.columbia.edu/faculty/people/gernot-wagner" TargetMode="External"/><Relationship Id="rId1" Type="http://schemas.openxmlformats.org/officeDocument/2006/relationships/vmlDrawing" Target="../drawings/vmlDrawing43.vml"/><Relationship Id="rId6" Type="http://schemas.openxmlformats.org/officeDocument/2006/relationships/tags" Target="../tags/tag998.xml"/><Relationship Id="rId11" Type="http://schemas.openxmlformats.org/officeDocument/2006/relationships/tags" Target="../tags/tag1003.xml"/><Relationship Id="rId24" Type="http://schemas.openxmlformats.org/officeDocument/2006/relationships/oleObject" Target="../embeddings/oleObject43.bin"/><Relationship Id="rId5" Type="http://schemas.openxmlformats.org/officeDocument/2006/relationships/tags" Target="../tags/tag997.xml"/><Relationship Id="rId15" Type="http://schemas.openxmlformats.org/officeDocument/2006/relationships/tags" Target="../tags/tag1007.xml"/><Relationship Id="rId23" Type="http://schemas.openxmlformats.org/officeDocument/2006/relationships/notesSlide" Target="../notesSlides/notesSlide30.xml"/><Relationship Id="rId28" Type="http://schemas.openxmlformats.org/officeDocument/2006/relationships/hyperlink" Target="https://www.bcg.com/publications/2023/taking-alternative-protein-trends-mainstream" TargetMode="External"/><Relationship Id="rId10" Type="http://schemas.openxmlformats.org/officeDocument/2006/relationships/tags" Target="../tags/tag1002.xml"/><Relationship Id="rId19" Type="http://schemas.openxmlformats.org/officeDocument/2006/relationships/tags" Target="../tags/tag1011.xml"/><Relationship Id="rId31" Type="http://schemas.openxmlformats.org/officeDocument/2006/relationships/hyperlink" Target="https://business.columbia.edu/insights/climate/sustainable-proteins" TargetMode="External"/><Relationship Id="rId4" Type="http://schemas.openxmlformats.org/officeDocument/2006/relationships/tags" Target="../tags/tag996.xml"/><Relationship Id="rId9" Type="http://schemas.openxmlformats.org/officeDocument/2006/relationships/tags" Target="../tags/tag1001.xml"/><Relationship Id="rId14" Type="http://schemas.openxmlformats.org/officeDocument/2006/relationships/tags" Target="../tags/tag1006.xml"/><Relationship Id="rId22" Type="http://schemas.openxmlformats.org/officeDocument/2006/relationships/slideLayout" Target="../slideLayouts/slideLayout7.xml"/><Relationship Id="rId27" Type="http://schemas.openxmlformats.org/officeDocument/2006/relationships/hyperlink" Target="https://www.politico.eu/wp-content/uploads/2023/11/02/Benefits-of-a-Plant-Shift-Profundo-study-final-November.pdf" TargetMode="External"/><Relationship Id="rId30" Type="http://schemas.openxmlformats.org/officeDocument/2006/relationships/hyperlink" Target="https://business.columbia.edu/insights/climate/cki" TargetMode="External"/></Relationships>
</file>

<file path=ppt/slides/_rels/slide34.xml.rels><?xml version="1.0" encoding="UTF-8" standalone="yes"?>
<Relationships xmlns="http://schemas.openxmlformats.org/package/2006/relationships"><Relationship Id="rId8" Type="http://schemas.openxmlformats.org/officeDocument/2006/relationships/tags" Target="../tags/tag1020.xml"/><Relationship Id="rId13" Type="http://schemas.openxmlformats.org/officeDocument/2006/relationships/hyperlink" Target="https://www.bcg.com/publications/2023/taking-alternative-protein-trends-mainstream" TargetMode="External"/><Relationship Id="rId18" Type="http://schemas.openxmlformats.org/officeDocument/2006/relationships/chart" Target="../charts/chart34.xml"/><Relationship Id="rId3" Type="http://schemas.openxmlformats.org/officeDocument/2006/relationships/tags" Target="../tags/tag1015.xml"/><Relationship Id="rId7" Type="http://schemas.openxmlformats.org/officeDocument/2006/relationships/tags" Target="../tags/tag1019.xml"/><Relationship Id="rId12" Type="http://schemas.openxmlformats.org/officeDocument/2006/relationships/image" Target="../media/image51.emf"/><Relationship Id="rId17" Type="http://schemas.openxmlformats.org/officeDocument/2006/relationships/hyperlink" Target="https://business.columbia.edu/insights/climate/sustainable-proteins" TargetMode="External"/><Relationship Id="rId2" Type="http://schemas.openxmlformats.org/officeDocument/2006/relationships/tags" Target="../tags/tag1014.xml"/><Relationship Id="rId16" Type="http://schemas.openxmlformats.org/officeDocument/2006/relationships/hyperlink" Target="https://business.columbia.edu/insights/climate/cki" TargetMode="External"/><Relationship Id="rId1" Type="http://schemas.openxmlformats.org/officeDocument/2006/relationships/vmlDrawing" Target="../drawings/vmlDrawing44.vml"/><Relationship Id="rId6" Type="http://schemas.openxmlformats.org/officeDocument/2006/relationships/tags" Target="../tags/tag1018.xml"/><Relationship Id="rId11" Type="http://schemas.openxmlformats.org/officeDocument/2006/relationships/oleObject" Target="../embeddings/oleObject44.bin"/><Relationship Id="rId5" Type="http://schemas.openxmlformats.org/officeDocument/2006/relationships/tags" Target="../tags/tag1017.xml"/><Relationship Id="rId15" Type="http://schemas.openxmlformats.org/officeDocument/2006/relationships/hyperlink" Target="https://business.columbia.edu/faculty/people/gernot-wagner" TargetMode="External"/><Relationship Id="rId10" Type="http://schemas.openxmlformats.org/officeDocument/2006/relationships/notesSlide" Target="../notesSlides/notesSlide31.xml"/><Relationship Id="rId4" Type="http://schemas.openxmlformats.org/officeDocument/2006/relationships/tags" Target="../tags/tag1016.xml"/><Relationship Id="rId9" Type="http://schemas.openxmlformats.org/officeDocument/2006/relationships/slideLayout" Target="../slideLayouts/slideLayout7.xml"/><Relationship Id="rId14" Type="http://schemas.openxmlformats.org/officeDocument/2006/relationships/hyperlink" Target="https://www.mckinsey.com/industries/agriculture/our-insights/novel-proteins-consumer-appetite-for-sustainably-made-ingredients" TargetMode="External"/></Relationships>
</file>

<file path=ppt/slides/_rels/slide35.xml.rels><?xml version="1.0" encoding="UTF-8" standalone="yes"?>
<Relationships xmlns="http://schemas.openxmlformats.org/package/2006/relationships"><Relationship Id="rId13" Type="http://schemas.openxmlformats.org/officeDocument/2006/relationships/tags" Target="../tags/tag1032.xml"/><Relationship Id="rId18" Type="http://schemas.openxmlformats.org/officeDocument/2006/relationships/tags" Target="../tags/tag1037.xml"/><Relationship Id="rId26" Type="http://schemas.openxmlformats.org/officeDocument/2006/relationships/tags" Target="../tags/tag1045.xml"/><Relationship Id="rId39" Type="http://schemas.openxmlformats.org/officeDocument/2006/relationships/hyperlink" Target="https://business.columbia.edu/faculty/people/gernot-wagner" TargetMode="External"/><Relationship Id="rId21" Type="http://schemas.openxmlformats.org/officeDocument/2006/relationships/tags" Target="../tags/tag1040.xml"/><Relationship Id="rId34" Type="http://schemas.openxmlformats.org/officeDocument/2006/relationships/notesSlide" Target="../notesSlides/notesSlide32.xml"/><Relationship Id="rId42" Type="http://schemas.openxmlformats.org/officeDocument/2006/relationships/image" Target="../media/image65.png"/><Relationship Id="rId7" Type="http://schemas.openxmlformats.org/officeDocument/2006/relationships/tags" Target="../tags/tag1026.xml"/><Relationship Id="rId2" Type="http://schemas.openxmlformats.org/officeDocument/2006/relationships/tags" Target="../tags/tag1021.xml"/><Relationship Id="rId16" Type="http://schemas.openxmlformats.org/officeDocument/2006/relationships/tags" Target="../tags/tag1035.xml"/><Relationship Id="rId29" Type="http://schemas.openxmlformats.org/officeDocument/2006/relationships/tags" Target="../tags/tag1048.xml"/><Relationship Id="rId1" Type="http://schemas.openxmlformats.org/officeDocument/2006/relationships/vmlDrawing" Target="../drawings/vmlDrawing45.vml"/><Relationship Id="rId6" Type="http://schemas.openxmlformats.org/officeDocument/2006/relationships/tags" Target="../tags/tag1025.xml"/><Relationship Id="rId11" Type="http://schemas.openxmlformats.org/officeDocument/2006/relationships/tags" Target="../tags/tag1030.xml"/><Relationship Id="rId24" Type="http://schemas.openxmlformats.org/officeDocument/2006/relationships/tags" Target="../tags/tag1043.xml"/><Relationship Id="rId32" Type="http://schemas.openxmlformats.org/officeDocument/2006/relationships/tags" Target="../tags/tag1051.xml"/><Relationship Id="rId37" Type="http://schemas.openxmlformats.org/officeDocument/2006/relationships/hyperlink" Target="https://assets.ctfassets.net/hhv516v5f7sj/4exF7Ex74UoYku640WSF3t/cc213b148ee80fa2d8062e430012ec56/Impossible_foods_comparative_LCA.pdf" TargetMode="External"/><Relationship Id="rId40" Type="http://schemas.openxmlformats.org/officeDocument/2006/relationships/hyperlink" Target="https://business.columbia.edu/insights/climate/cki" TargetMode="External"/><Relationship Id="rId45" Type="http://schemas.openxmlformats.org/officeDocument/2006/relationships/chart" Target="../charts/chart37.xml"/><Relationship Id="rId5" Type="http://schemas.openxmlformats.org/officeDocument/2006/relationships/tags" Target="../tags/tag1024.xml"/><Relationship Id="rId15" Type="http://schemas.openxmlformats.org/officeDocument/2006/relationships/tags" Target="../tags/tag1034.xml"/><Relationship Id="rId23" Type="http://schemas.openxmlformats.org/officeDocument/2006/relationships/tags" Target="../tags/tag1042.xml"/><Relationship Id="rId28" Type="http://schemas.openxmlformats.org/officeDocument/2006/relationships/tags" Target="../tags/tag1047.xml"/><Relationship Id="rId36" Type="http://schemas.openxmlformats.org/officeDocument/2006/relationships/image" Target="../media/image10.emf"/><Relationship Id="rId10" Type="http://schemas.openxmlformats.org/officeDocument/2006/relationships/tags" Target="../tags/tag1029.xml"/><Relationship Id="rId19" Type="http://schemas.openxmlformats.org/officeDocument/2006/relationships/tags" Target="../tags/tag1038.xml"/><Relationship Id="rId31" Type="http://schemas.openxmlformats.org/officeDocument/2006/relationships/tags" Target="../tags/tag1050.xml"/><Relationship Id="rId44" Type="http://schemas.openxmlformats.org/officeDocument/2006/relationships/chart" Target="../charts/chart36.xml"/><Relationship Id="rId4" Type="http://schemas.openxmlformats.org/officeDocument/2006/relationships/tags" Target="../tags/tag1023.xml"/><Relationship Id="rId9" Type="http://schemas.openxmlformats.org/officeDocument/2006/relationships/tags" Target="../tags/tag1028.xml"/><Relationship Id="rId14" Type="http://schemas.openxmlformats.org/officeDocument/2006/relationships/tags" Target="../tags/tag1033.xml"/><Relationship Id="rId22" Type="http://schemas.openxmlformats.org/officeDocument/2006/relationships/tags" Target="../tags/tag1041.xml"/><Relationship Id="rId27" Type="http://schemas.openxmlformats.org/officeDocument/2006/relationships/tags" Target="../tags/tag1046.xml"/><Relationship Id="rId30" Type="http://schemas.openxmlformats.org/officeDocument/2006/relationships/tags" Target="../tags/tag1049.xml"/><Relationship Id="rId35" Type="http://schemas.openxmlformats.org/officeDocument/2006/relationships/oleObject" Target="../embeddings/oleObject45.bin"/><Relationship Id="rId43" Type="http://schemas.openxmlformats.org/officeDocument/2006/relationships/chart" Target="../charts/chart35.xml"/><Relationship Id="rId8" Type="http://schemas.openxmlformats.org/officeDocument/2006/relationships/tags" Target="../tags/tag1027.xml"/><Relationship Id="rId3" Type="http://schemas.openxmlformats.org/officeDocument/2006/relationships/tags" Target="../tags/tag1022.xml"/><Relationship Id="rId12" Type="http://schemas.openxmlformats.org/officeDocument/2006/relationships/tags" Target="../tags/tag1031.xml"/><Relationship Id="rId17" Type="http://schemas.openxmlformats.org/officeDocument/2006/relationships/tags" Target="../tags/tag1036.xml"/><Relationship Id="rId25" Type="http://schemas.openxmlformats.org/officeDocument/2006/relationships/tags" Target="../tags/tag1044.xml"/><Relationship Id="rId33" Type="http://schemas.openxmlformats.org/officeDocument/2006/relationships/slideLayout" Target="../slideLayouts/slideLayout7.xml"/><Relationship Id="rId38" Type="http://schemas.openxmlformats.org/officeDocument/2006/relationships/hyperlink" Target="https://downloads.ctfassets.net/hhv516v5f7sj/7C2hj1gxqEDk7Gdo4s32ZT/6e48c0e77fe8732caf4a82a8ec2e41c7/IF_Impact-Report-250mmx170mm_V15.pdf" TargetMode="External"/><Relationship Id="rId20" Type="http://schemas.openxmlformats.org/officeDocument/2006/relationships/tags" Target="../tags/tag1039.xml"/><Relationship Id="rId41" Type="http://schemas.openxmlformats.org/officeDocument/2006/relationships/hyperlink" Target="https://business.columbia.edu/insights/climate/sustainable-proteins"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51.emf"/><Relationship Id="rId13" Type="http://schemas.openxmlformats.org/officeDocument/2006/relationships/hyperlink" Target="https://business.columbia.edu/faculty/people/gernot-wagner" TargetMode="External"/><Relationship Id="rId3" Type="http://schemas.openxmlformats.org/officeDocument/2006/relationships/tags" Target="../tags/tag1053.xml"/><Relationship Id="rId7" Type="http://schemas.openxmlformats.org/officeDocument/2006/relationships/oleObject" Target="../embeddings/oleObject46.bin"/><Relationship Id="rId12" Type="http://schemas.openxmlformats.org/officeDocument/2006/relationships/hyperlink" Target="https://about.usps.com/newsroom/national-releases/2022/1220-usps-intends-to-deploy-over-66000-electric-vehicles-by-2028.htm" TargetMode="External"/><Relationship Id="rId2" Type="http://schemas.openxmlformats.org/officeDocument/2006/relationships/tags" Target="../tags/tag1052.xml"/><Relationship Id="rId1" Type="http://schemas.openxmlformats.org/officeDocument/2006/relationships/vmlDrawing" Target="../drawings/vmlDrawing46.vml"/><Relationship Id="rId6" Type="http://schemas.openxmlformats.org/officeDocument/2006/relationships/notesSlide" Target="../notesSlides/notesSlide33.xml"/><Relationship Id="rId11" Type="http://schemas.openxmlformats.org/officeDocument/2006/relationships/hyperlink" Target="https://gfi.org/advancing-solutions-for-alternative-proteins/?_gl=1*cg6ong*_up*MQ..*_ga*NTg0MDIzMzA0LjE3Mjg5NDE2MTQ.*_ga_TT1WCK8ETL*MTcyODk0MTYxMi4xLjEuMTcyODk0MTYzMi4wLjAuMA.." TargetMode="External"/><Relationship Id="rId5" Type="http://schemas.openxmlformats.org/officeDocument/2006/relationships/slideLayout" Target="../slideLayouts/slideLayout7.xml"/><Relationship Id="rId15" Type="http://schemas.openxmlformats.org/officeDocument/2006/relationships/hyperlink" Target="https://business.columbia.edu/insights/climate/sustainable-proteins" TargetMode="External"/><Relationship Id="rId10" Type="http://schemas.openxmlformats.org/officeDocument/2006/relationships/hyperlink" Target="https://www.technologyreview.com/2023/02/21/1068880/how-did-china-dominate-electric-cars-policy/" TargetMode="External"/><Relationship Id="rId4" Type="http://schemas.openxmlformats.org/officeDocument/2006/relationships/tags" Target="../tags/tag1054.xml"/><Relationship Id="rId9" Type="http://schemas.openxmlformats.org/officeDocument/2006/relationships/hyperlink" Target="https://www.bcg.com/publications/2024/what-the-alternative-protein-industry-can-learn-from-ev-companies" TargetMode="External"/><Relationship Id="rId14" Type="http://schemas.openxmlformats.org/officeDocument/2006/relationships/hyperlink" Target="https://business.columbia.edu/insights/climate/cki" TargetMode="External"/></Relationships>
</file>

<file path=ppt/slides/_rels/slide37.xml.rels><?xml version="1.0" encoding="UTF-8" standalone="yes"?>
<Relationships xmlns="http://schemas.openxmlformats.org/package/2006/relationships"><Relationship Id="rId8" Type="http://schemas.openxmlformats.org/officeDocument/2006/relationships/tags" Target="../tags/tag1061.xml"/><Relationship Id="rId13" Type="http://schemas.openxmlformats.org/officeDocument/2006/relationships/tags" Target="../tags/tag1066.xml"/><Relationship Id="rId18" Type="http://schemas.openxmlformats.org/officeDocument/2006/relationships/image" Target="../media/image51.emf"/><Relationship Id="rId3" Type="http://schemas.openxmlformats.org/officeDocument/2006/relationships/tags" Target="../tags/tag1056.xml"/><Relationship Id="rId21" Type="http://schemas.openxmlformats.org/officeDocument/2006/relationships/hyperlink" Target="https://www.globenewswire.com/news-release/2022/07/27/2486587/0/en/Electric-Vehicle-Market-Size-Worth-USD-1-318-22-Billion-Globally-by-2028-at-24-3-CAGR-Fortune-Business-Insights.html" TargetMode="External"/><Relationship Id="rId7" Type="http://schemas.openxmlformats.org/officeDocument/2006/relationships/tags" Target="../tags/tag1060.xml"/><Relationship Id="rId12" Type="http://schemas.openxmlformats.org/officeDocument/2006/relationships/tags" Target="../tags/tag1065.xml"/><Relationship Id="rId17" Type="http://schemas.openxmlformats.org/officeDocument/2006/relationships/oleObject" Target="../embeddings/oleObject47.bin"/><Relationship Id="rId25" Type="http://schemas.openxmlformats.org/officeDocument/2006/relationships/chart" Target="../charts/chart38.xml"/><Relationship Id="rId2" Type="http://schemas.openxmlformats.org/officeDocument/2006/relationships/tags" Target="../tags/tag1055.xml"/><Relationship Id="rId16" Type="http://schemas.openxmlformats.org/officeDocument/2006/relationships/notesSlide" Target="../notesSlides/notesSlide34.xml"/><Relationship Id="rId20" Type="http://schemas.openxmlformats.org/officeDocument/2006/relationships/hyperlink" Target="https://finance.yahoo.com/news/electric-vehicle-market-size-worth-062800310.html?guccounter=1" TargetMode="External"/><Relationship Id="rId1" Type="http://schemas.openxmlformats.org/officeDocument/2006/relationships/vmlDrawing" Target="../drawings/vmlDrawing47.vml"/><Relationship Id="rId6" Type="http://schemas.openxmlformats.org/officeDocument/2006/relationships/tags" Target="../tags/tag1059.xml"/><Relationship Id="rId11" Type="http://schemas.openxmlformats.org/officeDocument/2006/relationships/tags" Target="../tags/tag1064.xml"/><Relationship Id="rId24" Type="http://schemas.openxmlformats.org/officeDocument/2006/relationships/hyperlink" Target="https://business.columbia.edu/insights/climate/sustainable-proteins" TargetMode="External"/><Relationship Id="rId5" Type="http://schemas.openxmlformats.org/officeDocument/2006/relationships/tags" Target="../tags/tag1058.xml"/><Relationship Id="rId15" Type="http://schemas.openxmlformats.org/officeDocument/2006/relationships/slideLayout" Target="../slideLayouts/slideLayout7.xml"/><Relationship Id="rId23" Type="http://schemas.openxmlformats.org/officeDocument/2006/relationships/hyperlink" Target="https://business.columbia.edu/insights/climate/cki" TargetMode="External"/><Relationship Id="rId10" Type="http://schemas.openxmlformats.org/officeDocument/2006/relationships/tags" Target="../tags/tag1063.xml"/><Relationship Id="rId19" Type="http://schemas.openxmlformats.org/officeDocument/2006/relationships/hyperlink" Target="https://wedocs.unep.org/bitstream/handle/20.500.11822/44236/whats_cooking_frontiers.pdf?sequence=1&amp;isAllowed=y" TargetMode="External"/><Relationship Id="rId4" Type="http://schemas.openxmlformats.org/officeDocument/2006/relationships/tags" Target="../tags/tag1057.xml"/><Relationship Id="rId9" Type="http://schemas.openxmlformats.org/officeDocument/2006/relationships/tags" Target="../tags/tag1062.xml"/><Relationship Id="rId14" Type="http://schemas.openxmlformats.org/officeDocument/2006/relationships/tags" Target="../tags/tag1067.xml"/><Relationship Id="rId22" Type="http://schemas.openxmlformats.org/officeDocument/2006/relationships/hyperlink" Target="https://business.columbia.edu/faculty/people/gernot-wagner"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tags" Target="../tags/tag1069.xml"/><Relationship Id="rId7" Type="http://schemas.openxmlformats.org/officeDocument/2006/relationships/image" Target="../media/image10.emf"/><Relationship Id="rId2" Type="http://schemas.openxmlformats.org/officeDocument/2006/relationships/tags" Target="../tags/tag1068.xml"/><Relationship Id="rId1" Type="http://schemas.openxmlformats.org/officeDocument/2006/relationships/vmlDrawing" Target="../drawings/vmlDrawing48.vml"/><Relationship Id="rId6" Type="http://schemas.openxmlformats.org/officeDocument/2006/relationships/oleObject" Target="../embeddings/oleObject48.bin"/><Relationship Id="rId5" Type="http://schemas.openxmlformats.org/officeDocument/2006/relationships/image" Target="../media/image66.jpeg"/><Relationship Id="rId4" Type="http://schemas.openxmlformats.org/officeDocument/2006/relationships/slideLayout" Target="../slideLayouts/slideLayout9.xml"/><Relationship Id="rId9" Type="http://schemas.openxmlformats.org/officeDocument/2006/relationships/image" Target="../media/image12.png"/></Relationships>
</file>

<file path=ppt/slides/_rels/slide39.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hyperlink" Target="https://business.columbia.edu/faculty/people/gernot-wagner" TargetMode="External"/><Relationship Id="rId3" Type="http://schemas.openxmlformats.org/officeDocument/2006/relationships/tags" Target="../tags/tag1071.xml"/><Relationship Id="rId7" Type="http://schemas.openxmlformats.org/officeDocument/2006/relationships/tags" Target="../tags/tag1075.xml"/><Relationship Id="rId12" Type="http://schemas.openxmlformats.org/officeDocument/2006/relationships/image" Target="../media/image66.jpeg"/><Relationship Id="rId2" Type="http://schemas.openxmlformats.org/officeDocument/2006/relationships/tags" Target="../tags/tag1070.xml"/><Relationship Id="rId1" Type="http://schemas.openxmlformats.org/officeDocument/2006/relationships/vmlDrawing" Target="../drawings/vmlDrawing49.vml"/><Relationship Id="rId6" Type="http://schemas.openxmlformats.org/officeDocument/2006/relationships/tags" Target="../tags/tag1074.xml"/><Relationship Id="rId11" Type="http://schemas.openxmlformats.org/officeDocument/2006/relationships/image" Target="../media/image10.emf"/><Relationship Id="rId5" Type="http://schemas.openxmlformats.org/officeDocument/2006/relationships/tags" Target="../tags/tag1073.xml"/><Relationship Id="rId15" Type="http://schemas.openxmlformats.org/officeDocument/2006/relationships/hyperlink" Target="https://business.columbia.edu/insights/climate/sustainable-proteins" TargetMode="External"/><Relationship Id="rId10" Type="http://schemas.openxmlformats.org/officeDocument/2006/relationships/oleObject" Target="../embeddings/oleObject49.bin"/><Relationship Id="rId4" Type="http://schemas.openxmlformats.org/officeDocument/2006/relationships/tags" Target="../tags/tag1072.xml"/><Relationship Id="rId9" Type="http://schemas.openxmlformats.org/officeDocument/2006/relationships/notesSlide" Target="../notesSlides/notesSlide35.xml"/><Relationship Id="rId14" Type="http://schemas.openxmlformats.org/officeDocument/2006/relationships/hyperlink" Target="https://business.columbia.edu/insights/climate/cki"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business.columbia.edu/insights/climate/cki" TargetMode="External"/><Relationship Id="rId3" Type="http://schemas.openxmlformats.org/officeDocument/2006/relationships/tags" Target="../tags/tag24.xml"/><Relationship Id="rId7" Type="http://schemas.openxmlformats.org/officeDocument/2006/relationships/hyperlink" Target="https://business.columbia.edu/faculty/people/gernot-wagner" TargetMode="External"/><Relationship Id="rId2" Type="http://schemas.openxmlformats.org/officeDocument/2006/relationships/tags" Target="../tags/tag23.xml"/><Relationship Id="rId1" Type="http://schemas.openxmlformats.org/officeDocument/2006/relationships/vmlDrawing" Target="../drawings/vmlDrawing14.vml"/><Relationship Id="rId6" Type="http://schemas.openxmlformats.org/officeDocument/2006/relationships/image" Target="../media/image13.emf"/><Relationship Id="rId5" Type="http://schemas.openxmlformats.org/officeDocument/2006/relationships/oleObject" Target="../embeddings/oleObject14.bin"/><Relationship Id="rId4" Type="http://schemas.openxmlformats.org/officeDocument/2006/relationships/slideLayout" Target="../slideLayouts/slideLayout7.xml"/><Relationship Id="rId9" Type="http://schemas.openxmlformats.org/officeDocument/2006/relationships/hyperlink" Target="https://business.columbia.edu/insights/climate/sustainable-proteins"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71.png"/><Relationship Id="rId18" Type="http://schemas.openxmlformats.org/officeDocument/2006/relationships/image" Target="../media/image76.png"/><Relationship Id="rId26" Type="http://schemas.openxmlformats.org/officeDocument/2006/relationships/image" Target="../media/image80.png"/><Relationship Id="rId3" Type="http://schemas.openxmlformats.org/officeDocument/2006/relationships/tags" Target="../tags/tag1077.xml"/><Relationship Id="rId21" Type="http://schemas.openxmlformats.org/officeDocument/2006/relationships/hyperlink" Target="https://www.climatepolicyinitiative.org/wp-content/uploads/2023/07/landscape-of-climate-finance-for-agrifood-systems.pdf" TargetMode="External"/><Relationship Id="rId7" Type="http://schemas.openxmlformats.org/officeDocument/2006/relationships/oleObject" Target="../embeddings/oleObject50.bin"/><Relationship Id="rId12" Type="http://schemas.openxmlformats.org/officeDocument/2006/relationships/image" Target="../media/image70.png"/><Relationship Id="rId17" Type="http://schemas.openxmlformats.org/officeDocument/2006/relationships/image" Target="../media/image75.png"/><Relationship Id="rId25" Type="http://schemas.openxmlformats.org/officeDocument/2006/relationships/image" Target="../media/image79.png"/><Relationship Id="rId2" Type="http://schemas.openxmlformats.org/officeDocument/2006/relationships/tags" Target="../tags/tag1076.xml"/><Relationship Id="rId16" Type="http://schemas.openxmlformats.org/officeDocument/2006/relationships/image" Target="../media/image74.png"/><Relationship Id="rId20" Type="http://schemas.openxmlformats.org/officeDocument/2006/relationships/image" Target="../media/image78.png"/><Relationship Id="rId1" Type="http://schemas.openxmlformats.org/officeDocument/2006/relationships/vmlDrawing" Target="../drawings/vmlDrawing50.vml"/><Relationship Id="rId6" Type="http://schemas.openxmlformats.org/officeDocument/2006/relationships/notesSlide" Target="../notesSlides/notesSlide36.xml"/><Relationship Id="rId11" Type="http://schemas.openxmlformats.org/officeDocument/2006/relationships/image" Target="../media/image69.png"/><Relationship Id="rId24" Type="http://schemas.openxmlformats.org/officeDocument/2006/relationships/hyperlink" Target="https://business.columbia.edu/insights/climate/sustainable-proteins" TargetMode="External"/><Relationship Id="rId5" Type="http://schemas.openxmlformats.org/officeDocument/2006/relationships/slideLayout" Target="../slideLayouts/slideLayout7.xml"/><Relationship Id="rId15" Type="http://schemas.openxmlformats.org/officeDocument/2006/relationships/image" Target="../media/image73.png"/><Relationship Id="rId23" Type="http://schemas.openxmlformats.org/officeDocument/2006/relationships/hyperlink" Target="https://business.columbia.edu/insights/climate/cki" TargetMode="External"/><Relationship Id="rId10" Type="http://schemas.openxmlformats.org/officeDocument/2006/relationships/image" Target="../media/image68.png"/><Relationship Id="rId19" Type="http://schemas.openxmlformats.org/officeDocument/2006/relationships/image" Target="../media/image77.png"/><Relationship Id="rId4" Type="http://schemas.openxmlformats.org/officeDocument/2006/relationships/tags" Target="../tags/tag1078.xml"/><Relationship Id="rId9" Type="http://schemas.openxmlformats.org/officeDocument/2006/relationships/image" Target="../media/image67.png"/><Relationship Id="rId14" Type="http://schemas.openxmlformats.org/officeDocument/2006/relationships/image" Target="../media/image72.png"/><Relationship Id="rId22" Type="http://schemas.openxmlformats.org/officeDocument/2006/relationships/hyperlink" Target="https://business.columbia.edu/faculty/people/gernot-wagner" TargetMode="External"/><Relationship Id="rId27" Type="http://schemas.openxmlformats.org/officeDocument/2006/relationships/image" Target="../media/image81.png"/></Relationships>
</file>

<file path=ppt/slides/_rels/slide41.xml.rels><?xml version="1.0" encoding="UTF-8" standalone="yes"?>
<Relationships xmlns="http://schemas.openxmlformats.org/package/2006/relationships"><Relationship Id="rId13" Type="http://schemas.openxmlformats.org/officeDocument/2006/relationships/tags" Target="../tags/tag1090.xml"/><Relationship Id="rId18" Type="http://schemas.openxmlformats.org/officeDocument/2006/relationships/tags" Target="../tags/tag1095.xml"/><Relationship Id="rId26" Type="http://schemas.openxmlformats.org/officeDocument/2006/relationships/tags" Target="../tags/tag1103.xml"/><Relationship Id="rId39" Type="http://schemas.openxmlformats.org/officeDocument/2006/relationships/chart" Target="../charts/chart40.xml"/><Relationship Id="rId21" Type="http://schemas.openxmlformats.org/officeDocument/2006/relationships/tags" Target="../tags/tag1098.xml"/><Relationship Id="rId34" Type="http://schemas.openxmlformats.org/officeDocument/2006/relationships/hyperlink" Target="https://www.climatepolicyinitiative.org/wp-content/uploads/2023/07/landscape-of-climate-finance-for-agrifood-systems.pdf" TargetMode="External"/><Relationship Id="rId7" Type="http://schemas.openxmlformats.org/officeDocument/2006/relationships/tags" Target="../tags/tag1084.xml"/><Relationship Id="rId12" Type="http://schemas.openxmlformats.org/officeDocument/2006/relationships/tags" Target="../tags/tag1089.xml"/><Relationship Id="rId17" Type="http://schemas.openxmlformats.org/officeDocument/2006/relationships/tags" Target="../tags/tag1094.xml"/><Relationship Id="rId25" Type="http://schemas.openxmlformats.org/officeDocument/2006/relationships/tags" Target="../tags/tag1102.xml"/><Relationship Id="rId33" Type="http://schemas.openxmlformats.org/officeDocument/2006/relationships/image" Target="../media/image10.emf"/><Relationship Id="rId38" Type="http://schemas.openxmlformats.org/officeDocument/2006/relationships/chart" Target="../charts/chart39.xml"/><Relationship Id="rId2" Type="http://schemas.openxmlformats.org/officeDocument/2006/relationships/tags" Target="../tags/tag1079.xml"/><Relationship Id="rId16" Type="http://schemas.openxmlformats.org/officeDocument/2006/relationships/tags" Target="../tags/tag1093.xml"/><Relationship Id="rId20" Type="http://schemas.openxmlformats.org/officeDocument/2006/relationships/tags" Target="../tags/tag1097.xml"/><Relationship Id="rId29" Type="http://schemas.openxmlformats.org/officeDocument/2006/relationships/tags" Target="../tags/tag1106.xml"/><Relationship Id="rId1" Type="http://schemas.openxmlformats.org/officeDocument/2006/relationships/vmlDrawing" Target="../drawings/vmlDrawing51.vml"/><Relationship Id="rId6" Type="http://schemas.openxmlformats.org/officeDocument/2006/relationships/tags" Target="../tags/tag1083.xml"/><Relationship Id="rId11" Type="http://schemas.openxmlformats.org/officeDocument/2006/relationships/tags" Target="../tags/tag1088.xml"/><Relationship Id="rId24" Type="http://schemas.openxmlformats.org/officeDocument/2006/relationships/tags" Target="../tags/tag1101.xml"/><Relationship Id="rId32" Type="http://schemas.openxmlformats.org/officeDocument/2006/relationships/oleObject" Target="../embeddings/oleObject51.bin"/><Relationship Id="rId37" Type="http://schemas.openxmlformats.org/officeDocument/2006/relationships/hyperlink" Target="https://business.columbia.edu/insights/climate/sustainable-proteins" TargetMode="External"/><Relationship Id="rId40" Type="http://schemas.openxmlformats.org/officeDocument/2006/relationships/chart" Target="../charts/chart41.xml"/><Relationship Id="rId5" Type="http://schemas.openxmlformats.org/officeDocument/2006/relationships/tags" Target="../tags/tag1082.xml"/><Relationship Id="rId15" Type="http://schemas.openxmlformats.org/officeDocument/2006/relationships/tags" Target="../tags/tag1092.xml"/><Relationship Id="rId23" Type="http://schemas.openxmlformats.org/officeDocument/2006/relationships/tags" Target="../tags/tag1100.xml"/><Relationship Id="rId28" Type="http://schemas.openxmlformats.org/officeDocument/2006/relationships/tags" Target="../tags/tag1105.xml"/><Relationship Id="rId36" Type="http://schemas.openxmlformats.org/officeDocument/2006/relationships/hyperlink" Target="https://business.columbia.edu/insights/climate/cki" TargetMode="External"/><Relationship Id="rId10" Type="http://schemas.openxmlformats.org/officeDocument/2006/relationships/tags" Target="../tags/tag1087.xml"/><Relationship Id="rId19" Type="http://schemas.openxmlformats.org/officeDocument/2006/relationships/tags" Target="../tags/tag1096.xml"/><Relationship Id="rId31" Type="http://schemas.openxmlformats.org/officeDocument/2006/relationships/notesSlide" Target="../notesSlides/notesSlide37.xml"/><Relationship Id="rId4" Type="http://schemas.openxmlformats.org/officeDocument/2006/relationships/tags" Target="../tags/tag1081.xml"/><Relationship Id="rId9" Type="http://schemas.openxmlformats.org/officeDocument/2006/relationships/tags" Target="../tags/tag1086.xml"/><Relationship Id="rId14" Type="http://schemas.openxmlformats.org/officeDocument/2006/relationships/tags" Target="../tags/tag1091.xml"/><Relationship Id="rId22" Type="http://schemas.openxmlformats.org/officeDocument/2006/relationships/tags" Target="../tags/tag1099.xml"/><Relationship Id="rId27" Type="http://schemas.openxmlformats.org/officeDocument/2006/relationships/tags" Target="../tags/tag1104.xml"/><Relationship Id="rId30" Type="http://schemas.openxmlformats.org/officeDocument/2006/relationships/slideLayout" Target="../slideLayouts/slideLayout7.xml"/><Relationship Id="rId35" Type="http://schemas.openxmlformats.org/officeDocument/2006/relationships/hyperlink" Target="https://business.columbia.edu/faculty/people/gernot-wagner" TargetMode="External"/><Relationship Id="rId8" Type="http://schemas.openxmlformats.org/officeDocument/2006/relationships/tags" Target="../tags/tag1085.xml"/><Relationship Id="rId3" Type="http://schemas.openxmlformats.org/officeDocument/2006/relationships/tags" Target="../tags/tag1080.xml"/></Relationships>
</file>

<file path=ppt/slides/_rels/slide42.xml.rels><?xml version="1.0" encoding="UTF-8" standalone="yes"?>
<Relationships xmlns="http://schemas.openxmlformats.org/package/2006/relationships"><Relationship Id="rId26" Type="http://schemas.openxmlformats.org/officeDocument/2006/relationships/tags" Target="../tags/tag1131.xml"/><Relationship Id="rId21" Type="http://schemas.openxmlformats.org/officeDocument/2006/relationships/tags" Target="../tags/tag1126.xml"/><Relationship Id="rId42" Type="http://schemas.openxmlformats.org/officeDocument/2006/relationships/tags" Target="../tags/tag1147.xml"/><Relationship Id="rId47" Type="http://schemas.openxmlformats.org/officeDocument/2006/relationships/tags" Target="../tags/tag1152.xml"/><Relationship Id="rId63" Type="http://schemas.openxmlformats.org/officeDocument/2006/relationships/notesSlide" Target="../notesSlides/notesSlide38.xml"/><Relationship Id="rId68" Type="http://schemas.openxmlformats.org/officeDocument/2006/relationships/hyperlink" Target="https://business.columbia.edu/faculty/people/gernot-wagner" TargetMode="External"/><Relationship Id="rId7" Type="http://schemas.openxmlformats.org/officeDocument/2006/relationships/tags" Target="../tags/tag1112.xml"/><Relationship Id="rId2" Type="http://schemas.openxmlformats.org/officeDocument/2006/relationships/tags" Target="../tags/tag1107.xml"/><Relationship Id="rId16" Type="http://schemas.openxmlformats.org/officeDocument/2006/relationships/tags" Target="../tags/tag1121.xml"/><Relationship Id="rId29" Type="http://schemas.openxmlformats.org/officeDocument/2006/relationships/tags" Target="../tags/tag1134.xml"/><Relationship Id="rId11" Type="http://schemas.openxmlformats.org/officeDocument/2006/relationships/tags" Target="../tags/tag1116.xml"/><Relationship Id="rId24" Type="http://schemas.openxmlformats.org/officeDocument/2006/relationships/tags" Target="../tags/tag1129.xml"/><Relationship Id="rId32" Type="http://schemas.openxmlformats.org/officeDocument/2006/relationships/tags" Target="../tags/tag1137.xml"/><Relationship Id="rId37" Type="http://schemas.openxmlformats.org/officeDocument/2006/relationships/tags" Target="../tags/tag1142.xml"/><Relationship Id="rId40" Type="http://schemas.openxmlformats.org/officeDocument/2006/relationships/tags" Target="../tags/tag1145.xml"/><Relationship Id="rId45" Type="http://schemas.openxmlformats.org/officeDocument/2006/relationships/tags" Target="../tags/tag1150.xml"/><Relationship Id="rId53" Type="http://schemas.openxmlformats.org/officeDocument/2006/relationships/tags" Target="../tags/tag1158.xml"/><Relationship Id="rId58" Type="http://schemas.openxmlformats.org/officeDocument/2006/relationships/tags" Target="../tags/tag1163.xml"/><Relationship Id="rId66" Type="http://schemas.openxmlformats.org/officeDocument/2006/relationships/chart" Target="../charts/chart42.xml"/><Relationship Id="rId5" Type="http://schemas.openxmlformats.org/officeDocument/2006/relationships/tags" Target="../tags/tag1110.xml"/><Relationship Id="rId61" Type="http://schemas.openxmlformats.org/officeDocument/2006/relationships/tags" Target="../tags/tag1166.xml"/><Relationship Id="rId19" Type="http://schemas.openxmlformats.org/officeDocument/2006/relationships/tags" Target="../tags/tag1124.xml"/><Relationship Id="rId14" Type="http://schemas.openxmlformats.org/officeDocument/2006/relationships/tags" Target="../tags/tag1119.xml"/><Relationship Id="rId22" Type="http://schemas.openxmlformats.org/officeDocument/2006/relationships/tags" Target="../tags/tag1127.xml"/><Relationship Id="rId27" Type="http://schemas.openxmlformats.org/officeDocument/2006/relationships/tags" Target="../tags/tag1132.xml"/><Relationship Id="rId30" Type="http://schemas.openxmlformats.org/officeDocument/2006/relationships/tags" Target="../tags/tag1135.xml"/><Relationship Id="rId35" Type="http://schemas.openxmlformats.org/officeDocument/2006/relationships/tags" Target="../tags/tag1140.xml"/><Relationship Id="rId43" Type="http://schemas.openxmlformats.org/officeDocument/2006/relationships/tags" Target="../tags/tag1148.xml"/><Relationship Id="rId48" Type="http://schemas.openxmlformats.org/officeDocument/2006/relationships/tags" Target="../tags/tag1153.xml"/><Relationship Id="rId56" Type="http://schemas.openxmlformats.org/officeDocument/2006/relationships/tags" Target="../tags/tag1161.xml"/><Relationship Id="rId64" Type="http://schemas.openxmlformats.org/officeDocument/2006/relationships/oleObject" Target="../embeddings/oleObject52.bin"/><Relationship Id="rId69" Type="http://schemas.openxmlformats.org/officeDocument/2006/relationships/hyperlink" Target="https://business.columbia.edu/insights/climate/cki" TargetMode="External"/><Relationship Id="rId8" Type="http://schemas.openxmlformats.org/officeDocument/2006/relationships/tags" Target="../tags/tag1113.xml"/><Relationship Id="rId51" Type="http://schemas.openxmlformats.org/officeDocument/2006/relationships/tags" Target="../tags/tag1156.xml"/><Relationship Id="rId3" Type="http://schemas.openxmlformats.org/officeDocument/2006/relationships/tags" Target="../tags/tag1108.xml"/><Relationship Id="rId12" Type="http://schemas.openxmlformats.org/officeDocument/2006/relationships/tags" Target="../tags/tag1117.xml"/><Relationship Id="rId17" Type="http://schemas.openxmlformats.org/officeDocument/2006/relationships/tags" Target="../tags/tag1122.xml"/><Relationship Id="rId25" Type="http://schemas.openxmlformats.org/officeDocument/2006/relationships/tags" Target="../tags/tag1130.xml"/><Relationship Id="rId33" Type="http://schemas.openxmlformats.org/officeDocument/2006/relationships/tags" Target="../tags/tag1138.xml"/><Relationship Id="rId38" Type="http://schemas.openxmlformats.org/officeDocument/2006/relationships/tags" Target="../tags/tag1143.xml"/><Relationship Id="rId46" Type="http://schemas.openxmlformats.org/officeDocument/2006/relationships/tags" Target="../tags/tag1151.xml"/><Relationship Id="rId59" Type="http://schemas.openxmlformats.org/officeDocument/2006/relationships/tags" Target="../tags/tag1164.xml"/><Relationship Id="rId67" Type="http://schemas.openxmlformats.org/officeDocument/2006/relationships/hyperlink" Target="https://www.climatepolicyinitiative.org/wp-content/uploads/2023/07/landscape-of-climate-finance-for-agrifood-systems.pdf" TargetMode="External"/><Relationship Id="rId20" Type="http://schemas.openxmlformats.org/officeDocument/2006/relationships/tags" Target="../tags/tag1125.xml"/><Relationship Id="rId41" Type="http://schemas.openxmlformats.org/officeDocument/2006/relationships/tags" Target="../tags/tag1146.xml"/><Relationship Id="rId54" Type="http://schemas.openxmlformats.org/officeDocument/2006/relationships/tags" Target="../tags/tag1159.xml"/><Relationship Id="rId62" Type="http://schemas.openxmlformats.org/officeDocument/2006/relationships/slideLayout" Target="../slideLayouts/slideLayout7.xml"/><Relationship Id="rId70" Type="http://schemas.openxmlformats.org/officeDocument/2006/relationships/hyperlink" Target="https://business.columbia.edu/insights/climate/sustainable-proteins" TargetMode="External"/><Relationship Id="rId1" Type="http://schemas.openxmlformats.org/officeDocument/2006/relationships/vmlDrawing" Target="../drawings/vmlDrawing52.vml"/><Relationship Id="rId6" Type="http://schemas.openxmlformats.org/officeDocument/2006/relationships/tags" Target="../tags/tag1111.xml"/><Relationship Id="rId15" Type="http://schemas.openxmlformats.org/officeDocument/2006/relationships/tags" Target="../tags/tag1120.xml"/><Relationship Id="rId23" Type="http://schemas.openxmlformats.org/officeDocument/2006/relationships/tags" Target="../tags/tag1128.xml"/><Relationship Id="rId28" Type="http://schemas.openxmlformats.org/officeDocument/2006/relationships/tags" Target="../tags/tag1133.xml"/><Relationship Id="rId36" Type="http://schemas.openxmlformats.org/officeDocument/2006/relationships/tags" Target="../tags/tag1141.xml"/><Relationship Id="rId49" Type="http://schemas.openxmlformats.org/officeDocument/2006/relationships/tags" Target="../tags/tag1154.xml"/><Relationship Id="rId57" Type="http://schemas.openxmlformats.org/officeDocument/2006/relationships/tags" Target="../tags/tag1162.xml"/><Relationship Id="rId10" Type="http://schemas.openxmlformats.org/officeDocument/2006/relationships/tags" Target="../tags/tag1115.xml"/><Relationship Id="rId31" Type="http://schemas.openxmlformats.org/officeDocument/2006/relationships/tags" Target="../tags/tag1136.xml"/><Relationship Id="rId44" Type="http://schemas.openxmlformats.org/officeDocument/2006/relationships/tags" Target="../tags/tag1149.xml"/><Relationship Id="rId52" Type="http://schemas.openxmlformats.org/officeDocument/2006/relationships/tags" Target="../tags/tag1157.xml"/><Relationship Id="rId60" Type="http://schemas.openxmlformats.org/officeDocument/2006/relationships/tags" Target="../tags/tag1165.xml"/><Relationship Id="rId65" Type="http://schemas.openxmlformats.org/officeDocument/2006/relationships/image" Target="../media/image10.emf"/><Relationship Id="rId4" Type="http://schemas.openxmlformats.org/officeDocument/2006/relationships/tags" Target="../tags/tag1109.xml"/><Relationship Id="rId9" Type="http://schemas.openxmlformats.org/officeDocument/2006/relationships/tags" Target="../tags/tag1114.xml"/><Relationship Id="rId13" Type="http://schemas.openxmlformats.org/officeDocument/2006/relationships/tags" Target="../tags/tag1118.xml"/><Relationship Id="rId18" Type="http://schemas.openxmlformats.org/officeDocument/2006/relationships/tags" Target="../tags/tag1123.xml"/><Relationship Id="rId39" Type="http://schemas.openxmlformats.org/officeDocument/2006/relationships/tags" Target="../tags/tag1144.xml"/><Relationship Id="rId34" Type="http://schemas.openxmlformats.org/officeDocument/2006/relationships/tags" Target="../tags/tag1139.xml"/><Relationship Id="rId50" Type="http://schemas.openxmlformats.org/officeDocument/2006/relationships/tags" Target="../tags/tag1155.xml"/><Relationship Id="rId55" Type="http://schemas.openxmlformats.org/officeDocument/2006/relationships/tags" Target="../tags/tag1160.xml"/></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53.bin"/><Relationship Id="rId13" Type="http://schemas.openxmlformats.org/officeDocument/2006/relationships/hyperlink" Target="https://business.columbia.edu/faculty/people/gernot-wagner" TargetMode="External"/><Relationship Id="rId3" Type="http://schemas.openxmlformats.org/officeDocument/2006/relationships/tags" Target="../tags/tag1168.xml"/><Relationship Id="rId7" Type="http://schemas.openxmlformats.org/officeDocument/2006/relationships/notesSlide" Target="../notesSlides/notesSlide39.xml"/><Relationship Id="rId12" Type="http://schemas.openxmlformats.org/officeDocument/2006/relationships/hyperlink" Target="https://transition.breakthroughenergy.org/?utm_source=gs&amp;utm_medium=Search&amp;utm_content=keywords&amp;utm_campaign=SOTReport&amp;gclid=Cj0KCQiA0MG5BhD1ARIsAEcZtwQaZjAlL8FIf97-Dhnmwg5F4u5CO7EXwTKTTOirqVKGmA-KPC_3NWUaArbTEALw_wcB" TargetMode="External"/><Relationship Id="rId2" Type="http://schemas.openxmlformats.org/officeDocument/2006/relationships/tags" Target="../tags/tag1167.xml"/><Relationship Id="rId1" Type="http://schemas.openxmlformats.org/officeDocument/2006/relationships/vmlDrawing" Target="../drawings/vmlDrawing53.vml"/><Relationship Id="rId6" Type="http://schemas.openxmlformats.org/officeDocument/2006/relationships/slideLayout" Target="../slideLayouts/slideLayout7.xml"/><Relationship Id="rId11" Type="http://schemas.openxmlformats.org/officeDocument/2006/relationships/hyperlink" Target="https://www.sciencedirect.com/science/article/pii/S0264837719309809" TargetMode="External"/><Relationship Id="rId5" Type="http://schemas.openxmlformats.org/officeDocument/2006/relationships/tags" Target="../tags/tag1170.xml"/><Relationship Id="rId15" Type="http://schemas.openxmlformats.org/officeDocument/2006/relationships/hyperlink" Target="https://business.columbia.edu/insights/climate/sustainable-proteins" TargetMode="External"/><Relationship Id="rId10" Type="http://schemas.openxmlformats.org/officeDocument/2006/relationships/hyperlink" Target="https://openknowledge.fao.org/items/4c8bd12f-d6b8-4755-a82f-1284c41bf012" TargetMode="External"/><Relationship Id="rId4" Type="http://schemas.openxmlformats.org/officeDocument/2006/relationships/tags" Target="../tags/tag1169.xml"/><Relationship Id="rId9" Type="http://schemas.openxmlformats.org/officeDocument/2006/relationships/image" Target="../media/image10.emf"/><Relationship Id="rId14" Type="http://schemas.openxmlformats.org/officeDocument/2006/relationships/hyperlink" Target="https://business.columbia.edu/insights/climate/cki" TargetMode="External"/></Relationships>
</file>

<file path=ppt/slides/_rels/slide44.xml.rels><?xml version="1.0" encoding="UTF-8" standalone="yes"?>
<Relationships xmlns="http://schemas.openxmlformats.org/package/2006/relationships"><Relationship Id="rId13" Type="http://schemas.openxmlformats.org/officeDocument/2006/relationships/tags" Target="../tags/tag1182.xml"/><Relationship Id="rId18" Type="http://schemas.openxmlformats.org/officeDocument/2006/relationships/tags" Target="../tags/tag1187.xml"/><Relationship Id="rId26" Type="http://schemas.openxmlformats.org/officeDocument/2006/relationships/tags" Target="../tags/tag1195.xml"/><Relationship Id="rId39" Type="http://schemas.openxmlformats.org/officeDocument/2006/relationships/hyperlink" Target="https://trase.earth/explore/supply-chain/brazil/beef?chartType=sankey&amp;year=2020&amp;indicator=volume&amp;dimension=region_production_1&amp;dimension=exporter_group&amp;dimension=importer&amp;dimension=country_of_destination&amp;hideDomestic=false" TargetMode="External"/><Relationship Id="rId21" Type="http://schemas.openxmlformats.org/officeDocument/2006/relationships/tags" Target="../tags/tag1190.xml"/><Relationship Id="rId34" Type="http://schemas.openxmlformats.org/officeDocument/2006/relationships/tags" Target="../tags/tag1203.xml"/><Relationship Id="rId42" Type="http://schemas.openxmlformats.org/officeDocument/2006/relationships/hyperlink" Target="https://business.columbia.edu/insights/climate/cki" TargetMode="External"/><Relationship Id="rId47" Type="http://schemas.openxmlformats.org/officeDocument/2006/relationships/hyperlink" Target="https://pixabay.com/en/brazil-flag-national-ensign-blue-27005/" TargetMode="External"/><Relationship Id="rId7" Type="http://schemas.openxmlformats.org/officeDocument/2006/relationships/tags" Target="../tags/tag1176.xml"/><Relationship Id="rId2" Type="http://schemas.openxmlformats.org/officeDocument/2006/relationships/tags" Target="../tags/tag1171.xml"/><Relationship Id="rId16" Type="http://schemas.openxmlformats.org/officeDocument/2006/relationships/tags" Target="../tags/tag1185.xml"/><Relationship Id="rId29" Type="http://schemas.openxmlformats.org/officeDocument/2006/relationships/tags" Target="../tags/tag1198.xml"/><Relationship Id="rId1" Type="http://schemas.openxmlformats.org/officeDocument/2006/relationships/vmlDrawing" Target="../drawings/vmlDrawing54.vml"/><Relationship Id="rId6" Type="http://schemas.openxmlformats.org/officeDocument/2006/relationships/tags" Target="../tags/tag1175.xml"/><Relationship Id="rId11" Type="http://schemas.openxmlformats.org/officeDocument/2006/relationships/tags" Target="../tags/tag1180.xml"/><Relationship Id="rId24" Type="http://schemas.openxmlformats.org/officeDocument/2006/relationships/tags" Target="../tags/tag1193.xml"/><Relationship Id="rId32" Type="http://schemas.openxmlformats.org/officeDocument/2006/relationships/tags" Target="../tags/tag1201.xml"/><Relationship Id="rId37" Type="http://schemas.openxmlformats.org/officeDocument/2006/relationships/oleObject" Target="../embeddings/oleObject54.bin"/><Relationship Id="rId40" Type="http://schemas.openxmlformats.org/officeDocument/2006/relationships/hyperlink" Target="https://www.wri.org/insights/just-7-commodities-replaced-area-forest-twice-size-germany-between-2001-and-2015" TargetMode="External"/><Relationship Id="rId45" Type="http://schemas.openxmlformats.org/officeDocument/2006/relationships/chart" Target="../charts/chart44.xml"/><Relationship Id="rId5" Type="http://schemas.openxmlformats.org/officeDocument/2006/relationships/tags" Target="../tags/tag1174.xml"/><Relationship Id="rId15" Type="http://schemas.openxmlformats.org/officeDocument/2006/relationships/tags" Target="../tags/tag1184.xml"/><Relationship Id="rId23" Type="http://schemas.openxmlformats.org/officeDocument/2006/relationships/tags" Target="../tags/tag1192.xml"/><Relationship Id="rId28" Type="http://schemas.openxmlformats.org/officeDocument/2006/relationships/tags" Target="../tags/tag1197.xml"/><Relationship Id="rId36" Type="http://schemas.openxmlformats.org/officeDocument/2006/relationships/notesSlide" Target="../notesSlides/notesSlide40.xml"/><Relationship Id="rId10" Type="http://schemas.openxmlformats.org/officeDocument/2006/relationships/tags" Target="../tags/tag1179.xml"/><Relationship Id="rId19" Type="http://schemas.openxmlformats.org/officeDocument/2006/relationships/tags" Target="../tags/tag1188.xml"/><Relationship Id="rId31" Type="http://schemas.openxmlformats.org/officeDocument/2006/relationships/tags" Target="../tags/tag1200.xml"/><Relationship Id="rId44" Type="http://schemas.openxmlformats.org/officeDocument/2006/relationships/chart" Target="../charts/chart43.xml"/><Relationship Id="rId4" Type="http://schemas.openxmlformats.org/officeDocument/2006/relationships/tags" Target="../tags/tag1173.xml"/><Relationship Id="rId9" Type="http://schemas.openxmlformats.org/officeDocument/2006/relationships/tags" Target="../tags/tag1178.xml"/><Relationship Id="rId14" Type="http://schemas.openxmlformats.org/officeDocument/2006/relationships/tags" Target="../tags/tag1183.xml"/><Relationship Id="rId22" Type="http://schemas.openxmlformats.org/officeDocument/2006/relationships/tags" Target="../tags/tag1191.xml"/><Relationship Id="rId27" Type="http://schemas.openxmlformats.org/officeDocument/2006/relationships/tags" Target="../tags/tag1196.xml"/><Relationship Id="rId30" Type="http://schemas.openxmlformats.org/officeDocument/2006/relationships/tags" Target="../tags/tag1199.xml"/><Relationship Id="rId35" Type="http://schemas.openxmlformats.org/officeDocument/2006/relationships/slideLayout" Target="../slideLayouts/slideLayout7.xml"/><Relationship Id="rId43" Type="http://schemas.openxmlformats.org/officeDocument/2006/relationships/hyperlink" Target="https://business.columbia.edu/insights/climate/sustainable-proteins" TargetMode="External"/><Relationship Id="rId8" Type="http://schemas.openxmlformats.org/officeDocument/2006/relationships/tags" Target="../tags/tag1177.xml"/><Relationship Id="rId3" Type="http://schemas.openxmlformats.org/officeDocument/2006/relationships/tags" Target="../tags/tag1172.xml"/><Relationship Id="rId12" Type="http://schemas.openxmlformats.org/officeDocument/2006/relationships/tags" Target="../tags/tag1181.xml"/><Relationship Id="rId17" Type="http://schemas.openxmlformats.org/officeDocument/2006/relationships/tags" Target="../tags/tag1186.xml"/><Relationship Id="rId25" Type="http://schemas.openxmlformats.org/officeDocument/2006/relationships/tags" Target="../tags/tag1194.xml"/><Relationship Id="rId33" Type="http://schemas.openxmlformats.org/officeDocument/2006/relationships/tags" Target="../tags/tag1202.xml"/><Relationship Id="rId38" Type="http://schemas.openxmlformats.org/officeDocument/2006/relationships/image" Target="../media/image10.emf"/><Relationship Id="rId46" Type="http://schemas.openxmlformats.org/officeDocument/2006/relationships/image" Target="../media/image82.png"/><Relationship Id="rId20" Type="http://schemas.openxmlformats.org/officeDocument/2006/relationships/tags" Target="../tags/tag1189.xml"/><Relationship Id="rId41" Type="http://schemas.openxmlformats.org/officeDocument/2006/relationships/hyperlink" Target="https://business.columbia.edu/faculty/people/gernot-wagner" TargetMode="External"/></Relationships>
</file>

<file path=ppt/slides/_rels/slide45.xml.rels><?xml version="1.0" encoding="UTF-8" standalone="yes"?>
<Relationships xmlns="http://schemas.openxmlformats.org/package/2006/relationships"><Relationship Id="rId13" Type="http://schemas.openxmlformats.org/officeDocument/2006/relationships/tags" Target="../tags/tag1215.xml"/><Relationship Id="rId18" Type="http://schemas.openxmlformats.org/officeDocument/2006/relationships/tags" Target="../tags/tag1220.xml"/><Relationship Id="rId26" Type="http://schemas.openxmlformats.org/officeDocument/2006/relationships/tags" Target="../tags/tag1228.xml"/><Relationship Id="rId39" Type="http://schemas.openxmlformats.org/officeDocument/2006/relationships/image" Target="../media/image82.png"/><Relationship Id="rId21" Type="http://schemas.openxmlformats.org/officeDocument/2006/relationships/tags" Target="../tags/tag1223.xml"/><Relationship Id="rId34" Type="http://schemas.openxmlformats.org/officeDocument/2006/relationships/hyperlink" Target="https://www.wri.org/insights/just-7-commodities-replaced-area-forest-twice-size-germany-between-2001-and-2015" TargetMode="External"/><Relationship Id="rId7" Type="http://schemas.openxmlformats.org/officeDocument/2006/relationships/tags" Target="../tags/tag1209.xml"/><Relationship Id="rId12" Type="http://schemas.openxmlformats.org/officeDocument/2006/relationships/tags" Target="../tags/tag1214.xml"/><Relationship Id="rId17" Type="http://schemas.openxmlformats.org/officeDocument/2006/relationships/tags" Target="../tags/tag1219.xml"/><Relationship Id="rId25" Type="http://schemas.openxmlformats.org/officeDocument/2006/relationships/tags" Target="../tags/tag1227.xml"/><Relationship Id="rId33" Type="http://schemas.openxmlformats.org/officeDocument/2006/relationships/hyperlink" Target="https://trase.earth/explore/supply-chain/brazil/beef?chartType=sankey&amp;year=2020&amp;indicator=volume&amp;dimension=region_production_1&amp;dimension=exporter_group&amp;dimension=importer&amp;dimension=country_of_destination&amp;hideDomestic=false" TargetMode="External"/><Relationship Id="rId38" Type="http://schemas.openxmlformats.org/officeDocument/2006/relationships/chart" Target="../charts/chart45.xml"/><Relationship Id="rId2" Type="http://schemas.openxmlformats.org/officeDocument/2006/relationships/tags" Target="../tags/tag1204.xml"/><Relationship Id="rId16" Type="http://schemas.openxmlformats.org/officeDocument/2006/relationships/tags" Target="../tags/tag1218.xml"/><Relationship Id="rId20" Type="http://schemas.openxmlformats.org/officeDocument/2006/relationships/tags" Target="../tags/tag1222.xml"/><Relationship Id="rId29" Type="http://schemas.openxmlformats.org/officeDocument/2006/relationships/slideLayout" Target="../slideLayouts/slideLayout7.xml"/><Relationship Id="rId1" Type="http://schemas.openxmlformats.org/officeDocument/2006/relationships/vmlDrawing" Target="../drawings/vmlDrawing55.vml"/><Relationship Id="rId6" Type="http://schemas.openxmlformats.org/officeDocument/2006/relationships/tags" Target="../tags/tag1208.xml"/><Relationship Id="rId11" Type="http://schemas.openxmlformats.org/officeDocument/2006/relationships/tags" Target="../tags/tag1213.xml"/><Relationship Id="rId24" Type="http://schemas.openxmlformats.org/officeDocument/2006/relationships/tags" Target="../tags/tag1226.xml"/><Relationship Id="rId32" Type="http://schemas.openxmlformats.org/officeDocument/2006/relationships/image" Target="../media/image10.emf"/><Relationship Id="rId37" Type="http://schemas.openxmlformats.org/officeDocument/2006/relationships/hyperlink" Target="https://business.columbia.edu/insights/climate/sustainable-proteins" TargetMode="External"/><Relationship Id="rId40" Type="http://schemas.openxmlformats.org/officeDocument/2006/relationships/hyperlink" Target="https://pixabay.com/en/brazil-flag-national-ensign-blue-27005/" TargetMode="External"/><Relationship Id="rId5" Type="http://schemas.openxmlformats.org/officeDocument/2006/relationships/tags" Target="../tags/tag1207.xml"/><Relationship Id="rId15" Type="http://schemas.openxmlformats.org/officeDocument/2006/relationships/tags" Target="../tags/tag1217.xml"/><Relationship Id="rId23" Type="http://schemas.openxmlformats.org/officeDocument/2006/relationships/tags" Target="../tags/tag1225.xml"/><Relationship Id="rId28" Type="http://schemas.openxmlformats.org/officeDocument/2006/relationships/tags" Target="../tags/tag1230.xml"/><Relationship Id="rId36" Type="http://schemas.openxmlformats.org/officeDocument/2006/relationships/hyperlink" Target="https://business.columbia.edu/insights/climate/cki" TargetMode="External"/><Relationship Id="rId10" Type="http://schemas.openxmlformats.org/officeDocument/2006/relationships/tags" Target="../tags/tag1212.xml"/><Relationship Id="rId19" Type="http://schemas.openxmlformats.org/officeDocument/2006/relationships/tags" Target="../tags/tag1221.xml"/><Relationship Id="rId31" Type="http://schemas.openxmlformats.org/officeDocument/2006/relationships/oleObject" Target="../embeddings/oleObject55.bin"/><Relationship Id="rId4" Type="http://schemas.openxmlformats.org/officeDocument/2006/relationships/tags" Target="../tags/tag1206.xml"/><Relationship Id="rId9" Type="http://schemas.openxmlformats.org/officeDocument/2006/relationships/tags" Target="../tags/tag1211.xml"/><Relationship Id="rId14" Type="http://schemas.openxmlformats.org/officeDocument/2006/relationships/tags" Target="../tags/tag1216.xml"/><Relationship Id="rId22" Type="http://schemas.openxmlformats.org/officeDocument/2006/relationships/tags" Target="../tags/tag1224.xml"/><Relationship Id="rId27" Type="http://schemas.openxmlformats.org/officeDocument/2006/relationships/tags" Target="../tags/tag1229.xml"/><Relationship Id="rId30" Type="http://schemas.openxmlformats.org/officeDocument/2006/relationships/notesSlide" Target="../notesSlides/notesSlide41.xml"/><Relationship Id="rId35" Type="http://schemas.openxmlformats.org/officeDocument/2006/relationships/hyperlink" Target="https://business.columbia.edu/faculty/people/gernot-wagner" TargetMode="External"/><Relationship Id="rId8" Type="http://schemas.openxmlformats.org/officeDocument/2006/relationships/tags" Target="../tags/tag1210.xml"/><Relationship Id="rId3" Type="http://schemas.openxmlformats.org/officeDocument/2006/relationships/tags" Target="../tags/tag1205.xml"/></Relationships>
</file>

<file path=ppt/slides/_rels/slide46.xml.rels><?xml version="1.0" encoding="UTF-8" standalone="yes"?>
<Relationships xmlns="http://schemas.openxmlformats.org/package/2006/relationships"><Relationship Id="rId13" Type="http://schemas.openxmlformats.org/officeDocument/2006/relationships/tags" Target="../tags/tag1242.xml"/><Relationship Id="rId18" Type="http://schemas.openxmlformats.org/officeDocument/2006/relationships/tags" Target="../tags/tag1247.xml"/><Relationship Id="rId26" Type="http://schemas.openxmlformats.org/officeDocument/2006/relationships/tags" Target="../tags/tag1255.xml"/><Relationship Id="rId39" Type="http://schemas.openxmlformats.org/officeDocument/2006/relationships/tags" Target="../tags/tag1268.xml"/><Relationship Id="rId21" Type="http://schemas.openxmlformats.org/officeDocument/2006/relationships/tags" Target="../tags/tag1250.xml"/><Relationship Id="rId34" Type="http://schemas.openxmlformats.org/officeDocument/2006/relationships/tags" Target="../tags/tag1263.xml"/><Relationship Id="rId42" Type="http://schemas.openxmlformats.org/officeDocument/2006/relationships/tags" Target="../tags/tag1271.xml"/><Relationship Id="rId47" Type="http://schemas.openxmlformats.org/officeDocument/2006/relationships/hyperlink" Target="https://landsat.usgs.gov/CUB" TargetMode="External"/><Relationship Id="rId50" Type="http://schemas.openxmlformats.org/officeDocument/2006/relationships/hyperlink" Target="https://business.columbia.edu/faculty/people/gernot-wagner" TargetMode="External"/><Relationship Id="rId55" Type="http://schemas.openxmlformats.org/officeDocument/2006/relationships/hyperlink" Target="https://pixabay.com/en/brazil-flag-national-ensign-blue-27005/" TargetMode="External"/><Relationship Id="rId7" Type="http://schemas.openxmlformats.org/officeDocument/2006/relationships/tags" Target="../tags/tag1236.xml"/><Relationship Id="rId2" Type="http://schemas.openxmlformats.org/officeDocument/2006/relationships/tags" Target="../tags/tag1231.xml"/><Relationship Id="rId16" Type="http://schemas.openxmlformats.org/officeDocument/2006/relationships/tags" Target="../tags/tag1245.xml"/><Relationship Id="rId29" Type="http://schemas.openxmlformats.org/officeDocument/2006/relationships/tags" Target="../tags/tag1258.xml"/><Relationship Id="rId11" Type="http://schemas.openxmlformats.org/officeDocument/2006/relationships/tags" Target="../tags/tag1240.xml"/><Relationship Id="rId24" Type="http://schemas.openxmlformats.org/officeDocument/2006/relationships/tags" Target="../tags/tag1253.xml"/><Relationship Id="rId32" Type="http://schemas.openxmlformats.org/officeDocument/2006/relationships/tags" Target="../tags/tag1261.xml"/><Relationship Id="rId37" Type="http://schemas.openxmlformats.org/officeDocument/2006/relationships/tags" Target="../tags/tag1266.xml"/><Relationship Id="rId40" Type="http://schemas.openxmlformats.org/officeDocument/2006/relationships/tags" Target="../tags/tag1269.xml"/><Relationship Id="rId45" Type="http://schemas.openxmlformats.org/officeDocument/2006/relationships/oleObject" Target="../embeddings/oleObject56.bin"/><Relationship Id="rId53" Type="http://schemas.openxmlformats.org/officeDocument/2006/relationships/chart" Target="../charts/chart46.xml"/><Relationship Id="rId5" Type="http://schemas.openxmlformats.org/officeDocument/2006/relationships/tags" Target="../tags/tag1234.xml"/><Relationship Id="rId10" Type="http://schemas.openxmlformats.org/officeDocument/2006/relationships/tags" Target="../tags/tag1239.xml"/><Relationship Id="rId19" Type="http://schemas.openxmlformats.org/officeDocument/2006/relationships/tags" Target="../tags/tag1248.xml"/><Relationship Id="rId31" Type="http://schemas.openxmlformats.org/officeDocument/2006/relationships/tags" Target="../tags/tag1260.xml"/><Relationship Id="rId44" Type="http://schemas.openxmlformats.org/officeDocument/2006/relationships/notesSlide" Target="../notesSlides/notesSlide42.xml"/><Relationship Id="rId52" Type="http://schemas.openxmlformats.org/officeDocument/2006/relationships/hyperlink" Target="https://business.columbia.edu/insights/climate/sustainable-proteins" TargetMode="External"/><Relationship Id="rId4" Type="http://schemas.openxmlformats.org/officeDocument/2006/relationships/tags" Target="../tags/tag1233.xml"/><Relationship Id="rId9" Type="http://schemas.openxmlformats.org/officeDocument/2006/relationships/tags" Target="../tags/tag1238.xml"/><Relationship Id="rId14" Type="http://schemas.openxmlformats.org/officeDocument/2006/relationships/tags" Target="../tags/tag1243.xml"/><Relationship Id="rId22" Type="http://schemas.openxmlformats.org/officeDocument/2006/relationships/tags" Target="../tags/tag1251.xml"/><Relationship Id="rId27" Type="http://schemas.openxmlformats.org/officeDocument/2006/relationships/tags" Target="../tags/tag1256.xml"/><Relationship Id="rId30" Type="http://schemas.openxmlformats.org/officeDocument/2006/relationships/tags" Target="../tags/tag1259.xml"/><Relationship Id="rId35" Type="http://schemas.openxmlformats.org/officeDocument/2006/relationships/tags" Target="../tags/tag1264.xml"/><Relationship Id="rId43" Type="http://schemas.openxmlformats.org/officeDocument/2006/relationships/slideLayout" Target="../slideLayouts/slideLayout7.xml"/><Relationship Id="rId48" Type="http://schemas.openxmlformats.org/officeDocument/2006/relationships/hyperlink" Target="http://www.obt.inpe.br/prodes/" TargetMode="External"/><Relationship Id="rId8" Type="http://schemas.openxmlformats.org/officeDocument/2006/relationships/tags" Target="../tags/tag1237.xml"/><Relationship Id="rId51" Type="http://schemas.openxmlformats.org/officeDocument/2006/relationships/hyperlink" Target="https://business.columbia.edu/insights/climate/cki" TargetMode="External"/><Relationship Id="rId3" Type="http://schemas.openxmlformats.org/officeDocument/2006/relationships/tags" Target="../tags/tag1232.xml"/><Relationship Id="rId12" Type="http://schemas.openxmlformats.org/officeDocument/2006/relationships/tags" Target="../tags/tag1241.xml"/><Relationship Id="rId17" Type="http://schemas.openxmlformats.org/officeDocument/2006/relationships/tags" Target="../tags/tag1246.xml"/><Relationship Id="rId25" Type="http://schemas.openxmlformats.org/officeDocument/2006/relationships/tags" Target="../tags/tag1254.xml"/><Relationship Id="rId33" Type="http://schemas.openxmlformats.org/officeDocument/2006/relationships/tags" Target="../tags/tag1262.xml"/><Relationship Id="rId38" Type="http://schemas.openxmlformats.org/officeDocument/2006/relationships/tags" Target="../tags/tag1267.xml"/><Relationship Id="rId46" Type="http://schemas.openxmlformats.org/officeDocument/2006/relationships/image" Target="../media/image10.emf"/><Relationship Id="rId20" Type="http://schemas.openxmlformats.org/officeDocument/2006/relationships/tags" Target="../tags/tag1249.xml"/><Relationship Id="rId41" Type="http://schemas.openxmlformats.org/officeDocument/2006/relationships/tags" Target="../tags/tag1270.xml"/><Relationship Id="rId54" Type="http://schemas.openxmlformats.org/officeDocument/2006/relationships/image" Target="../media/image82.png"/><Relationship Id="rId1" Type="http://schemas.openxmlformats.org/officeDocument/2006/relationships/vmlDrawing" Target="../drawings/vmlDrawing56.vml"/><Relationship Id="rId6" Type="http://schemas.openxmlformats.org/officeDocument/2006/relationships/tags" Target="../tags/tag1235.xml"/><Relationship Id="rId15" Type="http://schemas.openxmlformats.org/officeDocument/2006/relationships/tags" Target="../tags/tag1244.xml"/><Relationship Id="rId23" Type="http://schemas.openxmlformats.org/officeDocument/2006/relationships/tags" Target="../tags/tag1252.xml"/><Relationship Id="rId28" Type="http://schemas.openxmlformats.org/officeDocument/2006/relationships/tags" Target="../tags/tag1257.xml"/><Relationship Id="rId36" Type="http://schemas.openxmlformats.org/officeDocument/2006/relationships/tags" Target="../tags/tag1265.xml"/><Relationship Id="rId49" Type="http://schemas.openxmlformats.org/officeDocument/2006/relationships/hyperlink" Target="http://www.obt.inpe.br/OBT/noticias-obt-inpe/a-area-de-vegetacao-nativa-suprimida-no-bioma-cerrado-no-ano-de-2022-foi-de-10-688-73-km2/notatecnica_prodescerrado_2022_final_rev.pdf/view"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hyperlink" Target="https://business.columbia.edu/faculty/people/gernot-wagner" TargetMode="External"/><Relationship Id="rId3" Type="http://schemas.openxmlformats.org/officeDocument/2006/relationships/tags" Target="../tags/tag1273.xml"/><Relationship Id="rId7" Type="http://schemas.openxmlformats.org/officeDocument/2006/relationships/oleObject" Target="../embeddings/oleObject57.bin"/><Relationship Id="rId12" Type="http://schemas.openxmlformats.org/officeDocument/2006/relationships/hyperlink" Target="https://www.iea.org/policies/17024-european-union-methane-action-plan" TargetMode="External"/><Relationship Id="rId2" Type="http://schemas.openxmlformats.org/officeDocument/2006/relationships/tags" Target="../tags/tag1272.xml"/><Relationship Id="rId16" Type="http://schemas.openxmlformats.org/officeDocument/2006/relationships/image" Target="../media/image83.png"/><Relationship Id="rId1" Type="http://schemas.openxmlformats.org/officeDocument/2006/relationships/vmlDrawing" Target="../drawings/vmlDrawing57.vml"/><Relationship Id="rId6" Type="http://schemas.openxmlformats.org/officeDocument/2006/relationships/notesSlide" Target="../notesSlides/notesSlide43.xml"/><Relationship Id="rId11" Type="http://schemas.openxmlformats.org/officeDocument/2006/relationships/hyperlink" Target="https://investindk.com/insights/denmark-is-the-first-country-in-the-world-to-introduce-carbon-tax-on-livestock-farming" TargetMode="External"/><Relationship Id="rId5" Type="http://schemas.openxmlformats.org/officeDocument/2006/relationships/slideLayout" Target="../slideLayouts/slideLayout7.xml"/><Relationship Id="rId15" Type="http://schemas.openxmlformats.org/officeDocument/2006/relationships/hyperlink" Target="https://business.columbia.edu/insights/climate/sustainable-proteins" TargetMode="External"/><Relationship Id="rId10" Type="http://schemas.openxmlformats.org/officeDocument/2006/relationships/hyperlink" Target="https://www.cop28.com/en/food-and-agriculture" TargetMode="External"/><Relationship Id="rId4" Type="http://schemas.openxmlformats.org/officeDocument/2006/relationships/tags" Target="../tags/tag1274.xml"/><Relationship Id="rId9" Type="http://schemas.openxmlformats.org/officeDocument/2006/relationships/hyperlink" Target="https://www.globalmethanepledge.org/" TargetMode="External"/><Relationship Id="rId14" Type="http://schemas.openxmlformats.org/officeDocument/2006/relationships/hyperlink" Target="https://business.columbia.edu/insights/climate/cki" TargetMode="External"/></Relationships>
</file>

<file path=ppt/slides/_rels/slide48.xml.rels><?xml version="1.0" encoding="UTF-8" standalone="yes"?>
<Relationships xmlns="http://schemas.openxmlformats.org/package/2006/relationships"><Relationship Id="rId13" Type="http://schemas.openxmlformats.org/officeDocument/2006/relationships/tags" Target="../tags/tag1286.xml"/><Relationship Id="rId18" Type="http://schemas.openxmlformats.org/officeDocument/2006/relationships/tags" Target="../tags/tag1291.xml"/><Relationship Id="rId26" Type="http://schemas.openxmlformats.org/officeDocument/2006/relationships/tags" Target="../tags/tag1299.xml"/><Relationship Id="rId39" Type="http://schemas.openxmlformats.org/officeDocument/2006/relationships/oleObject" Target="../embeddings/oleObject58.bin"/><Relationship Id="rId21" Type="http://schemas.openxmlformats.org/officeDocument/2006/relationships/tags" Target="../tags/tag1294.xml"/><Relationship Id="rId34" Type="http://schemas.openxmlformats.org/officeDocument/2006/relationships/tags" Target="../tags/tag1307.xml"/><Relationship Id="rId42" Type="http://schemas.openxmlformats.org/officeDocument/2006/relationships/hyperlink" Target="https://business.columbia.edu/faculty/people/gernot-wagner" TargetMode="External"/><Relationship Id="rId7" Type="http://schemas.openxmlformats.org/officeDocument/2006/relationships/tags" Target="../tags/tag1280.xml"/><Relationship Id="rId2" Type="http://schemas.openxmlformats.org/officeDocument/2006/relationships/tags" Target="../tags/tag1275.xml"/><Relationship Id="rId16" Type="http://schemas.openxmlformats.org/officeDocument/2006/relationships/tags" Target="../tags/tag1289.xml"/><Relationship Id="rId29" Type="http://schemas.openxmlformats.org/officeDocument/2006/relationships/tags" Target="../tags/tag1302.xml"/><Relationship Id="rId1" Type="http://schemas.openxmlformats.org/officeDocument/2006/relationships/vmlDrawing" Target="../drawings/vmlDrawing58.vml"/><Relationship Id="rId6" Type="http://schemas.openxmlformats.org/officeDocument/2006/relationships/tags" Target="../tags/tag1279.xml"/><Relationship Id="rId11" Type="http://schemas.openxmlformats.org/officeDocument/2006/relationships/tags" Target="../tags/tag1284.xml"/><Relationship Id="rId24" Type="http://schemas.openxmlformats.org/officeDocument/2006/relationships/tags" Target="../tags/tag1297.xml"/><Relationship Id="rId32" Type="http://schemas.openxmlformats.org/officeDocument/2006/relationships/tags" Target="../tags/tag1305.xml"/><Relationship Id="rId37" Type="http://schemas.openxmlformats.org/officeDocument/2006/relationships/slideLayout" Target="../slideLayouts/slideLayout7.xml"/><Relationship Id="rId40" Type="http://schemas.openxmlformats.org/officeDocument/2006/relationships/image" Target="../media/image10.emf"/><Relationship Id="rId45" Type="http://schemas.openxmlformats.org/officeDocument/2006/relationships/chart" Target="../charts/chart47.xml"/><Relationship Id="rId5" Type="http://schemas.openxmlformats.org/officeDocument/2006/relationships/tags" Target="../tags/tag1278.xml"/><Relationship Id="rId15" Type="http://schemas.openxmlformats.org/officeDocument/2006/relationships/tags" Target="../tags/tag1288.xml"/><Relationship Id="rId23" Type="http://schemas.openxmlformats.org/officeDocument/2006/relationships/tags" Target="../tags/tag1296.xml"/><Relationship Id="rId28" Type="http://schemas.openxmlformats.org/officeDocument/2006/relationships/tags" Target="../tags/tag1301.xml"/><Relationship Id="rId36" Type="http://schemas.openxmlformats.org/officeDocument/2006/relationships/tags" Target="../tags/tag1309.xml"/><Relationship Id="rId10" Type="http://schemas.openxmlformats.org/officeDocument/2006/relationships/tags" Target="../tags/tag1283.xml"/><Relationship Id="rId19" Type="http://schemas.openxmlformats.org/officeDocument/2006/relationships/tags" Target="../tags/tag1292.xml"/><Relationship Id="rId31" Type="http://schemas.openxmlformats.org/officeDocument/2006/relationships/tags" Target="../tags/tag1304.xml"/><Relationship Id="rId44" Type="http://schemas.openxmlformats.org/officeDocument/2006/relationships/hyperlink" Target="https://business.columbia.edu/insights/climate/sustainable-proteins" TargetMode="External"/><Relationship Id="rId4" Type="http://schemas.openxmlformats.org/officeDocument/2006/relationships/tags" Target="../tags/tag1277.xml"/><Relationship Id="rId9" Type="http://schemas.openxmlformats.org/officeDocument/2006/relationships/tags" Target="../tags/tag1282.xml"/><Relationship Id="rId14" Type="http://schemas.openxmlformats.org/officeDocument/2006/relationships/tags" Target="../tags/tag1287.xml"/><Relationship Id="rId22" Type="http://schemas.openxmlformats.org/officeDocument/2006/relationships/tags" Target="../tags/tag1295.xml"/><Relationship Id="rId27" Type="http://schemas.openxmlformats.org/officeDocument/2006/relationships/tags" Target="../tags/tag1300.xml"/><Relationship Id="rId30" Type="http://schemas.openxmlformats.org/officeDocument/2006/relationships/tags" Target="../tags/tag1303.xml"/><Relationship Id="rId35" Type="http://schemas.openxmlformats.org/officeDocument/2006/relationships/tags" Target="../tags/tag1308.xml"/><Relationship Id="rId43" Type="http://schemas.openxmlformats.org/officeDocument/2006/relationships/hyperlink" Target="https://business.columbia.edu/insights/climate/cki" TargetMode="External"/><Relationship Id="rId8" Type="http://schemas.openxmlformats.org/officeDocument/2006/relationships/tags" Target="../tags/tag1281.xml"/><Relationship Id="rId3" Type="http://schemas.openxmlformats.org/officeDocument/2006/relationships/tags" Target="../tags/tag1276.xml"/><Relationship Id="rId12" Type="http://schemas.openxmlformats.org/officeDocument/2006/relationships/tags" Target="../tags/tag1285.xml"/><Relationship Id="rId17" Type="http://schemas.openxmlformats.org/officeDocument/2006/relationships/tags" Target="../tags/tag1290.xml"/><Relationship Id="rId25" Type="http://schemas.openxmlformats.org/officeDocument/2006/relationships/tags" Target="../tags/tag1298.xml"/><Relationship Id="rId33" Type="http://schemas.openxmlformats.org/officeDocument/2006/relationships/tags" Target="../tags/tag1306.xml"/><Relationship Id="rId38" Type="http://schemas.openxmlformats.org/officeDocument/2006/relationships/notesSlide" Target="../notesSlides/notesSlide44.xml"/><Relationship Id="rId46" Type="http://schemas.openxmlformats.org/officeDocument/2006/relationships/image" Target="../media/image84.png"/><Relationship Id="rId20" Type="http://schemas.openxmlformats.org/officeDocument/2006/relationships/tags" Target="../tags/tag1293.xml"/><Relationship Id="rId41" Type="http://schemas.openxmlformats.org/officeDocument/2006/relationships/hyperlink" Target="https://www.climatepolicyinitiative.org/publication/landscape-of-methane-abatement-finance-2023/" TargetMode="External"/></Relationships>
</file>

<file path=ppt/slides/_rels/slide49.xml.rels><?xml version="1.0" encoding="UTF-8" standalone="yes"?>
<Relationships xmlns="http://schemas.openxmlformats.org/package/2006/relationships"><Relationship Id="rId13" Type="http://schemas.openxmlformats.org/officeDocument/2006/relationships/tags" Target="../tags/tag1321.xml"/><Relationship Id="rId18" Type="http://schemas.openxmlformats.org/officeDocument/2006/relationships/tags" Target="../tags/tag1326.xml"/><Relationship Id="rId26" Type="http://schemas.openxmlformats.org/officeDocument/2006/relationships/tags" Target="../tags/tag1334.xml"/><Relationship Id="rId39" Type="http://schemas.openxmlformats.org/officeDocument/2006/relationships/notesSlide" Target="../notesSlides/notesSlide45.xml"/><Relationship Id="rId21" Type="http://schemas.openxmlformats.org/officeDocument/2006/relationships/tags" Target="../tags/tag1329.xml"/><Relationship Id="rId34" Type="http://schemas.openxmlformats.org/officeDocument/2006/relationships/tags" Target="../tags/tag1342.xml"/><Relationship Id="rId42" Type="http://schemas.openxmlformats.org/officeDocument/2006/relationships/chart" Target="../charts/chart48.xml"/><Relationship Id="rId7" Type="http://schemas.openxmlformats.org/officeDocument/2006/relationships/tags" Target="../tags/tag1315.xml"/><Relationship Id="rId2" Type="http://schemas.openxmlformats.org/officeDocument/2006/relationships/tags" Target="../tags/tag1310.xml"/><Relationship Id="rId16" Type="http://schemas.openxmlformats.org/officeDocument/2006/relationships/tags" Target="../tags/tag1324.xml"/><Relationship Id="rId29" Type="http://schemas.openxmlformats.org/officeDocument/2006/relationships/tags" Target="../tags/tag1337.xml"/><Relationship Id="rId1" Type="http://schemas.openxmlformats.org/officeDocument/2006/relationships/vmlDrawing" Target="../drawings/vmlDrawing59.vml"/><Relationship Id="rId6" Type="http://schemas.openxmlformats.org/officeDocument/2006/relationships/tags" Target="../tags/tag1314.xml"/><Relationship Id="rId11" Type="http://schemas.openxmlformats.org/officeDocument/2006/relationships/tags" Target="../tags/tag1319.xml"/><Relationship Id="rId24" Type="http://schemas.openxmlformats.org/officeDocument/2006/relationships/tags" Target="../tags/tag1332.xml"/><Relationship Id="rId32" Type="http://schemas.openxmlformats.org/officeDocument/2006/relationships/tags" Target="../tags/tag1340.xml"/><Relationship Id="rId37" Type="http://schemas.openxmlformats.org/officeDocument/2006/relationships/tags" Target="../tags/tag1345.xml"/><Relationship Id="rId40" Type="http://schemas.openxmlformats.org/officeDocument/2006/relationships/oleObject" Target="../embeddings/oleObject59.bin"/><Relationship Id="rId45" Type="http://schemas.openxmlformats.org/officeDocument/2006/relationships/hyperlink" Target="https://business.columbia.edu/insights/climate/cki" TargetMode="External"/><Relationship Id="rId5" Type="http://schemas.openxmlformats.org/officeDocument/2006/relationships/tags" Target="../tags/tag1313.xml"/><Relationship Id="rId15" Type="http://schemas.openxmlformats.org/officeDocument/2006/relationships/tags" Target="../tags/tag1323.xml"/><Relationship Id="rId23" Type="http://schemas.openxmlformats.org/officeDocument/2006/relationships/tags" Target="../tags/tag1331.xml"/><Relationship Id="rId28" Type="http://schemas.openxmlformats.org/officeDocument/2006/relationships/tags" Target="../tags/tag1336.xml"/><Relationship Id="rId36" Type="http://schemas.openxmlformats.org/officeDocument/2006/relationships/tags" Target="../tags/tag1344.xml"/><Relationship Id="rId10" Type="http://schemas.openxmlformats.org/officeDocument/2006/relationships/tags" Target="../tags/tag1318.xml"/><Relationship Id="rId19" Type="http://schemas.openxmlformats.org/officeDocument/2006/relationships/tags" Target="../tags/tag1327.xml"/><Relationship Id="rId31" Type="http://schemas.openxmlformats.org/officeDocument/2006/relationships/tags" Target="../tags/tag1339.xml"/><Relationship Id="rId44" Type="http://schemas.openxmlformats.org/officeDocument/2006/relationships/hyperlink" Target="https://business.columbia.edu/faculty/people/gernot-wagner" TargetMode="External"/><Relationship Id="rId4" Type="http://schemas.openxmlformats.org/officeDocument/2006/relationships/tags" Target="../tags/tag1312.xml"/><Relationship Id="rId9" Type="http://schemas.openxmlformats.org/officeDocument/2006/relationships/tags" Target="../tags/tag1317.xml"/><Relationship Id="rId14" Type="http://schemas.openxmlformats.org/officeDocument/2006/relationships/tags" Target="../tags/tag1322.xml"/><Relationship Id="rId22" Type="http://schemas.openxmlformats.org/officeDocument/2006/relationships/tags" Target="../tags/tag1330.xml"/><Relationship Id="rId27" Type="http://schemas.openxmlformats.org/officeDocument/2006/relationships/tags" Target="../tags/tag1335.xml"/><Relationship Id="rId30" Type="http://schemas.openxmlformats.org/officeDocument/2006/relationships/tags" Target="../tags/tag1338.xml"/><Relationship Id="rId35" Type="http://schemas.openxmlformats.org/officeDocument/2006/relationships/tags" Target="../tags/tag1343.xml"/><Relationship Id="rId43" Type="http://schemas.openxmlformats.org/officeDocument/2006/relationships/hyperlink" Target="https://gfi.org/resource/cultivated-meat-and-seafood-state-of-the-industry-report/" TargetMode="External"/><Relationship Id="rId8" Type="http://schemas.openxmlformats.org/officeDocument/2006/relationships/tags" Target="../tags/tag1316.xml"/><Relationship Id="rId3" Type="http://schemas.openxmlformats.org/officeDocument/2006/relationships/tags" Target="../tags/tag1311.xml"/><Relationship Id="rId12" Type="http://schemas.openxmlformats.org/officeDocument/2006/relationships/tags" Target="../tags/tag1320.xml"/><Relationship Id="rId17" Type="http://schemas.openxmlformats.org/officeDocument/2006/relationships/tags" Target="../tags/tag1325.xml"/><Relationship Id="rId25" Type="http://schemas.openxmlformats.org/officeDocument/2006/relationships/tags" Target="../tags/tag1333.xml"/><Relationship Id="rId33" Type="http://schemas.openxmlformats.org/officeDocument/2006/relationships/tags" Target="../tags/tag1341.xml"/><Relationship Id="rId38" Type="http://schemas.openxmlformats.org/officeDocument/2006/relationships/slideLayout" Target="../slideLayouts/slideLayout7.xml"/><Relationship Id="rId46" Type="http://schemas.openxmlformats.org/officeDocument/2006/relationships/hyperlink" Target="https://business.columbia.edu/insights/climate/sustainable-proteins" TargetMode="External"/><Relationship Id="rId20" Type="http://schemas.openxmlformats.org/officeDocument/2006/relationships/tags" Target="../tags/tag1328.xml"/><Relationship Id="rId41" Type="http://schemas.openxmlformats.org/officeDocument/2006/relationships/image" Target="../media/image10.emf"/></Relationships>
</file>

<file path=ppt/slides/_rels/slide5.xml.rels><?xml version="1.0" encoding="UTF-8" standalone="yes"?>
<Relationships xmlns="http://schemas.openxmlformats.org/package/2006/relationships"><Relationship Id="rId26" Type="http://schemas.openxmlformats.org/officeDocument/2006/relationships/tags" Target="../tags/tag49.xml"/><Relationship Id="rId21" Type="http://schemas.openxmlformats.org/officeDocument/2006/relationships/tags" Target="../tags/tag44.xml"/><Relationship Id="rId42" Type="http://schemas.openxmlformats.org/officeDocument/2006/relationships/tags" Target="../tags/tag65.xml"/><Relationship Id="rId47" Type="http://schemas.openxmlformats.org/officeDocument/2006/relationships/tags" Target="../tags/tag70.xml"/><Relationship Id="rId63" Type="http://schemas.openxmlformats.org/officeDocument/2006/relationships/tags" Target="../tags/tag86.xml"/><Relationship Id="rId68" Type="http://schemas.openxmlformats.org/officeDocument/2006/relationships/tags" Target="../tags/tag91.xml"/><Relationship Id="rId84" Type="http://schemas.openxmlformats.org/officeDocument/2006/relationships/image" Target="../media/image10.emf"/><Relationship Id="rId89" Type="http://schemas.openxmlformats.org/officeDocument/2006/relationships/hyperlink" Target="https://business.columbia.edu/insights/climate/sustainable-proteins" TargetMode="External"/><Relationship Id="rId16" Type="http://schemas.openxmlformats.org/officeDocument/2006/relationships/tags" Target="../tags/tag39.xml"/><Relationship Id="rId11" Type="http://schemas.openxmlformats.org/officeDocument/2006/relationships/tags" Target="../tags/tag34.xml"/><Relationship Id="rId32" Type="http://schemas.openxmlformats.org/officeDocument/2006/relationships/tags" Target="../tags/tag55.xml"/><Relationship Id="rId37" Type="http://schemas.openxmlformats.org/officeDocument/2006/relationships/tags" Target="../tags/tag60.xml"/><Relationship Id="rId53" Type="http://schemas.openxmlformats.org/officeDocument/2006/relationships/tags" Target="../tags/tag76.xml"/><Relationship Id="rId58" Type="http://schemas.openxmlformats.org/officeDocument/2006/relationships/tags" Target="../tags/tag81.xml"/><Relationship Id="rId74" Type="http://schemas.openxmlformats.org/officeDocument/2006/relationships/tags" Target="../tags/tag97.xml"/><Relationship Id="rId79" Type="http://schemas.openxmlformats.org/officeDocument/2006/relationships/tags" Target="../tags/tag102.xml"/><Relationship Id="rId5" Type="http://schemas.openxmlformats.org/officeDocument/2006/relationships/tags" Target="../tags/tag28.xml"/><Relationship Id="rId14" Type="http://schemas.openxmlformats.org/officeDocument/2006/relationships/tags" Target="../tags/tag37.xml"/><Relationship Id="rId22" Type="http://schemas.openxmlformats.org/officeDocument/2006/relationships/tags" Target="../tags/tag45.xml"/><Relationship Id="rId27" Type="http://schemas.openxmlformats.org/officeDocument/2006/relationships/tags" Target="../tags/tag50.xml"/><Relationship Id="rId30" Type="http://schemas.openxmlformats.org/officeDocument/2006/relationships/tags" Target="../tags/tag53.xml"/><Relationship Id="rId35" Type="http://schemas.openxmlformats.org/officeDocument/2006/relationships/tags" Target="../tags/tag58.xml"/><Relationship Id="rId43" Type="http://schemas.openxmlformats.org/officeDocument/2006/relationships/tags" Target="../tags/tag66.xml"/><Relationship Id="rId48" Type="http://schemas.openxmlformats.org/officeDocument/2006/relationships/tags" Target="../tags/tag71.xml"/><Relationship Id="rId56" Type="http://schemas.openxmlformats.org/officeDocument/2006/relationships/tags" Target="../tags/tag79.xml"/><Relationship Id="rId64" Type="http://schemas.openxmlformats.org/officeDocument/2006/relationships/tags" Target="../tags/tag87.xml"/><Relationship Id="rId69" Type="http://schemas.openxmlformats.org/officeDocument/2006/relationships/tags" Target="../tags/tag92.xml"/><Relationship Id="rId77" Type="http://schemas.openxmlformats.org/officeDocument/2006/relationships/tags" Target="../tags/tag100.xml"/><Relationship Id="rId8" Type="http://schemas.openxmlformats.org/officeDocument/2006/relationships/tags" Target="../tags/tag31.xml"/><Relationship Id="rId51" Type="http://schemas.openxmlformats.org/officeDocument/2006/relationships/tags" Target="../tags/tag74.xml"/><Relationship Id="rId72" Type="http://schemas.openxmlformats.org/officeDocument/2006/relationships/tags" Target="../tags/tag95.xml"/><Relationship Id="rId80" Type="http://schemas.openxmlformats.org/officeDocument/2006/relationships/tags" Target="../tags/tag103.xml"/><Relationship Id="rId85" Type="http://schemas.openxmlformats.org/officeDocument/2006/relationships/hyperlink" Target="https://rhg.com/data_story/climate-deck/" TargetMode="External"/><Relationship Id="rId3" Type="http://schemas.openxmlformats.org/officeDocument/2006/relationships/tags" Target="../tags/tag26.xml"/><Relationship Id="rId12" Type="http://schemas.openxmlformats.org/officeDocument/2006/relationships/tags" Target="../tags/tag35.xml"/><Relationship Id="rId17" Type="http://schemas.openxmlformats.org/officeDocument/2006/relationships/tags" Target="../tags/tag40.xml"/><Relationship Id="rId25" Type="http://schemas.openxmlformats.org/officeDocument/2006/relationships/tags" Target="../tags/tag48.xml"/><Relationship Id="rId33" Type="http://schemas.openxmlformats.org/officeDocument/2006/relationships/tags" Target="../tags/tag56.xml"/><Relationship Id="rId38" Type="http://schemas.openxmlformats.org/officeDocument/2006/relationships/tags" Target="../tags/tag61.xml"/><Relationship Id="rId46" Type="http://schemas.openxmlformats.org/officeDocument/2006/relationships/tags" Target="../tags/tag69.xml"/><Relationship Id="rId59" Type="http://schemas.openxmlformats.org/officeDocument/2006/relationships/tags" Target="../tags/tag82.xml"/><Relationship Id="rId67" Type="http://schemas.openxmlformats.org/officeDocument/2006/relationships/tags" Target="../tags/tag90.xml"/><Relationship Id="rId20" Type="http://schemas.openxmlformats.org/officeDocument/2006/relationships/tags" Target="../tags/tag43.xml"/><Relationship Id="rId41" Type="http://schemas.openxmlformats.org/officeDocument/2006/relationships/tags" Target="../tags/tag64.xml"/><Relationship Id="rId54" Type="http://schemas.openxmlformats.org/officeDocument/2006/relationships/tags" Target="../tags/tag77.xml"/><Relationship Id="rId62" Type="http://schemas.openxmlformats.org/officeDocument/2006/relationships/tags" Target="../tags/tag85.xml"/><Relationship Id="rId70" Type="http://schemas.openxmlformats.org/officeDocument/2006/relationships/tags" Target="../tags/tag93.xml"/><Relationship Id="rId75" Type="http://schemas.openxmlformats.org/officeDocument/2006/relationships/tags" Target="../tags/tag98.xml"/><Relationship Id="rId83" Type="http://schemas.openxmlformats.org/officeDocument/2006/relationships/oleObject" Target="../embeddings/oleObject15.bin"/><Relationship Id="rId88" Type="http://schemas.openxmlformats.org/officeDocument/2006/relationships/hyperlink" Target="https://business.columbia.edu/insights/climate/cki" TargetMode="External"/><Relationship Id="rId1" Type="http://schemas.openxmlformats.org/officeDocument/2006/relationships/vmlDrawing" Target="../drawings/vmlDrawing15.vml"/><Relationship Id="rId6" Type="http://schemas.openxmlformats.org/officeDocument/2006/relationships/tags" Target="../tags/tag29.xml"/><Relationship Id="rId15" Type="http://schemas.openxmlformats.org/officeDocument/2006/relationships/tags" Target="../tags/tag38.xml"/><Relationship Id="rId23" Type="http://schemas.openxmlformats.org/officeDocument/2006/relationships/tags" Target="../tags/tag46.xml"/><Relationship Id="rId28" Type="http://schemas.openxmlformats.org/officeDocument/2006/relationships/tags" Target="../tags/tag51.xml"/><Relationship Id="rId36" Type="http://schemas.openxmlformats.org/officeDocument/2006/relationships/tags" Target="../tags/tag59.xml"/><Relationship Id="rId49" Type="http://schemas.openxmlformats.org/officeDocument/2006/relationships/tags" Target="../tags/tag72.xml"/><Relationship Id="rId57" Type="http://schemas.openxmlformats.org/officeDocument/2006/relationships/tags" Target="../tags/tag80.xml"/><Relationship Id="rId10" Type="http://schemas.openxmlformats.org/officeDocument/2006/relationships/tags" Target="../tags/tag33.xml"/><Relationship Id="rId31" Type="http://schemas.openxmlformats.org/officeDocument/2006/relationships/tags" Target="../tags/tag54.xml"/><Relationship Id="rId44" Type="http://schemas.openxmlformats.org/officeDocument/2006/relationships/tags" Target="../tags/tag67.xml"/><Relationship Id="rId52" Type="http://schemas.openxmlformats.org/officeDocument/2006/relationships/tags" Target="../tags/tag75.xml"/><Relationship Id="rId60" Type="http://schemas.openxmlformats.org/officeDocument/2006/relationships/tags" Target="../tags/tag83.xml"/><Relationship Id="rId65" Type="http://schemas.openxmlformats.org/officeDocument/2006/relationships/tags" Target="../tags/tag88.xml"/><Relationship Id="rId73" Type="http://schemas.openxmlformats.org/officeDocument/2006/relationships/tags" Target="../tags/tag96.xml"/><Relationship Id="rId78" Type="http://schemas.openxmlformats.org/officeDocument/2006/relationships/tags" Target="../tags/tag101.xml"/><Relationship Id="rId81" Type="http://schemas.openxmlformats.org/officeDocument/2006/relationships/slideLayout" Target="../slideLayouts/slideLayout7.xml"/><Relationship Id="rId86" Type="http://schemas.openxmlformats.org/officeDocument/2006/relationships/hyperlink" Target="https://openknowledge.fao.org/server/api/core/bitstreams/a4fd8ac5-4582-4a66-91b0-55abf642a400/content" TargetMode="External"/><Relationship Id="rId4" Type="http://schemas.openxmlformats.org/officeDocument/2006/relationships/tags" Target="../tags/tag27.xml"/><Relationship Id="rId9" Type="http://schemas.openxmlformats.org/officeDocument/2006/relationships/tags" Target="../tags/tag32.xml"/><Relationship Id="rId13" Type="http://schemas.openxmlformats.org/officeDocument/2006/relationships/tags" Target="../tags/tag36.xml"/><Relationship Id="rId18" Type="http://schemas.openxmlformats.org/officeDocument/2006/relationships/tags" Target="../tags/tag41.xml"/><Relationship Id="rId39" Type="http://schemas.openxmlformats.org/officeDocument/2006/relationships/tags" Target="../tags/tag62.xml"/><Relationship Id="rId34" Type="http://schemas.openxmlformats.org/officeDocument/2006/relationships/tags" Target="../tags/tag57.xml"/><Relationship Id="rId50" Type="http://schemas.openxmlformats.org/officeDocument/2006/relationships/tags" Target="../tags/tag73.xml"/><Relationship Id="rId55" Type="http://schemas.openxmlformats.org/officeDocument/2006/relationships/tags" Target="../tags/tag78.xml"/><Relationship Id="rId76" Type="http://schemas.openxmlformats.org/officeDocument/2006/relationships/tags" Target="../tags/tag99.xml"/><Relationship Id="rId7" Type="http://schemas.openxmlformats.org/officeDocument/2006/relationships/tags" Target="../tags/tag30.xml"/><Relationship Id="rId71" Type="http://schemas.openxmlformats.org/officeDocument/2006/relationships/tags" Target="../tags/tag94.xml"/><Relationship Id="rId2" Type="http://schemas.openxmlformats.org/officeDocument/2006/relationships/tags" Target="../tags/tag25.xml"/><Relationship Id="rId29" Type="http://schemas.openxmlformats.org/officeDocument/2006/relationships/tags" Target="../tags/tag52.xml"/><Relationship Id="rId24" Type="http://schemas.openxmlformats.org/officeDocument/2006/relationships/tags" Target="../tags/tag47.xml"/><Relationship Id="rId40" Type="http://schemas.openxmlformats.org/officeDocument/2006/relationships/tags" Target="../tags/tag63.xml"/><Relationship Id="rId45" Type="http://schemas.openxmlformats.org/officeDocument/2006/relationships/tags" Target="../tags/tag68.xml"/><Relationship Id="rId66" Type="http://schemas.openxmlformats.org/officeDocument/2006/relationships/tags" Target="../tags/tag89.xml"/><Relationship Id="rId87" Type="http://schemas.openxmlformats.org/officeDocument/2006/relationships/hyperlink" Target="https://business.columbia.edu/faculty/people/gernot-wagner" TargetMode="External"/><Relationship Id="rId61" Type="http://schemas.openxmlformats.org/officeDocument/2006/relationships/tags" Target="../tags/tag84.xml"/><Relationship Id="rId82" Type="http://schemas.openxmlformats.org/officeDocument/2006/relationships/notesSlide" Target="../notesSlides/notesSlide3.xml"/><Relationship Id="rId19" Type="http://schemas.openxmlformats.org/officeDocument/2006/relationships/tags" Target="../tags/tag42.xml"/></Relationships>
</file>

<file path=ppt/slides/_rels/slide50.xml.rels><?xml version="1.0" encoding="UTF-8" standalone="yes"?>
<Relationships xmlns="http://schemas.openxmlformats.org/package/2006/relationships"><Relationship Id="rId8" Type="http://schemas.openxmlformats.org/officeDocument/2006/relationships/hyperlink" Target="https://gfi.org/state-of-the-industry-reports/#plant-based" TargetMode="External"/><Relationship Id="rId13" Type="http://schemas.openxmlformats.org/officeDocument/2006/relationships/image" Target="../media/image87.png"/><Relationship Id="rId18" Type="http://schemas.openxmlformats.org/officeDocument/2006/relationships/image" Target="../media/image92.png"/><Relationship Id="rId3" Type="http://schemas.openxmlformats.org/officeDocument/2006/relationships/tags" Target="../tags/tag1347.xml"/><Relationship Id="rId21" Type="http://schemas.openxmlformats.org/officeDocument/2006/relationships/image" Target="../media/image95.png"/><Relationship Id="rId7" Type="http://schemas.openxmlformats.org/officeDocument/2006/relationships/image" Target="../media/image85.emf"/><Relationship Id="rId12" Type="http://schemas.openxmlformats.org/officeDocument/2006/relationships/image" Target="../media/image86.png"/><Relationship Id="rId17" Type="http://schemas.openxmlformats.org/officeDocument/2006/relationships/image" Target="../media/image91.png"/><Relationship Id="rId2" Type="http://schemas.openxmlformats.org/officeDocument/2006/relationships/tags" Target="../tags/tag1346.xml"/><Relationship Id="rId16" Type="http://schemas.openxmlformats.org/officeDocument/2006/relationships/image" Target="../media/image90.png"/><Relationship Id="rId20" Type="http://schemas.openxmlformats.org/officeDocument/2006/relationships/image" Target="../media/image94.png"/><Relationship Id="rId1" Type="http://schemas.openxmlformats.org/officeDocument/2006/relationships/vmlDrawing" Target="../drawings/vmlDrawing60.vml"/><Relationship Id="rId6" Type="http://schemas.openxmlformats.org/officeDocument/2006/relationships/oleObject" Target="../embeddings/oleObject60.bin"/><Relationship Id="rId11" Type="http://schemas.openxmlformats.org/officeDocument/2006/relationships/hyperlink" Target="https://business.columbia.edu/insights/climate/sustainable-proteins" TargetMode="External"/><Relationship Id="rId24" Type="http://schemas.openxmlformats.org/officeDocument/2006/relationships/image" Target="../media/image98.png"/><Relationship Id="rId5" Type="http://schemas.openxmlformats.org/officeDocument/2006/relationships/notesSlide" Target="../notesSlides/notesSlide46.xml"/><Relationship Id="rId15" Type="http://schemas.openxmlformats.org/officeDocument/2006/relationships/image" Target="../media/image89.png"/><Relationship Id="rId23" Type="http://schemas.openxmlformats.org/officeDocument/2006/relationships/image" Target="../media/image97.png"/><Relationship Id="rId10" Type="http://schemas.openxmlformats.org/officeDocument/2006/relationships/hyperlink" Target="https://business.columbia.edu/insights/climate/cki" TargetMode="External"/><Relationship Id="rId19" Type="http://schemas.openxmlformats.org/officeDocument/2006/relationships/image" Target="../media/image93.png"/><Relationship Id="rId4" Type="http://schemas.openxmlformats.org/officeDocument/2006/relationships/slideLayout" Target="../slideLayouts/slideLayout7.xml"/><Relationship Id="rId9" Type="http://schemas.openxmlformats.org/officeDocument/2006/relationships/hyperlink" Target="https://business.columbia.edu/faculty/people/gernot-wagner" TargetMode="External"/><Relationship Id="rId14" Type="http://schemas.openxmlformats.org/officeDocument/2006/relationships/image" Target="../media/image88.png"/><Relationship Id="rId22" Type="http://schemas.openxmlformats.org/officeDocument/2006/relationships/image" Target="../media/image96.png"/></Relationships>
</file>

<file path=ppt/slides/_rels/slide51.xml.rels><?xml version="1.0" encoding="UTF-8" standalone="yes"?>
<Relationships xmlns="http://schemas.openxmlformats.org/package/2006/relationships"><Relationship Id="rId26" Type="http://schemas.openxmlformats.org/officeDocument/2006/relationships/tags" Target="../tags/tag1372.xml"/><Relationship Id="rId21" Type="http://schemas.openxmlformats.org/officeDocument/2006/relationships/tags" Target="../tags/tag1367.xml"/><Relationship Id="rId42" Type="http://schemas.openxmlformats.org/officeDocument/2006/relationships/tags" Target="../tags/tag1388.xml"/><Relationship Id="rId47" Type="http://schemas.openxmlformats.org/officeDocument/2006/relationships/tags" Target="../tags/tag1393.xml"/><Relationship Id="rId63" Type="http://schemas.openxmlformats.org/officeDocument/2006/relationships/tags" Target="../tags/tag1409.xml"/><Relationship Id="rId68" Type="http://schemas.openxmlformats.org/officeDocument/2006/relationships/tags" Target="../tags/tag1414.xml"/><Relationship Id="rId84" Type="http://schemas.openxmlformats.org/officeDocument/2006/relationships/chart" Target="../charts/chart49.xml"/><Relationship Id="rId16" Type="http://schemas.openxmlformats.org/officeDocument/2006/relationships/tags" Target="../tags/tag1362.xml"/><Relationship Id="rId11" Type="http://schemas.openxmlformats.org/officeDocument/2006/relationships/tags" Target="../tags/tag1357.xml"/><Relationship Id="rId32" Type="http://schemas.openxmlformats.org/officeDocument/2006/relationships/tags" Target="../tags/tag1378.xml"/><Relationship Id="rId37" Type="http://schemas.openxmlformats.org/officeDocument/2006/relationships/tags" Target="../tags/tag1383.xml"/><Relationship Id="rId53" Type="http://schemas.openxmlformats.org/officeDocument/2006/relationships/tags" Target="../tags/tag1399.xml"/><Relationship Id="rId58" Type="http://schemas.openxmlformats.org/officeDocument/2006/relationships/tags" Target="../tags/tag1404.xml"/><Relationship Id="rId74" Type="http://schemas.openxmlformats.org/officeDocument/2006/relationships/tags" Target="../tags/tag1420.xml"/><Relationship Id="rId79" Type="http://schemas.openxmlformats.org/officeDocument/2006/relationships/hyperlink" Target="https://www.unep.org/resources/whats-cooking-assessment-potential-impacts-selected-novel-alternatives-conventional" TargetMode="External"/><Relationship Id="rId5" Type="http://schemas.openxmlformats.org/officeDocument/2006/relationships/tags" Target="../tags/tag1351.xml"/><Relationship Id="rId61" Type="http://schemas.openxmlformats.org/officeDocument/2006/relationships/tags" Target="../tags/tag1407.xml"/><Relationship Id="rId82" Type="http://schemas.openxmlformats.org/officeDocument/2006/relationships/hyperlink" Target="https://business.columbia.edu/insights/climate/cki" TargetMode="External"/><Relationship Id="rId19" Type="http://schemas.openxmlformats.org/officeDocument/2006/relationships/tags" Target="../tags/tag1365.xml"/><Relationship Id="rId14" Type="http://schemas.openxmlformats.org/officeDocument/2006/relationships/tags" Target="../tags/tag1360.xml"/><Relationship Id="rId22" Type="http://schemas.openxmlformats.org/officeDocument/2006/relationships/tags" Target="../tags/tag1368.xml"/><Relationship Id="rId27" Type="http://schemas.openxmlformats.org/officeDocument/2006/relationships/tags" Target="../tags/tag1373.xml"/><Relationship Id="rId30" Type="http://schemas.openxmlformats.org/officeDocument/2006/relationships/tags" Target="../tags/tag1376.xml"/><Relationship Id="rId35" Type="http://schemas.openxmlformats.org/officeDocument/2006/relationships/tags" Target="../tags/tag1381.xml"/><Relationship Id="rId43" Type="http://schemas.openxmlformats.org/officeDocument/2006/relationships/tags" Target="../tags/tag1389.xml"/><Relationship Id="rId48" Type="http://schemas.openxmlformats.org/officeDocument/2006/relationships/tags" Target="../tags/tag1394.xml"/><Relationship Id="rId56" Type="http://schemas.openxmlformats.org/officeDocument/2006/relationships/tags" Target="../tags/tag1402.xml"/><Relationship Id="rId64" Type="http://schemas.openxmlformats.org/officeDocument/2006/relationships/tags" Target="../tags/tag1410.xml"/><Relationship Id="rId69" Type="http://schemas.openxmlformats.org/officeDocument/2006/relationships/tags" Target="../tags/tag1415.xml"/><Relationship Id="rId77" Type="http://schemas.openxmlformats.org/officeDocument/2006/relationships/oleObject" Target="../embeddings/oleObject61.bin"/><Relationship Id="rId8" Type="http://schemas.openxmlformats.org/officeDocument/2006/relationships/tags" Target="../tags/tag1354.xml"/><Relationship Id="rId51" Type="http://schemas.openxmlformats.org/officeDocument/2006/relationships/tags" Target="../tags/tag1397.xml"/><Relationship Id="rId72" Type="http://schemas.openxmlformats.org/officeDocument/2006/relationships/tags" Target="../tags/tag1418.xml"/><Relationship Id="rId80" Type="http://schemas.openxmlformats.org/officeDocument/2006/relationships/hyperlink" Target="https://gfi.org/state-of-the-industry-reports/#plant-based" TargetMode="External"/><Relationship Id="rId3" Type="http://schemas.openxmlformats.org/officeDocument/2006/relationships/tags" Target="../tags/tag1349.xml"/><Relationship Id="rId12" Type="http://schemas.openxmlformats.org/officeDocument/2006/relationships/tags" Target="../tags/tag1358.xml"/><Relationship Id="rId17" Type="http://schemas.openxmlformats.org/officeDocument/2006/relationships/tags" Target="../tags/tag1363.xml"/><Relationship Id="rId25" Type="http://schemas.openxmlformats.org/officeDocument/2006/relationships/tags" Target="../tags/tag1371.xml"/><Relationship Id="rId33" Type="http://schemas.openxmlformats.org/officeDocument/2006/relationships/tags" Target="../tags/tag1379.xml"/><Relationship Id="rId38" Type="http://schemas.openxmlformats.org/officeDocument/2006/relationships/tags" Target="../tags/tag1384.xml"/><Relationship Id="rId46" Type="http://schemas.openxmlformats.org/officeDocument/2006/relationships/tags" Target="../tags/tag1392.xml"/><Relationship Id="rId59" Type="http://schemas.openxmlformats.org/officeDocument/2006/relationships/tags" Target="../tags/tag1405.xml"/><Relationship Id="rId67" Type="http://schemas.openxmlformats.org/officeDocument/2006/relationships/tags" Target="../tags/tag1413.xml"/><Relationship Id="rId20" Type="http://schemas.openxmlformats.org/officeDocument/2006/relationships/tags" Target="../tags/tag1366.xml"/><Relationship Id="rId41" Type="http://schemas.openxmlformats.org/officeDocument/2006/relationships/tags" Target="../tags/tag1387.xml"/><Relationship Id="rId54" Type="http://schemas.openxmlformats.org/officeDocument/2006/relationships/tags" Target="../tags/tag1400.xml"/><Relationship Id="rId62" Type="http://schemas.openxmlformats.org/officeDocument/2006/relationships/tags" Target="../tags/tag1408.xml"/><Relationship Id="rId70" Type="http://schemas.openxmlformats.org/officeDocument/2006/relationships/tags" Target="../tags/tag1416.xml"/><Relationship Id="rId75" Type="http://schemas.openxmlformats.org/officeDocument/2006/relationships/slideLayout" Target="../slideLayouts/slideLayout7.xml"/><Relationship Id="rId83" Type="http://schemas.openxmlformats.org/officeDocument/2006/relationships/hyperlink" Target="https://business.columbia.edu/insights/climate/sustainable-proteins" TargetMode="External"/><Relationship Id="rId1" Type="http://schemas.openxmlformats.org/officeDocument/2006/relationships/vmlDrawing" Target="../drawings/vmlDrawing61.vml"/><Relationship Id="rId6" Type="http://schemas.openxmlformats.org/officeDocument/2006/relationships/tags" Target="../tags/tag1352.xml"/><Relationship Id="rId15" Type="http://schemas.openxmlformats.org/officeDocument/2006/relationships/tags" Target="../tags/tag1361.xml"/><Relationship Id="rId23" Type="http://schemas.openxmlformats.org/officeDocument/2006/relationships/tags" Target="../tags/tag1369.xml"/><Relationship Id="rId28" Type="http://schemas.openxmlformats.org/officeDocument/2006/relationships/tags" Target="../tags/tag1374.xml"/><Relationship Id="rId36" Type="http://schemas.openxmlformats.org/officeDocument/2006/relationships/tags" Target="../tags/tag1382.xml"/><Relationship Id="rId49" Type="http://schemas.openxmlformats.org/officeDocument/2006/relationships/tags" Target="../tags/tag1395.xml"/><Relationship Id="rId57" Type="http://schemas.openxmlformats.org/officeDocument/2006/relationships/tags" Target="../tags/tag1403.xml"/><Relationship Id="rId10" Type="http://schemas.openxmlformats.org/officeDocument/2006/relationships/tags" Target="../tags/tag1356.xml"/><Relationship Id="rId31" Type="http://schemas.openxmlformats.org/officeDocument/2006/relationships/tags" Target="../tags/tag1377.xml"/><Relationship Id="rId44" Type="http://schemas.openxmlformats.org/officeDocument/2006/relationships/tags" Target="../tags/tag1390.xml"/><Relationship Id="rId52" Type="http://schemas.openxmlformats.org/officeDocument/2006/relationships/tags" Target="../tags/tag1398.xml"/><Relationship Id="rId60" Type="http://schemas.openxmlformats.org/officeDocument/2006/relationships/tags" Target="../tags/tag1406.xml"/><Relationship Id="rId65" Type="http://schemas.openxmlformats.org/officeDocument/2006/relationships/tags" Target="../tags/tag1411.xml"/><Relationship Id="rId73" Type="http://schemas.openxmlformats.org/officeDocument/2006/relationships/tags" Target="../tags/tag1419.xml"/><Relationship Id="rId78" Type="http://schemas.openxmlformats.org/officeDocument/2006/relationships/image" Target="../media/image85.emf"/><Relationship Id="rId81" Type="http://schemas.openxmlformats.org/officeDocument/2006/relationships/hyperlink" Target="https://business.columbia.edu/faculty/people/gernot-wagner" TargetMode="External"/><Relationship Id="rId4" Type="http://schemas.openxmlformats.org/officeDocument/2006/relationships/tags" Target="../tags/tag1350.xml"/><Relationship Id="rId9" Type="http://schemas.openxmlformats.org/officeDocument/2006/relationships/tags" Target="../tags/tag1355.xml"/><Relationship Id="rId13" Type="http://schemas.openxmlformats.org/officeDocument/2006/relationships/tags" Target="../tags/tag1359.xml"/><Relationship Id="rId18" Type="http://schemas.openxmlformats.org/officeDocument/2006/relationships/tags" Target="../tags/tag1364.xml"/><Relationship Id="rId39" Type="http://schemas.openxmlformats.org/officeDocument/2006/relationships/tags" Target="../tags/tag1385.xml"/><Relationship Id="rId34" Type="http://schemas.openxmlformats.org/officeDocument/2006/relationships/tags" Target="../tags/tag1380.xml"/><Relationship Id="rId50" Type="http://schemas.openxmlformats.org/officeDocument/2006/relationships/tags" Target="../tags/tag1396.xml"/><Relationship Id="rId55" Type="http://schemas.openxmlformats.org/officeDocument/2006/relationships/tags" Target="../tags/tag1401.xml"/><Relationship Id="rId76" Type="http://schemas.openxmlformats.org/officeDocument/2006/relationships/notesSlide" Target="../notesSlides/notesSlide47.xml"/><Relationship Id="rId7" Type="http://schemas.openxmlformats.org/officeDocument/2006/relationships/tags" Target="../tags/tag1353.xml"/><Relationship Id="rId71" Type="http://schemas.openxmlformats.org/officeDocument/2006/relationships/tags" Target="../tags/tag1417.xml"/><Relationship Id="rId2" Type="http://schemas.openxmlformats.org/officeDocument/2006/relationships/tags" Target="../tags/tag1348.xml"/><Relationship Id="rId29" Type="http://schemas.openxmlformats.org/officeDocument/2006/relationships/tags" Target="../tags/tag1375.xml"/><Relationship Id="rId24" Type="http://schemas.openxmlformats.org/officeDocument/2006/relationships/tags" Target="../tags/tag1370.xml"/><Relationship Id="rId40" Type="http://schemas.openxmlformats.org/officeDocument/2006/relationships/tags" Target="../tags/tag1386.xml"/><Relationship Id="rId45" Type="http://schemas.openxmlformats.org/officeDocument/2006/relationships/tags" Target="../tags/tag1391.xml"/><Relationship Id="rId66" Type="http://schemas.openxmlformats.org/officeDocument/2006/relationships/tags" Target="../tags/tag1412.xml"/></Relationships>
</file>

<file path=ppt/slides/_rels/slide52.xml.rels><?xml version="1.0" encoding="UTF-8" standalone="yes"?>
<Relationships xmlns="http://schemas.openxmlformats.org/package/2006/relationships"><Relationship Id="rId8" Type="http://schemas.openxmlformats.org/officeDocument/2006/relationships/oleObject" Target="../embeddings/oleObject62.bin"/><Relationship Id="rId13" Type="http://schemas.openxmlformats.org/officeDocument/2006/relationships/hyperlink" Target="https://business.columbia.edu/insights/climate/cki" TargetMode="External"/><Relationship Id="rId3" Type="http://schemas.openxmlformats.org/officeDocument/2006/relationships/tags" Target="../tags/tag1422.xml"/><Relationship Id="rId7" Type="http://schemas.openxmlformats.org/officeDocument/2006/relationships/notesSlide" Target="../notesSlides/notesSlide48.xml"/><Relationship Id="rId12" Type="http://schemas.openxmlformats.org/officeDocument/2006/relationships/hyperlink" Target="https://business.columbia.edu/faculty/people/gernot-wagner" TargetMode="External"/><Relationship Id="rId2" Type="http://schemas.openxmlformats.org/officeDocument/2006/relationships/tags" Target="../tags/tag1421.xml"/><Relationship Id="rId16" Type="http://schemas.openxmlformats.org/officeDocument/2006/relationships/image" Target="../media/image105.svg"/><Relationship Id="rId1" Type="http://schemas.openxmlformats.org/officeDocument/2006/relationships/vmlDrawing" Target="../drawings/vmlDrawing62.vml"/><Relationship Id="rId6" Type="http://schemas.openxmlformats.org/officeDocument/2006/relationships/slideLayout" Target="../slideLayouts/slideLayout7.xml"/><Relationship Id="rId11" Type="http://schemas.openxmlformats.org/officeDocument/2006/relationships/hyperlink" Target="https://www.bcg.com/publications/2024/what-the-alternative-protein-industry-can-learn-from-ev-companies" TargetMode="External"/><Relationship Id="rId5" Type="http://schemas.openxmlformats.org/officeDocument/2006/relationships/tags" Target="../tags/tag1424.xml"/><Relationship Id="rId15" Type="http://schemas.openxmlformats.org/officeDocument/2006/relationships/image" Target="../media/image99.png"/><Relationship Id="rId10" Type="http://schemas.openxmlformats.org/officeDocument/2006/relationships/hyperlink" Target="https://gfi.org/advancing-solutions-for-alternative-proteins/#inputs-ingredients" TargetMode="External"/><Relationship Id="rId4" Type="http://schemas.openxmlformats.org/officeDocument/2006/relationships/tags" Target="../tags/tag1423.xml"/><Relationship Id="rId9" Type="http://schemas.openxmlformats.org/officeDocument/2006/relationships/image" Target="../media/image51.emf"/><Relationship Id="rId14" Type="http://schemas.openxmlformats.org/officeDocument/2006/relationships/hyperlink" Target="https://business.columbia.edu/insights/climate/sustainable-proteins"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www.technologyreview.com/2024/05/01/1091988/a-us-push-to-use-ethanol-as-aviation-fuel-raises-major-climate-concerns/" TargetMode="External"/><Relationship Id="rId13" Type="http://schemas.openxmlformats.org/officeDocument/2006/relationships/hyperlink" Target="https://www.nature.com/articles/s43016-024-00949-4" TargetMode="External"/><Relationship Id="rId18" Type="http://schemas.openxmlformats.org/officeDocument/2006/relationships/image" Target="../media/image107.svg"/><Relationship Id="rId3" Type="http://schemas.openxmlformats.org/officeDocument/2006/relationships/tags" Target="../tags/tag1426.xml"/><Relationship Id="rId21" Type="http://schemas.openxmlformats.org/officeDocument/2006/relationships/image" Target="../media/image102.png"/><Relationship Id="rId7" Type="http://schemas.openxmlformats.org/officeDocument/2006/relationships/image" Target="../media/image10.emf"/><Relationship Id="rId12" Type="http://schemas.openxmlformats.org/officeDocument/2006/relationships/hyperlink" Target="https://www.theguardian.com/environment/2023/aug/18/gigantic-power-of-meat-industry-blocking-green-alternatives-study-finds" TargetMode="External"/><Relationship Id="rId17" Type="http://schemas.openxmlformats.org/officeDocument/2006/relationships/image" Target="../media/image100.png"/><Relationship Id="rId2" Type="http://schemas.openxmlformats.org/officeDocument/2006/relationships/tags" Target="../tags/tag1425.xml"/><Relationship Id="rId16" Type="http://schemas.openxmlformats.org/officeDocument/2006/relationships/hyperlink" Target="https://business.columbia.edu/insights/climate/sustainable-proteins" TargetMode="External"/><Relationship Id="rId20" Type="http://schemas.openxmlformats.org/officeDocument/2006/relationships/image" Target="../media/image109.svg"/><Relationship Id="rId1" Type="http://schemas.openxmlformats.org/officeDocument/2006/relationships/vmlDrawing" Target="../drawings/vmlDrawing63.vml"/><Relationship Id="rId6" Type="http://schemas.openxmlformats.org/officeDocument/2006/relationships/oleObject" Target="../embeddings/oleObject63.bin"/><Relationship Id="rId11" Type="http://schemas.openxmlformats.org/officeDocument/2006/relationships/hyperlink" Target="https://www.frontiersin.org/journals/sustainability/articles/10.3389/frsus.2023.1098011/full" TargetMode="External"/><Relationship Id="rId5" Type="http://schemas.openxmlformats.org/officeDocument/2006/relationships/notesSlide" Target="../notesSlides/notesSlide49.xml"/><Relationship Id="rId15" Type="http://schemas.openxmlformats.org/officeDocument/2006/relationships/hyperlink" Target="https://business.columbia.edu/insights/climate/cki" TargetMode="External"/><Relationship Id="rId10" Type="http://schemas.openxmlformats.org/officeDocument/2006/relationships/hyperlink" Target="https://www.aier.org/article/the-true-cost-of-a-hamburger/" TargetMode="External"/><Relationship Id="rId19" Type="http://schemas.openxmlformats.org/officeDocument/2006/relationships/image" Target="../media/image101.png"/><Relationship Id="rId4" Type="http://schemas.openxmlformats.org/officeDocument/2006/relationships/slideLayout" Target="../slideLayouts/slideLayout7.xml"/><Relationship Id="rId9" Type="http://schemas.openxmlformats.org/officeDocument/2006/relationships/hyperlink" Target="https://changingmarkets.org/report/the-new-merchants-of-doubt-how-big-meat-and-dairy-avoid-climate-action/" TargetMode="External"/><Relationship Id="rId14" Type="http://schemas.openxmlformats.org/officeDocument/2006/relationships/hyperlink" Target="https://business.columbia.edu/faculty/people/gernot-wagner" TargetMode="External"/><Relationship Id="rId22" Type="http://schemas.openxmlformats.org/officeDocument/2006/relationships/image" Target="../media/image111.svg"/></Relationships>
</file>

<file path=ppt/slides/_rels/slide54.xml.rels><?xml version="1.0" encoding="UTF-8" standalone="yes"?>
<Relationships xmlns="http://schemas.openxmlformats.org/package/2006/relationships"><Relationship Id="rId8" Type="http://schemas.openxmlformats.org/officeDocument/2006/relationships/hyperlink" Target="https://fvm.dk/Media/638524902251150869/Strategy_green_Proteins_2024.pdf" TargetMode="External"/><Relationship Id="rId13" Type="http://schemas.openxmlformats.org/officeDocument/2006/relationships/hyperlink" Target="https://business.columbia.edu/faculty/people/gernot-wagner" TargetMode="External"/><Relationship Id="rId3" Type="http://schemas.openxmlformats.org/officeDocument/2006/relationships/tags" Target="../tags/tag1428.xml"/><Relationship Id="rId7" Type="http://schemas.openxmlformats.org/officeDocument/2006/relationships/image" Target="../media/image103.emf"/><Relationship Id="rId12" Type="http://schemas.openxmlformats.org/officeDocument/2006/relationships/hyperlink" Target="https://www.forbes.com/sites/danieladelorenzo/2023/09/10/denmarks-195-millions-plant-based-fund-receives-overwhelming-number-of-applicants/?sh=2767b36ab034" TargetMode="External"/><Relationship Id="rId17" Type="http://schemas.openxmlformats.org/officeDocument/2006/relationships/hyperlink" Target="https://www.publicdomainpictures.net/en/view-image.php?image=119661&amp;picture=denmark-flag" TargetMode="External"/><Relationship Id="rId2" Type="http://schemas.openxmlformats.org/officeDocument/2006/relationships/tags" Target="../tags/tag1427.xml"/><Relationship Id="rId16" Type="http://schemas.openxmlformats.org/officeDocument/2006/relationships/image" Target="../media/image104.jpeg"/><Relationship Id="rId1" Type="http://schemas.openxmlformats.org/officeDocument/2006/relationships/vmlDrawing" Target="../drawings/vmlDrawing64.vml"/><Relationship Id="rId6" Type="http://schemas.openxmlformats.org/officeDocument/2006/relationships/oleObject" Target="../embeddings/oleObject64.bin"/><Relationship Id="rId11" Type="http://schemas.openxmlformats.org/officeDocument/2006/relationships/hyperlink" Target="https://ticaret.gov.tr/data/5b8a43355c7495406a22759f/agriculture%202023.pdf" TargetMode="External"/><Relationship Id="rId5" Type="http://schemas.openxmlformats.org/officeDocument/2006/relationships/notesSlide" Target="../notesSlides/notesSlide50.xml"/><Relationship Id="rId15" Type="http://schemas.openxmlformats.org/officeDocument/2006/relationships/hyperlink" Target="https://business.columbia.edu/insights/climate/sustainable-proteins" TargetMode="External"/><Relationship Id="rId10" Type="http://schemas.openxmlformats.org/officeDocument/2006/relationships/hyperlink" Target="https://gfieurope.org/blog/denmark-publishes-worlds-first-national-action-plan-for-plant-based-foods/" TargetMode="External"/><Relationship Id="rId4" Type="http://schemas.openxmlformats.org/officeDocument/2006/relationships/slideLayout" Target="../slideLayouts/slideLayout7.xml"/><Relationship Id="rId9" Type="http://schemas.openxmlformats.org/officeDocument/2006/relationships/hyperlink" Target="https://assets.fsnforum.fao.org/public/contributions/2024/2023-Danish-Action-Plan-for-Plant-based-Foods.pdf" TargetMode="External"/><Relationship Id="rId14" Type="http://schemas.openxmlformats.org/officeDocument/2006/relationships/hyperlink" Target="https://business.columbia.edu/insights/climate/cki"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fvm.dk/Media/638524902251150869/Strategy_green_Proteins_2024.pdf" TargetMode="External"/><Relationship Id="rId13" Type="http://schemas.openxmlformats.org/officeDocument/2006/relationships/hyperlink" Target="https://business.columbia.edu/faculty/people/gernot-wagner" TargetMode="External"/><Relationship Id="rId3" Type="http://schemas.openxmlformats.org/officeDocument/2006/relationships/tags" Target="../tags/tag1430.xml"/><Relationship Id="rId7" Type="http://schemas.openxmlformats.org/officeDocument/2006/relationships/image" Target="../media/image103.emf"/><Relationship Id="rId12" Type="http://schemas.openxmlformats.org/officeDocument/2006/relationships/hyperlink" Target="https://www.forbes.com/sites/danieladelorenzo/2023/09/10/denmarks-195-millions-plant-based-fund-receives-overwhelming-number-of-applicants/?sh=2767b36ab034" TargetMode="External"/><Relationship Id="rId17" Type="http://schemas.openxmlformats.org/officeDocument/2006/relationships/hyperlink" Target="https://www.publicdomainpictures.net/en/view-image.php?image=119661&amp;picture=denmark-flag" TargetMode="External"/><Relationship Id="rId2" Type="http://schemas.openxmlformats.org/officeDocument/2006/relationships/tags" Target="../tags/tag1429.xml"/><Relationship Id="rId16" Type="http://schemas.openxmlformats.org/officeDocument/2006/relationships/image" Target="../media/image104.jpeg"/><Relationship Id="rId1" Type="http://schemas.openxmlformats.org/officeDocument/2006/relationships/vmlDrawing" Target="../drawings/vmlDrawing65.vml"/><Relationship Id="rId6" Type="http://schemas.openxmlformats.org/officeDocument/2006/relationships/oleObject" Target="../embeddings/oleObject65.bin"/><Relationship Id="rId11" Type="http://schemas.openxmlformats.org/officeDocument/2006/relationships/hyperlink" Target="https://ticaret.gov.tr/data/5b8a43355c7495406a22759f/agriculture%202023.pdf" TargetMode="External"/><Relationship Id="rId5" Type="http://schemas.openxmlformats.org/officeDocument/2006/relationships/notesSlide" Target="../notesSlides/notesSlide51.xml"/><Relationship Id="rId15" Type="http://schemas.openxmlformats.org/officeDocument/2006/relationships/hyperlink" Target="https://business.columbia.edu/insights/climate/sustainable-proteins" TargetMode="External"/><Relationship Id="rId10" Type="http://schemas.openxmlformats.org/officeDocument/2006/relationships/hyperlink" Target="https://gfieurope.org/blog/denmark-publishes-worlds-first-national-action-plan-for-plant-based-foods/" TargetMode="External"/><Relationship Id="rId4" Type="http://schemas.openxmlformats.org/officeDocument/2006/relationships/slideLayout" Target="../slideLayouts/slideLayout7.xml"/><Relationship Id="rId9" Type="http://schemas.openxmlformats.org/officeDocument/2006/relationships/hyperlink" Target="https://assets.fsnforum.fao.org/public/contributions/2024/2023-Danish-Action-Plan-for-Plant-based-Foods.pdf" TargetMode="External"/><Relationship Id="rId14" Type="http://schemas.openxmlformats.org/officeDocument/2006/relationships/hyperlink" Target="https://business.columbia.edu/insights/climate/cki" TargetMode="External"/></Relationships>
</file>

<file path=ppt/slides/_rels/slide56.xml.rels><?xml version="1.0" encoding="UTF-8" standalone="yes"?>
<Relationships xmlns="http://schemas.openxmlformats.org/package/2006/relationships"><Relationship Id="rId26" Type="http://schemas.openxmlformats.org/officeDocument/2006/relationships/tags" Target="../tags/tag1455.xml"/><Relationship Id="rId21" Type="http://schemas.openxmlformats.org/officeDocument/2006/relationships/tags" Target="../tags/tag1450.xml"/><Relationship Id="rId42" Type="http://schemas.openxmlformats.org/officeDocument/2006/relationships/tags" Target="../tags/tag1471.xml"/><Relationship Id="rId47" Type="http://schemas.openxmlformats.org/officeDocument/2006/relationships/tags" Target="../tags/tag1476.xml"/><Relationship Id="rId63" Type="http://schemas.openxmlformats.org/officeDocument/2006/relationships/oleObject" Target="../embeddings/oleObject66.bin"/><Relationship Id="rId68" Type="http://schemas.openxmlformats.org/officeDocument/2006/relationships/hyperlink" Target="https://gfieurope.org/blog/denmark-publishes-worlds-first-national-action-plan-for-plant-based-foods/" TargetMode="External"/><Relationship Id="rId2" Type="http://schemas.openxmlformats.org/officeDocument/2006/relationships/tags" Target="../tags/tag1431.xml"/><Relationship Id="rId16" Type="http://schemas.openxmlformats.org/officeDocument/2006/relationships/tags" Target="../tags/tag1445.xml"/><Relationship Id="rId29" Type="http://schemas.openxmlformats.org/officeDocument/2006/relationships/tags" Target="../tags/tag1458.xml"/><Relationship Id="rId11" Type="http://schemas.openxmlformats.org/officeDocument/2006/relationships/tags" Target="../tags/tag1440.xml"/><Relationship Id="rId24" Type="http://schemas.openxmlformats.org/officeDocument/2006/relationships/tags" Target="../tags/tag1453.xml"/><Relationship Id="rId32" Type="http://schemas.openxmlformats.org/officeDocument/2006/relationships/tags" Target="../tags/tag1461.xml"/><Relationship Id="rId37" Type="http://schemas.openxmlformats.org/officeDocument/2006/relationships/tags" Target="../tags/tag1466.xml"/><Relationship Id="rId40" Type="http://schemas.openxmlformats.org/officeDocument/2006/relationships/tags" Target="../tags/tag1469.xml"/><Relationship Id="rId45" Type="http://schemas.openxmlformats.org/officeDocument/2006/relationships/tags" Target="../tags/tag1474.xml"/><Relationship Id="rId53" Type="http://schemas.openxmlformats.org/officeDocument/2006/relationships/tags" Target="../tags/tag1482.xml"/><Relationship Id="rId58" Type="http://schemas.openxmlformats.org/officeDocument/2006/relationships/tags" Target="../tags/tag1487.xml"/><Relationship Id="rId66" Type="http://schemas.openxmlformats.org/officeDocument/2006/relationships/hyperlink" Target="https://www.a-star.edu.sg/Research/funding-opportunities/singapore-food-story-theme-2-future-foods---2nd-seed-grant-call" TargetMode="External"/><Relationship Id="rId74" Type="http://schemas.openxmlformats.org/officeDocument/2006/relationships/chart" Target="../charts/chart50.xml"/><Relationship Id="rId5" Type="http://schemas.openxmlformats.org/officeDocument/2006/relationships/tags" Target="../tags/tag1434.xml"/><Relationship Id="rId61" Type="http://schemas.openxmlformats.org/officeDocument/2006/relationships/slideLayout" Target="../slideLayouts/slideLayout7.xml"/><Relationship Id="rId19" Type="http://schemas.openxmlformats.org/officeDocument/2006/relationships/tags" Target="../tags/tag1448.xml"/><Relationship Id="rId14" Type="http://schemas.openxmlformats.org/officeDocument/2006/relationships/tags" Target="../tags/tag1443.xml"/><Relationship Id="rId22" Type="http://schemas.openxmlformats.org/officeDocument/2006/relationships/tags" Target="../tags/tag1451.xml"/><Relationship Id="rId27" Type="http://schemas.openxmlformats.org/officeDocument/2006/relationships/tags" Target="../tags/tag1456.xml"/><Relationship Id="rId30" Type="http://schemas.openxmlformats.org/officeDocument/2006/relationships/tags" Target="../tags/tag1459.xml"/><Relationship Id="rId35" Type="http://schemas.openxmlformats.org/officeDocument/2006/relationships/tags" Target="../tags/tag1464.xml"/><Relationship Id="rId43" Type="http://schemas.openxmlformats.org/officeDocument/2006/relationships/tags" Target="../tags/tag1472.xml"/><Relationship Id="rId48" Type="http://schemas.openxmlformats.org/officeDocument/2006/relationships/tags" Target="../tags/tag1477.xml"/><Relationship Id="rId56" Type="http://schemas.openxmlformats.org/officeDocument/2006/relationships/tags" Target="../tags/tag1485.xml"/><Relationship Id="rId64" Type="http://schemas.openxmlformats.org/officeDocument/2006/relationships/image" Target="../media/image103.emf"/><Relationship Id="rId69" Type="http://schemas.openxmlformats.org/officeDocument/2006/relationships/hyperlink" Target="https://gfi.org/wp-content/uploads/2024/04/2023-State-of-the-Industry-Report-Cultivated-meat-and-seafood.pdf" TargetMode="External"/><Relationship Id="rId8" Type="http://schemas.openxmlformats.org/officeDocument/2006/relationships/tags" Target="../tags/tag1437.xml"/><Relationship Id="rId51" Type="http://schemas.openxmlformats.org/officeDocument/2006/relationships/tags" Target="../tags/tag1480.xml"/><Relationship Id="rId72" Type="http://schemas.openxmlformats.org/officeDocument/2006/relationships/hyperlink" Target="https://business.columbia.edu/insights/climate/sustainable-proteins" TargetMode="External"/><Relationship Id="rId3" Type="http://schemas.openxmlformats.org/officeDocument/2006/relationships/tags" Target="../tags/tag1432.xml"/><Relationship Id="rId12" Type="http://schemas.openxmlformats.org/officeDocument/2006/relationships/tags" Target="../tags/tag1441.xml"/><Relationship Id="rId17" Type="http://schemas.openxmlformats.org/officeDocument/2006/relationships/tags" Target="../tags/tag1446.xml"/><Relationship Id="rId25" Type="http://schemas.openxmlformats.org/officeDocument/2006/relationships/tags" Target="../tags/tag1454.xml"/><Relationship Id="rId33" Type="http://schemas.openxmlformats.org/officeDocument/2006/relationships/tags" Target="../tags/tag1462.xml"/><Relationship Id="rId38" Type="http://schemas.openxmlformats.org/officeDocument/2006/relationships/tags" Target="../tags/tag1467.xml"/><Relationship Id="rId46" Type="http://schemas.openxmlformats.org/officeDocument/2006/relationships/tags" Target="../tags/tag1475.xml"/><Relationship Id="rId59" Type="http://schemas.openxmlformats.org/officeDocument/2006/relationships/tags" Target="../tags/tag1488.xml"/><Relationship Id="rId67" Type="http://schemas.openxmlformats.org/officeDocument/2006/relationships/hyperlink" Target="https://www.wired.com/story/eat-just-good-meat-singapore-cultivated-lab-grown-chicken/" TargetMode="External"/><Relationship Id="rId20" Type="http://schemas.openxmlformats.org/officeDocument/2006/relationships/tags" Target="../tags/tag1449.xml"/><Relationship Id="rId41" Type="http://schemas.openxmlformats.org/officeDocument/2006/relationships/tags" Target="../tags/tag1470.xml"/><Relationship Id="rId54" Type="http://schemas.openxmlformats.org/officeDocument/2006/relationships/tags" Target="../tags/tag1483.xml"/><Relationship Id="rId62" Type="http://schemas.openxmlformats.org/officeDocument/2006/relationships/notesSlide" Target="../notesSlides/notesSlide52.xml"/><Relationship Id="rId70" Type="http://schemas.openxmlformats.org/officeDocument/2006/relationships/hyperlink" Target="https://business.columbia.edu/faculty/people/gernot-wagner" TargetMode="External"/><Relationship Id="rId75" Type="http://schemas.openxmlformats.org/officeDocument/2006/relationships/image" Target="../media/image104.jpeg"/><Relationship Id="rId1" Type="http://schemas.openxmlformats.org/officeDocument/2006/relationships/vmlDrawing" Target="../drawings/vmlDrawing66.vml"/><Relationship Id="rId6" Type="http://schemas.openxmlformats.org/officeDocument/2006/relationships/tags" Target="../tags/tag1435.xml"/><Relationship Id="rId15" Type="http://schemas.openxmlformats.org/officeDocument/2006/relationships/tags" Target="../tags/tag1444.xml"/><Relationship Id="rId23" Type="http://schemas.openxmlformats.org/officeDocument/2006/relationships/tags" Target="../tags/tag1452.xml"/><Relationship Id="rId28" Type="http://schemas.openxmlformats.org/officeDocument/2006/relationships/tags" Target="../tags/tag1457.xml"/><Relationship Id="rId36" Type="http://schemas.openxmlformats.org/officeDocument/2006/relationships/tags" Target="../tags/tag1465.xml"/><Relationship Id="rId49" Type="http://schemas.openxmlformats.org/officeDocument/2006/relationships/tags" Target="../tags/tag1478.xml"/><Relationship Id="rId57" Type="http://schemas.openxmlformats.org/officeDocument/2006/relationships/tags" Target="../tags/tag1486.xml"/><Relationship Id="rId10" Type="http://schemas.openxmlformats.org/officeDocument/2006/relationships/tags" Target="../tags/tag1439.xml"/><Relationship Id="rId31" Type="http://schemas.openxmlformats.org/officeDocument/2006/relationships/tags" Target="../tags/tag1460.xml"/><Relationship Id="rId44" Type="http://schemas.openxmlformats.org/officeDocument/2006/relationships/tags" Target="../tags/tag1473.xml"/><Relationship Id="rId52" Type="http://schemas.openxmlformats.org/officeDocument/2006/relationships/tags" Target="../tags/tag1481.xml"/><Relationship Id="rId60" Type="http://schemas.openxmlformats.org/officeDocument/2006/relationships/tags" Target="../tags/tag1489.xml"/><Relationship Id="rId65" Type="http://schemas.openxmlformats.org/officeDocument/2006/relationships/hyperlink" Target="https://www.sfa.gov.sg/fromSGtoSG/our-sg-food-story" TargetMode="External"/><Relationship Id="rId73" Type="http://schemas.openxmlformats.org/officeDocument/2006/relationships/hyperlink" Target="https://www.foodprocessing.com/ingredients/animal-proteins/news/55127238/in-a-small-way-uk-is-first-european-country-to-approve-cultured-meat" TargetMode="External"/><Relationship Id="rId4" Type="http://schemas.openxmlformats.org/officeDocument/2006/relationships/tags" Target="../tags/tag1433.xml"/><Relationship Id="rId9" Type="http://schemas.openxmlformats.org/officeDocument/2006/relationships/tags" Target="../tags/tag1438.xml"/><Relationship Id="rId13" Type="http://schemas.openxmlformats.org/officeDocument/2006/relationships/tags" Target="../tags/tag1442.xml"/><Relationship Id="rId18" Type="http://schemas.openxmlformats.org/officeDocument/2006/relationships/tags" Target="../tags/tag1447.xml"/><Relationship Id="rId39" Type="http://schemas.openxmlformats.org/officeDocument/2006/relationships/tags" Target="../tags/tag1468.xml"/><Relationship Id="rId34" Type="http://schemas.openxmlformats.org/officeDocument/2006/relationships/tags" Target="../tags/tag1463.xml"/><Relationship Id="rId50" Type="http://schemas.openxmlformats.org/officeDocument/2006/relationships/tags" Target="../tags/tag1479.xml"/><Relationship Id="rId55" Type="http://schemas.openxmlformats.org/officeDocument/2006/relationships/tags" Target="../tags/tag1484.xml"/><Relationship Id="rId76" Type="http://schemas.openxmlformats.org/officeDocument/2006/relationships/hyperlink" Target="https://www.publicdomainpictures.net/en/view-image.php?image=119661&amp;picture=denmark-flag" TargetMode="External"/><Relationship Id="rId7" Type="http://schemas.openxmlformats.org/officeDocument/2006/relationships/tags" Target="../tags/tag1436.xml"/><Relationship Id="rId71" Type="http://schemas.openxmlformats.org/officeDocument/2006/relationships/hyperlink" Target="https://business.columbia.edu/insights/climate/cki" TargetMode="External"/></Relationships>
</file>

<file path=ppt/slides/_rels/slide57.xml.rels><?xml version="1.0" encoding="UTF-8" standalone="yes"?>
<Relationships xmlns="http://schemas.openxmlformats.org/package/2006/relationships"><Relationship Id="rId8" Type="http://schemas.openxmlformats.org/officeDocument/2006/relationships/image" Target="../media/image105.jpeg"/><Relationship Id="rId13" Type="http://schemas.openxmlformats.org/officeDocument/2006/relationships/image" Target="../media/image108.png"/><Relationship Id="rId18" Type="http://schemas.openxmlformats.org/officeDocument/2006/relationships/image" Target="../media/image112.jpeg"/><Relationship Id="rId3" Type="http://schemas.openxmlformats.org/officeDocument/2006/relationships/tags" Target="../tags/tag1491.xml"/><Relationship Id="rId7" Type="http://schemas.openxmlformats.org/officeDocument/2006/relationships/image" Target="../media/image1.emf"/><Relationship Id="rId12" Type="http://schemas.openxmlformats.org/officeDocument/2006/relationships/hyperlink" Target="mailto:gwagner@Columbia.edu" TargetMode="External"/><Relationship Id="rId17" Type="http://schemas.openxmlformats.org/officeDocument/2006/relationships/image" Target="../media/image111.jpeg"/><Relationship Id="rId2" Type="http://schemas.openxmlformats.org/officeDocument/2006/relationships/tags" Target="../tags/tag1490.xml"/><Relationship Id="rId16" Type="http://schemas.openxmlformats.org/officeDocument/2006/relationships/hyperlink" Target="https://business.columbia.edu/insights/climate/sustainable-proteins" TargetMode="External"/><Relationship Id="rId1" Type="http://schemas.openxmlformats.org/officeDocument/2006/relationships/vmlDrawing" Target="../drawings/vmlDrawing67.vml"/><Relationship Id="rId6" Type="http://schemas.openxmlformats.org/officeDocument/2006/relationships/oleObject" Target="../embeddings/oleObject67.bin"/><Relationship Id="rId11" Type="http://schemas.openxmlformats.org/officeDocument/2006/relationships/image" Target="../media/image107.jpeg"/><Relationship Id="rId5" Type="http://schemas.openxmlformats.org/officeDocument/2006/relationships/notesSlide" Target="../notesSlides/notesSlide53.xml"/><Relationship Id="rId15" Type="http://schemas.openxmlformats.org/officeDocument/2006/relationships/image" Target="../media/image110.jpeg"/><Relationship Id="rId10" Type="http://schemas.openxmlformats.org/officeDocument/2006/relationships/hyperlink" Target="mailto:hk2901@Columbia.edu" TargetMode="External"/><Relationship Id="rId19" Type="http://schemas.openxmlformats.org/officeDocument/2006/relationships/image" Target="../media/image113.jpg"/><Relationship Id="rId4" Type="http://schemas.openxmlformats.org/officeDocument/2006/relationships/slideLayout" Target="../slideLayouts/slideLayout7.xml"/><Relationship Id="rId9" Type="http://schemas.openxmlformats.org/officeDocument/2006/relationships/image" Target="../media/image106.jpeg"/><Relationship Id="rId14" Type="http://schemas.openxmlformats.org/officeDocument/2006/relationships/image" Target="../media/image109.jpeg"/></Relationships>
</file>

<file path=ppt/slides/_rels/slide58.xml.rels><?xml version="1.0" encoding="UTF-8" standalone="yes"?>
<Relationships xmlns="http://schemas.openxmlformats.org/package/2006/relationships"><Relationship Id="rId3" Type="http://schemas.openxmlformats.org/officeDocument/2006/relationships/tags" Target="../tags/tag1493.xml"/><Relationship Id="rId2" Type="http://schemas.openxmlformats.org/officeDocument/2006/relationships/tags" Target="../tags/tag1492.xml"/><Relationship Id="rId1" Type="http://schemas.openxmlformats.org/officeDocument/2006/relationships/vmlDrawing" Target="../drawings/vmlDrawing68.vml"/><Relationship Id="rId6" Type="http://schemas.openxmlformats.org/officeDocument/2006/relationships/image" Target="../media/image10.emf"/><Relationship Id="rId5" Type="http://schemas.openxmlformats.org/officeDocument/2006/relationships/oleObject" Target="../embeddings/oleObject68.bin"/><Relationship Id="rId4"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8" Type="http://schemas.openxmlformats.org/officeDocument/2006/relationships/hyperlink" Target="https://pubmed.ncbi.nlm.nih.gov/38719536/" TargetMode="External"/><Relationship Id="rId13" Type="http://schemas.openxmlformats.org/officeDocument/2006/relationships/image" Target="../media/image21.png"/><Relationship Id="rId3" Type="http://schemas.openxmlformats.org/officeDocument/2006/relationships/tags" Target="../tags/tag1495.xml"/><Relationship Id="rId7" Type="http://schemas.openxmlformats.org/officeDocument/2006/relationships/hyperlink" Target="https://www.unep.org/resources/whats-cooking-assessment-potential-impacts-selected-novel-alternatives-conventional" TargetMode="External"/><Relationship Id="rId12" Type="http://schemas.openxmlformats.org/officeDocument/2006/relationships/image" Target="../media/image22.png"/><Relationship Id="rId17" Type="http://schemas.openxmlformats.org/officeDocument/2006/relationships/image" Target="../media/image127.svg"/><Relationship Id="rId2" Type="http://schemas.openxmlformats.org/officeDocument/2006/relationships/tags" Target="../tags/tag1494.xml"/><Relationship Id="rId16" Type="http://schemas.openxmlformats.org/officeDocument/2006/relationships/image" Target="../media/image116.png"/><Relationship Id="rId1" Type="http://schemas.openxmlformats.org/officeDocument/2006/relationships/vmlDrawing" Target="../drawings/vmlDrawing69.vml"/><Relationship Id="rId6" Type="http://schemas.openxmlformats.org/officeDocument/2006/relationships/image" Target="../media/image114.emf"/><Relationship Id="rId11" Type="http://schemas.openxmlformats.org/officeDocument/2006/relationships/hyperlink" Target="https://business.columbia.edu/insights/climate/sustainable-proteins" TargetMode="External"/><Relationship Id="rId5" Type="http://schemas.openxmlformats.org/officeDocument/2006/relationships/oleObject" Target="../embeddings/oleObject69.bin"/><Relationship Id="rId15" Type="http://schemas.openxmlformats.org/officeDocument/2006/relationships/image" Target="../media/image125.svg"/><Relationship Id="rId10" Type="http://schemas.openxmlformats.org/officeDocument/2006/relationships/hyperlink" Target="https://business.columbia.edu/insights/climate/cki" TargetMode="External"/><Relationship Id="rId4" Type="http://schemas.openxmlformats.org/officeDocument/2006/relationships/slideLayout" Target="../slideLayouts/slideLayout7.xml"/><Relationship Id="rId9" Type="http://schemas.openxmlformats.org/officeDocument/2006/relationships/hyperlink" Target="https://business.columbia.edu/faculty/people/gernot-wagner" TargetMode="External"/><Relationship Id="rId14" Type="http://schemas.openxmlformats.org/officeDocument/2006/relationships/image" Target="../media/image115.png"/></Relationships>
</file>

<file path=ppt/slides/_rels/slide6.xml.rels><?xml version="1.0" encoding="UTF-8" standalone="yes"?>
<Relationships xmlns="http://schemas.openxmlformats.org/package/2006/relationships"><Relationship Id="rId8" Type="http://schemas.openxmlformats.org/officeDocument/2006/relationships/hyperlink" Target="https://iopscience.iop.org/article/10.1088/1748-9326/ac018e" TargetMode="External"/><Relationship Id="rId3" Type="http://schemas.openxmlformats.org/officeDocument/2006/relationships/tags" Target="../tags/tag105.xml"/><Relationship Id="rId7" Type="http://schemas.openxmlformats.org/officeDocument/2006/relationships/image" Target="../media/image14.emf"/><Relationship Id="rId12" Type="http://schemas.openxmlformats.org/officeDocument/2006/relationships/hyperlink" Target="https://business.columbia.edu/insights/climate/sustainable-proteins" TargetMode="External"/><Relationship Id="rId2" Type="http://schemas.openxmlformats.org/officeDocument/2006/relationships/tags" Target="../tags/tag104.xml"/><Relationship Id="rId1" Type="http://schemas.openxmlformats.org/officeDocument/2006/relationships/vmlDrawing" Target="../drawings/vmlDrawing16.vml"/><Relationship Id="rId6" Type="http://schemas.openxmlformats.org/officeDocument/2006/relationships/oleObject" Target="../embeddings/oleObject16.bin"/><Relationship Id="rId11" Type="http://schemas.openxmlformats.org/officeDocument/2006/relationships/hyperlink" Target="https://business.columbia.edu/insights/climate/cki" TargetMode="External"/><Relationship Id="rId5" Type="http://schemas.openxmlformats.org/officeDocument/2006/relationships/notesSlide" Target="../notesSlides/notesSlide4.xml"/><Relationship Id="rId10" Type="http://schemas.openxmlformats.org/officeDocument/2006/relationships/hyperlink" Target="https://business.columbia.edu/faculty/people/gernot-wagner" TargetMode="External"/><Relationship Id="rId4" Type="http://schemas.openxmlformats.org/officeDocument/2006/relationships/slideLayout" Target="../slideLayouts/slideLayout8.xml"/><Relationship Id="rId9" Type="http://schemas.openxmlformats.org/officeDocument/2006/relationships/hyperlink" Target="https://www.mckinsey.com/featured-insights/food-security/forward-thinking-on-the-fragility-of-the-worlds-food-systems-and-how-to-fix-them-with-jessica-fanzo#/" TargetMode="External"/></Relationships>
</file>

<file path=ppt/slides/_rels/slide60.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hyperlink" Target="https://business.columbia.edu/faculty/people/gernot-wagner" TargetMode="External"/><Relationship Id="rId18" Type="http://schemas.openxmlformats.org/officeDocument/2006/relationships/image" Target="../media/image118.png"/><Relationship Id="rId3" Type="http://schemas.openxmlformats.org/officeDocument/2006/relationships/tags" Target="../tags/tag1497.xml"/><Relationship Id="rId21" Type="http://schemas.openxmlformats.org/officeDocument/2006/relationships/image" Target="../media/image133.svg"/><Relationship Id="rId7" Type="http://schemas.openxmlformats.org/officeDocument/2006/relationships/oleObject" Target="../embeddings/oleObject70.bin"/><Relationship Id="rId12" Type="http://schemas.openxmlformats.org/officeDocument/2006/relationships/hyperlink" Target="https://www.wwf.org.uk/what-we-do/aquaculture/aquafeed" TargetMode="External"/><Relationship Id="rId17" Type="http://schemas.openxmlformats.org/officeDocument/2006/relationships/image" Target="../media/image129.svg"/><Relationship Id="rId2" Type="http://schemas.openxmlformats.org/officeDocument/2006/relationships/tags" Target="../tags/tag1496.xml"/><Relationship Id="rId16" Type="http://schemas.openxmlformats.org/officeDocument/2006/relationships/image" Target="../media/image117.png"/><Relationship Id="rId20" Type="http://schemas.openxmlformats.org/officeDocument/2006/relationships/image" Target="../media/image119.png"/><Relationship Id="rId1" Type="http://schemas.openxmlformats.org/officeDocument/2006/relationships/vmlDrawing" Target="../drawings/vmlDrawing70.vml"/><Relationship Id="rId6" Type="http://schemas.openxmlformats.org/officeDocument/2006/relationships/notesSlide" Target="../notesSlides/notesSlide54.xml"/><Relationship Id="rId11" Type="http://schemas.openxmlformats.org/officeDocument/2006/relationships/hyperlink" Target="https://gfieurope.org/blog/denmark-publishes-worlds-first-national-action-plan-for-plant-based-foods/" TargetMode="External"/><Relationship Id="rId24" Type="http://schemas.openxmlformats.org/officeDocument/2006/relationships/image" Target="../media/image121.jpeg"/><Relationship Id="rId5" Type="http://schemas.openxmlformats.org/officeDocument/2006/relationships/slideLayout" Target="../slideLayouts/slideLayout7.xml"/><Relationship Id="rId15" Type="http://schemas.openxmlformats.org/officeDocument/2006/relationships/hyperlink" Target="https://business.columbia.edu/insights/climate/sustainable-proteins" TargetMode="External"/><Relationship Id="rId23" Type="http://schemas.openxmlformats.org/officeDocument/2006/relationships/image" Target="../media/image135.svg"/><Relationship Id="rId10" Type="http://schemas.openxmlformats.org/officeDocument/2006/relationships/hyperlink" Target="https://www.eitfood.eu/blog/fish-feed-why-we-need-sustainable-alternatives" TargetMode="External"/><Relationship Id="rId19" Type="http://schemas.openxmlformats.org/officeDocument/2006/relationships/image" Target="../media/image131.svg"/><Relationship Id="rId4" Type="http://schemas.openxmlformats.org/officeDocument/2006/relationships/tags" Target="../tags/tag1498.xml"/><Relationship Id="rId9" Type="http://schemas.openxmlformats.org/officeDocument/2006/relationships/hyperlink" Target="https://bluefood.earth/science/" TargetMode="External"/><Relationship Id="rId14" Type="http://schemas.openxmlformats.org/officeDocument/2006/relationships/hyperlink" Target="https://business.columbia.edu/insights/climate/cki" TargetMode="External"/><Relationship Id="rId22" Type="http://schemas.openxmlformats.org/officeDocument/2006/relationships/image" Target="../media/image120.png"/></Relationships>
</file>

<file path=ppt/slides/_rels/slide61.xml.rels><?xml version="1.0" encoding="UTF-8" standalone="yes"?>
<Relationships xmlns="http://schemas.openxmlformats.org/package/2006/relationships"><Relationship Id="rId3" Type="http://schemas.openxmlformats.org/officeDocument/2006/relationships/tags" Target="../tags/tag1500.xml"/><Relationship Id="rId7" Type="http://schemas.openxmlformats.org/officeDocument/2006/relationships/image" Target="../media/image1.emf"/><Relationship Id="rId2" Type="http://schemas.openxmlformats.org/officeDocument/2006/relationships/tags" Target="../tags/tag1499.xml"/><Relationship Id="rId1" Type="http://schemas.openxmlformats.org/officeDocument/2006/relationships/vmlDrawing" Target="../drawings/vmlDrawing71.vml"/><Relationship Id="rId6" Type="http://schemas.openxmlformats.org/officeDocument/2006/relationships/oleObject" Target="../embeddings/oleObject71.bin"/><Relationship Id="rId5" Type="http://schemas.openxmlformats.org/officeDocument/2006/relationships/notesSlide" Target="../notesSlides/notesSlide55.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tags" Target="../tags/tag112.xml"/><Relationship Id="rId13" Type="http://schemas.openxmlformats.org/officeDocument/2006/relationships/tags" Target="../tags/tag117.xml"/><Relationship Id="rId18" Type="http://schemas.openxmlformats.org/officeDocument/2006/relationships/oleObject" Target="../embeddings/oleObject17.bin"/><Relationship Id="rId26" Type="http://schemas.openxmlformats.org/officeDocument/2006/relationships/hyperlink" Target="https://business.columbia.edu/insights/climate/cki" TargetMode="External"/><Relationship Id="rId3" Type="http://schemas.openxmlformats.org/officeDocument/2006/relationships/tags" Target="../tags/tag107.xml"/><Relationship Id="rId21" Type="http://schemas.openxmlformats.org/officeDocument/2006/relationships/hyperlink" Target="https://www.fao.org/newsroom/detail/meat-eggs-and-milk-essential-source-of-nutrients-new-fao-report-says-250423/en" TargetMode="External"/><Relationship Id="rId7" Type="http://schemas.openxmlformats.org/officeDocument/2006/relationships/tags" Target="../tags/tag111.xml"/><Relationship Id="rId12" Type="http://schemas.openxmlformats.org/officeDocument/2006/relationships/tags" Target="../tags/tag116.xml"/><Relationship Id="rId17" Type="http://schemas.openxmlformats.org/officeDocument/2006/relationships/notesSlide" Target="../notesSlides/notesSlide5.xml"/><Relationship Id="rId25" Type="http://schemas.openxmlformats.org/officeDocument/2006/relationships/hyperlink" Target="https://business.columbia.edu/faculty/people/gernot-wagner" TargetMode="External"/><Relationship Id="rId2" Type="http://schemas.openxmlformats.org/officeDocument/2006/relationships/tags" Target="../tags/tag106.xml"/><Relationship Id="rId16" Type="http://schemas.openxmlformats.org/officeDocument/2006/relationships/slideLayout" Target="../slideLayouts/slideLayout8.xml"/><Relationship Id="rId20" Type="http://schemas.openxmlformats.org/officeDocument/2006/relationships/hyperlink" Target="https://www.nature.com/articles/s43016-021-00358-x" TargetMode="External"/><Relationship Id="rId1" Type="http://schemas.openxmlformats.org/officeDocument/2006/relationships/vmlDrawing" Target="../drawings/vmlDrawing17.vml"/><Relationship Id="rId6" Type="http://schemas.openxmlformats.org/officeDocument/2006/relationships/tags" Target="../tags/tag110.xml"/><Relationship Id="rId11" Type="http://schemas.openxmlformats.org/officeDocument/2006/relationships/tags" Target="../tags/tag115.xml"/><Relationship Id="rId24" Type="http://schemas.openxmlformats.org/officeDocument/2006/relationships/hyperlink" Target="https://openknowledge.fao.org/server/api/core/bitstreams/9df19f53-b931-4d04-acd3-58a71c6b1a5b/content/sofia/2022/world-fisheries-aquaculture-production.html" TargetMode="External"/><Relationship Id="rId5" Type="http://schemas.openxmlformats.org/officeDocument/2006/relationships/tags" Target="../tags/tag109.xml"/><Relationship Id="rId15" Type="http://schemas.openxmlformats.org/officeDocument/2006/relationships/tags" Target="../tags/tag119.xml"/><Relationship Id="rId23" Type="http://schemas.openxmlformats.org/officeDocument/2006/relationships/hyperlink" Target="https://wwf.panda.org/discover/our_focus/food_practice/sustainable_production/soy/" TargetMode="External"/><Relationship Id="rId10" Type="http://schemas.openxmlformats.org/officeDocument/2006/relationships/tags" Target="../tags/tag114.xml"/><Relationship Id="rId19" Type="http://schemas.openxmlformats.org/officeDocument/2006/relationships/image" Target="../media/image15.emf"/><Relationship Id="rId4" Type="http://schemas.openxmlformats.org/officeDocument/2006/relationships/tags" Target="../tags/tag108.xml"/><Relationship Id="rId9" Type="http://schemas.openxmlformats.org/officeDocument/2006/relationships/tags" Target="../tags/tag113.xml"/><Relationship Id="rId14" Type="http://schemas.openxmlformats.org/officeDocument/2006/relationships/tags" Target="../tags/tag118.xml"/><Relationship Id="rId22" Type="http://schemas.openxmlformats.org/officeDocument/2006/relationships/hyperlink" Target="https://www.newprotein.net/news/global-plant-protein-a-brief-outlook" TargetMode="External"/><Relationship Id="rId27" Type="http://schemas.openxmlformats.org/officeDocument/2006/relationships/hyperlink" Target="https://business.columbia.edu/insights/climate/sustainable-proteins" TargetMode="External"/></Relationships>
</file>

<file path=ppt/slides/_rels/slide8.xml.rels><?xml version="1.0" encoding="UTF-8" standalone="yes"?>
<Relationships xmlns="http://schemas.openxmlformats.org/package/2006/relationships"><Relationship Id="rId8" Type="http://schemas.openxmlformats.org/officeDocument/2006/relationships/tags" Target="../tags/tag126.xml"/><Relationship Id="rId13" Type="http://schemas.openxmlformats.org/officeDocument/2006/relationships/tags" Target="../tags/tag131.xml"/><Relationship Id="rId18" Type="http://schemas.openxmlformats.org/officeDocument/2006/relationships/tags" Target="../tags/tag136.xml"/><Relationship Id="rId26" Type="http://schemas.openxmlformats.org/officeDocument/2006/relationships/hyperlink" Target="https://www.wri.org/insights/just-7-commodities-replaced-area-forest-twice-size-germany-between-2001-and-2015" TargetMode="External"/><Relationship Id="rId3" Type="http://schemas.openxmlformats.org/officeDocument/2006/relationships/tags" Target="../tags/tag121.xml"/><Relationship Id="rId21" Type="http://schemas.openxmlformats.org/officeDocument/2006/relationships/slideLayout" Target="../slideLayouts/slideLayout7.xml"/><Relationship Id="rId7" Type="http://schemas.openxmlformats.org/officeDocument/2006/relationships/tags" Target="../tags/tag125.xml"/><Relationship Id="rId12" Type="http://schemas.openxmlformats.org/officeDocument/2006/relationships/tags" Target="../tags/tag130.xml"/><Relationship Id="rId17" Type="http://schemas.openxmlformats.org/officeDocument/2006/relationships/tags" Target="../tags/tag135.xml"/><Relationship Id="rId25" Type="http://schemas.openxmlformats.org/officeDocument/2006/relationships/hyperlink" Target="https://www.fao.org/faostat/en/#home" TargetMode="External"/><Relationship Id="rId2" Type="http://schemas.openxmlformats.org/officeDocument/2006/relationships/tags" Target="../tags/tag120.xml"/><Relationship Id="rId16" Type="http://schemas.openxmlformats.org/officeDocument/2006/relationships/tags" Target="../tags/tag134.xml"/><Relationship Id="rId20" Type="http://schemas.openxmlformats.org/officeDocument/2006/relationships/tags" Target="../tags/tag138.xml"/><Relationship Id="rId29" Type="http://schemas.openxmlformats.org/officeDocument/2006/relationships/hyperlink" Target="https://business.columbia.edu/insights/climate/sustainable-proteins" TargetMode="External"/><Relationship Id="rId1" Type="http://schemas.openxmlformats.org/officeDocument/2006/relationships/vmlDrawing" Target="../drawings/vmlDrawing18.vml"/><Relationship Id="rId6" Type="http://schemas.openxmlformats.org/officeDocument/2006/relationships/tags" Target="../tags/tag124.xml"/><Relationship Id="rId11" Type="http://schemas.openxmlformats.org/officeDocument/2006/relationships/tags" Target="../tags/tag129.xml"/><Relationship Id="rId24" Type="http://schemas.openxmlformats.org/officeDocument/2006/relationships/image" Target="../media/image10.emf"/><Relationship Id="rId5" Type="http://schemas.openxmlformats.org/officeDocument/2006/relationships/tags" Target="../tags/tag123.xml"/><Relationship Id="rId15" Type="http://schemas.openxmlformats.org/officeDocument/2006/relationships/tags" Target="../tags/tag133.xml"/><Relationship Id="rId23" Type="http://schemas.openxmlformats.org/officeDocument/2006/relationships/oleObject" Target="../embeddings/oleObject18.bin"/><Relationship Id="rId28" Type="http://schemas.openxmlformats.org/officeDocument/2006/relationships/hyperlink" Target="https://business.columbia.edu/insights/climate/cki" TargetMode="External"/><Relationship Id="rId10" Type="http://schemas.openxmlformats.org/officeDocument/2006/relationships/tags" Target="../tags/tag128.xml"/><Relationship Id="rId19" Type="http://schemas.openxmlformats.org/officeDocument/2006/relationships/tags" Target="../tags/tag137.xml"/><Relationship Id="rId4" Type="http://schemas.openxmlformats.org/officeDocument/2006/relationships/tags" Target="../tags/tag122.xml"/><Relationship Id="rId9" Type="http://schemas.openxmlformats.org/officeDocument/2006/relationships/tags" Target="../tags/tag127.xml"/><Relationship Id="rId14" Type="http://schemas.openxmlformats.org/officeDocument/2006/relationships/tags" Target="../tags/tag132.xml"/><Relationship Id="rId22" Type="http://schemas.openxmlformats.org/officeDocument/2006/relationships/notesSlide" Target="../notesSlides/notesSlide6.xml"/><Relationship Id="rId27" Type="http://schemas.openxmlformats.org/officeDocument/2006/relationships/hyperlink" Target="https://business.columbia.edu/faculty/people/gernot-wagner" TargetMode="External"/><Relationship Id="rId30" Type="http://schemas.openxmlformats.org/officeDocument/2006/relationships/chart" Target="../charts/chart1.xml"/></Relationships>
</file>

<file path=ppt/slides/_rels/slide9.xml.rels><?xml version="1.0" encoding="UTF-8" standalone="yes"?>
<Relationships xmlns="http://schemas.openxmlformats.org/package/2006/relationships"><Relationship Id="rId26" Type="http://schemas.openxmlformats.org/officeDocument/2006/relationships/tags" Target="../tags/tag163.xml"/><Relationship Id="rId21" Type="http://schemas.openxmlformats.org/officeDocument/2006/relationships/tags" Target="../tags/tag158.xml"/><Relationship Id="rId34" Type="http://schemas.openxmlformats.org/officeDocument/2006/relationships/tags" Target="../tags/tag171.xml"/><Relationship Id="rId42" Type="http://schemas.openxmlformats.org/officeDocument/2006/relationships/tags" Target="../tags/tag179.xml"/><Relationship Id="rId47" Type="http://schemas.openxmlformats.org/officeDocument/2006/relationships/tags" Target="../tags/tag184.xml"/><Relationship Id="rId50" Type="http://schemas.openxmlformats.org/officeDocument/2006/relationships/tags" Target="../tags/tag187.xml"/><Relationship Id="rId55" Type="http://schemas.openxmlformats.org/officeDocument/2006/relationships/tags" Target="../tags/tag192.xml"/><Relationship Id="rId63" Type="http://schemas.openxmlformats.org/officeDocument/2006/relationships/hyperlink" Target="https://openknowledge.fao.org/server/api/core/bitstreams/a06a30d3-6e9d-4e9c-b4b7-29a6cc307208/content" TargetMode="External"/><Relationship Id="rId7" Type="http://schemas.openxmlformats.org/officeDocument/2006/relationships/tags" Target="../tags/tag144.xml"/><Relationship Id="rId2" Type="http://schemas.openxmlformats.org/officeDocument/2006/relationships/tags" Target="../tags/tag139.xml"/><Relationship Id="rId16" Type="http://schemas.openxmlformats.org/officeDocument/2006/relationships/tags" Target="../tags/tag153.xml"/><Relationship Id="rId29" Type="http://schemas.openxmlformats.org/officeDocument/2006/relationships/tags" Target="../tags/tag166.xml"/><Relationship Id="rId11" Type="http://schemas.openxmlformats.org/officeDocument/2006/relationships/tags" Target="../tags/tag148.xml"/><Relationship Id="rId24" Type="http://schemas.openxmlformats.org/officeDocument/2006/relationships/tags" Target="../tags/tag161.xml"/><Relationship Id="rId32" Type="http://schemas.openxmlformats.org/officeDocument/2006/relationships/tags" Target="../tags/tag169.xml"/><Relationship Id="rId37" Type="http://schemas.openxmlformats.org/officeDocument/2006/relationships/tags" Target="../tags/tag174.xml"/><Relationship Id="rId40" Type="http://schemas.openxmlformats.org/officeDocument/2006/relationships/tags" Target="../tags/tag177.xml"/><Relationship Id="rId45" Type="http://schemas.openxmlformats.org/officeDocument/2006/relationships/tags" Target="../tags/tag182.xml"/><Relationship Id="rId53" Type="http://schemas.openxmlformats.org/officeDocument/2006/relationships/tags" Target="../tags/tag190.xml"/><Relationship Id="rId58" Type="http://schemas.openxmlformats.org/officeDocument/2006/relationships/notesSlide" Target="../notesSlides/notesSlide7.xml"/><Relationship Id="rId66" Type="http://schemas.openxmlformats.org/officeDocument/2006/relationships/hyperlink" Target="https://business.columbia.edu/insights/climate/sustainable-proteins" TargetMode="External"/><Relationship Id="rId5" Type="http://schemas.openxmlformats.org/officeDocument/2006/relationships/tags" Target="../tags/tag142.xml"/><Relationship Id="rId61" Type="http://schemas.openxmlformats.org/officeDocument/2006/relationships/chart" Target="../charts/chart2.xml"/><Relationship Id="rId19" Type="http://schemas.openxmlformats.org/officeDocument/2006/relationships/tags" Target="../tags/tag156.xml"/><Relationship Id="rId14" Type="http://schemas.openxmlformats.org/officeDocument/2006/relationships/tags" Target="../tags/tag151.xml"/><Relationship Id="rId22" Type="http://schemas.openxmlformats.org/officeDocument/2006/relationships/tags" Target="../tags/tag159.xml"/><Relationship Id="rId27" Type="http://schemas.openxmlformats.org/officeDocument/2006/relationships/tags" Target="../tags/tag164.xml"/><Relationship Id="rId30" Type="http://schemas.openxmlformats.org/officeDocument/2006/relationships/tags" Target="../tags/tag167.xml"/><Relationship Id="rId35" Type="http://schemas.openxmlformats.org/officeDocument/2006/relationships/tags" Target="../tags/tag172.xml"/><Relationship Id="rId43" Type="http://schemas.openxmlformats.org/officeDocument/2006/relationships/tags" Target="../tags/tag180.xml"/><Relationship Id="rId48" Type="http://schemas.openxmlformats.org/officeDocument/2006/relationships/tags" Target="../tags/tag185.xml"/><Relationship Id="rId56" Type="http://schemas.openxmlformats.org/officeDocument/2006/relationships/tags" Target="../tags/tag193.xml"/><Relationship Id="rId64" Type="http://schemas.openxmlformats.org/officeDocument/2006/relationships/hyperlink" Target="https://business.columbia.edu/faculty/people/gernot-wagner" TargetMode="External"/><Relationship Id="rId8" Type="http://schemas.openxmlformats.org/officeDocument/2006/relationships/tags" Target="../tags/tag145.xml"/><Relationship Id="rId51" Type="http://schemas.openxmlformats.org/officeDocument/2006/relationships/tags" Target="../tags/tag188.xml"/><Relationship Id="rId3" Type="http://schemas.openxmlformats.org/officeDocument/2006/relationships/tags" Target="../tags/tag140.xml"/><Relationship Id="rId12" Type="http://schemas.openxmlformats.org/officeDocument/2006/relationships/tags" Target="../tags/tag149.xml"/><Relationship Id="rId17" Type="http://schemas.openxmlformats.org/officeDocument/2006/relationships/tags" Target="../tags/tag154.xml"/><Relationship Id="rId25" Type="http://schemas.openxmlformats.org/officeDocument/2006/relationships/tags" Target="../tags/tag162.xml"/><Relationship Id="rId33" Type="http://schemas.openxmlformats.org/officeDocument/2006/relationships/tags" Target="../tags/tag170.xml"/><Relationship Id="rId38" Type="http://schemas.openxmlformats.org/officeDocument/2006/relationships/tags" Target="../tags/tag175.xml"/><Relationship Id="rId46" Type="http://schemas.openxmlformats.org/officeDocument/2006/relationships/tags" Target="../tags/tag183.xml"/><Relationship Id="rId59" Type="http://schemas.openxmlformats.org/officeDocument/2006/relationships/oleObject" Target="../embeddings/oleObject19.bin"/><Relationship Id="rId67" Type="http://schemas.openxmlformats.org/officeDocument/2006/relationships/chart" Target="../charts/chart3.xml"/><Relationship Id="rId20" Type="http://schemas.openxmlformats.org/officeDocument/2006/relationships/tags" Target="../tags/tag157.xml"/><Relationship Id="rId41" Type="http://schemas.openxmlformats.org/officeDocument/2006/relationships/tags" Target="../tags/tag178.xml"/><Relationship Id="rId54" Type="http://schemas.openxmlformats.org/officeDocument/2006/relationships/tags" Target="../tags/tag191.xml"/><Relationship Id="rId62" Type="http://schemas.openxmlformats.org/officeDocument/2006/relationships/hyperlink" Target="https://ourworldindata.org/meat-production" TargetMode="External"/><Relationship Id="rId1" Type="http://schemas.openxmlformats.org/officeDocument/2006/relationships/vmlDrawing" Target="../drawings/vmlDrawing19.vml"/><Relationship Id="rId6" Type="http://schemas.openxmlformats.org/officeDocument/2006/relationships/tags" Target="../tags/tag143.xml"/><Relationship Id="rId15" Type="http://schemas.openxmlformats.org/officeDocument/2006/relationships/tags" Target="../tags/tag152.xml"/><Relationship Id="rId23" Type="http://schemas.openxmlformats.org/officeDocument/2006/relationships/tags" Target="../tags/tag160.xml"/><Relationship Id="rId28" Type="http://schemas.openxmlformats.org/officeDocument/2006/relationships/tags" Target="../tags/tag165.xml"/><Relationship Id="rId36" Type="http://schemas.openxmlformats.org/officeDocument/2006/relationships/tags" Target="../tags/tag173.xml"/><Relationship Id="rId49" Type="http://schemas.openxmlformats.org/officeDocument/2006/relationships/tags" Target="../tags/tag186.xml"/><Relationship Id="rId57" Type="http://schemas.openxmlformats.org/officeDocument/2006/relationships/slideLayout" Target="../slideLayouts/slideLayout7.xml"/><Relationship Id="rId10" Type="http://schemas.openxmlformats.org/officeDocument/2006/relationships/tags" Target="../tags/tag147.xml"/><Relationship Id="rId31" Type="http://schemas.openxmlformats.org/officeDocument/2006/relationships/tags" Target="../tags/tag168.xml"/><Relationship Id="rId44" Type="http://schemas.openxmlformats.org/officeDocument/2006/relationships/tags" Target="../tags/tag181.xml"/><Relationship Id="rId52" Type="http://schemas.openxmlformats.org/officeDocument/2006/relationships/tags" Target="../tags/tag189.xml"/><Relationship Id="rId60" Type="http://schemas.openxmlformats.org/officeDocument/2006/relationships/image" Target="../media/image10.emf"/><Relationship Id="rId65" Type="http://schemas.openxmlformats.org/officeDocument/2006/relationships/hyperlink" Target="https://business.columbia.edu/insights/climate/cki" TargetMode="External"/><Relationship Id="rId4" Type="http://schemas.openxmlformats.org/officeDocument/2006/relationships/tags" Target="../tags/tag141.xml"/><Relationship Id="rId9" Type="http://schemas.openxmlformats.org/officeDocument/2006/relationships/tags" Target="../tags/tag146.xml"/><Relationship Id="rId13" Type="http://schemas.openxmlformats.org/officeDocument/2006/relationships/tags" Target="../tags/tag150.xml"/><Relationship Id="rId18" Type="http://schemas.openxmlformats.org/officeDocument/2006/relationships/tags" Target="../tags/tag155.xml"/><Relationship Id="rId39" Type="http://schemas.openxmlformats.org/officeDocument/2006/relationships/tags" Target="../tags/tag17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8373C9B1-D482-A9EE-B213-50BDA6EC6008}"/>
              </a:ext>
              <a:ext uri="{C183D7F6-B498-43B3-948B-1728B52AA6E4}">
                <adec:decorative xmlns:adec="http://schemas.microsoft.com/office/drawing/2017/decorative" xmlns="" val="0"/>
              </a:ext>
            </a:extLst>
          </p:cNvPr>
          <p:cNvGraphicFramePr>
            <a:graphicFrameLocks noChangeAspect="1"/>
          </p:cNvGraphicFramePr>
          <p:nvPr>
            <p:custDataLst>
              <p:tags r:id="rId3"/>
            </p:custDataLst>
            <p:extLst>
              <p:ext uri="{D42A27DB-BD31-4B8C-83A1-F6EECF244321}">
                <p14:modId xmlns:p14="http://schemas.microsoft.com/office/powerpoint/2010/main" val="40764596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70" name="think-cell Slide" r:id="rId6" imgW="503" imgH="503" progId="TCLayout.ActiveDocument.1">
                  <p:embed/>
                </p:oleObj>
              </mc:Choice>
              <mc:Fallback>
                <p:oleObj name="think-cell Slide" r:id="rId6" imgW="503" imgH="503" progId="TCLayout.ActiveDocument.1">
                  <p:embed/>
                  <p:pic>
                    <p:nvPicPr>
                      <p:cNvPr id="7" name="think-cell data - do not delete" hidden="1">
                        <a:extLst>
                          <a:ext uri="{FF2B5EF4-FFF2-40B4-BE49-F238E27FC236}">
                            <a16:creationId xmlns:a16="http://schemas.microsoft.com/office/drawing/2014/main" id="{8373C9B1-D482-A9EE-B213-50BDA6EC6008}"/>
                          </a:ext>
                          <a:ext uri="{C183D7F6-B498-43B3-948B-1728B52AA6E4}">
                            <adec:decorative xmlns:adec="http://schemas.microsoft.com/office/drawing/2017/decorative" xmlns="" val="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62A7501-57ED-42A1-A874-B8B05F13756E}"/>
              </a:ext>
            </a:extLst>
          </p:cNvPr>
          <p:cNvSpPr>
            <a:spLocks noGrp="1"/>
          </p:cNvSpPr>
          <p:nvPr>
            <p:ph type="title"/>
          </p:nvPr>
        </p:nvSpPr>
        <p:spPr/>
        <p:txBody>
          <a:bodyPr vert="horz">
            <a:normAutofit/>
          </a:bodyPr>
          <a:lstStyle/>
          <a:p>
            <a:pPr>
              <a:lnSpc>
                <a:spcPct val="121832"/>
              </a:lnSpc>
              <a:spcBef>
                <a:spcPts val="600"/>
              </a:spcBef>
            </a:pPr>
            <a:r>
              <a:rPr lang="en-US" sz="4800"/>
              <a:t>Sustainable Proteins</a:t>
            </a:r>
            <a:endParaRPr lang="en-US"/>
          </a:p>
        </p:txBody>
      </p:sp>
      <p:sp>
        <p:nvSpPr>
          <p:cNvPr id="3" name="Text Placeholder 2">
            <a:extLst>
              <a:ext uri="{FF2B5EF4-FFF2-40B4-BE49-F238E27FC236}">
                <a16:creationId xmlns:a16="http://schemas.microsoft.com/office/drawing/2014/main" id="{BF6853DA-26B4-912B-BDE2-31A8244F8A97}"/>
              </a:ext>
            </a:extLst>
          </p:cNvPr>
          <p:cNvSpPr>
            <a:spLocks noGrp="1"/>
          </p:cNvSpPr>
          <p:nvPr>
            <p:ph type="body" sz="quarter" idx="10"/>
          </p:nvPr>
        </p:nvSpPr>
        <p:spPr/>
        <p:txBody>
          <a:bodyPr vert="horz" lIns="0" tIns="45720" rIns="91440" bIns="45720" rtlCol="0" anchor="t">
            <a:normAutofit fontScale="77500" lnSpcReduction="20000"/>
          </a:bodyPr>
          <a:lstStyle/>
          <a:p>
            <a:pPr>
              <a:lnSpc>
                <a:spcPct val="140350"/>
              </a:lnSpc>
            </a:pPr>
            <a:r>
              <a:rPr lang="en-US">
                <a:latin typeface="Arial"/>
                <a:cs typeface="Arial"/>
              </a:rPr>
              <a:t>Friedrich </a:t>
            </a:r>
            <a:r>
              <a:rPr lang="en-US" err="1">
                <a:latin typeface="Arial"/>
                <a:cs typeface="Arial"/>
              </a:rPr>
              <a:t>Sayn</a:t>
            </a:r>
            <a:r>
              <a:rPr lang="en-US">
                <a:latin typeface="Arial"/>
                <a:cs typeface="Arial"/>
              </a:rPr>
              <a:t>-Wittgenstein, </a:t>
            </a:r>
            <a:r>
              <a:rPr lang="en-US" err="1">
                <a:latin typeface="Arial"/>
                <a:cs typeface="Arial"/>
              </a:rPr>
              <a:t>Ariela</a:t>
            </a:r>
            <a:r>
              <a:rPr lang="en-US">
                <a:latin typeface="Arial"/>
                <a:cs typeface="Arial"/>
              </a:rPr>
              <a:t> </a:t>
            </a:r>
            <a:r>
              <a:rPr lang="en-US" err="1">
                <a:latin typeface="Arial"/>
                <a:cs typeface="Arial"/>
              </a:rPr>
              <a:t>Farchi</a:t>
            </a:r>
            <a:r>
              <a:rPr lang="en-US">
                <a:latin typeface="Arial"/>
                <a:cs typeface="Arial"/>
              </a:rPr>
              <a:t> Behar, Isabel </a:t>
            </a:r>
            <a:r>
              <a:rPr lang="en-US" err="1">
                <a:latin typeface="Arial"/>
                <a:cs typeface="Arial"/>
              </a:rPr>
              <a:t>Hoyos</a:t>
            </a:r>
            <a:r>
              <a:rPr lang="en-US">
                <a:latin typeface="Arial"/>
                <a:cs typeface="Arial"/>
              </a:rPr>
              <a:t>, </a:t>
            </a:r>
            <a:r>
              <a:rPr lang="en-US" err="1">
                <a:latin typeface="Arial"/>
                <a:cs typeface="Arial"/>
              </a:rPr>
              <a:t>Asya</a:t>
            </a:r>
            <a:r>
              <a:rPr lang="en-US">
                <a:latin typeface="Arial"/>
                <a:cs typeface="Arial"/>
              </a:rPr>
              <a:t> </a:t>
            </a:r>
            <a:r>
              <a:rPr lang="en-US" err="1">
                <a:latin typeface="Arial"/>
                <a:cs typeface="Arial"/>
              </a:rPr>
              <a:t>Ikizler</a:t>
            </a:r>
            <a:r>
              <a:rPr lang="en-US">
                <a:latin typeface="Arial"/>
                <a:cs typeface="Arial"/>
              </a:rPr>
              <a:t>, </a:t>
            </a:r>
            <a:r>
              <a:rPr lang="en-US" sz="2100">
                <a:latin typeface="Arial"/>
                <a:cs typeface="Arial"/>
              </a:rPr>
              <a:t>Elizabeth Robertson, </a:t>
            </a:r>
            <a:r>
              <a:rPr lang="en-US">
                <a:latin typeface="Arial"/>
                <a:cs typeface="Arial"/>
              </a:rPr>
              <a:t>M.A. Miller, Nadine </a:t>
            </a:r>
            <a:r>
              <a:rPr lang="en-US" err="1">
                <a:latin typeface="Arial"/>
                <a:cs typeface="Arial"/>
              </a:rPr>
              <a:t>Palmowski</a:t>
            </a:r>
            <a:r>
              <a:rPr lang="en-US">
                <a:latin typeface="Arial"/>
                <a:cs typeface="Arial"/>
              </a:rPr>
              <a:t>, </a:t>
            </a:r>
            <a:br>
              <a:rPr lang="en-US">
                <a:latin typeface="Arial"/>
                <a:cs typeface="Arial"/>
              </a:rPr>
            </a:br>
            <a:r>
              <a:rPr lang="en-US" err="1">
                <a:latin typeface="Arial"/>
                <a:cs typeface="Arial"/>
              </a:rPr>
              <a:t>Raissa</a:t>
            </a:r>
            <a:r>
              <a:rPr lang="en-US">
                <a:latin typeface="Arial"/>
                <a:cs typeface="Arial"/>
              </a:rPr>
              <a:t> </a:t>
            </a:r>
            <a:r>
              <a:rPr lang="en-US" err="1">
                <a:latin typeface="Arial"/>
                <a:cs typeface="Arial"/>
              </a:rPr>
              <a:t>Coan</a:t>
            </a:r>
            <a:r>
              <a:rPr lang="en-US">
                <a:latin typeface="Arial"/>
                <a:cs typeface="Arial"/>
              </a:rPr>
              <a:t> Ribeiro, </a:t>
            </a:r>
            <a:r>
              <a:rPr lang="en-US" err="1">
                <a:latin typeface="Arial"/>
                <a:cs typeface="Arial"/>
              </a:rPr>
              <a:t>Hyae</a:t>
            </a:r>
            <a:r>
              <a:rPr lang="en-US">
                <a:latin typeface="Arial"/>
                <a:cs typeface="Arial"/>
              </a:rPr>
              <a:t> </a:t>
            </a:r>
            <a:r>
              <a:rPr lang="en-US" err="1">
                <a:latin typeface="Arial"/>
                <a:cs typeface="Arial"/>
              </a:rPr>
              <a:t>Ryung</a:t>
            </a:r>
            <a:r>
              <a:rPr lang="en-US">
                <a:latin typeface="Arial"/>
                <a:cs typeface="Arial"/>
              </a:rPr>
              <a:t> Kim, and Gernot Wagner</a:t>
            </a:r>
          </a:p>
        </p:txBody>
      </p:sp>
      <p:sp>
        <p:nvSpPr>
          <p:cNvPr id="5" name="Text Placeholder 2">
            <a:extLst>
              <a:ext uri="{FF2B5EF4-FFF2-40B4-BE49-F238E27FC236}">
                <a16:creationId xmlns:a16="http://schemas.microsoft.com/office/drawing/2014/main" id="{BF6853DA-26B4-912B-BDE2-31A8244F8A97}"/>
              </a:ext>
            </a:extLst>
          </p:cNvPr>
          <p:cNvSpPr>
            <a:spLocks noGrp="1"/>
          </p:cNvSpPr>
          <p:nvPr>
            <p:ph type="body" sz="quarter" idx="10"/>
          </p:nvPr>
        </p:nvSpPr>
        <p:spPr>
          <a:xfrm>
            <a:off x="5280951" y="494787"/>
            <a:ext cx="6432630" cy="1181301"/>
          </a:xfrm>
        </p:spPr>
        <p:txBody>
          <a:bodyPr vert="horz" lIns="0" tIns="45720" rIns="91440" bIns="45720" rtlCol="0" anchor="t">
            <a:normAutofit/>
          </a:bodyPr>
          <a:lstStyle/>
          <a:p>
            <a:pPr>
              <a:lnSpc>
                <a:spcPct val="140350"/>
              </a:lnSpc>
            </a:pPr>
            <a:r>
              <a:rPr lang="en-US">
                <a:latin typeface="Arial"/>
                <a:cs typeface="Arial"/>
              </a:rPr>
              <a:t>16 May 2025</a:t>
            </a:r>
            <a:endParaRPr lang="en-US">
              <a:cs typeface="Arial" panose="020B0604020202020204" pitchFamily="34" charset="0"/>
            </a:endParaRPr>
          </a:p>
        </p:txBody>
      </p:sp>
    </p:spTree>
    <p:custDataLst>
      <p:tags r:id="rId2"/>
    </p:custDataLst>
    <p:extLst>
      <p:ext uri="{BB962C8B-B14F-4D97-AF65-F5344CB8AC3E}">
        <p14:creationId xmlns:p14="http://schemas.microsoft.com/office/powerpoint/2010/main" val="3479306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3657F-3B72-2152-A8A0-258711376E42}"/>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081AAB1-7C03-52D5-64A5-02979E8C88AB}"/>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86" name="think-cell Slide" r:id="rId8" imgW="592" imgH="591" progId="TCLayout.ActiveDocument.1">
                  <p:embed/>
                </p:oleObj>
              </mc:Choice>
              <mc:Fallback>
                <p:oleObj name="think-cell Slide" r:id="rId8" imgW="592" imgH="591" progId="TCLayout.ActiveDocument.1">
                  <p:embed/>
                  <p:pic>
                    <p:nvPicPr>
                      <p:cNvPr id="5" name="think-cell data - do not delete" hidden="1">
                        <a:extLst>
                          <a:ext uri="{FF2B5EF4-FFF2-40B4-BE49-F238E27FC236}">
                            <a16:creationId xmlns:a16="http://schemas.microsoft.com/office/drawing/2014/main" id="{E081AAB1-7C03-52D5-64A5-02979E8C88AB}"/>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119675DA-B6D1-62F1-D7A4-F459B00F143B}"/>
              </a:ext>
            </a:extLst>
          </p:cNvPr>
          <p:cNvSpPr>
            <a:spLocks noGrp="1"/>
          </p:cNvSpPr>
          <p:nvPr>
            <p:ph type="title"/>
          </p:nvPr>
        </p:nvSpPr>
        <p:spPr>
          <a:xfrm>
            <a:off x="330200" y="523318"/>
            <a:ext cx="11737474" cy="882788"/>
          </a:xfrm>
        </p:spPr>
        <p:txBody>
          <a:bodyPr vert="horz">
            <a:noAutofit/>
          </a:bodyPr>
          <a:lstStyle/>
          <a:p>
            <a:r>
              <a:rPr lang="en-US">
                <a:latin typeface="Arial" panose="020B0604020202020204" pitchFamily="34" charset="0"/>
                <a:cs typeface="Arial" panose="020B0604020202020204" pitchFamily="34" charset="0"/>
              </a:rPr>
              <a:t>Climate change impacts livestock health in a manner that impacts the entire animal protein value chain</a:t>
            </a:r>
          </a:p>
        </p:txBody>
      </p:sp>
      <p:grpSp>
        <p:nvGrpSpPr>
          <p:cNvPr id="16" name="btfpColumnHeaderBox223027">
            <a:extLst>
              <a:ext uri="{FF2B5EF4-FFF2-40B4-BE49-F238E27FC236}">
                <a16:creationId xmlns:a16="http://schemas.microsoft.com/office/drawing/2014/main" id="{9D3A6027-3CE3-3798-F21C-C32C7D0820A6}"/>
              </a:ext>
            </a:extLst>
          </p:cNvPr>
          <p:cNvGrpSpPr/>
          <p:nvPr>
            <p:custDataLst>
              <p:tags r:id="rId4"/>
            </p:custDataLst>
          </p:nvPr>
        </p:nvGrpSpPr>
        <p:grpSpPr>
          <a:xfrm>
            <a:off x="330200" y="1450253"/>
            <a:ext cx="9738182" cy="318997"/>
            <a:chOff x="6366272" y="1256029"/>
            <a:chExt cx="2477492" cy="334685"/>
          </a:xfrm>
        </p:grpSpPr>
        <p:sp>
          <p:nvSpPr>
            <p:cNvPr id="20" name="btfpColumnHeaderBoxText223027">
              <a:extLst>
                <a:ext uri="{FF2B5EF4-FFF2-40B4-BE49-F238E27FC236}">
                  <a16:creationId xmlns:a16="http://schemas.microsoft.com/office/drawing/2014/main" id="{1D224491-83BD-841F-2088-3F629FFF8D40}"/>
                </a:ext>
              </a:extLst>
            </p:cNvPr>
            <p:cNvSpPr txBox="1"/>
            <p:nvPr/>
          </p:nvSpPr>
          <p:spPr bwMode="gray">
            <a:xfrm>
              <a:off x="6366272" y="1256029"/>
              <a:ext cx="2464189" cy="334685"/>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latin typeface="Arial" panose="020B0604020202020204" pitchFamily="34" charset="0"/>
                  <a:cs typeface="Arial" panose="020B0604020202020204" pitchFamily="34" charset="0"/>
                </a:rPr>
                <a:t>The impacts affect farmers, animals, and consumers, economically, nutritionally, and health-wise</a:t>
              </a:r>
            </a:p>
          </p:txBody>
        </p:sp>
        <p:cxnSp>
          <p:nvCxnSpPr>
            <p:cNvPr id="21" name="btfpColumnHeaderBoxLine223027">
              <a:extLst>
                <a:ext uri="{FF2B5EF4-FFF2-40B4-BE49-F238E27FC236}">
                  <a16:creationId xmlns:a16="http://schemas.microsoft.com/office/drawing/2014/main" id="{97D979B6-3AB2-620C-C82E-7737042095EB}"/>
                </a:ext>
              </a:extLst>
            </p:cNvPr>
            <p:cNvCxnSpPr/>
            <p:nvPr/>
          </p:nvCxnSpPr>
          <p:spPr bwMode="gray">
            <a:xfrm>
              <a:off x="6366272" y="1588997"/>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pic>
        <p:nvPicPr>
          <p:cNvPr id="27" name="Picture 26" descr="A black background with a black square&#10;&#10;Description automatically generated with medium confidence">
            <a:extLst>
              <a:ext uri="{FF2B5EF4-FFF2-40B4-BE49-F238E27FC236}">
                <a16:creationId xmlns:a16="http://schemas.microsoft.com/office/drawing/2014/main" id="{B2BA7A9C-4C5C-EF2B-421C-567802D320FF}"/>
              </a:ext>
            </a:extLst>
          </p:cNvPr>
          <p:cNvPicPr>
            <a:picLocks noChangeAspect="1"/>
          </p:cNvPicPr>
          <p:nvPr/>
        </p:nvPicPr>
        <p:blipFill>
          <a:blip r:embed="rId10" cstate="print">
            <a:grayscl/>
            <a:extLst>
              <a:ext uri="{28A0092B-C50C-407E-A947-70E740481C1C}">
                <a14:useLocalDpi xmlns:a14="http://schemas.microsoft.com/office/drawing/2010/main"/>
              </a:ext>
            </a:extLst>
          </a:blip>
          <a:srcRect/>
          <a:stretch/>
        </p:blipFill>
        <p:spPr>
          <a:xfrm>
            <a:off x="3825350" y="3836334"/>
            <a:ext cx="481556" cy="471346"/>
          </a:xfrm>
          <a:prstGeom prst="rect">
            <a:avLst/>
          </a:prstGeom>
        </p:spPr>
      </p:pic>
      <p:pic>
        <p:nvPicPr>
          <p:cNvPr id="28" name="Picture 27" descr="A green wheat field logo&#10;&#10;Description automatically generated with medium confidence">
            <a:extLst>
              <a:ext uri="{FF2B5EF4-FFF2-40B4-BE49-F238E27FC236}">
                <a16:creationId xmlns:a16="http://schemas.microsoft.com/office/drawing/2014/main" id="{83A9D8F3-6177-A532-56BE-361D5AB3652A}"/>
              </a:ext>
            </a:extLst>
          </p:cNvPr>
          <p:cNvPicPr>
            <a:picLocks noChangeAspect="1"/>
          </p:cNvPicPr>
          <p:nvPr/>
        </p:nvPicPr>
        <p:blipFill>
          <a:blip r:embed="rId11" cstate="print">
            <a:biLevel thresh="75000"/>
            <a:extLst>
              <a:ext uri="{28A0092B-C50C-407E-A947-70E740481C1C}">
                <a14:useLocalDpi xmlns:a14="http://schemas.microsoft.com/office/drawing/2010/main"/>
              </a:ext>
            </a:extLst>
          </a:blip>
          <a:stretch>
            <a:fillRect/>
          </a:stretch>
        </p:blipFill>
        <p:spPr>
          <a:xfrm>
            <a:off x="3792310" y="2448600"/>
            <a:ext cx="540992" cy="500272"/>
          </a:xfrm>
          <a:prstGeom prst="rect">
            <a:avLst/>
          </a:prstGeom>
        </p:spPr>
      </p:pic>
      <p:pic>
        <p:nvPicPr>
          <p:cNvPr id="31" name="Picture 30" descr="A black background with a black square&#10;&#10;Description automatically generated with medium confidence">
            <a:extLst>
              <a:ext uri="{FF2B5EF4-FFF2-40B4-BE49-F238E27FC236}">
                <a16:creationId xmlns:a16="http://schemas.microsoft.com/office/drawing/2014/main" id="{E86A5AF5-E2E2-1F43-9239-CE3476587EB8}"/>
              </a:ext>
            </a:extLst>
          </p:cNvPr>
          <p:cNvPicPr>
            <a:picLocks noChangeAspect="1"/>
          </p:cNvPicPr>
          <p:nvPr/>
        </p:nvPicPr>
        <p:blipFill>
          <a:blip r:embed="rId12" cstate="print">
            <a:extLst>
              <a:ext uri="{28A0092B-C50C-407E-A947-70E740481C1C}">
                <a14:useLocalDpi xmlns:a14="http://schemas.microsoft.com/office/drawing/2010/main"/>
              </a:ext>
            </a:extLst>
          </a:blip>
          <a:srcRect/>
          <a:stretch/>
        </p:blipFill>
        <p:spPr>
          <a:xfrm>
            <a:off x="3825350" y="5214288"/>
            <a:ext cx="529594" cy="461979"/>
          </a:xfrm>
          <a:prstGeom prst="rect">
            <a:avLst/>
          </a:prstGeom>
        </p:spPr>
      </p:pic>
      <p:graphicFrame>
        <p:nvGraphicFramePr>
          <p:cNvPr id="35" name="Table 34">
            <a:extLst>
              <a:ext uri="{FF2B5EF4-FFF2-40B4-BE49-F238E27FC236}">
                <a16:creationId xmlns:a16="http://schemas.microsoft.com/office/drawing/2014/main" id="{289F601E-BDFB-6017-4A99-DED238532326}"/>
              </a:ext>
            </a:extLst>
          </p:cNvPr>
          <p:cNvGraphicFramePr>
            <a:graphicFrameLocks noGrp="1"/>
          </p:cNvGraphicFramePr>
          <p:nvPr>
            <p:extLst>
              <p:ext uri="{D42A27DB-BD31-4B8C-83A1-F6EECF244321}">
                <p14:modId xmlns:p14="http://schemas.microsoft.com/office/powerpoint/2010/main" val="2844200028"/>
              </p:ext>
            </p:extLst>
          </p:nvPr>
        </p:nvGraphicFramePr>
        <p:xfrm>
          <a:off x="4500783" y="2195816"/>
          <a:ext cx="5540704" cy="1005840"/>
        </p:xfrm>
        <a:graphic>
          <a:graphicData uri="http://schemas.openxmlformats.org/drawingml/2006/table">
            <a:tbl>
              <a:tblPr firstRow="1" bandRow="1">
                <a:tableStyleId>{0E3FDE45-AF77-4B5C-9715-49D594BDF05E}</a:tableStyleId>
              </a:tblPr>
              <a:tblGrid>
                <a:gridCol w="914916">
                  <a:extLst>
                    <a:ext uri="{9D8B030D-6E8A-4147-A177-3AD203B41FA5}">
                      <a16:colId xmlns:a16="http://schemas.microsoft.com/office/drawing/2014/main" val="1943417210"/>
                    </a:ext>
                  </a:extLst>
                </a:gridCol>
                <a:gridCol w="4625788">
                  <a:extLst>
                    <a:ext uri="{9D8B030D-6E8A-4147-A177-3AD203B41FA5}">
                      <a16:colId xmlns:a16="http://schemas.microsoft.com/office/drawing/2014/main" val="536184790"/>
                    </a:ext>
                  </a:extLst>
                </a:gridCol>
              </a:tblGrid>
              <a:tr h="909583">
                <a:tc>
                  <a:txBody>
                    <a:bodyPr/>
                    <a:lstStyle/>
                    <a:p>
                      <a:pPr marL="0" indent="0">
                        <a:buFont typeface="Arial" panose="020B0604020202020204" pitchFamily="34" charset="0"/>
                        <a:buNone/>
                      </a:pPr>
                      <a:r>
                        <a:rPr lang="en-US" sz="1200" b="1">
                          <a:solidFill>
                            <a:schemeClr val="tx1"/>
                          </a:solidFill>
                        </a:rPr>
                        <a:t>Livestock inputs</a:t>
                      </a:r>
                    </a:p>
                  </a:txBody>
                  <a:tcPr anchor="ctr">
                    <a:lnL w="38100" cap="flat" cmpd="sng" algn="ctr">
                      <a:solidFill>
                        <a:schemeClr val="accent6">
                          <a:lumMod val="75000"/>
                        </a:schemeClr>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spcBef>
                          <a:spcPts val="0"/>
                        </a:spcBef>
                        <a:buFont typeface="Arial" panose="020B0604020202020204" pitchFamily="34" charset="0"/>
                        <a:buChar char="•"/>
                      </a:pPr>
                      <a:r>
                        <a:rPr lang="en-US" sz="1200" b="0">
                          <a:solidFill>
                            <a:schemeClr val="tx1"/>
                          </a:solidFill>
                        </a:rPr>
                        <a:t>Increased energy use and cost of energy for livestock housing and management</a:t>
                      </a:r>
                    </a:p>
                    <a:p>
                      <a:pPr marL="285750" indent="-285750">
                        <a:spcBef>
                          <a:spcPts val="0"/>
                        </a:spcBef>
                        <a:buFont typeface="Arial" panose="020B0604020202020204" pitchFamily="34" charset="0"/>
                        <a:buChar char="•"/>
                      </a:pPr>
                      <a:r>
                        <a:rPr lang="en-US" sz="1200" b="0">
                          <a:solidFill>
                            <a:schemeClr val="tx1"/>
                          </a:solidFill>
                        </a:rPr>
                        <a:t>Increased cost of pasture crops and feed inputs from declining agricultural productivity</a:t>
                      </a:r>
                    </a:p>
                    <a:p>
                      <a:pPr marL="285750" indent="-285750">
                        <a:spcBef>
                          <a:spcPts val="0"/>
                        </a:spcBef>
                        <a:buFont typeface="Arial" panose="020B0604020202020204" pitchFamily="34" charset="0"/>
                        <a:buChar char="•"/>
                      </a:pPr>
                      <a:r>
                        <a:rPr lang="en-US" sz="1200" b="0">
                          <a:solidFill>
                            <a:schemeClr val="tx1"/>
                          </a:solidFill>
                        </a:rPr>
                        <a:t>Increased medical costs related to animal health</a:t>
                      </a:r>
                    </a:p>
                  </a:txBody>
                  <a:tcPr>
                    <a:lnL w="38100" cap="flat" cmpd="sng" algn="ctr">
                      <a:noFill/>
                      <a:prstDash val="solid"/>
                      <a:round/>
                      <a:headEnd type="none" w="med" len="med"/>
                      <a:tailEnd type="none" w="med" len="med"/>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6860435"/>
                  </a:ext>
                </a:extLst>
              </a:tr>
            </a:tbl>
          </a:graphicData>
        </a:graphic>
      </p:graphicFrame>
      <p:graphicFrame>
        <p:nvGraphicFramePr>
          <p:cNvPr id="54" name="Table 53">
            <a:extLst>
              <a:ext uri="{FF2B5EF4-FFF2-40B4-BE49-F238E27FC236}">
                <a16:creationId xmlns:a16="http://schemas.microsoft.com/office/drawing/2014/main" id="{F7A523D7-F78A-B08D-EF1B-487A621DD785}"/>
              </a:ext>
            </a:extLst>
          </p:cNvPr>
          <p:cNvGraphicFramePr>
            <a:graphicFrameLocks noGrp="1"/>
          </p:cNvGraphicFramePr>
          <p:nvPr>
            <p:extLst>
              <p:ext uri="{D42A27DB-BD31-4B8C-83A1-F6EECF244321}">
                <p14:modId xmlns:p14="http://schemas.microsoft.com/office/powerpoint/2010/main" val="317825088"/>
              </p:ext>
            </p:extLst>
          </p:nvPr>
        </p:nvGraphicFramePr>
        <p:xfrm>
          <a:off x="4500783" y="3386207"/>
          <a:ext cx="5540704" cy="1371600"/>
        </p:xfrm>
        <a:graphic>
          <a:graphicData uri="http://schemas.openxmlformats.org/drawingml/2006/table">
            <a:tbl>
              <a:tblPr firstRow="1" bandRow="1">
                <a:tableStyleId>{0E3FDE45-AF77-4B5C-9715-49D594BDF05E}</a:tableStyleId>
              </a:tblPr>
              <a:tblGrid>
                <a:gridCol w="914917">
                  <a:extLst>
                    <a:ext uri="{9D8B030D-6E8A-4147-A177-3AD203B41FA5}">
                      <a16:colId xmlns:a16="http://schemas.microsoft.com/office/drawing/2014/main" val="1943417210"/>
                    </a:ext>
                  </a:extLst>
                </a:gridCol>
                <a:gridCol w="4625787">
                  <a:extLst>
                    <a:ext uri="{9D8B030D-6E8A-4147-A177-3AD203B41FA5}">
                      <a16:colId xmlns:a16="http://schemas.microsoft.com/office/drawing/2014/main" val="536184790"/>
                    </a:ext>
                  </a:extLst>
                </a:gridCol>
              </a:tblGrid>
              <a:tr h="1353254">
                <a:tc>
                  <a:txBody>
                    <a:bodyPr/>
                    <a:lstStyle/>
                    <a:p>
                      <a:pPr marL="0" indent="0">
                        <a:buFont typeface="Arial" panose="020B0604020202020204" pitchFamily="34" charset="0"/>
                        <a:buNone/>
                      </a:pPr>
                      <a:r>
                        <a:rPr lang="en-US" sz="1200" b="1">
                          <a:solidFill>
                            <a:schemeClr val="tx1"/>
                          </a:solidFill>
                        </a:rPr>
                        <a:t>Livestock</a:t>
                      </a:r>
                    </a:p>
                  </a:txBody>
                  <a:tcPr anchor="ctr">
                    <a:lnL w="38100" cap="flat" cmpd="sng" algn="ctr">
                      <a:solidFill>
                        <a:schemeClr val="accent5">
                          <a:lumMod val="75000"/>
                        </a:schemeClr>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spcBef>
                          <a:spcPts val="0"/>
                        </a:spcBef>
                        <a:buFont typeface="Arial" panose="020B0604020202020204" pitchFamily="34" charset="0"/>
                        <a:buChar char="•"/>
                      </a:pPr>
                      <a:r>
                        <a:rPr lang="en-US" sz="1200" b="0">
                          <a:solidFill>
                            <a:schemeClr val="tx1"/>
                          </a:solidFill>
                        </a:rPr>
                        <a:t>Increased incidence of disease and death as well as decreased animal reproduction and growth resulting from:</a:t>
                      </a:r>
                    </a:p>
                    <a:p>
                      <a:pPr marL="628650" lvl="1" indent="-171450">
                        <a:spcBef>
                          <a:spcPts val="0"/>
                        </a:spcBef>
                        <a:buFont typeface="Calibri"/>
                        <a:buChar char="-"/>
                      </a:pPr>
                      <a:r>
                        <a:rPr lang="en-US" sz="1200" b="0">
                          <a:solidFill>
                            <a:schemeClr val="tx1"/>
                          </a:solidFill>
                        </a:rPr>
                        <a:t>Heat stress</a:t>
                      </a:r>
                    </a:p>
                    <a:p>
                      <a:pPr marL="628650" lvl="1" indent="-171450">
                        <a:spcBef>
                          <a:spcPts val="0"/>
                        </a:spcBef>
                        <a:buFont typeface="Calibri"/>
                        <a:buChar char="-"/>
                      </a:pPr>
                      <a:r>
                        <a:rPr lang="en-US" sz="1200" b="0">
                          <a:solidFill>
                            <a:schemeClr val="tx1"/>
                          </a:solidFill>
                        </a:rPr>
                        <a:t>Immune suppression</a:t>
                      </a:r>
                      <a:endParaRPr lang="en-US"/>
                    </a:p>
                    <a:p>
                      <a:pPr marL="628650" lvl="1" indent="-171450">
                        <a:spcBef>
                          <a:spcPts val="0"/>
                        </a:spcBef>
                        <a:buFont typeface="Calibri"/>
                        <a:buChar char="-"/>
                      </a:pPr>
                      <a:r>
                        <a:rPr lang="en-US" sz="1200" b="0">
                          <a:solidFill>
                            <a:schemeClr val="tx1"/>
                          </a:solidFill>
                        </a:rPr>
                        <a:t>Oxidative stress</a:t>
                      </a:r>
                      <a:endParaRPr lang="en-US"/>
                    </a:p>
                    <a:p>
                      <a:pPr marL="628650" lvl="1" indent="-171450">
                        <a:spcBef>
                          <a:spcPts val="0"/>
                        </a:spcBef>
                        <a:buFont typeface="Calibri"/>
                        <a:buChar char="-"/>
                      </a:pPr>
                      <a:r>
                        <a:rPr lang="en-US" sz="1200" b="0">
                          <a:solidFill>
                            <a:schemeClr val="tx1"/>
                          </a:solidFill>
                        </a:rPr>
                        <a:t>Metabolic disorder</a:t>
                      </a:r>
                      <a:endParaRPr lang="en-US"/>
                    </a:p>
                    <a:p>
                      <a:pPr marL="285750" indent="-285750">
                        <a:spcBef>
                          <a:spcPts val="0"/>
                        </a:spcBef>
                        <a:buFont typeface="Arial" panose="020B0604020202020204" pitchFamily="34" charset="0"/>
                        <a:buChar char="•"/>
                      </a:pPr>
                      <a:r>
                        <a:rPr lang="en-US" sz="1200" b="0">
                          <a:solidFill>
                            <a:schemeClr val="tx1"/>
                          </a:solidFill>
                        </a:rPr>
                        <a:t>Increased pests: midges, flies, ticks, mosquitoes</a:t>
                      </a:r>
                    </a:p>
                  </a:txBody>
                  <a:tcPr>
                    <a:lnL w="38100" cap="flat" cmpd="sng" algn="ctr">
                      <a:noFill/>
                      <a:prstDash val="solid"/>
                      <a:round/>
                      <a:headEnd type="none" w="med" len="med"/>
                      <a:tailEnd type="none" w="med" len="med"/>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6860435"/>
                  </a:ext>
                </a:extLst>
              </a:tr>
            </a:tbl>
          </a:graphicData>
        </a:graphic>
      </p:graphicFrame>
      <p:graphicFrame>
        <p:nvGraphicFramePr>
          <p:cNvPr id="55" name="Table 54">
            <a:extLst>
              <a:ext uri="{FF2B5EF4-FFF2-40B4-BE49-F238E27FC236}">
                <a16:creationId xmlns:a16="http://schemas.microsoft.com/office/drawing/2014/main" id="{E6359860-76AF-287C-3DE2-E1C17D414F64}"/>
              </a:ext>
            </a:extLst>
          </p:cNvPr>
          <p:cNvGraphicFramePr>
            <a:graphicFrameLocks noGrp="1"/>
          </p:cNvGraphicFramePr>
          <p:nvPr>
            <p:extLst>
              <p:ext uri="{D42A27DB-BD31-4B8C-83A1-F6EECF244321}">
                <p14:modId xmlns:p14="http://schemas.microsoft.com/office/powerpoint/2010/main" val="4248359495"/>
              </p:ext>
            </p:extLst>
          </p:nvPr>
        </p:nvGraphicFramePr>
        <p:xfrm>
          <a:off x="4500783" y="4942358"/>
          <a:ext cx="5567598" cy="842878"/>
        </p:xfrm>
        <a:graphic>
          <a:graphicData uri="http://schemas.openxmlformats.org/drawingml/2006/table">
            <a:tbl>
              <a:tblPr firstRow="1" bandRow="1">
                <a:tableStyleId>{0E3FDE45-AF77-4B5C-9715-49D594BDF05E}</a:tableStyleId>
              </a:tblPr>
              <a:tblGrid>
                <a:gridCol w="914916">
                  <a:extLst>
                    <a:ext uri="{9D8B030D-6E8A-4147-A177-3AD203B41FA5}">
                      <a16:colId xmlns:a16="http://schemas.microsoft.com/office/drawing/2014/main" val="1943417210"/>
                    </a:ext>
                  </a:extLst>
                </a:gridCol>
                <a:gridCol w="4652682">
                  <a:extLst>
                    <a:ext uri="{9D8B030D-6E8A-4147-A177-3AD203B41FA5}">
                      <a16:colId xmlns:a16="http://schemas.microsoft.com/office/drawing/2014/main" val="536184790"/>
                    </a:ext>
                  </a:extLst>
                </a:gridCol>
              </a:tblGrid>
              <a:tr h="842878">
                <a:tc>
                  <a:txBody>
                    <a:bodyPr/>
                    <a:lstStyle/>
                    <a:p>
                      <a:pPr marL="0" indent="0">
                        <a:spcBef>
                          <a:spcPts val="0"/>
                        </a:spcBef>
                        <a:buFont typeface="Arial" panose="020B0604020202020204" pitchFamily="34" charset="0"/>
                        <a:buNone/>
                      </a:pPr>
                      <a:r>
                        <a:rPr lang="en-US" sz="1200" b="1">
                          <a:solidFill>
                            <a:schemeClr val="tx1"/>
                          </a:solidFill>
                        </a:rPr>
                        <a:t>Livestock</a:t>
                      </a:r>
                    </a:p>
                    <a:p>
                      <a:pPr marL="0" indent="0">
                        <a:spcBef>
                          <a:spcPts val="0"/>
                        </a:spcBef>
                        <a:buFont typeface="Arial" panose="020B0604020202020204" pitchFamily="34" charset="0"/>
                        <a:buNone/>
                      </a:pPr>
                      <a:r>
                        <a:rPr lang="en-US" sz="1200" b="1">
                          <a:solidFill>
                            <a:schemeClr val="tx1"/>
                          </a:solidFill>
                        </a:rPr>
                        <a:t>outputs</a:t>
                      </a:r>
                    </a:p>
                  </a:txBody>
                  <a:tcPr anchor="ctr">
                    <a:lnL w="38100" cap="flat" cmpd="sng" algn="ctr">
                      <a:solidFill>
                        <a:schemeClr val="accent2">
                          <a:lumMod val="75000"/>
                          <a:lumOff val="25000"/>
                        </a:schemeClr>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2">
                          <a:lumMod val="75000"/>
                          <a:lumOff val="25000"/>
                        </a:schemeClr>
                      </a:solidFill>
                      <a:prstDash val="solid"/>
                      <a:round/>
                      <a:headEnd type="none" w="med" len="med"/>
                      <a:tailEnd type="none" w="med" len="med"/>
                    </a:lnT>
                    <a:lnB w="38100" cap="flat" cmpd="sng" algn="ctr">
                      <a:solidFill>
                        <a:schemeClr val="accent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spcBef>
                          <a:spcPts val="0"/>
                        </a:spcBef>
                        <a:buFont typeface="Arial" panose="020B0604020202020204" pitchFamily="34" charset="0"/>
                        <a:buChar char="•"/>
                      </a:pPr>
                      <a:r>
                        <a:rPr lang="en-US" sz="1200" b="0">
                          <a:solidFill>
                            <a:schemeClr val="tx1"/>
                          </a:solidFill>
                        </a:rPr>
                        <a:t>Decreased quantity of animal products</a:t>
                      </a:r>
                    </a:p>
                    <a:p>
                      <a:pPr marL="285750" indent="-285750">
                        <a:spcBef>
                          <a:spcPts val="0"/>
                        </a:spcBef>
                        <a:buFont typeface="Arial" panose="020B0604020202020204" pitchFamily="34" charset="0"/>
                        <a:buChar char="•"/>
                      </a:pPr>
                      <a:r>
                        <a:rPr lang="en-US" sz="1200" b="0">
                          <a:solidFill>
                            <a:schemeClr val="tx1"/>
                          </a:solidFill>
                        </a:rPr>
                        <a:t>Increased consumer prices of animal products</a:t>
                      </a:r>
                    </a:p>
                    <a:p>
                      <a:pPr marL="285750" indent="-285750">
                        <a:spcBef>
                          <a:spcPts val="0"/>
                        </a:spcBef>
                        <a:buFont typeface="Arial" panose="020B0604020202020204" pitchFamily="34" charset="0"/>
                        <a:buChar char="•"/>
                      </a:pPr>
                      <a:r>
                        <a:rPr lang="en-US" sz="1200" b="0">
                          <a:solidFill>
                            <a:schemeClr val="tx1"/>
                          </a:solidFill>
                        </a:rPr>
                        <a:t>Negative impacts on nutritional quality, safety, and appeal of animal product</a:t>
                      </a:r>
                    </a:p>
                  </a:txBody>
                  <a:tcPr>
                    <a:lnL w="38100" cap="flat" cmpd="sng" algn="ctr">
                      <a:noFill/>
                      <a:prstDash val="solid"/>
                      <a:round/>
                      <a:headEnd type="none" w="med" len="med"/>
                      <a:tailEnd type="none" w="med" len="med"/>
                    </a:lnL>
                    <a:lnR w="38100" cap="flat" cmpd="sng" algn="ctr">
                      <a:solidFill>
                        <a:schemeClr val="accent2">
                          <a:lumMod val="75000"/>
                          <a:lumOff val="25000"/>
                        </a:schemeClr>
                      </a:solidFill>
                      <a:prstDash val="solid"/>
                      <a:round/>
                      <a:headEnd type="none" w="med" len="med"/>
                      <a:tailEnd type="none" w="med" len="med"/>
                    </a:lnR>
                    <a:lnT w="38100" cap="flat" cmpd="sng" algn="ctr">
                      <a:solidFill>
                        <a:schemeClr val="accent2">
                          <a:lumMod val="75000"/>
                          <a:lumOff val="25000"/>
                        </a:schemeClr>
                      </a:solidFill>
                      <a:prstDash val="solid"/>
                      <a:round/>
                      <a:headEnd type="none" w="med" len="med"/>
                      <a:tailEnd type="none" w="med" len="med"/>
                    </a:lnT>
                    <a:lnB w="38100" cap="flat" cmpd="sng" algn="ctr">
                      <a:solidFill>
                        <a:schemeClr val="accent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6860435"/>
                  </a:ext>
                </a:extLst>
              </a:tr>
            </a:tbl>
          </a:graphicData>
        </a:graphic>
      </p:graphicFrame>
      <p:sp>
        <p:nvSpPr>
          <p:cNvPr id="56" name="Bent Arrow 55">
            <a:extLst>
              <a:ext uri="{FF2B5EF4-FFF2-40B4-BE49-F238E27FC236}">
                <a16:creationId xmlns:a16="http://schemas.microsoft.com/office/drawing/2014/main" id="{3276B1AC-71B4-6FD3-60B0-3CABA42C7740}"/>
              </a:ext>
            </a:extLst>
          </p:cNvPr>
          <p:cNvSpPr/>
          <p:nvPr/>
        </p:nvSpPr>
        <p:spPr bwMode="gray">
          <a:xfrm>
            <a:off x="1600783" y="2454356"/>
            <a:ext cx="2090305" cy="1005840"/>
          </a:xfrm>
          <a:prstGeom prst="bentArrow">
            <a:avLst>
              <a:gd name="adj1" fmla="val 25000"/>
              <a:gd name="adj2" fmla="val 25743"/>
              <a:gd name="adj3" fmla="val 25000"/>
              <a:gd name="adj4" fmla="val 43750"/>
            </a:avLst>
          </a:prstGeom>
          <a:solidFill>
            <a:srgbClr val="FFD8D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58" name="Bent Arrow 57">
            <a:extLst>
              <a:ext uri="{FF2B5EF4-FFF2-40B4-BE49-F238E27FC236}">
                <a16:creationId xmlns:a16="http://schemas.microsoft.com/office/drawing/2014/main" id="{0FBB243F-0C8A-5479-A013-191925BC990E}"/>
              </a:ext>
            </a:extLst>
          </p:cNvPr>
          <p:cNvSpPr/>
          <p:nvPr/>
        </p:nvSpPr>
        <p:spPr bwMode="gray">
          <a:xfrm flipV="1">
            <a:off x="1600783" y="4731211"/>
            <a:ext cx="2090305" cy="1005840"/>
          </a:xfrm>
          <a:prstGeom prst="bentArrow">
            <a:avLst>
              <a:gd name="adj1" fmla="val 25000"/>
              <a:gd name="adj2" fmla="val 25743"/>
              <a:gd name="adj3" fmla="val 25000"/>
              <a:gd name="adj4" fmla="val 43750"/>
            </a:avLst>
          </a:prstGeom>
          <a:solidFill>
            <a:srgbClr val="FFD8D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69" name="Right Arrow 68">
            <a:extLst>
              <a:ext uri="{FF2B5EF4-FFF2-40B4-BE49-F238E27FC236}">
                <a16:creationId xmlns:a16="http://schemas.microsoft.com/office/drawing/2014/main" id="{FFFCA075-95CC-C39C-F8E2-B925E3102BF5}"/>
              </a:ext>
            </a:extLst>
          </p:cNvPr>
          <p:cNvSpPr/>
          <p:nvPr/>
        </p:nvSpPr>
        <p:spPr bwMode="gray">
          <a:xfrm>
            <a:off x="1747102" y="3697944"/>
            <a:ext cx="1943986" cy="551329"/>
          </a:xfrm>
          <a:prstGeom prst="rightArrow">
            <a:avLst/>
          </a:prstGeom>
          <a:solidFill>
            <a:srgbClr val="FFD8D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2" name="Rounded Rectangle 21">
            <a:extLst>
              <a:ext uri="{FF2B5EF4-FFF2-40B4-BE49-F238E27FC236}">
                <a16:creationId xmlns:a16="http://schemas.microsoft.com/office/drawing/2014/main" id="{5694F0D3-831D-893C-C61B-EB572A7E494D}"/>
              </a:ext>
            </a:extLst>
          </p:cNvPr>
          <p:cNvSpPr/>
          <p:nvPr/>
        </p:nvSpPr>
        <p:spPr bwMode="gray">
          <a:xfrm>
            <a:off x="517935" y="3149023"/>
            <a:ext cx="1382988" cy="1923944"/>
          </a:xfrm>
          <a:prstGeom prst="roundRect">
            <a:avLst>
              <a:gd name="adj" fmla="val 7143"/>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rgbClr val="FF0000"/>
                </a:solidFill>
              </a:rPr>
              <a:t>CLIMATE CHANGE</a:t>
            </a:r>
          </a:p>
          <a:p>
            <a:pPr marL="0" indent="0" algn="ctr">
              <a:buNone/>
            </a:pPr>
            <a:endParaRPr lang="en-US" sz="1200" b="1">
              <a:solidFill>
                <a:srgbClr val="FF0000"/>
              </a:solidFill>
            </a:endParaRPr>
          </a:p>
          <a:p>
            <a:pPr marL="0" indent="0" algn="ctr">
              <a:buNone/>
            </a:pPr>
            <a:r>
              <a:rPr lang="en-US" sz="1200">
                <a:solidFill>
                  <a:schemeClr val="tx1"/>
                </a:solidFill>
              </a:rPr>
              <a:t>Increasing temperatures</a:t>
            </a:r>
          </a:p>
          <a:p>
            <a:pPr marL="0" indent="0" algn="ctr">
              <a:buNone/>
            </a:pPr>
            <a:endParaRPr lang="en-US" sz="1200">
              <a:solidFill>
                <a:schemeClr val="tx1"/>
              </a:solidFill>
            </a:endParaRPr>
          </a:p>
          <a:p>
            <a:pPr marL="0" indent="0" algn="ctr">
              <a:buNone/>
            </a:pPr>
            <a:r>
              <a:rPr lang="en-US" sz="1200">
                <a:solidFill>
                  <a:schemeClr val="tx1"/>
                </a:solidFill>
              </a:rPr>
              <a:t>Severe weather</a:t>
            </a:r>
          </a:p>
          <a:p>
            <a:pPr marL="0" indent="0" algn="ctr">
              <a:buNone/>
            </a:pPr>
            <a:endParaRPr lang="en-US" sz="1200">
              <a:solidFill>
                <a:schemeClr val="tx1"/>
              </a:solidFill>
            </a:endParaRPr>
          </a:p>
          <a:p>
            <a:pPr marL="0" indent="0" algn="ctr">
              <a:buNone/>
            </a:pPr>
            <a:r>
              <a:rPr lang="en-US" sz="1200">
                <a:solidFill>
                  <a:schemeClr val="tx1"/>
                </a:solidFill>
              </a:rPr>
              <a:t>Drought </a:t>
            </a:r>
          </a:p>
        </p:txBody>
      </p:sp>
      <p:sp>
        <p:nvSpPr>
          <p:cNvPr id="72" name="Rectangle 71">
            <a:extLst>
              <a:ext uri="{FF2B5EF4-FFF2-40B4-BE49-F238E27FC236}">
                <a16:creationId xmlns:a16="http://schemas.microsoft.com/office/drawing/2014/main" id="{6F42516E-7023-9D5C-69EB-A07AB639B878}"/>
              </a:ext>
            </a:extLst>
          </p:cNvPr>
          <p:cNvSpPr/>
          <p:nvPr/>
        </p:nvSpPr>
        <p:spPr bwMode="gray">
          <a:xfrm>
            <a:off x="10402245" y="1772503"/>
            <a:ext cx="1237129" cy="35912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1400" b="1">
                <a:solidFill>
                  <a:schemeClr val="tx1"/>
                </a:solidFill>
              </a:rPr>
              <a:t>Outcomes</a:t>
            </a:r>
          </a:p>
          <a:p>
            <a:pPr marL="0" indent="0" algn="ctr">
              <a:buNone/>
            </a:pPr>
            <a:endParaRPr lang="en-US" sz="1400">
              <a:solidFill>
                <a:schemeClr val="tx1"/>
              </a:solidFill>
            </a:endParaRPr>
          </a:p>
          <a:p>
            <a:pPr marL="0" indent="0" algn="ctr">
              <a:buNone/>
            </a:pPr>
            <a:endParaRPr lang="en-US" sz="1400">
              <a:solidFill>
                <a:schemeClr val="tx1"/>
              </a:solidFill>
            </a:endParaRPr>
          </a:p>
          <a:p>
            <a:pPr marL="0" indent="0" algn="ctr">
              <a:buNone/>
            </a:pPr>
            <a:endParaRPr lang="en-US" sz="1400">
              <a:solidFill>
                <a:schemeClr val="tx1"/>
              </a:solidFill>
            </a:endParaRPr>
          </a:p>
        </p:txBody>
      </p:sp>
      <p:sp>
        <p:nvSpPr>
          <p:cNvPr id="75" name="Rounded Rectangle 74">
            <a:extLst>
              <a:ext uri="{FF2B5EF4-FFF2-40B4-BE49-F238E27FC236}">
                <a16:creationId xmlns:a16="http://schemas.microsoft.com/office/drawing/2014/main" id="{BBECF955-B279-AF6B-2612-68F8738F195A}"/>
              </a:ext>
            </a:extLst>
          </p:cNvPr>
          <p:cNvSpPr/>
          <p:nvPr/>
        </p:nvSpPr>
        <p:spPr bwMode="gray">
          <a:xfrm>
            <a:off x="10251462" y="3386207"/>
            <a:ext cx="1538696" cy="1371600"/>
          </a:xfrm>
          <a:prstGeom prst="roundRect">
            <a:avLst/>
          </a:prstGeom>
          <a:solidFill>
            <a:schemeClr val="accent5">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a:solidFill>
                  <a:schemeClr val="tx1"/>
                </a:solidFill>
              </a:rPr>
              <a:t>Poor livestock health and animal experience</a:t>
            </a:r>
          </a:p>
        </p:txBody>
      </p:sp>
      <p:sp>
        <p:nvSpPr>
          <p:cNvPr id="79" name="Rounded Rectangle 78">
            <a:extLst>
              <a:ext uri="{FF2B5EF4-FFF2-40B4-BE49-F238E27FC236}">
                <a16:creationId xmlns:a16="http://schemas.microsoft.com/office/drawing/2014/main" id="{AC2A7662-08D4-2B87-BAA3-1684318CCEFF}"/>
              </a:ext>
            </a:extLst>
          </p:cNvPr>
          <p:cNvSpPr/>
          <p:nvPr/>
        </p:nvSpPr>
        <p:spPr bwMode="gray">
          <a:xfrm>
            <a:off x="10251462" y="2194385"/>
            <a:ext cx="1538696" cy="1005841"/>
          </a:xfrm>
          <a:prstGeom prst="roundRect">
            <a:avLst/>
          </a:prstGeom>
          <a:solidFill>
            <a:schemeClr val="accent6">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a:solidFill>
                  <a:schemeClr val="tx1"/>
                </a:solidFill>
              </a:rPr>
              <a:t>Impossible livestock cultivation economics</a:t>
            </a:r>
          </a:p>
        </p:txBody>
      </p:sp>
      <p:sp>
        <p:nvSpPr>
          <p:cNvPr id="86" name="Rounded Rectangle 85">
            <a:extLst>
              <a:ext uri="{FF2B5EF4-FFF2-40B4-BE49-F238E27FC236}">
                <a16:creationId xmlns:a16="http://schemas.microsoft.com/office/drawing/2014/main" id="{307B7328-38B1-A143-FDE6-786B3BBDD61E}"/>
              </a:ext>
            </a:extLst>
          </p:cNvPr>
          <p:cNvSpPr/>
          <p:nvPr/>
        </p:nvSpPr>
        <p:spPr bwMode="gray">
          <a:xfrm>
            <a:off x="10251462" y="4942357"/>
            <a:ext cx="1538696" cy="842877"/>
          </a:xfrm>
          <a:prstGeom prst="roundRect">
            <a:avLst/>
          </a:prstGeom>
          <a:solidFill>
            <a:schemeClr val="accent2">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a:solidFill>
                  <a:schemeClr val="tx1"/>
                </a:solidFill>
              </a:rPr>
              <a:t>Reduced food security</a:t>
            </a:r>
          </a:p>
        </p:txBody>
      </p:sp>
      <p:sp>
        <p:nvSpPr>
          <p:cNvPr id="6" name="btfpNotesBox111697">
            <a:extLst>
              <a:ext uri="{FF2B5EF4-FFF2-40B4-BE49-F238E27FC236}">
                <a16:creationId xmlns:a16="http://schemas.microsoft.com/office/drawing/2014/main" id="{305DCC73-4000-5432-4604-13E387E0DB21}"/>
              </a:ext>
            </a:extLst>
          </p:cNvPr>
          <p:cNvSpPr txBox="1"/>
          <p:nvPr>
            <p:custDataLst>
              <p:tags r:id="rId5"/>
            </p:custDataLst>
          </p:nvPr>
        </p:nvSpPr>
        <p:spPr bwMode="gray">
          <a:xfrm>
            <a:off x="329975" y="6419088"/>
            <a:ext cx="9183670" cy="369332"/>
          </a:xfrm>
          <a:prstGeom prst="rect">
            <a:avLst/>
          </a:prstGeom>
          <a:noFill/>
        </p:spPr>
        <p:txBody>
          <a:bodyPr vert="horz" wrap="square" lIns="0" tIns="0" rIns="0" bIns="0" rtlCol="0" anchor="b">
            <a:spAutoFit/>
          </a:bodyPr>
          <a:lstStyle/>
          <a:p>
            <a:pPr marL="0" indent="0">
              <a:spcBef>
                <a:spcPts val="0"/>
              </a:spcBef>
              <a:buNone/>
            </a:pPr>
            <a:endParaRPr lang="en-US" sz="800">
              <a:solidFill>
                <a:srgbClr val="000000"/>
              </a:solidFill>
            </a:endParaRPr>
          </a:p>
          <a:p>
            <a:pPr marL="0" indent="0">
              <a:spcBef>
                <a:spcPts val="0"/>
              </a:spcBef>
              <a:buNone/>
            </a:pPr>
            <a:r>
              <a:rPr lang="en-US" sz="800">
                <a:solidFill>
                  <a:srgbClr val="000000"/>
                </a:solidFill>
              </a:rPr>
              <a:t>Sources: NIH, </a:t>
            </a:r>
            <a:r>
              <a:rPr lang="en-US" sz="800">
                <a:solidFill>
                  <a:srgbClr val="000000"/>
                </a:solidFill>
                <a:hlinkClick r:id="rId13"/>
              </a:rPr>
              <a:t>Impact of climate change on livestock health</a:t>
            </a:r>
            <a:r>
              <a:rPr lang="en-US" sz="800">
                <a:solidFill>
                  <a:srgbClr val="000000"/>
                </a:solidFill>
              </a:rPr>
              <a:t> (2020); NIH, </a:t>
            </a:r>
            <a:r>
              <a:rPr lang="en-US" sz="800">
                <a:solidFill>
                  <a:srgbClr val="000000"/>
                </a:solidFill>
                <a:hlinkClick r:id="rId14"/>
              </a:rPr>
              <a:t>Impacts of CC on livestock </a:t>
            </a:r>
            <a:r>
              <a:rPr lang="en-US" sz="800">
                <a:solidFill>
                  <a:srgbClr val="000000"/>
                </a:solidFill>
              </a:rPr>
              <a:t>(2021); USDA, </a:t>
            </a:r>
            <a:r>
              <a:rPr lang="en-US" sz="800">
                <a:solidFill>
                  <a:srgbClr val="000000"/>
                </a:solidFill>
                <a:hlinkClick r:id="rId15"/>
              </a:rPr>
              <a:t>CC and Agriculture in the U.S.</a:t>
            </a:r>
            <a:r>
              <a:rPr lang="en-US" sz="800">
                <a:solidFill>
                  <a:srgbClr val="000000"/>
                </a:solidFill>
              </a:rPr>
              <a:t> (2013); EPA, </a:t>
            </a:r>
            <a:r>
              <a:rPr lang="en-US" sz="800">
                <a:solidFill>
                  <a:srgbClr val="000000"/>
                </a:solidFill>
                <a:hlinkClick r:id="rId16"/>
              </a:rPr>
              <a:t>Climate impacts on food supply</a:t>
            </a:r>
            <a:r>
              <a:rPr lang="en-US" sz="800">
                <a:solidFill>
                  <a:srgbClr val="000000"/>
                </a:solidFill>
              </a:rPr>
              <a:t> (2024).</a:t>
            </a:r>
          </a:p>
          <a:p>
            <a:r>
              <a:rPr lang="en-US" sz="800">
                <a:solidFill>
                  <a:srgbClr val="000000"/>
                </a:solidFill>
              </a:rPr>
              <a:t>Credit: </a:t>
            </a:r>
            <a:r>
              <a:rPr lang="en-US" sz="800">
                <a:solidFill>
                  <a:srgbClr val="000000"/>
                </a:solidFill>
                <a:cs typeface="Arial"/>
              </a:rPr>
              <a:t>M.A. Miller, Friedrich </a:t>
            </a:r>
            <a:r>
              <a:rPr lang="en-US" sz="800" err="1">
                <a:solidFill>
                  <a:srgbClr val="000000"/>
                </a:solidFill>
                <a:cs typeface="Arial"/>
              </a:rPr>
              <a:t>Sayn</a:t>
            </a:r>
            <a:r>
              <a:rPr lang="en-US" sz="800">
                <a:solidFill>
                  <a:srgbClr val="000000"/>
                </a:solidFill>
                <a:cs typeface="Arial"/>
              </a:rPr>
              <a:t>-Wittgenstein, Helen Kim, </a:t>
            </a:r>
            <a:r>
              <a:rPr lang="en-US" sz="800"/>
              <a:t> and </a:t>
            </a:r>
            <a:r>
              <a:rPr lang="en-US" sz="800">
                <a:hlinkClick r:id="rId17"/>
              </a:rPr>
              <a:t>Gernot Wagner</a:t>
            </a:r>
            <a:r>
              <a:rPr lang="en-US" sz="800"/>
              <a:t>. </a:t>
            </a:r>
            <a:r>
              <a:rPr lang="en-US" sz="800">
                <a:hlinkClick r:id="rId18"/>
              </a:rPr>
              <a:t>Share with attribution</a:t>
            </a:r>
            <a:r>
              <a:rPr lang="en-US" sz="800"/>
              <a:t>: </a:t>
            </a:r>
            <a:r>
              <a:rPr lang="en-US" sz="800" err="1"/>
              <a:t>Sayn</a:t>
            </a:r>
            <a:r>
              <a:rPr lang="en-US" sz="800"/>
              <a:t>-Wittgenstein </a:t>
            </a:r>
            <a:r>
              <a:rPr lang="en-US" sz="800" i="1"/>
              <a:t>et al., </a:t>
            </a:r>
            <a:r>
              <a:rPr lang="en-US" sz="800"/>
              <a:t>“</a:t>
            </a:r>
            <a:r>
              <a:rPr lang="en-US" sz="800">
                <a:hlinkClick r:id="rId19"/>
              </a:rPr>
              <a:t>Sustainable Proteins</a:t>
            </a:r>
            <a:r>
              <a:rPr lang="en-US" sz="800"/>
              <a:t>” (16 May 2025).</a:t>
            </a:r>
            <a:endParaRPr lang="en-US" sz="800">
              <a:solidFill>
                <a:srgbClr val="000000"/>
              </a:solidFill>
            </a:endParaRPr>
          </a:p>
        </p:txBody>
      </p:sp>
      <p:sp>
        <p:nvSpPr>
          <p:cNvPr id="24" name="Chevron 23">
            <a:extLst>
              <a:ext uri="{FF2B5EF4-FFF2-40B4-BE49-F238E27FC236}">
                <a16:creationId xmlns:a16="http://schemas.microsoft.com/office/drawing/2014/main" id="{95DFE2B5-E41B-D120-5027-CE11C0F04DE0}"/>
              </a:ext>
            </a:extLst>
          </p:cNvPr>
          <p:cNvSpPr/>
          <p:nvPr/>
        </p:nvSpPr>
        <p:spPr bwMode="gray">
          <a:xfrm>
            <a:off x="1951430" y="25336"/>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Emissions</a:t>
            </a:r>
          </a:p>
        </p:txBody>
      </p:sp>
      <p:sp>
        <p:nvSpPr>
          <p:cNvPr id="25" name="Pentagon 6">
            <a:extLst>
              <a:ext uri="{FF2B5EF4-FFF2-40B4-BE49-F238E27FC236}">
                <a16:creationId xmlns:a16="http://schemas.microsoft.com/office/drawing/2014/main" id="{991FE989-D806-514D-B67D-F30844B2296D}"/>
              </a:ext>
            </a:extLst>
          </p:cNvPr>
          <p:cNvSpPr/>
          <p:nvPr/>
        </p:nvSpPr>
        <p:spPr bwMode="gray">
          <a:xfrm>
            <a:off x="32754" y="20911"/>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dirty="0">
                <a:solidFill>
                  <a:schemeClr val="bg1"/>
                </a:solidFill>
              </a:rPr>
              <a:t>Industry Overview</a:t>
            </a:r>
          </a:p>
        </p:txBody>
      </p:sp>
    </p:spTree>
    <p:custDataLst>
      <p:tags r:id="rId2"/>
    </p:custDataLst>
    <p:extLst>
      <p:ext uri="{BB962C8B-B14F-4D97-AF65-F5344CB8AC3E}">
        <p14:creationId xmlns:p14="http://schemas.microsoft.com/office/powerpoint/2010/main" val="1906020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5726A-582A-6471-84D0-82576B0348D0}"/>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04C5E5DD-EA72-D8CE-81E5-E95DD412A6D4}"/>
              </a:ext>
            </a:extLst>
          </p:cNvPr>
          <p:cNvGraphicFramePr>
            <a:graphicFrameLocks noChangeAspect="1"/>
          </p:cNvGraphicFramePr>
          <p:nvPr>
            <p:custDataLst>
              <p:tags r:id="rId2"/>
            </p:custDataLst>
            <p:extLst>
              <p:ext uri="{D42A27DB-BD31-4B8C-83A1-F6EECF244321}">
                <p14:modId xmlns:p14="http://schemas.microsoft.com/office/powerpoint/2010/main" val="396617249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1510" name="think-cell Slide" r:id="rId39" imgW="7772400" imgH="10058400" progId="TCLayout.ActiveDocument.1">
                  <p:embed/>
                </p:oleObj>
              </mc:Choice>
              <mc:Fallback>
                <p:oleObj name="think-cell Slide" r:id="rId39" imgW="7772400" imgH="10058400" progId="TCLayout.ActiveDocument.1">
                  <p:embed/>
                  <p:pic>
                    <p:nvPicPr>
                      <p:cNvPr id="4" name="think-cell data - do not delete" hidden="1">
                        <a:extLst>
                          <a:ext uri="{FF2B5EF4-FFF2-40B4-BE49-F238E27FC236}">
                            <a16:creationId xmlns:a16="http://schemas.microsoft.com/office/drawing/2014/main" id="{04C5E5DD-EA72-D8CE-81E5-E95DD412A6D4}"/>
                          </a:ext>
                        </a:extLst>
                      </p:cNvPr>
                      <p:cNvPicPr/>
                      <p:nvPr/>
                    </p:nvPicPr>
                    <p:blipFill>
                      <a:blip r:embed="rId40"/>
                      <a:stretch>
                        <a:fillRect/>
                      </a:stretch>
                    </p:blipFill>
                    <p:spPr>
                      <a:xfrm>
                        <a:off x="1588" y="1588"/>
                        <a:ext cx="1227" cy="1588"/>
                      </a:xfrm>
                      <a:prstGeom prst="rect">
                        <a:avLst/>
                      </a:prstGeom>
                    </p:spPr>
                  </p:pic>
                </p:oleObj>
              </mc:Fallback>
            </mc:AlternateContent>
          </a:graphicData>
        </a:graphic>
      </p:graphicFrame>
      <p:graphicFrame>
        <p:nvGraphicFramePr>
          <p:cNvPr id="3" name="Table 2">
            <a:extLst>
              <a:ext uri="{FF2B5EF4-FFF2-40B4-BE49-F238E27FC236}">
                <a16:creationId xmlns:a16="http://schemas.microsoft.com/office/drawing/2014/main" id="{A7EF514A-78BA-B758-7855-9B2E6D4F7523}"/>
              </a:ext>
            </a:extLst>
          </p:cNvPr>
          <p:cNvGraphicFramePr>
            <a:graphicFrameLocks noGrp="1"/>
          </p:cNvGraphicFramePr>
          <p:nvPr>
            <p:extLst>
              <p:ext uri="{D42A27DB-BD31-4B8C-83A1-F6EECF244321}">
                <p14:modId xmlns:p14="http://schemas.microsoft.com/office/powerpoint/2010/main" val="2678315099"/>
              </p:ext>
            </p:extLst>
          </p:nvPr>
        </p:nvGraphicFramePr>
        <p:xfrm>
          <a:off x="222654" y="2206683"/>
          <a:ext cx="8224434" cy="4236720"/>
        </p:xfrm>
        <a:graphic>
          <a:graphicData uri="http://schemas.openxmlformats.org/drawingml/2006/table">
            <a:tbl>
              <a:tblPr firstRow="1" bandRow="1">
                <a:tableStyleId>{3B4B98B0-60AC-42C2-AFA5-B58CD77FA1E5}</a:tableStyleId>
              </a:tblPr>
              <a:tblGrid>
                <a:gridCol w="1384042">
                  <a:extLst>
                    <a:ext uri="{9D8B030D-6E8A-4147-A177-3AD203B41FA5}">
                      <a16:colId xmlns:a16="http://schemas.microsoft.com/office/drawing/2014/main" val="1358113718"/>
                    </a:ext>
                  </a:extLst>
                </a:gridCol>
                <a:gridCol w="2288968">
                  <a:extLst>
                    <a:ext uri="{9D8B030D-6E8A-4147-A177-3AD203B41FA5}">
                      <a16:colId xmlns:a16="http://schemas.microsoft.com/office/drawing/2014/main" val="1180857907"/>
                    </a:ext>
                  </a:extLst>
                </a:gridCol>
                <a:gridCol w="4551424">
                  <a:extLst>
                    <a:ext uri="{9D8B030D-6E8A-4147-A177-3AD203B41FA5}">
                      <a16:colId xmlns:a16="http://schemas.microsoft.com/office/drawing/2014/main" val="447750901"/>
                    </a:ext>
                  </a:extLst>
                </a:gridCol>
              </a:tblGrid>
              <a:tr h="843196">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400" b="1"/>
                        <a:t>Pasture-based</a:t>
                      </a:r>
                    </a:p>
                    <a:p>
                      <a:endParaRPr lang="en-US" sz="1400" b="1"/>
                    </a:p>
                  </a:txBody>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050" b="0"/>
                        <a:t>Management system is based on natural ecosystems to which large ruminant have been contributed for millions of years.</a:t>
                      </a:r>
                    </a:p>
                  </a:txBody>
                  <a:tcPr/>
                </a:tc>
                <a:tc>
                  <a:txBody>
                    <a:bodyPr/>
                    <a:lstStyle/>
                    <a:p>
                      <a:pPr marL="176213" lvl="0" indent="-176213">
                        <a:lnSpc>
                          <a:spcPct val="100000"/>
                        </a:lnSpc>
                        <a:spcBef>
                          <a:spcPts val="600"/>
                        </a:spcBef>
                        <a:buFont typeface="System Font Regular"/>
                        <a:buChar char="✚"/>
                      </a:pPr>
                      <a:r>
                        <a:rPr lang="en-US" sz="1050" b="0"/>
                        <a:t>Contributes to the ecosystem’s natural equilibrium</a:t>
                      </a:r>
                    </a:p>
                    <a:p>
                      <a:pPr marL="176213" lvl="0" indent="-176213">
                        <a:lnSpc>
                          <a:spcPct val="100000"/>
                        </a:lnSpc>
                        <a:spcBef>
                          <a:spcPts val="600"/>
                        </a:spcBef>
                        <a:buFont typeface="System Font Regular"/>
                        <a:buChar char="✚"/>
                      </a:pPr>
                      <a:r>
                        <a:rPr lang="en-US" sz="1050" b="0"/>
                        <a:t>Can be based on natural grasslands or sown pastures, which might result in lower methane emissions and do not contribute to LULUCF</a:t>
                      </a:r>
                    </a:p>
                    <a:p>
                      <a:pPr marL="176213" lvl="0" indent="-176213">
                        <a:lnSpc>
                          <a:spcPct val="100000"/>
                        </a:lnSpc>
                        <a:spcBef>
                          <a:spcPts val="600"/>
                        </a:spcBef>
                        <a:buFont typeface="System Font Regular"/>
                        <a:buChar char="✚"/>
                      </a:pPr>
                      <a:r>
                        <a:rPr lang="en-US" sz="1050" b="0"/>
                        <a:t>Provides opportunity to regenerate natural grasslands and improve soil carbon-capture potential</a:t>
                      </a:r>
                    </a:p>
                    <a:p>
                      <a:pPr marL="176213" lvl="0" indent="-176213">
                        <a:lnSpc>
                          <a:spcPct val="100000"/>
                        </a:lnSpc>
                        <a:spcBef>
                          <a:spcPts val="600"/>
                        </a:spcBef>
                        <a:buFont typeface="System Font Regular"/>
                        <a:buChar char="⁃"/>
                      </a:pPr>
                      <a:r>
                        <a:rPr lang="en-US" sz="1050" b="0"/>
                        <a:t>Can be created on cut or deforested terrains</a:t>
                      </a:r>
                    </a:p>
                    <a:p>
                      <a:pPr marL="176213" lvl="0" indent="-176213">
                        <a:lnSpc>
                          <a:spcPct val="100000"/>
                        </a:lnSpc>
                        <a:spcBef>
                          <a:spcPts val="600"/>
                        </a:spcBef>
                        <a:buFont typeface="System Font Regular"/>
                        <a:buChar char="⁃"/>
                      </a:pPr>
                      <a:r>
                        <a:rPr lang="en-US" sz="1050" b="0"/>
                        <a:t>Produces the most emissions per kg of beef</a:t>
                      </a:r>
                    </a:p>
                  </a:txBody>
                  <a:tcPr/>
                </a:tc>
                <a:extLst>
                  <a:ext uri="{0D108BD9-81ED-4DB2-BD59-A6C34878D82A}">
                    <a16:rowId xmlns:a16="http://schemas.microsoft.com/office/drawing/2014/main" val="3605782436"/>
                  </a:ext>
                </a:extLst>
              </a:tr>
              <a:tr h="843196">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400" b="1"/>
                        <a:t>Grain- or feedlot-</a:t>
                      </a:r>
                      <a:br>
                        <a:rPr lang="en-US" sz="1400" b="1"/>
                      </a:br>
                      <a:r>
                        <a:rPr lang="en-US" sz="1400" b="1"/>
                        <a:t>based</a:t>
                      </a:r>
                    </a:p>
                    <a:p>
                      <a:pPr marL="0" indent="0">
                        <a:buNone/>
                      </a:pPr>
                      <a:endParaRPr lang="en-US" sz="1400" b="1"/>
                    </a:p>
                  </a:txBody>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050"/>
                        <a:t>Industrial management system is based on the rearing of cattle in large feedlots, where animals are fed with grain and hay.</a:t>
                      </a:r>
                    </a:p>
                  </a:txBody>
                  <a:tcPr/>
                </a:tc>
                <a:tc>
                  <a:txBody>
                    <a:bodyPr/>
                    <a:lstStyle/>
                    <a:p>
                      <a:pPr marL="177800" marR="0" lvl="0" indent="-177800" algn="l" defTabSz="711200" rtl="0" eaLnBrk="1" fontAlgn="auto" latinLnBrk="0" hangingPunct="1">
                        <a:lnSpc>
                          <a:spcPct val="100000"/>
                        </a:lnSpc>
                        <a:spcBef>
                          <a:spcPts val="600"/>
                        </a:spcBef>
                        <a:spcAft>
                          <a:spcPts val="0"/>
                        </a:spcAft>
                        <a:buClrTx/>
                        <a:buSzTx/>
                        <a:buFont typeface="System Font Regular"/>
                        <a:buChar char="✚"/>
                        <a:tabLst/>
                        <a:defRPr/>
                      </a:pPr>
                      <a:r>
                        <a:rPr lang="en-US" sz="1050" kern="1200">
                          <a:solidFill>
                            <a:schemeClr val="tx1"/>
                          </a:solidFill>
                          <a:latin typeface="+mn-lt"/>
                          <a:ea typeface="+mn-ea"/>
                          <a:cs typeface="+mn-cs"/>
                        </a:rPr>
                        <a:t>Can enable several thousand animals to be raised for food production in a smaller area of land at a lower cost</a:t>
                      </a:r>
                    </a:p>
                    <a:p>
                      <a:pPr marL="0" indent="-177800">
                        <a:lnSpc>
                          <a:spcPct val="100000"/>
                        </a:lnSpc>
                        <a:spcBef>
                          <a:spcPts val="600"/>
                        </a:spcBef>
                        <a:buFont typeface="System Font Regular"/>
                        <a:buChar char="✚"/>
                      </a:pPr>
                      <a:r>
                        <a:rPr lang="en-US" sz="1050"/>
                        <a:t>Produces least methane per kg of beef</a:t>
                      </a:r>
                    </a:p>
                    <a:p>
                      <a:pPr marL="0" indent="-177800">
                        <a:lnSpc>
                          <a:spcPct val="100000"/>
                        </a:lnSpc>
                        <a:spcBef>
                          <a:spcPts val="600"/>
                        </a:spcBef>
                        <a:buFont typeface="System Font Regular"/>
                        <a:buChar char="⁃"/>
                      </a:pPr>
                      <a:r>
                        <a:rPr lang="en-US" sz="1050"/>
                        <a:t>Presents concerns about animal welfare</a:t>
                      </a:r>
                    </a:p>
                    <a:p>
                      <a:pPr marL="0" indent="-177800">
                        <a:lnSpc>
                          <a:spcPct val="100000"/>
                        </a:lnSpc>
                        <a:spcBef>
                          <a:spcPts val="600"/>
                        </a:spcBef>
                        <a:buFont typeface="System Font Regular"/>
                        <a:buChar char="⁃"/>
                      </a:pPr>
                      <a:r>
                        <a:rPr lang="en-US" sz="1050"/>
                        <a:t>Requires high use of antibiotics and hormones</a:t>
                      </a:r>
                    </a:p>
                    <a:p>
                      <a:pPr marL="0" indent="-177800">
                        <a:lnSpc>
                          <a:spcPct val="100000"/>
                        </a:lnSpc>
                        <a:spcBef>
                          <a:spcPts val="600"/>
                        </a:spcBef>
                        <a:buFont typeface="System Font Regular"/>
                        <a:buChar char="⁃"/>
                      </a:pPr>
                      <a:r>
                        <a:rPr lang="en-US" sz="1050"/>
                        <a:t>Can contribute significantly to water contamination</a:t>
                      </a:r>
                    </a:p>
                  </a:txBody>
                  <a:tcPr/>
                </a:tc>
                <a:extLst>
                  <a:ext uri="{0D108BD9-81ED-4DB2-BD59-A6C34878D82A}">
                    <a16:rowId xmlns:a16="http://schemas.microsoft.com/office/drawing/2014/main" val="2812823161"/>
                  </a:ext>
                </a:extLst>
              </a:tr>
              <a:tr h="843196">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400" b="1"/>
                        <a:t>Mixed management</a:t>
                      </a:r>
                    </a:p>
                    <a:p>
                      <a:pPr marL="0" indent="0">
                        <a:buNone/>
                      </a:pPr>
                      <a:endParaRPr lang="en-US" sz="1400" b="1"/>
                    </a:p>
                  </a:txBody>
                  <a:tcPr/>
                </a:tc>
                <a:tc>
                  <a:txBody>
                    <a:bodyPr/>
                    <a:lstStyle/>
                    <a:p>
                      <a:pPr marL="0" marR="0" lvl="0" indent="0" algn="l" rtl="0" eaLnBrk="1" fontAlgn="auto" latinLnBrk="0" hangingPunct="1">
                        <a:lnSpc>
                          <a:spcPct val="100000"/>
                        </a:lnSpc>
                        <a:spcBef>
                          <a:spcPts val="1200"/>
                        </a:spcBef>
                        <a:spcAft>
                          <a:spcPts val="0"/>
                        </a:spcAft>
                        <a:buClrTx/>
                        <a:buSzTx/>
                        <a:buFontTx/>
                        <a:buNone/>
                      </a:pPr>
                      <a:r>
                        <a:rPr lang="en-US" sz="1050"/>
                        <a:t>Combines management practices from pasture- and grain-based systems. Pastures cycle between crops and cattle, and cattle rotate between grazing on pastures and feeding on grains and hay.</a:t>
                      </a:r>
                    </a:p>
                    <a:p>
                      <a:pPr marL="0" marR="0" lvl="0" indent="0" algn="l" rtl="0" eaLnBrk="1" fontAlgn="auto" latinLnBrk="0" hangingPunct="1">
                        <a:lnSpc>
                          <a:spcPct val="100000"/>
                        </a:lnSpc>
                        <a:spcBef>
                          <a:spcPts val="1200"/>
                        </a:spcBef>
                        <a:spcAft>
                          <a:spcPts val="0"/>
                        </a:spcAft>
                        <a:buClrTx/>
                        <a:buSzTx/>
                        <a:buFontTx/>
                        <a:buNone/>
                      </a:pPr>
                      <a:endParaRPr lang="en-US" sz="1050"/>
                    </a:p>
                  </a:txBody>
                  <a:tcPr/>
                </a:tc>
                <a:tc>
                  <a:txBody>
                    <a:bodyPr/>
                    <a:lstStyle/>
                    <a:p>
                      <a:pPr marL="0" marR="0" lvl="0" indent="-177800" algn="l" defTabSz="711200" rtl="0" eaLnBrk="1" fontAlgn="auto" latinLnBrk="0" hangingPunct="1">
                        <a:lnSpc>
                          <a:spcPct val="100000"/>
                        </a:lnSpc>
                        <a:spcBef>
                          <a:spcPts val="600"/>
                        </a:spcBef>
                        <a:spcAft>
                          <a:spcPts val="0"/>
                        </a:spcAft>
                        <a:buClrTx/>
                        <a:buSzTx/>
                        <a:buFont typeface="System Font Regular"/>
                        <a:buChar char="✚"/>
                        <a:tabLst/>
                        <a:defRPr/>
                      </a:pPr>
                      <a:r>
                        <a:rPr lang="en-US" sz="1050"/>
                        <a:t>Enhances soil health, improving C and N retention in the soil</a:t>
                      </a:r>
                    </a:p>
                    <a:p>
                      <a:pPr marL="177800" marR="0" lvl="0" indent="-177800" algn="l" defTabSz="711200" rtl="0" eaLnBrk="1" fontAlgn="auto" latinLnBrk="0" hangingPunct="1">
                        <a:lnSpc>
                          <a:spcPct val="100000"/>
                        </a:lnSpc>
                        <a:spcBef>
                          <a:spcPts val="600"/>
                        </a:spcBef>
                        <a:spcAft>
                          <a:spcPts val="0"/>
                        </a:spcAft>
                        <a:buClrTx/>
                        <a:buSzTx/>
                        <a:buFont typeface="System Font Regular"/>
                        <a:buChar char="✚"/>
                        <a:tabLst/>
                        <a:defRPr/>
                      </a:pPr>
                      <a:r>
                        <a:rPr lang="en-US" sz="1050"/>
                        <a:t>Diversified agrifood system activities can reduce income vulnerability</a:t>
                      </a:r>
                    </a:p>
                    <a:p>
                      <a:pPr marL="0" indent="0">
                        <a:lnSpc>
                          <a:spcPct val="100000"/>
                        </a:lnSpc>
                        <a:spcBef>
                          <a:spcPts val="600"/>
                        </a:spcBef>
                        <a:buFont typeface="System Font Regular"/>
                        <a:buNone/>
                      </a:pPr>
                      <a:r>
                        <a:rPr lang="en-US" sz="1050"/>
                        <a:t>C  Can be labor-, cost-, and infrastructure-intensive</a:t>
                      </a:r>
                      <a:br>
                        <a:rPr lang="en-US" sz="1050"/>
                      </a:br>
                      <a:r>
                        <a:rPr lang="en-US" sz="1050"/>
                        <a:t/>
                      </a:r>
                      <a:br>
                        <a:rPr lang="en-US" sz="1050"/>
                      </a:br>
                      <a:endParaRPr lang="en-US" sz="1050"/>
                    </a:p>
                  </a:txBody>
                  <a:tcPr/>
                </a:tc>
                <a:extLst>
                  <a:ext uri="{0D108BD9-81ED-4DB2-BD59-A6C34878D82A}">
                    <a16:rowId xmlns:a16="http://schemas.microsoft.com/office/drawing/2014/main" val="3006646346"/>
                  </a:ext>
                </a:extLst>
              </a:tr>
            </a:tbl>
          </a:graphicData>
        </a:graphic>
      </p:graphicFrame>
      <p:graphicFrame>
        <p:nvGraphicFramePr>
          <p:cNvPr id="34" name="Chart 33">
            <a:extLst>
              <a:ext uri="{FF2B5EF4-FFF2-40B4-BE49-F238E27FC236}">
                <a16:creationId xmlns:a16="http://schemas.microsoft.com/office/drawing/2014/main" id="{CF905050-0578-B2A1-DA0D-08C2A56746E4}"/>
              </a:ext>
            </a:extLst>
          </p:cNvPr>
          <p:cNvGraphicFramePr/>
          <p:nvPr>
            <p:custDataLst>
              <p:tags r:id="rId3"/>
            </p:custDataLst>
            <p:extLst>
              <p:ext uri="{D42A27DB-BD31-4B8C-83A1-F6EECF244321}">
                <p14:modId xmlns:p14="http://schemas.microsoft.com/office/powerpoint/2010/main" val="3906887443"/>
              </p:ext>
            </p:extLst>
          </p:nvPr>
        </p:nvGraphicFramePr>
        <p:xfrm>
          <a:off x="8964613" y="1663700"/>
          <a:ext cx="2992437" cy="2271713"/>
        </p:xfrm>
        <a:graphic>
          <a:graphicData uri="http://schemas.openxmlformats.org/drawingml/2006/chart">
            <c:chart xmlns:c="http://schemas.openxmlformats.org/drawingml/2006/chart" xmlns:r="http://schemas.openxmlformats.org/officeDocument/2006/relationships" r:id="rId41"/>
          </a:graphicData>
        </a:graphic>
      </p:graphicFrame>
      <p:sp useBgFill="1">
        <p:nvSpPr>
          <p:cNvPr id="21" name="Freeform 20">
            <a:extLst>
              <a:ext uri="{FF2B5EF4-FFF2-40B4-BE49-F238E27FC236}">
                <a16:creationId xmlns:a16="http://schemas.microsoft.com/office/drawing/2014/main" id="{A80EB6FA-E53A-A2E2-E724-3438A3D16A63}"/>
              </a:ext>
            </a:extLst>
          </p:cNvPr>
          <p:cNvSpPr/>
          <p:nvPr>
            <p:custDataLst>
              <p:tags r:id="rId4"/>
            </p:custDataLst>
          </p:nvPr>
        </p:nvSpPr>
        <p:spPr bwMode="auto">
          <a:xfrm>
            <a:off x="10555288" y="1771650"/>
            <a:ext cx="479426" cy="185739"/>
          </a:xfrm>
          <a:custGeom>
            <a:avLst/>
            <a:gdLst/>
            <a:ahLst/>
            <a:cxnLst/>
            <a:rect l="0" t="0" r="0" b="0"/>
            <a:pathLst>
              <a:path w="479426" h="185739">
                <a:moveTo>
                  <a:pt x="0" y="128588"/>
                </a:moveTo>
                <a:lnTo>
                  <a:pt x="479425" y="0"/>
                </a:lnTo>
                <a:lnTo>
                  <a:pt x="479425" y="57150"/>
                </a:lnTo>
                <a:lnTo>
                  <a:pt x="0" y="185738"/>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4" name="Freeform 23">
            <a:extLst>
              <a:ext uri="{FF2B5EF4-FFF2-40B4-BE49-F238E27FC236}">
                <a16:creationId xmlns:a16="http://schemas.microsoft.com/office/drawing/2014/main" id="{FCAE3BF1-33DE-1577-2398-25C5BE6FA9B8}"/>
              </a:ext>
            </a:extLst>
          </p:cNvPr>
          <p:cNvSpPr/>
          <p:nvPr>
            <p:custDataLst>
              <p:tags r:id="rId5"/>
            </p:custDataLst>
          </p:nvPr>
        </p:nvSpPr>
        <p:spPr bwMode="auto">
          <a:xfrm>
            <a:off x="10555288" y="2008188"/>
            <a:ext cx="479426" cy="185738"/>
          </a:xfrm>
          <a:custGeom>
            <a:avLst/>
            <a:gdLst/>
            <a:ahLst/>
            <a:cxnLst/>
            <a:rect l="0" t="0" r="0" b="0"/>
            <a:pathLst>
              <a:path w="479426" h="185738">
                <a:moveTo>
                  <a:pt x="0" y="128587"/>
                </a:moveTo>
                <a:lnTo>
                  <a:pt x="479425" y="0"/>
                </a:lnTo>
                <a:lnTo>
                  <a:pt x="479425" y="57150"/>
                </a:lnTo>
                <a:lnTo>
                  <a:pt x="0" y="185737"/>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8" name="Freeform 27">
            <a:extLst>
              <a:ext uri="{FF2B5EF4-FFF2-40B4-BE49-F238E27FC236}">
                <a16:creationId xmlns:a16="http://schemas.microsoft.com/office/drawing/2014/main" id="{C5B8EAE2-F87F-7579-B140-F8A162DAACCD}"/>
              </a:ext>
            </a:extLst>
          </p:cNvPr>
          <p:cNvSpPr/>
          <p:nvPr>
            <p:custDataLst>
              <p:tags r:id="rId6"/>
            </p:custDataLst>
          </p:nvPr>
        </p:nvSpPr>
        <p:spPr bwMode="auto">
          <a:xfrm>
            <a:off x="11299825" y="2008188"/>
            <a:ext cx="479426" cy="185738"/>
          </a:xfrm>
          <a:custGeom>
            <a:avLst/>
            <a:gdLst/>
            <a:ahLst/>
            <a:cxnLst/>
            <a:rect l="0" t="0" r="0" b="0"/>
            <a:pathLst>
              <a:path w="479426" h="185738">
                <a:moveTo>
                  <a:pt x="0" y="128587"/>
                </a:moveTo>
                <a:lnTo>
                  <a:pt x="479425" y="0"/>
                </a:lnTo>
                <a:lnTo>
                  <a:pt x="479425" y="57150"/>
                </a:lnTo>
                <a:lnTo>
                  <a:pt x="0" y="185737"/>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2" name="Freeform 31">
            <a:extLst>
              <a:ext uri="{FF2B5EF4-FFF2-40B4-BE49-F238E27FC236}">
                <a16:creationId xmlns:a16="http://schemas.microsoft.com/office/drawing/2014/main" id="{B3EFA5B0-5669-4062-D8F4-665AF124123B}"/>
              </a:ext>
            </a:extLst>
          </p:cNvPr>
          <p:cNvSpPr/>
          <p:nvPr>
            <p:custDataLst>
              <p:tags r:id="rId7"/>
            </p:custDataLst>
          </p:nvPr>
        </p:nvSpPr>
        <p:spPr bwMode="auto">
          <a:xfrm>
            <a:off x="10555288" y="2244725"/>
            <a:ext cx="1223963" cy="387351"/>
          </a:xfrm>
          <a:custGeom>
            <a:avLst/>
            <a:gdLst/>
            <a:ahLst/>
            <a:cxnLst/>
            <a:rect l="0" t="0" r="0" b="0"/>
            <a:pathLst>
              <a:path w="1223963" h="387351">
                <a:moveTo>
                  <a:pt x="0" y="330200"/>
                </a:moveTo>
                <a:lnTo>
                  <a:pt x="1223962" y="0"/>
                </a:lnTo>
                <a:lnTo>
                  <a:pt x="1223962" y="57150"/>
                </a:lnTo>
                <a:lnTo>
                  <a:pt x="0" y="387350"/>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9" name="Freeform 18">
            <a:extLst>
              <a:ext uri="{FF2B5EF4-FFF2-40B4-BE49-F238E27FC236}">
                <a16:creationId xmlns:a16="http://schemas.microsoft.com/office/drawing/2014/main" id="{CE77D1A0-6F92-FD7E-3C25-AC8CD741611D}"/>
              </a:ext>
            </a:extLst>
          </p:cNvPr>
          <p:cNvSpPr/>
          <p:nvPr>
            <p:custDataLst>
              <p:tags r:id="rId8"/>
            </p:custDataLst>
          </p:nvPr>
        </p:nvSpPr>
        <p:spPr bwMode="auto">
          <a:xfrm>
            <a:off x="10555288" y="1771650"/>
            <a:ext cx="479426" cy="128589"/>
          </a:xfrm>
          <a:custGeom>
            <a:avLst/>
            <a:gdLst/>
            <a:ahLst/>
            <a:cxnLst/>
            <a:rect l="0" t="0" r="0" b="0"/>
            <a:pathLst>
              <a:path w="479426" h="128589">
                <a:moveTo>
                  <a:pt x="0" y="128588"/>
                </a:moveTo>
                <a:lnTo>
                  <a:pt x="479425"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a:extLst>
              <a:ext uri="{FF2B5EF4-FFF2-40B4-BE49-F238E27FC236}">
                <a16:creationId xmlns:a16="http://schemas.microsoft.com/office/drawing/2014/main" id="{0C45977C-ACF1-D396-23C1-5B63FDA51A14}"/>
              </a:ext>
            </a:extLst>
          </p:cNvPr>
          <p:cNvSpPr/>
          <p:nvPr>
            <p:custDataLst>
              <p:tags r:id="rId9"/>
            </p:custDataLst>
          </p:nvPr>
        </p:nvSpPr>
        <p:spPr bwMode="auto">
          <a:xfrm>
            <a:off x="10555288" y="1828800"/>
            <a:ext cx="479426" cy="128589"/>
          </a:xfrm>
          <a:custGeom>
            <a:avLst/>
            <a:gdLst/>
            <a:ahLst/>
            <a:cxnLst/>
            <a:rect l="0" t="0" r="0" b="0"/>
            <a:pathLst>
              <a:path w="479426" h="128589">
                <a:moveTo>
                  <a:pt x="0" y="128588"/>
                </a:moveTo>
                <a:lnTo>
                  <a:pt x="479425"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a:extLst>
              <a:ext uri="{FF2B5EF4-FFF2-40B4-BE49-F238E27FC236}">
                <a16:creationId xmlns:a16="http://schemas.microsoft.com/office/drawing/2014/main" id="{1B4E0956-BC8F-AC4D-0AB5-947B27F18AD0}"/>
              </a:ext>
            </a:extLst>
          </p:cNvPr>
          <p:cNvSpPr/>
          <p:nvPr>
            <p:custDataLst>
              <p:tags r:id="rId10"/>
            </p:custDataLst>
          </p:nvPr>
        </p:nvSpPr>
        <p:spPr bwMode="auto">
          <a:xfrm>
            <a:off x="10555288" y="2008188"/>
            <a:ext cx="479426" cy="128588"/>
          </a:xfrm>
          <a:custGeom>
            <a:avLst/>
            <a:gdLst/>
            <a:ahLst/>
            <a:cxnLst/>
            <a:rect l="0" t="0" r="0" b="0"/>
            <a:pathLst>
              <a:path w="479426" h="128588">
                <a:moveTo>
                  <a:pt x="0" y="128587"/>
                </a:moveTo>
                <a:lnTo>
                  <a:pt x="479425"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a:extLst>
              <a:ext uri="{FF2B5EF4-FFF2-40B4-BE49-F238E27FC236}">
                <a16:creationId xmlns:a16="http://schemas.microsoft.com/office/drawing/2014/main" id="{8501CE33-7FC5-0E81-365F-4F395074C0CD}"/>
              </a:ext>
            </a:extLst>
          </p:cNvPr>
          <p:cNvSpPr/>
          <p:nvPr>
            <p:custDataLst>
              <p:tags r:id="rId11"/>
            </p:custDataLst>
          </p:nvPr>
        </p:nvSpPr>
        <p:spPr bwMode="auto">
          <a:xfrm>
            <a:off x="10555288" y="2065338"/>
            <a:ext cx="479426" cy="128588"/>
          </a:xfrm>
          <a:custGeom>
            <a:avLst/>
            <a:gdLst/>
            <a:ahLst/>
            <a:cxnLst/>
            <a:rect l="0" t="0" r="0" b="0"/>
            <a:pathLst>
              <a:path w="479426" h="128588">
                <a:moveTo>
                  <a:pt x="0" y="128587"/>
                </a:moveTo>
                <a:lnTo>
                  <a:pt x="479425"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a:extLst>
              <a:ext uri="{FF2B5EF4-FFF2-40B4-BE49-F238E27FC236}">
                <a16:creationId xmlns:a16="http://schemas.microsoft.com/office/drawing/2014/main" id="{631758A8-241F-147B-5CB9-63854EB9C183}"/>
              </a:ext>
            </a:extLst>
          </p:cNvPr>
          <p:cNvSpPr/>
          <p:nvPr>
            <p:custDataLst>
              <p:tags r:id="rId12"/>
            </p:custDataLst>
          </p:nvPr>
        </p:nvSpPr>
        <p:spPr bwMode="auto">
          <a:xfrm>
            <a:off x="11299825" y="2008188"/>
            <a:ext cx="479426" cy="128588"/>
          </a:xfrm>
          <a:custGeom>
            <a:avLst/>
            <a:gdLst/>
            <a:ahLst/>
            <a:cxnLst/>
            <a:rect l="0" t="0" r="0" b="0"/>
            <a:pathLst>
              <a:path w="479426" h="128588">
                <a:moveTo>
                  <a:pt x="0" y="128587"/>
                </a:moveTo>
                <a:lnTo>
                  <a:pt x="479425"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a:extLst>
              <a:ext uri="{FF2B5EF4-FFF2-40B4-BE49-F238E27FC236}">
                <a16:creationId xmlns:a16="http://schemas.microsoft.com/office/drawing/2014/main" id="{1C243CDC-A16E-B90D-9331-75BBB30444A3}"/>
              </a:ext>
            </a:extLst>
          </p:cNvPr>
          <p:cNvSpPr/>
          <p:nvPr>
            <p:custDataLst>
              <p:tags r:id="rId13"/>
            </p:custDataLst>
          </p:nvPr>
        </p:nvSpPr>
        <p:spPr bwMode="auto">
          <a:xfrm>
            <a:off x="11299825" y="2065338"/>
            <a:ext cx="479426" cy="128588"/>
          </a:xfrm>
          <a:custGeom>
            <a:avLst/>
            <a:gdLst/>
            <a:ahLst/>
            <a:cxnLst/>
            <a:rect l="0" t="0" r="0" b="0"/>
            <a:pathLst>
              <a:path w="479426" h="128588">
                <a:moveTo>
                  <a:pt x="0" y="128587"/>
                </a:moveTo>
                <a:lnTo>
                  <a:pt x="479425"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a:extLst>
              <a:ext uri="{FF2B5EF4-FFF2-40B4-BE49-F238E27FC236}">
                <a16:creationId xmlns:a16="http://schemas.microsoft.com/office/drawing/2014/main" id="{56765091-C632-669E-468C-0460E30474B6}"/>
              </a:ext>
            </a:extLst>
          </p:cNvPr>
          <p:cNvSpPr/>
          <p:nvPr>
            <p:custDataLst>
              <p:tags r:id="rId14"/>
            </p:custDataLst>
          </p:nvPr>
        </p:nvSpPr>
        <p:spPr bwMode="auto">
          <a:xfrm>
            <a:off x="10555288" y="2244725"/>
            <a:ext cx="1223963" cy="330201"/>
          </a:xfrm>
          <a:custGeom>
            <a:avLst/>
            <a:gdLst/>
            <a:ahLst/>
            <a:cxnLst/>
            <a:rect l="0" t="0" r="0" b="0"/>
            <a:pathLst>
              <a:path w="1223963" h="330201">
                <a:moveTo>
                  <a:pt x="0" y="330200"/>
                </a:moveTo>
                <a:lnTo>
                  <a:pt x="1223962"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a:extLst>
              <a:ext uri="{FF2B5EF4-FFF2-40B4-BE49-F238E27FC236}">
                <a16:creationId xmlns:a16="http://schemas.microsoft.com/office/drawing/2014/main" id="{BCF08FB5-743D-C886-21C2-DEC5BD9AE827}"/>
              </a:ext>
            </a:extLst>
          </p:cNvPr>
          <p:cNvSpPr/>
          <p:nvPr>
            <p:custDataLst>
              <p:tags r:id="rId15"/>
            </p:custDataLst>
          </p:nvPr>
        </p:nvSpPr>
        <p:spPr bwMode="auto">
          <a:xfrm>
            <a:off x="10555288" y="2301875"/>
            <a:ext cx="1223963" cy="330201"/>
          </a:xfrm>
          <a:custGeom>
            <a:avLst/>
            <a:gdLst/>
            <a:ahLst/>
            <a:cxnLst/>
            <a:rect l="0" t="0" r="0" b="0"/>
            <a:pathLst>
              <a:path w="1223963" h="330201">
                <a:moveTo>
                  <a:pt x="0" y="330200"/>
                </a:moveTo>
                <a:lnTo>
                  <a:pt x="1223962"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2" name="Text Placeholder 10">
            <a:extLst>
              <a:ext uri="{FF2B5EF4-FFF2-40B4-BE49-F238E27FC236}">
                <a16:creationId xmlns:a16="http://schemas.microsoft.com/office/drawing/2014/main" id="{8884BFD3-DC55-467E-7B38-92FA49BD1FEB}"/>
              </a:ext>
            </a:extLst>
          </p:cNvPr>
          <p:cNvSpPr txBox="1">
            <a:spLocks/>
          </p:cNvSpPr>
          <p:nvPr>
            <p:custDataLst>
              <p:tags r:id="rId16"/>
            </p:custDataLst>
          </p:nvPr>
        </p:nvSpPr>
        <p:spPr bwMode="gray">
          <a:xfrm>
            <a:off x="9304338" y="3027363"/>
            <a:ext cx="152400" cy="4556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17463" rIns="0" bIns="17463"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sz="1000" b="1">
                <a:solidFill>
                  <a:schemeClr val="bg1"/>
                </a:solidFill>
              </a:rPr>
              <a:t>SD 224</a:t>
            </a:r>
          </a:p>
        </p:txBody>
      </p:sp>
      <p:sp>
        <p:nvSpPr>
          <p:cNvPr id="172" name="Text Placeholder 10">
            <a:extLst>
              <a:ext uri="{FF2B5EF4-FFF2-40B4-BE49-F238E27FC236}">
                <a16:creationId xmlns:a16="http://schemas.microsoft.com/office/drawing/2014/main" id="{957648E6-7586-0606-583F-EFDE6DEC895C}"/>
              </a:ext>
            </a:extLst>
          </p:cNvPr>
          <p:cNvSpPr txBox="1">
            <a:spLocks/>
          </p:cNvSpPr>
          <p:nvPr>
            <p:custDataLst>
              <p:tags r:id="rId17"/>
            </p:custDataLst>
          </p:nvPr>
        </p:nvSpPr>
        <p:spPr bwMode="gray">
          <a:xfrm>
            <a:off x="9677400" y="3467100"/>
            <a:ext cx="152400" cy="385763"/>
          </a:xfrm>
          <a:prstGeom prst="rect">
            <a:avLst/>
          </a:prstGeom>
          <a:noFill/>
          <a:ln>
            <a:noFill/>
          </a:ln>
          <a:effectLst/>
          <a:extLst>
            <a:ext uri="{909E8E84-426E-40DD-AFC4-6F175D3DCCD1}">
              <a14:hiddenFill xmlns:a14="http://schemas.microsoft.com/office/drawing/2010/main">
                <a:solidFill>
                  <a:schemeClr val="accent2"/>
                </a:solidFill>
              </a14:hiddenFill>
            </a:ext>
          </a:extLst>
        </p:spPr>
        <p:txBody>
          <a:bodyPr vert="vert270" wrap="none" lIns="0" tIns="17463" rIns="0" bIns="17463"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000">
                <a:solidFill>
                  <a:schemeClr val="bg1"/>
                </a:solidFill>
                <a:effectLst/>
              </a:rPr>
              <a:t>SD 35</a:t>
            </a:r>
            <a:endParaRPr lang="en-US" sz="1000">
              <a:solidFill>
                <a:schemeClr val="bg1"/>
              </a:solidFill>
            </a:endParaRPr>
          </a:p>
        </p:txBody>
      </p:sp>
      <p:sp>
        <p:nvSpPr>
          <p:cNvPr id="190" name="Text Placeholder 10">
            <a:extLst>
              <a:ext uri="{FF2B5EF4-FFF2-40B4-BE49-F238E27FC236}">
                <a16:creationId xmlns:a16="http://schemas.microsoft.com/office/drawing/2014/main" id="{C3BF1600-1B6F-E82E-5377-8F2AAEBA3B24}"/>
              </a:ext>
            </a:extLst>
          </p:cNvPr>
          <p:cNvSpPr txBox="1">
            <a:spLocks/>
          </p:cNvSpPr>
          <p:nvPr>
            <p:custDataLst>
              <p:tags r:id="rId18"/>
            </p:custDataLst>
          </p:nvPr>
        </p:nvSpPr>
        <p:spPr bwMode="gray">
          <a:xfrm>
            <a:off x="10048875" y="3265488"/>
            <a:ext cx="152400" cy="455613"/>
          </a:xfrm>
          <a:prstGeom prst="rect">
            <a:avLst/>
          </a:prstGeom>
          <a:noFill/>
          <a:ln>
            <a:noFill/>
          </a:ln>
          <a:effectLst/>
          <a:extLst>
            <a:ext uri="{909E8E84-426E-40DD-AFC4-6F175D3DCCD1}">
              <a14:hiddenFill xmlns:a14="http://schemas.microsoft.com/office/drawing/2010/main">
                <a:solidFill>
                  <a:schemeClr val="accent3"/>
                </a:solidFill>
              </a14:hiddenFill>
            </a:ext>
          </a:extLst>
        </p:spPr>
        <p:txBody>
          <a:bodyPr vert="vert270" wrap="none" lIns="0" tIns="17463" rIns="0" bIns="17463"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000">
                <a:solidFill>
                  <a:schemeClr val="bg1"/>
                </a:solidFill>
                <a:effectLst/>
              </a:rPr>
              <a:t>SD 113</a:t>
            </a:r>
          </a:p>
        </p:txBody>
      </p:sp>
      <p:sp>
        <p:nvSpPr>
          <p:cNvPr id="8" name="Text Placeholder 10">
            <a:extLst>
              <a:ext uri="{FF2B5EF4-FFF2-40B4-BE49-F238E27FC236}">
                <a16:creationId xmlns:a16="http://schemas.microsoft.com/office/drawing/2014/main" id="{DC7ADFAF-E331-719A-E267-470F7DEE3EAB}"/>
              </a:ext>
            </a:extLst>
          </p:cNvPr>
          <p:cNvSpPr txBox="1">
            <a:spLocks/>
          </p:cNvSpPr>
          <p:nvPr>
            <p:custDataLst>
              <p:tags r:id="rId19"/>
            </p:custDataLst>
          </p:nvPr>
        </p:nvSpPr>
        <p:spPr bwMode="auto">
          <a:xfrm>
            <a:off x="9088438" y="3895725"/>
            <a:ext cx="1331913"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3EE1C23-390B-4EB1-8E25-EDC876ABD1C0}" type="datetime'A''''''djusted GHG In''''tensi''ty'' (kg CO''2e/kg H''QP)'">
              <a:rPr lang="en-US" altLang="en-US" sz="1000" smtClean="0"/>
              <a:pPr marL="0" indent="0" algn="ctr">
                <a:spcBef>
                  <a:spcPct val="0"/>
                </a:spcBef>
                <a:spcAft>
                  <a:spcPct val="0"/>
                </a:spcAft>
                <a:buNone/>
              </a:pPr>
              <a:t>Adjusted GHG Intensity (kg CO2e/kg HQP)</a:t>
            </a:fld>
            <a:endParaRPr lang="en-US" sz="1000"/>
          </a:p>
        </p:txBody>
      </p:sp>
      <p:sp>
        <p:nvSpPr>
          <p:cNvPr id="197" name="Text Placeholder 10">
            <a:extLst>
              <a:ext uri="{FF2B5EF4-FFF2-40B4-BE49-F238E27FC236}">
                <a16:creationId xmlns:a16="http://schemas.microsoft.com/office/drawing/2014/main" id="{327FEEBC-99BC-DD1F-30E0-9537A7628500}"/>
              </a:ext>
            </a:extLst>
          </p:cNvPr>
          <p:cNvSpPr txBox="1">
            <a:spLocks/>
          </p:cNvSpPr>
          <p:nvPr>
            <p:custDataLst>
              <p:tags r:id="rId20"/>
            </p:custDataLst>
          </p:nvPr>
        </p:nvSpPr>
        <p:spPr bwMode="gray">
          <a:xfrm>
            <a:off x="10718800" y="2646363"/>
            <a:ext cx="152400" cy="630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vert270" wrap="none" lIns="0" tIns="17463" rIns="0" bIns="17463"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000">
                <a:solidFill>
                  <a:schemeClr val="bg1"/>
                </a:solidFill>
                <a:effectLst/>
              </a:rPr>
              <a:t>SD 29,343</a:t>
            </a:r>
            <a:endParaRPr lang="en-US" sz="1000">
              <a:solidFill>
                <a:schemeClr val="bg1"/>
              </a:solidFill>
            </a:endParaRPr>
          </a:p>
        </p:txBody>
      </p:sp>
      <p:sp>
        <p:nvSpPr>
          <p:cNvPr id="203" name="Text Placeholder 10">
            <a:extLst>
              <a:ext uri="{FF2B5EF4-FFF2-40B4-BE49-F238E27FC236}">
                <a16:creationId xmlns:a16="http://schemas.microsoft.com/office/drawing/2014/main" id="{141B6047-E158-730D-CC92-770851DA4ED0}"/>
              </a:ext>
            </a:extLst>
          </p:cNvPr>
          <p:cNvSpPr txBox="1">
            <a:spLocks/>
          </p:cNvSpPr>
          <p:nvPr>
            <p:custDataLst>
              <p:tags r:id="rId21"/>
            </p:custDataLst>
          </p:nvPr>
        </p:nvSpPr>
        <p:spPr bwMode="gray">
          <a:xfrm>
            <a:off x="11090275" y="2808288"/>
            <a:ext cx="152400" cy="455613"/>
          </a:xfrm>
          <a:prstGeom prst="rect">
            <a:avLst/>
          </a:prstGeom>
          <a:noFill/>
          <a:ln>
            <a:noFill/>
          </a:ln>
          <a:effectLst/>
          <a:extLst>
            <a:ext uri="{909E8E84-426E-40DD-AFC4-6F175D3DCCD1}">
              <a14:hiddenFill xmlns:a14="http://schemas.microsoft.com/office/drawing/2010/main">
                <a:solidFill>
                  <a:schemeClr val="accent2"/>
                </a:solidFill>
              </a14:hiddenFill>
            </a:ext>
          </a:extLst>
        </p:spPr>
        <p:txBody>
          <a:bodyPr vert="vert270" wrap="none" lIns="0" tIns="17463" rIns="0" bIns="17463"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000">
                <a:solidFill>
                  <a:schemeClr val="bg1"/>
                </a:solidFill>
                <a:effectLst/>
              </a:rPr>
              <a:t>SD 555</a:t>
            </a:r>
          </a:p>
        </p:txBody>
      </p:sp>
      <p:sp>
        <p:nvSpPr>
          <p:cNvPr id="251" name="Text Placeholder 10">
            <a:extLst>
              <a:ext uri="{FF2B5EF4-FFF2-40B4-BE49-F238E27FC236}">
                <a16:creationId xmlns:a16="http://schemas.microsoft.com/office/drawing/2014/main" id="{DB7237A2-15D4-88AE-EFA6-E8B66890EB4D}"/>
              </a:ext>
            </a:extLst>
          </p:cNvPr>
          <p:cNvSpPr txBox="1">
            <a:spLocks/>
          </p:cNvSpPr>
          <p:nvPr>
            <p:custDataLst>
              <p:tags r:id="rId22"/>
            </p:custDataLst>
          </p:nvPr>
        </p:nvSpPr>
        <p:spPr bwMode="gray">
          <a:xfrm>
            <a:off x="11463338" y="2603500"/>
            <a:ext cx="152400" cy="630238"/>
          </a:xfrm>
          <a:prstGeom prst="rect">
            <a:avLst/>
          </a:prstGeom>
          <a:noFill/>
          <a:ln>
            <a:noFill/>
          </a:ln>
          <a:effectLst/>
          <a:extLst>
            <a:ext uri="{909E8E84-426E-40DD-AFC4-6F175D3DCCD1}">
              <a14:hiddenFill xmlns:a14="http://schemas.microsoft.com/office/drawing/2010/main">
                <a:solidFill>
                  <a:schemeClr val="accent3"/>
                </a:solidFill>
              </a14:hiddenFill>
            </a:ext>
          </a:extLst>
        </p:spPr>
        <p:txBody>
          <a:bodyPr vert="vert270" wrap="none" lIns="0" tIns="17463" rIns="0" bIns="17463"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000">
                <a:solidFill>
                  <a:schemeClr val="bg1"/>
                </a:solidFill>
                <a:effectLst/>
              </a:rPr>
              <a:t>SD 15,789</a:t>
            </a:r>
          </a:p>
        </p:txBody>
      </p:sp>
      <p:sp>
        <p:nvSpPr>
          <p:cNvPr id="31" name="Text Placeholder 10">
            <a:extLst>
              <a:ext uri="{FF2B5EF4-FFF2-40B4-BE49-F238E27FC236}">
                <a16:creationId xmlns:a16="http://schemas.microsoft.com/office/drawing/2014/main" id="{C731C93C-ACDC-794C-EB7C-38CCE217C533}"/>
              </a:ext>
            </a:extLst>
          </p:cNvPr>
          <p:cNvSpPr txBox="1">
            <a:spLocks/>
          </p:cNvSpPr>
          <p:nvPr>
            <p:custDataLst>
              <p:tags r:id="rId23"/>
            </p:custDataLst>
          </p:nvPr>
        </p:nvSpPr>
        <p:spPr bwMode="auto">
          <a:xfrm>
            <a:off x="10506074" y="3895725"/>
            <a:ext cx="1322388"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19371DE-0518-4258-9492-10D8E00F8CF3}" type="datetime'''Adjuste''d La''''nd In''t''ensity (ha''''/1k ton'' ''HQ''P)'">
              <a:rPr lang="en-US" altLang="en-US" sz="1000" smtClean="0"/>
              <a:pPr marL="0" indent="0" algn="ctr">
                <a:spcBef>
                  <a:spcPct val="0"/>
                </a:spcBef>
                <a:spcAft>
                  <a:spcPct val="0"/>
                </a:spcAft>
                <a:buNone/>
              </a:pPr>
              <a:t>Adjusted Land Intensity (ha/1k ton HQP)</a:t>
            </a:fld>
            <a:endParaRPr lang="en-US" sz="1000"/>
          </a:p>
        </p:txBody>
      </p:sp>
      <p:sp>
        <p:nvSpPr>
          <p:cNvPr id="143" name="Text Placeholder 10">
            <a:extLst>
              <a:ext uri="{FF2B5EF4-FFF2-40B4-BE49-F238E27FC236}">
                <a16:creationId xmlns:a16="http://schemas.microsoft.com/office/drawing/2014/main" id="{74DE2A0F-48A4-8830-AAAB-C0A2C9417913}"/>
              </a:ext>
            </a:extLst>
          </p:cNvPr>
          <p:cNvSpPr txBox="1">
            <a:spLocks/>
          </p:cNvSpPr>
          <p:nvPr>
            <p:custDataLst>
              <p:tags r:id="rId24"/>
            </p:custDataLst>
          </p:nvPr>
        </p:nvSpPr>
        <p:spPr bwMode="gray">
          <a:xfrm>
            <a:off x="9258300" y="2479675"/>
            <a:ext cx="2444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8CC901C-0E1E-4003-B906-2DEDC3E2163F}" type="datetime'''''''''''''''''''''''''''''''''4''''''''''''''''''''52'''">
              <a:rPr lang="en-US" altLang="en-US" sz="1000" smtClean="0">
                <a:effectLst/>
              </a:rPr>
              <a:pPr marL="0" indent="0" algn="ctr">
                <a:spcBef>
                  <a:spcPct val="0"/>
                </a:spcBef>
                <a:spcAft>
                  <a:spcPct val="0"/>
                </a:spcAft>
                <a:buNone/>
              </a:pPr>
              <a:t>452</a:t>
            </a:fld>
            <a:endParaRPr lang="en-US" sz="1000"/>
          </a:p>
        </p:txBody>
      </p:sp>
      <p:sp>
        <p:nvSpPr>
          <p:cNvPr id="170" name="Text Placeholder 10">
            <a:extLst>
              <a:ext uri="{FF2B5EF4-FFF2-40B4-BE49-F238E27FC236}">
                <a16:creationId xmlns:a16="http://schemas.microsoft.com/office/drawing/2014/main" id="{3E07FEDF-1923-FE1D-25CA-D619101B5FF1}"/>
              </a:ext>
            </a:extLst>
          </p:cNvPr>
          <p:cNvSpPr txBox="1">
            <a:spLocks/>
          </p:cNvSpPr>
          <p:nvPr>
            <p:custDataLst>
              <p:tags r:id="rId25"/>
            </p:custDataLst>
          </p:nvPr>
        </p:nvSpPr>
        <p:spPr bwMode="gray">
          <a:xfrm>
            <a:off x="9631363" y="3287713"/>
            <a:ext cx="2444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605B5C4-8CF9-484F-A12C-EADE7E4462FD}" type="datetime'''''''''''''''''1''''''''4''''''''6'''''''''''''">
              <a:rPr lang="en-US" altLang="en-US" sz="1000" smtClean="0">
                <a:effectLst/>
              </a:rPr>
              <a:pPr marL="0" indent="0" algn="ctr">
                <a:spcBef>
                  <a:spcPct val="0"/>
                </a:spcBef>
                <a:spcAft>
                  <a:spcPct val="0"/>
                </a:spcAft>
                <a:buNone/>
              </a:pPr>
              <a:t>146</a:t>
            </a:fld>
            <a:endParaRPr lang="en-US" sz="1000"/>
          </a:p>
        </p:txBody>
      </p:sp>
      <p:sp>
        <p:nvSpPr>
          <p:cNvPr id="182" name="Text Placeholder 10">
            <a:extLst>
              <a:ext uri="{FF2B5EF4-FFF2-40B4-BE49-F238E27FC236}">
                <a16:creationId xmlns:a16="http://schemas.microsoft.com/office/drawing/2014/main" id="{CED498E4-DBDE-697F-1F4D-9C817351E73A}"/>
              </a:ext>
            </a:extLst>
          </p:cNvPr>
          <p:cNvSpPr txBox="1">
            <a:spLocks/>
          </p:cNvSpPr>
          <p:nvPr>
            <p:custDataLst>
              <p:tags r:id="rId26"/>
            </p:custDataLst>
          </p:nvPr>
        </p:nvSpPr>
        <p:spPr bwMode="gray">
          <a:xfrm>
            <a:off x="10002838" y="2955925"/>
            <a:ext cx="2444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26B37F1-3309-4AA9-8E2D-F3B5C84417CE}" type="datetime'''''''''''2''''7''''''''''2'''">
              <a:rPr lang="en-US" altLang="en-US" sz="1000" smtClean="0">
                <a:effectLst/>
              </a:rPr>
              <a:pPr marL="0" indent="0" algn="ctr">
                <a:spcBef>
                  <a:spcPct val="0"/>
                </a:spcBef>
                <a:spcAft>
                  <a:spcPct val="0"/>
                </a:spcAft>
                <a:buNone/>
              </a:pPr>
              <a:t>272</a:t>
            </a:fld>
            <a:endParaRPr lang="en-US" sz="1000"/>
          </a:p>
        </p:txBody>
      </p:sp>
      <p:sp>
        <p:nvSpPr>
          <p:cNvPr id="72" name="Text Placeholder 10">
            <a:extLst>
              <a:ext uri="{FF2B5EF4-FFF2-40B4-BE49-F238E27FC236}">
                <a16:creationId xmlns:a16="http://schemas.microsoft.com/office/drawing/2014/main" id="{690242FF-6B08-BC6F-FE2D-2FCAD50DD97E}"/>
              </a:ext>
            </a:extLst>
          </p:cNvPr>
          <p:cNvSpPr txBox="1">
            <a:spLocks/>
          </p:cNvSpPr>
          <p:nvPr>
            <p:custDataLst>
              <p:tags r:id="rId27"/>
            </p:custDataLst>
          </p:nvPr>
        </p:nvSpPr>
        <p:spPr bwMode="gray">
          <a:xfrm>
            <a:off x="10550525" y="1568450"/>
            <a:ext cx="4889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6052939-CB29-4942-8219-FC45109CA1D2}" type="datetime'''''''''2''0''''''''''''''''''''''''''''2'',''''''3''''''51'''">
              <a:rPr lang="en-US" altLang="en-US" sz="1000" smtClean="0">
                <a:effectLst/>
              </a:rPr>
              <a:pPr marL="0" indent="0" algn="ctr">
                <a:spcBef>
                  <a:spcPct val="0"/>
                </a:spcBef>
                <a:spcAft>
                  <a:spcPct val="0"/>
                </a:spcAft>
                <a:buNone/>
              </a:pPr>
              <a:t>202,351</a:t>
            </a:fld>
            <a:endParaRPr lang="en-US" sz="1000"/>
          </a:p>
        </p:txBody>
      </p:sp>
      <p:sp useBgFill="1">
        <p:nvSpPr>
          <p:cNvPr id="59" name="Text Placeholder 10">
            <a:extLst>
              <a:ext uri="{FF2B5EF4-FFF2-40B4-BE49-F238E27FC236}">
                <a16:creationId xmlns:a16="http://schemas.microsoft.com/office/drawing/2014/main" id="{579E6DC1-4510-B595-C486-787A26EC632F}"/>
              </a:ext>
            </a:extLst>
          </p:cNvPr>
          <p:cNvSpPr txBox="1">
            <a:spLocks/>
          </p:cNvSpPr>
          <p:nvPr>
            <p:custDataLst>
              <p:tags r:id="rId28"/>
            </p:custDataLst>
          </p:nvPr>
        </p:nvSpPr>
        <p:spPr bwMode="gray">
          <a:xfrm>
            <a:off x="10991850" y="2041525"/>
            <a:ext cx="349250" cy="152400"/>
          </a:xfrm>
          <a:prstGeom prst="rect">
            <a:avLst/>
          </a:prstGeom>
          <a:ln>
            <a:noFill/>
          </a:ln>
          <a:effec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7040ED8-0629-4991-909B-2B8CA3E4C209}" type="datetime'''''''''''''''''''''''''''''''''9,''''''''''''''61''0'''''''''">
              <a:rPr lang="en-US" altLang="en-US" sz="1000" smtClean="0">
                <a:effectLst/>
              </a:rPr>
              <a:pPr marL="0" indent="0" algn="ctr">
                <a:spcBef>
                  <a:spcPct val="0"/>
                </a:spcBef>
                <a:spcAft>
                  <a:spcPct val="0"/>
                </a:spcAft>
                <a:buNone/>
              </a:pPr>
              <a:t>9,610</a:t>
            </a:fld>
            <a:endParaRPr lang="en-US" sz="1000"/>
          </a:p>
        </p:txBody>
      </p:sp>
      <p:sp>
        <p:nvSpPr>
          <p:cNvPr id="80" name="Text Placeholder 10">
            <a:extLst>
              <a:ext uri="{FF2B5EF4-FFF2-40B4-BE49-F238E27FC236}">
                <a16:creationId xmlns:a16="http://schemas.microsoft.com/office/drawing/2014/main" id="{476D3C7A-A985-B0FD-44EB-67D27E121AFA}"/>
              </a:ext>
            </a:extLst>
          </p:cNvPr>
          <p:cNvSpPr txBox="1">
            <a:spLocks/>
          </p:cNvSpPr>
          <p:nvPr>
            <p:custDataLst>
              <p:tags r:id="rId29"/>
            </p:custDataLst>
          </p:nvPr>
        </p:nvSpPr>
        <p:spPr bwMode="gray">
          <a:xfrm>
            <a:off x="11329988" y="1804988"/>
            <a:ext cx="419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FBE8AE1-BC5E-4BAC-920F-9E4109521A54}" type="datetime'''2''9'',''''''1''''''''9''''''''''''''''''''7'''''''">
              <a:rPr lang="en-US" altLang="en-US" sz="1000" smtClean="0">
                <a:effectLst/>
              </a:rPr>
              <a:pPr marL="0" indent="0" algn="ctr">
                <a:spcBef>
                  <a:spcPct val="0"/>
                </a:spcBef>
                <a:spcAft>
                  <a:spcPct val="0"/>
                </a:spcAft>
                <a:buNone/>
              </a:pPr>
              <a:t>29,197</a:t>
            </a:fld>
            <a:endParaRPr lang="en-US" sz="1000"/>
          </a:p>
        </p:txBody>
      </p:sp>
      <p:sp>
        <p:nvSpPr>
          <p:cNvPr id="12" name="Rectangle 11">
            <a:extLst>
              <a:ext uri="{FF2B5EF4-FFF2-40B4-BE49-F238E27FC236}">
                <a16:creationId xmlns:a16="http://schemas.microsoft.com/office/drawing/2014/main" id="{D9D07288-9A1E-C7C9-527A-77E676E1E922}"/>
              </a:ext>
            </a:extLst>
          </p:cNvPr>
          <p:cNvSpPr/>
          <p:nvPr>
            <p:custDataLst>
              <p:tags r:id="rId30"/>
            </p:custDataLst>
          </p:nvPr>
        </p:nvSpPr>
        <p:spPr bwMode="auto">
          <a:xfrm>
            <a:off x="9364663" y="1801813"/>
            <a:ext cx="179388" cy="133350"/>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3" name="Rectangle 12">
            <a:extLst>
              <a:ext uri="{FF2B5EF4-FFF2-40B4-BE49-F238E27FC236}">
                <a16:creationId xmlns:a16="http://schemas.microsoft.com/office/drawing/2014/main" id="{33A5E92F-1222-CBF2-2C42-0919EDD1D390}"/>
              </a:ext>
            </a:extLst>
          </p:cNvPr>
          <p:cNvSpPr/>
          <p:nvPr>
            <p:custDataLst>
              <p:tags r:id="rId31"/>
            </p:custDataLst>
          </p:nvPr>
        </p:nvSpPr>
        <p:spPr bwMode="auto">
          <a:xfrm>
            <a:off x="9364663" y="2005013"/>
            <a:ext cx="179388" cy="133350"/>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9" name="Rectangle 48">
            <a:extLst>
              <a:ext uri="{FF2B5EF4-FFF2-40B4-BE49-F238E27FC236}">
                <a16:creationId xmlns:a16="http://schemas.microsoft.com/office/drawing/2014/main" id="{DCEA70FD-9180-7E8D-49AD-58F01AC67B63}"/>
              </a:ext>
            </a:extLst>
          </p:cNvPr>
          <p:cNvSpPr/>
          <p:nvPr>
            <p:custDataLst>
              <p:tags r:id="rId32"/>
            </p:custDataLst>
          </p:nvPr>
        </p:nvSpPr>
        <p:spPr bwMode="auto">
          <a:xfrm>
            <a:off x="9364663" y="2208213"/>
            <a:ext cx="179388" cy="133350"/>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5" name="Text Placeholder 10">
            <a:extLst>
              <a:ext uri="{FF2B5EF4-FFF2-40B4-BE49-F238E27FC236}">
                <a16:creationId xmlns:a16="http://schemas.microsoft.com/office/drawing/2014/main" id="{8DB0EC1A-C75B-20E6-CAA6-34BE07AB4118}"/>
              </a:ext>
            </a:extLst>
          </p:cNvPr>
          <p:cNvSpPr txBox="1">
            <a:spLocks/>
          </p:cNvSpPr>
          <p:nvPr>
            <p:custDataLst>
              <p:tags r:id="rId33"/>
            </p:custDataLst>
          </p:nvPr>
        </p:nvSpPr>
        <p:spPr bwMode="auto">
          <a:xfrm>
            <a:off x="9594850" y="1797050"/>
            <a:ext cx="463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E6568B4D-EE48-4D7B-98AF-378565B90781}" type="datetime'''''P''as''tu''''''r''''''''''''''''''''''e'''''''''">
              <a:rPr lang="en-US" altLang="en-US" sz="1000" b="1" smtClean="0"/>
              <a:pPr marL="0" indent="0">
                <a:spcBef>
                  <a:spcPct val="0"/>
                </a:spcBef>
                <a:spcAft>
                  <a:spcPct val="0"/>
                </a:spcAft>
                <a:buNone/>
              </a:pPr>
              <a:t>Pasture</a:t>
            </a:fld>
            <a:endParaRPr lang="en-US" sz="1000" b="1"/>
          </a:p>
        </p:txBody>
      </p:sp>
      <p:sp>
        <p:nvSpPr>
          <p:cNvPr id="7" name="Text Placeholder 10">
            <a:extLst>
              <a:ext uri="{FF2B5EF4-FFF2-40B4-BE49-F238E27FC236}">
                <a16:creationId xmlns:a16="http://schemas.microsoft.com/office/drawing/2014/main" id="{00D2CFFA-E4E8-4470-AB4C-34B92F1444CA}"/>
              </a:ext>
            </a:extLst>
          </p:cNvPr>
          <p:cNvSpPr txBox="1">
            <a:spLocks/>
          </p:cNvSpPr>
          <p:nvPr>
            <p:custDataLst>
              <p:tags r:id="rId34"/>
            </p:custDataLst>
          </p:nvPr>
        </p:nvSpPr>
        <p:spPr bwMode="auto">
          <a:xfrm>
            <a:off x="9594850" y="2000250"/>
            <a:ext cx="5699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BA725F76-4191-42F3-BE54-DAF53B236522}" type="datetime'In''''d''''''''''''''u''''st''r''ia''''''l'''''''''">
              <a:rPr lang="en-US" altLang="en-US" sz="1000" b="1" smtClean="0"/>
              <a:pPr marL="0" indent="0">
                <a:spcBef>
                  <a:spcPct val="0"/>
                </a:spcBef>
                <a:spcAft>
                  <a:spcPct val="0"/>
                </a:spcAft>
                <a:buNone/>
              </a:pPr>
              <a:t>Industrial</a:t>
            </a:fld>
            <a:endParaRPr lang="en-US" sz="1000" b="1"/>
          </a:p>
        </p:txBody>
      </p:sp>
      <p:sp>
        <p:nvSpPr>
          <p:cNvPr id="46" name="Text Placeholder 10">
            <a:extLst>
              <a:ext uri="{FF2B5EF4-FFF2-40B4-BE49-F238E27FC236}">
                <a16:creationId xmlns:a16="http://schemas.microsoft.com/office/drawing/2014/main" id="{57362B25-E717-CBDF-9BCB-E4C1E308E8A7}"/>
              </a:ext>
            </a:extLst>
          </p:cNvPr>
          <p:cNvSpPr txBox="1">
            <a:spLocks/>
          </p:cNvSpPr>
          <p:nvPr>
            <p:custDataLst>
              <p:tags r:id="rId35"/>
            </p:custDataLst>
          </p:nvPr>
        </p:nvSpPr>
        <p:spPr bwMode="auto">
          <a:xfrm>
            <a:off x="9594850" y="2203450"/>
            <a:ext cx="3587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E3216503-8A8C-4244-B6AC-5CF797C7DEFE}" type="datetime'''''''''''''''''M''i''''''''x''''''''e''''''''''''d'''">
              <a:rPr lang="en-US" altLang="en-US" sz="1000" b="1" smtClean="0"/>
              <a:pPr marL="0" indent="0">
                <a:spcBef>
                  <a:spcPct val="0"/>
                </a:spcBef>
                <a:spcAft>
                  <a:spcPct val="0"/>
                </a:spcAft>
                <a:buNone/>
              </a:pPr>
              <a:t>Mixed</a:t>
            </a:fld>
            <a:endParaRPr lang="en-US" sz="1000" b="1"/>
          </a:p>
        </p:txBody>
      </p:sp>
      <p:sp>
        <p:nvSpPr>
          <p:cNvPr id="294" name="btfpNotesBox111697">
            <a:extLst>
              <a:ext uri="{FF2B5EF4-FFF2-40B4-BE49-F238E27FC236}">
                <a16:creationId xmlns:a16="http://schemas.microsoft.com/office/drawing/2014/main" id="{5EBA9614-21FE-A404-4BF8-4D8C74A3F533}"/>
              </a:ext>
            </a:extLst>
          </p:cNvPr>
          <p:cNvSpPr txBox="1"/>
          <p:nvPr>
            <p:custDataLst>
              <p:tags r:id="rId36"/>
            </p:custDataLst>
          </p:nvPr>
        </p:nvSpPr>
        <p:spPr bwMode="gray">
          <a:xfrm>
            <a:off x="329184" y="6419088"/>
            <a:ext cx="9183670" cy="369332"/>
          </a:xfrm>
          <a:prstGeom prst="rect">
            <a:avLst/>
          </a:prstGeom>
          <a:noFill/>
        </p:spPr>
        <p:txBody>
          <a:bodyPr vert="horz" wrap="square" lIns="0" tIns="0" rIns="0" bIns="0" rtlCol="0" anchor="b">
            <a:spAutoFit/>
          </a:bodyPr>
          <a:lstStyle/>
          <a:p>
            <a:endParaRPr lang="en-US" sz="800">
              <a:solidFill>
                <a:srgbClr val="000000"/>
              </a:solidFill>
              <a:latin typeface="Arial" panose="020B0604020202020204" pitchFamily="34" charset="0"/>
              <a:cs typeface="Arial" panose="020B0604020202020204" pitchFamily="34" charset="0"/>
            </a:endParaRPr>
          </a:p>
          <a:p>
            <a:r>
              <a:rPr lang="en-US" sz="800">
                <a:solidFill>
                  <a:srgbClr val="000000"/>
                </a:solidFill>
                <a:latin typeface="Arial" panose="020B0604020202020204" pitchFamily="34" charset="0"/>
                <a:cs typeface="Arial" panose="020B0604020202020204" pitchFamily="34" charset="0"/>
              </a:rPr>
              <a:t>Sources: Walter E. </a:t>
            </a:r>
            <a:r>
              <a:rPr lang="en-US" sz="800" err="1">
                <a:solidFill>
                  <a:srgbClr val="000000"/>
                </a:solidFill>
                <a:latin typeface="Arial" panose="020B0604020202020204" pitchFamily="34" charset="0"/>
                <a:cs typeface="Arial" panose="020B0604020202020204" pitchFamily="34" charset="0"/>
              </a:rPr>
              <a:t>Baethgen</a:t>
            </a:r>
            <a:r>
              <a:rPr lang="en-US" sz="800">
                <a:solidFill>
                  <a:srgbClr val="000000"/>
                </a:solidFill>
                <a:latin typeface="Arial" panose="020B0604020202020204" pitchFamily="34" charset="0"/>
                <a:cs typeface="Arial" panose="020B0604020202020204" pitchFamily="34" charset="0"/>
              </a:rPr>
              <a:t>, PhD, </a:t>
            </a:r>
            <a:r>
              <a:rPr lang="en-US" sz="800" b="0" i="0" u="none" strike="noStrike">
                <a:solidFill>
                  <a:srgbClr val="000000"/>
                </a:solidFill>
                <a:effectLst/>
                <a:latin typeface="Arial" panose="020B0604020202020204" pitchFamily="34" charset="0"/>
              </a:rPr>
              <a:t>(2024)</a:t>
            </a:r>
            <a:r>
              <a:rPr lang="en-US" sz="800">
                <a:solidFill>
                  <a:srgbClr val="000000"/>
                </a:solidFill>
                <a:latin typeface="Arial" panose="020B0604020202020204" pitchFamily="34" charset="0"/>
                <a:cs typeface="Arial" panose="020B0604020202020204" pitchFamily="34" charset="0"/>
              </a:rPr>
              <a:t>;</a:t>
            </a:r>
            <a:r>
              <a:rPr lang="en-US" sz="800" b="0" i="0" u="none" strike="noStrike">
                <a:solidFill>
                  <a:srgbClr val="000000"/>
                </a:solidFill>
                <a:effectLst/>
                <a:latin typeface="Arial" panose="020B0604020202020204" pitchFamily="34" charset="0"/>
                <a:cs typeface="Arial" panose="020B0604020202020204" pitchFamily="34" charset="0"/>
              </a:rPr>
              <a:t> </a:t>
            </a:r>
            <a:r>
              <a:rPr lang="en-US" sz="800" b="0" i="0" u="none" strike="noStrike">
                <a:solidFill>
                  <a:srgbClr val="000000"/>
                </a:solidFill>
                <a:effectLst/>
                <a:latin typeface="Arial" panose="020B0604020202020204" pitchFamily="34" charset="0"/>
              </a:rPr>
              <a:t>Karl et al., </a:t>
            </a:r>
            <a:r>
              <a:rPr lang="en-US" sz="800" b="0" i="0" u="sng" strike="noStrike">
                <a:solidFill>
                  <a:srgbClr val="000000"/>
                </a:solidFill>
                <a:effectLst/>
                <a:latin typeface="Arial" panose="020B0604020202020204" pitchFamily="34" charset="0"/>
                <a:hlinkClick r:id="rId42"/>
              </a:rPr>
              <a:t>Framework to evaluate </a:t>
            </a:r>
            <a:r>
              <a:rPr lang="en-US" sz="800" u="sng">
                <a:solidFill>
                  <a:srgbClr val="000000"/>
                </a:solidFill>
                <a:latin typeface="Arial" panose="020B0604020202020204" pitchFamily="34" charset="0"/>
                <a:hlinkClick r:id="rId42"/>
              </a:rPr>
              <a:t>l</a:t>
            </a:r>
            <a:r>
              <a:rPr lang="en-US" sz="800" b="0" i="0" u="sng" strike="noStrike">
                <a:solidFill>
                  <a:srgbClr val="000000"/>
                </a:solidFill>
                <a:effectLst/>
                <a:latin typeface="Arial" panose="020B0604020202020204" pitchFamily="34" charset="0"/>
                <a:hlinkClick r:id="rId42"/>
              </a:rPr>
              <a:t>ivestock-derived </a:t>
            </a:r>
            <a:r>
              <a:rPr lang="en-US" sz="800" u="sng">
                <a:solidFill>
                  <a:srgbClr val="000000"/>
                </a:solidFill>
                <a:latin typeface="Arial" panose="020B0604020202020204" pitchFamily="34" charset="0"/>
                <a:hlinkClick r:id="rId42"/>
              </a:rPr>
              <a:t>p</a:t>
            </a:r>
            <a:r>
              <a:rPr lang="en-US" sz="800" b="0" i="0" u="sng" strike="noStrike">
                <a:solidFill>
                  <a:srgbClr val="000000"/>
                </a:solidFill>
                <a:effectLst/>
                <a:latin typeface="Arial" panose="020B0604020202020204" pitchFamily="34" charset="0"/>
                <a:hlinkClick r:id="rId42"/>
              </a:rPr>
              <a:t>rotein </a:t>
            </a:r>
            <a:r>
              <a:rPr lang="en-US" sz="800" u="sng">
                <a:solidFill>
                  <a:srgbClr val="000000"/>
                </a:solidFill>
                <a:latin typeface="Arial" panose="020B0604020202020204" pitchFamily="34" charset="0"/>
                <a:hlinkClick r:id="rId42"/>
              </a:rPr>
              <a:t>s</a:t>
            </a:r>
            <a:r>
              <a:rPr lang="en-US" sz="800" b="0" i="0" u="sng" strike="noStrike">
                <a:solidFill>
                  <a:srgbClr val="000000"/>
                </a:solidFill>
                <a:effectLst/>
                <a:latin typeface="Arial" panose="020B0604020202020204" pitchFamily="34" charset="0"/>
                <a:hlinkClick r:id="rId42"/>
              </a:rPr>
              <a:t>ystems</a:t>
            </a:r>
            <a:r>
              <a:rPr lang="en-US" sz="800" b="0" i="0" u="sng" strike="noStrike">
                <a:solidFill>
                  <a:srgbClr val="000000"/>
                </a:solidFill>
                <a:effectLst/>
                <a:latin typeface="Arial" panose="020B0604020202020204" pitchFamily="34" charset="0"/>
              </a:rPr>
              <a:t> </a:t>
            </a:r>
            <a:r>
              <a:rPr lang="en-US" sz="800" b="0" i="0" u="none" strike="noStrike">
                <a:solidFill>
                  <a:srgbClr val="000000"/>
                </a:solidFill>
                <a:effectLst/>
                <a:latin typeface="Arial" panose="020B0604020202020204" pitchFamily="34" charset="0"/>
              </a:rPr>
              <a:t>(2024); </a:t>
            </a:r>
            <a:r>
              <a:rPr lang="en-US" sz="800" b="0" i="0" u="none" strike="noStrike" err="1">
                <a:solidFill>
                  <a:srgbClr val="000000"/>
                </a:solidFill>
                <a:effectLst/>
                <a:latin typeface="Arial" panose="020B0604020202020204" pitchFamily="34" charset="0"/>
              </a:rPr>
              <a:t>Giménez</a:t>
            </a:r>
            <a:r>
              <a:rPr lang="en-US" sz="800" b="0" i="0" u="none" strike="noStrike">
                <a:solidFill>
                  <a:srgbClr val="000000"/>
                </a:solidFill>
                <a:effectLst/>
                <a:latin typeface="Arial" panose="020B0604020202020204" pitchFamily="34" charset="0"/>
              </a:rPr>
              <a:t>,</a:t>
            </a:r>
            <a:r>
              <a:rPr lang="en-US" sz="800">
                <a:solidFill>
                  <a:srgbClr val="000000"/>
                </a:solidFill>
                <a:latin typeface="Arial" panose="020B0604020202020204" pitchFamily="34" charset="0"/>
              </a:rPr>
              <a:t> </a:t>
            </a:r>
            <a:r>
              <a:rPr lang="en-US" sz="800" b="0" i="0" u="none" strike="noStrike">
                <a:solidFill>
                  <a:srgbClr val="000000"/>
                </a:solidFill>
                <a:effectLst/>
                <a:latin typeface="Arial" panose="020B0604020202020204" pitchFamily="34" charset="0"/>
                <a:hlinkClick r:id="rId43"/>
              </a:rPr>
              <a:t>Mixed </a:t>
            </a:r>
            <a:r>
              <a:rPr lang="en-US" sz="800">
                <a:solidFill>
                  <a:srgbClr val="000000"/>
                </a:solidFill>
                <a:latin typeface="Arial" panose="020B0604020202020204" pitchFamily="34" charset="0"/>
                <a:hlinkClick r:id="rId43"/>
              </a:rPr>
              <a:t>c</a:t>
            </a:r>
            <a:r>
              <a:rPr lang="en-US" sz="800" b="0" i="0" u="none" strike="noStrike">
                <a:solidFill>
                  <a:srgbClr val="000000"/>
                </a:solidFill>
                <a:effectLst/>
                <a:latin typeface="Arial" panose="020B0604020202020204" pitchFamily="34" charset="0"/>
                <a:hlinkClick r:id="rId43"/>
              </a:rPr>
              <a:t>rop/livestock </a:t>
            </a:r>
            <a:r>
              <a:rPr lang="en-US" sz="800">
                <a:solidFill>
                  <a:srgbClr val="000000"/>
                </a:solidFill>
                <a:latin typeface="Arial" panose="020B0604020202020204" pitchFamily="34" charset="0"/>
                <a:hlinkClick r:id="rId43"/>
              </a:rPr>
              <a:t>s</a:t>
            </a:r>
            <a:r>
              <a:rPr lang="en-US" sz="800" b="0" i="0" u="none" strike="noStrike">
                <a:solidFill>
                  <a:srgbClr val="000000"/>
                </a:solidFill>
                <a:effectLst/>
                <a:latin typeface="Arial" panose="020B0604020202020204" pitchFamily="34" charset="0"/>
                <a:hlinkClick r:id="rId43"/>
              </a:rPr>
              <a:t>ystems in Pampas</a:t>
            </a:r>
            <a:r>
              <a:rPr lang="en-US" sz="800" b="0" i="0" u="none" strike="noStrike">
                <a:solidFill>
                  <a:srgbClr val="000000"/>
                </a:solidFill>
                <a:effectLst/>
                <a:latin typeface="Arial"/>
                <a:cs typeface="Arial"/>
              </a:rPr>
              <a:t> </a:t>
            </a:r>
            <a:r>
              <a:rPr lang="en-US" sz="800" b="0" i="0" u="none" strike="noStrike">
                <a:solidFill>
                  <a:srgbClr val="000000"/>
                </a:solidFill>
                <a:effectLst/>
                <a:latin typeface="Arial" panose="020B0604020202020204" pitchFamily="34" charset="0"/>
              </a:rPr>
              <a:t>(2006).</a:t>
            </a:r>
          </a:p>
          <a:p>
            <a:r>
              <a:rPr lang="en-US" sz="800">
                <a:solidFill>
                  <a:srgbClr val="000000"/>
                </a:solidFill>
              </a:rPr>
              <a:t>Credit: </a:t>
            </a:r>
            <a:r>
              <a:rPr lang="en-US" sz="800" err="1">
                <a:latin typeface="Arial"/>
                <a:cs typeface="Arial"/>
              </a:rPr>
              <a:t>Ariela</a:t>
            </a:r>
            <a:r>
              <a:rPr lang="en-US" sz="800">
                <a:latin typeface="Arial"/>
                <a:cs typeface="Arial"/>
              </a:rPr>
              <a:t> </a:t>
            </a:r>
            <a:r>
              <a:rPr lang="en-US" sz="800" err="1">
                <a:latin typeface="Arial"/>
                <a:cs typeface="Arial"/>
              </a:rPr>
              <a:t>Farchi</a:t>
            </a:r>
            <a:r>
              <a:rPr lang="en-US" sz="800">
                <a:latin typeface="Arial"/>
                <a:cs typeface="Arial"/>
              </a:rPr>
              <a:t> Behar,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44"/>
              </a:rPr>
              <a:t>Gernot Wagner</a:t>
            </a:r>
            <a:r>
              <a:rPr lang="en-US" sz="800"/>
              <a:t>. </a:t>
            </a:r>
            <a:r>
              <a:rPr lang="en-US" sz="800">
                <a:hlinkClick r:id="rId45"/>
              </a:rPr>
              <a:t>Share with attribution</a:t>
            </a:r>
            <a:r>
              <a:rPr lang="en-US" sz="800"/>
              <a:t>: </a:t>
            </a:r>
            <a:r>
              <a:rPr lang="en-US" sz="800" err="1"/>
              <a:t>Sayn</a:t>
            </a:r>
            <a:r>
              <a:rPr lang="en-US" sz="800"/>
              <a:t>-Wittgenstein </a:t>
            </a:r>
            <a:r>
              <a:rPr lang="en-US" sz="800" i="1"/>
              <a:t>et al., </a:t>
            </a:r>
            <a:r>
              <a:rPr lang="en-US" sz="800"/>
              <a:t>“</a:t>
            </a:r>
            <a:r>
              <a:rPr lang="en-US" sz="800">
                <a:hlinkClick r:id="rId46"/>
              </a:rPr>
              <a:t>Sustainable Proteins</a:t>
            </a:r>
            <a:r>
              <a:rPr lang="en-US" sz="800"/>
              <a:t>” (16 May 2025).</a:t>
            </a:r>
            <a:endParaRPr lang="en-US" sz="800">
              <a:solidFill>
                <a:srgbClr val="000000"/>
              </a:solidFill>
              <a:latin typeface="Arial" panose="020B0604020202020204" pitchFamily="34" charset="0"/>
              <a:cs typeface="Arial" panose="020B0604020202020204" pitchFamily="34" charset="0"/>
            </a:endParaRPr>
          </a:p>
        </p:txBody>
      </p:sp>
      <p:sp>
        <p:nvSpPr>
          <p:cNvPr id="25" name="btfpColumnHeaderBoxText223027">
            <a:extLst>
              <a:ext uri="{FF2B5EF4-FFF2-40B4-BE49-F238E27FC236}">
                <a16:creationId xmlns:a16="http://schemas.microsoft.com/office/drawing/2014/main" id="{1DD09F7A-2B50-54D8-855E-2556DF924E56}"/>
              </a:ext>
            </a:extLst>
          </p:cNvPr>
          <p:cNvSpPr txBox="1"/>
          <p:nvPr/>
        </p:nvSpPr>
        <p:spPr bwMode="gray">
          <a:xfrm>
            <a:off x="329184" y="1454987"/>
            <a:ext cx="11812587" cy="318997"/>
          </a:xfrm>
          <a:prstGeom prst="rect">
            <a:avLst/>
          </a:prstGeom>
          <a:noFill/>
        </p:spPr>
        <p:txBody>
          <a:bodyPr vert="horz" wrap="square" lIns="36036" tIns="36036" rIns="36036" bIns="36036" rtlCol="0" anchor="b">
            <a:spAutoFit/>
          </a:bodyPr>
          <a:lstStyle/>
          <a:p>
            <a:r>
              <a:rPr lang="en-US" sz="1600" b="1">
                <a:cs typeface="Arial"/>
              </a:rPr>
              <a:t>The landscape of livestock management</a:t>
            </a:r>
            <a:endParaRPr lang="en-US" sz="1600" b="1">
              <a:solidFill>
                <a:srgbClr val="000000"/>
              </a:solidFill>
              <a:cs typeface="Arial"/>
            </a:endParaRPr>
          </a:p>
        </p:txBody>
      </p:sp>
      <p:cxnSp>
        <p:nvCxnSpPr>
          <p:cNvPr id="43" name="btfpColumnHeaderBoxLine223027">
            <a:extLst>
              <a:ext uri="{FF2B5EF4-FFF2-40B4-BE49-F238E27FC236}">
                <a16:creationId xmlns:a16="http://schemas.microsoft.com/office/drawing/2014/main" id="{C342C37A-33C2-A797-8FBE-33C2A97CED39}"/>
              </a:ext>
            </a:extLst>
          </p:cNvPr>
          <p:cNvCxnSpPr>
            <a:cxnSpLocks/>
          </p:cNvCxnSpPr>
          <p:nvPr/>
        </p:nvCxnSpPr>
        <p:spPr bwMode="gray">
          <a:xfrm>
            <a:off x="329184" y="1765899"/>
            <a:ext cx="7658154" cy="0"/>
          </a:xfrm>
          <a:prstGeom prst="line">
            <a:avLst/>
          </a:prstGeom>
          <a:ln w="12700"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58" name="Rectangular Callout 57">
            <a:extLst>
              <a:ext uri="{FF2B5EF4-FFF2-40B4-BE49-F238E27FC236}">
                <a16:creationId xmlns:a16="http://schemas.microsoft.com/office/drawing/2014/main" id="{F48C6B23-B062-7B5A-07A8-D6CFE1216737}"/>
              </a:ext>
            </a:extLst>
          </p:cNvPr>
          <p:cNvSpPr/>
          <p:nvPr/>
        </p:nvSpPr>
        <p:spPr bwMode="gray">
          <a:xfrm>
            <a:off x="8561540" y="4462834"/>
            <a:ext cx="3525685" cy="1761381"/>
          </a:xfrm>
          <a:prstGeom prst="wedgeRectCallout">
            <a:avLst>
              <a:gd name="adj1" fmla="val 5989"/>
              <a:gd name="adj2" fmla="val -64717"/>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pPr marL="0" indent="0">
              <a:buNone/>
            </a:pPr>
            <a:r>
              <a:rPr lang="en-US" sz="1050">
                <a:solidFill>
                  <a:schemeClr val="bg1"/>
                </a:solidFill>
              </a:rPr>
              <a:t>It is important to note:</a:t>
            </a:r>
          </a:p>
          <a:p>
            <a:pPr marL="171450" indent="-171450">
              <a:buFont typeface="Arial" panose="020B0604020202020204" pitchFamily="34" charset="0"/>
              <a:buChar char="•"/>
            </a:pPr>
            <a:r>
              <a:rPr lang="en-US" sz="1050">
                <a:solidFill>
                  <a:schemeClr val="bg1"/>
                </a:solidFill>
              </a:rPr>
              <a:t>Averages are not the most accurate representation of the environmental impact of management systems.</a:t>
            </a:r>
          </a:p>
          <a:p>
            <a:pPr marL="171450" indent="-171450">
              <a:buFont typeface="Arial" panose="020B0604020202020204" pitchFamily="34" charset="0"/>
              <a:buChar char="•"/>
            </a:pPr>
            <a:r>
              <a:rPr lang="en-US" sz="1050">
                <a:solidFill>
                  <a:schemeClr val="bg1"/>
                </a:solidFill>
              </a:rPr>
              <a:t>There is great variability of impact within systems based on factors such as geography, particularly for pasture-based systems.</a:t>
            </a:r>
          </a:p>
          <a:p>
            <a:pPr marL="171450" indent="-171450">
              <a:buFont typeface="Arial" panose="020B0604020202020204" pitchFamily="34" charset="0"/>
              <a:buChar char="•"/>
            </a:pPr>
            <a:r>
              <a:rPr lang="en-US" sz="1050">
                <a:solidFill>
                  <a:schemeClr val="bg1"/>
                </a:solidFill>
              </a:rPr>
              <a:t>Feed procurement is a main source of variation.</a:t>
            </a:r>
          </a:p>
          <a:p>
            <a:pPr marL="171450" indent="-171450">
              <a:buFont typeface="Arial" panose="020B0604020202020204" pitchFamily="34" charset="0"/>
              <a:buChar char="•"/>
            </a:pPr>
            <a:r>
              <a:rPr lang="en-US" sz="1050">
                <a:solidFill>
                  <a:schemeClr val="bg1"/>
                </a:solidFill>
              </a:rPr>
              <a:t>Baseline emissions for pasture-based systems are not zero, as level emissions are part of a grassland’s natural ecosystem processes equilibrium.</a:t>
            </a:r>
          </a:p>
        </p:txBody>
      </p:sp>
      <p:pic>
        <p:nvPicPr>
          <p:cNvPr id="14" name="Graphic 13" descr="Silo with solid fill">
            <a:extLst>
              <a:ext uri="{FF2B5EF4-FFF2-40B4-BE49-F238E27FC236}">
                <a16:creationId xmlns:a16="http://schemas.microsoft.com/office/drawing/2014/main" id="{30CEB32F-E172-8A08-CFFD-427312215141}"/>
              </a:ext>
            </a:extLst>
          </p:cNvPr>
          <p:cNvPicPr>
            <a:picLocks noChangeAspect="1"/>
          </p:cNvPicPr>
          <p:nvPr/>
        </p:nvPicPr>
        <p:blipFill>
          <a:blip r:embed="rId47">
            <a:extLst>
              <a:ext uri="{96DAC541-7B7A-43D3-8B79-37D633B846F1}">
                <asvg:svgBlip xmlns:asvg="http://schemas.microsoft.com/office/drawing/2016/SVG/main" xmlns="" r:embed="rId48"/>
              </a:ext>
            </a:extLst>
          </a:blip>
          <a:stretch>
            <a:fillRect/>
          </a:stretch>
        </p:blipFill>
        <p:spPr>
          <a:xfrm>
            <a:off x="877096" y="4431398"/>
            <a:ext cx="586786" cy="586786"/>
          </a:xfrm>
          <a:prstGeom prst="rect">
            <a:avLst/>
          </a:prstGeom>
        </p:spPr>
      </p:pic>
      <p:pic>
        <p:nvPicPr>
          <p:cNvPr id="18" name="Graphic 17" descr="Farm scene with solid fill">
            <a:extLst>
              <a:ext uri="{FF2B5EF4-FFF2-40B4-BE49-F238E27FC236}">
                <a16:creationId xmlns:a16="http://schemas.microsoft.com/office/drawing/2014/main" id="{1BD01C95-A70A-C99D-F6B8-F9FCF7B4910A}"/>
              </a:ext>
            </a:extLst>
          </p:cNvPr>
          <p:cNvPicPr>
            <a:picLocks noChangeAspect="1"/>
          </p:cNvPicPr>
          <p:nvPr/>
        </p:nvPicPr>
        <p:blipFill>
          <a:blip r:embed="rId49">
            <a:extLst>
              <a:ext uri="{96DAC541-7B7A-43D3-8B79-37D633B846F1}">
                <asvg:svgBlip xmlns:asvg="http://schemas.microsoft.com/office/drawing/2016/SVG/main" xmlns="" r:embed="rId50"/>
              </a:ext>
            </a:extLst>
          </a:blip>
          <a:stretch>
            <a:fillRect/>
          </a:stretch>
        </p:blipFill>
        <p:spPr>
          <a:xfrm>
            <a:off x="877097" y="5807170"/>
            <a:ext cx="586785" cy="586785"/>
          </a:xfrm>
          <a:prstGeom prst="rect">
            <a:avLst/>
          </a:prstGeom>
        </p:spPr>
      </p:pic>
      <p:sp>
        <p:nvSpPr>
          <p:cNvPr id="15" name="Chevron 8">
            <a:extLst>
              <a:ext uri="{FF2B5EF4-FFF2-40B4-BE49-F238E27FC236}">
                <a16:creationId xmlns:a16="http://schemas.microsoft.com/office/drawing/2014/main" id="{50DDEDAF-4D31-F4DD-CC89-060BE2E5525F}"/>
              </a:ext>
            </a:extLst>
          </p:cNvPr>
          <p:cNvSpPr/>
          <p:nvPr/>
        </p:nvSpPr>
        <p:spPr bwMode="gray">
          <a:xfrm>
            <a:off x="1951430" y="20911"/>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Livestock</a:t>
            </a:r>
          </a:p>
        </p:txBody>
      </p:sp>
      <p:sp>
        <p:nvSpPr>
          <p:cNvPr id="16" name="Pentagon 6">
            <a:extLst>
              <a:ext uri="{FF2B5EF4-FFF2-40B4-BE49-F238E27FC236}">
                <a16:creationId xmlns:a16="http://schemas.microsoft.com/office/drawing/2014/main" id="{2A615C23-A846-87AA-3729-0C5BE46ED95B}"/>
              </a:ext>
            </a:extLst>
          </p:cNvPr>
          <p:cNvSpPr/>
          <p:nvPr/>
        </p:nvSpPr>
        <p:spPr bwMode="gray">
          <a:xfrm>
            <a:off x="32754" y="20911"/>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Industry Overview</a:t>
            </a:r>
          </a:p>
        </p:txBody>
      </p:sp>
      <p:sp>
        <p:nvSpPr>
          <p:cNvPr id="48" name="Title 1">
            <a:extLst>
              <a:ext uri="{FF2B5EF4-FFF2-40B4-BE49-F238E27FC236}">
                <a16:creationId xmlns:a16="http://schemas.microsoft.com/office/drawing/2014/main" id="{BE5093AD-CBB5-D643-2DF6-BB5246488EE2}"/>
              </a:ext>
            </a:extLst>
          </p:cNvPr>
          <p:cNvSpPr txBox="1">
            <a:spLocks/>
          </p:cNvSpPr>
          <p:nvPr/>
        </p:nvSpPr>
        <p:spPr>
          <a:xfrm>
            <a:off x="330200" y="523318"/>
            <a:ext cx="11531600" cy="882788"/>
          </a:xfrm>
          <a:prstGeom prst="rect">
            <a:avLst/>
          </a:prstGeom>
        </p:spPr>
        <p:txBody>
          <a:bodyPr vert="horz" lIns="91440" tIns="0" rIns="91440" bIns="45720" rtlCol="0" anchor="t">
            <a:noAutofit/>
          </a:bodyPr>
          <a:lstStyle>
            <a:lvl1pPr algn="l" defTabSz="711200" rtl="0" eaLnBrk="1" latinLnBrk="0" hangingPunct="1">
              <a:lnSpc>
                <a:spcPct val="100000"/>
              </a:lnSpc>
              <a:spcBef>
                <a:spcPct val="0"/>
              </a:spcBef>
              <a:buNone/>
              <a:defRPr sz="2800" b="1" kern="1200">
                <a:solidFill>
                  <a:schemeClr val="tx1"/>
                </a:solidFill>
                <a:latin typeface="+mj-lt"/>
                <a:ea typeface="+mj-ea"/>
                <a:cs typeface="+mj-cs"/>
              </a:defRPr>
            </a:lvl1pPr>
          </a:lstStyle>
          <a:p>
            <a:r>
              <a:rPr lang="en-US">
                <a:solidFill>
                  <a:srgbClr val="000000"/>
                </a:solidFill>
              </a:rPr>
              <a:t>Environmental implications of livestock are diverse and vary significantly based on management system and geography</a:t>
            </a:r>
            <a:endParaRPr lang="en-US"/>
          </a:p>
        </p:txBody>
      </p:sp>
      <p:pic>
        <p:nvPicPr>
          <p:cNvPr id="56" name="Picture 9"/>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3948639" y="2250123"/>
            <a:ext cx="184636" cy="182880"/>
          </a:xfrm>
          <a:prstGeom prst="rect">
            <a:avLst/>
          </a:prstGeom>
        </p:spPr>
      </p:pic>
      <p:pic>
        <p:nvPicPr>
          <p:cNvPr id="57" name="Picture 14"/>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3948638" y="3268346"/>
            <a:ext cx="184638" cy="182880"/>
          </a:xfrm>
          <a:prstGeom prst="rect">
            <a:avLst/>
          </a:prstGeom>
        </p:spPr>
      </p:pic>
      <p:pic>
        <p:nvPicPr>
          <p:cNvPr id="60" name="Picture 9"/>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3948639" y="2497835"/>
            <a:ext cx="184636" cy="182880"/>
          </a:xfrm>
          <a:prstGeom prst="rect">
            <a:avLst/>
          </a:prstGeom>
        </p:spPr>
      </p:pic>
      <p:pic>
        <p:nvPicPr>
          <p:cNvPr id="61" name="Picture 9"/>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3948639" y="2886273"/>
            <a:ext cx="184636" cy="182880"/>
          </a:xfrm>
          <a:prstGeom prst="rect">
            <a:avLst/>
          </a:prstGeom>
        </p:spPr>
      </p:pic>
      <p:pic>
        <p:nvPicPr>
          <p:cNvPr id="62" name="Picture 14"/>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3948638" y="3493294"/>
            <a:ext cx="184638" cy="182880"/>
          </a:xfrm>
          <a:prstGeom prst="rect">
            <a:avLst/>
          </a:prstGeom>
        </p:spPr>
      </p:pic>
      <p:pic>
        <p:nvPicPr>
          <p:cNvPr id="63" name="Picture 9"/>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3948639" y="3756724"/>
            <a:ext cx="184636" cy="182880"/>
          </a:xfrm>
          <a:prstGeom prst="rect">
            <a:avLst/>
          </a:prstGeom>
        </p:spPr>
      </p:pic>
      <p:pic>
        <p:nvPicPr>
          <p:cNvPr id="64" name="Picture 9"/>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3948639" y="4154687"/>
            <a:ext cx="184636" cy="182880"/>
          </a:xfrm>
          <a:prstGeom prst="rect">
            <a:avLst/>
          </a:prstGeom>
        </p:spPr>
      </p:pic>
      <p:pic>
        <p:nvPicPr>
          <p:cNvPr id="65" name="Picture 14"/>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3948638" y="4400968"/>
            <a:ext cx="184638" cy="182880"/>
          </a:xfrm>
          <a:prstGeom prst="rect">
            <a:avLst/>
          </a:prstGeom>
        </p:spPr>
      </p:pic>
      <p:pic>
        <p:nvPicPr>
          <p:cNvPr id="66" name="Picture 14"/>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3948638" y="4636190"/>
            <a:ext cx="184638" cy="182880"/>
          </a:xfrm>
          <a:prstGeom prst="rect">
            <a:avLst/>
          </a:prstGeom>
        </p:spPr>
      </p:pic>
      <p:pic>
        <p:nvPicPr>
          <p:cNvPr id="67" name="Picture 14"/>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3948638" y="4865009"/>
            <a:ext cx="184638" cy="182880"/>
          </a:xfrm>
          <a:prstGeom prst="rect">
            <a:avLst/>
          </a:prstGeom>
        </p:spPr>
      </p:pic>
      <p:pic>
        <p:nvPicPr>
          <p:cNvPr id="68" name="Picture 9"/>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3948639" y="5095326"/>
            <a:ext cx="184636" cy="182880"/>
          </a:xfrm>
          <a:prstGeom prst="rect">
            <a:avLst/>
          </a:prstGeom>
        </p:spPr>
      </p:pic>
      <p:pic>
        <p:nvPicPr>
          <p:cNvPr id="69" name="Picture 14"/>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3948638" y="5597220"/>
            <a:ext cx="184638" cy="182880"/>
          </a:xfrm>
          <a:prstGeom prst="rect">
            <a:avLst/>
          </a:prstGeom>
        </p:spPr>
      </p:pic>
      <p:pic>
        <p:nvPicPr>
          <p:cNvPr id="70" name="Picture 9"/>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3948639" y="5343038"/>
            <a:ext cx="184636" cy="182880"/>
          </a:xfrm>
          <a:prstGeom prst="rect">
            <a:avLst/>
          </a:prstGeom>
        </p:spPr>
      </p:pic>
      <p:pic>
        <p:nvPicPr>
          <p:cNvPr id="2" name="Graphic 1" descr="Plant With Roots with solid fill">
            <a:extLst>
              <a:ext uri="{FF2B5EF4-FFF2-40B4-BE49-F238E27FC236}">
                <a16:creationId xmlns:a16="http://schemas.microsoft.com/office/drawing/2014/main" id="{346E0250-082E-74F5-CC54-6A9B833C9CD5}"/>
              </a:ext>
            </a:extLst>
          </p:cNvPr>
          <p:cNvPicPr>
            <a:picLocks noChangeAspect="1"/>
          </p:cNvPicPr>
          <p:nvPr/>
        </p:nvPicPr>
        <p:blipFill>
          <a:blip r:embed="rId53">
            <a:extLst>
              <a:ext uri="{96DAC541-7B7A-43D3-8B79-37D633B846F1}">
                <asvg:svgBlip xmlns:asvg="http://schemas.microsoft.com/office/drawing/2016/SVG/main" xmlns="" r:embed="rId54"/>
              </a:ext>
            </a:extLst>
          </a:blip>
          <a:stretch>
            <a:fillRect/>
          </a:stretch>
        </p:blipFill>
        <p:spPr>
          <a:xfrm>
            <a:off x="835074" y="3001897"/>
            <a:ext cx="628808" cy="628808"/>
          </a:xfrm>
          <a:prstGeom prst="rect">
            <a:avLst/>
          </a:prstGeom>
        </p:spPr>
      </p:pic>
    </p:spTree>
    <p:extLst>
      <p:ext uri="{BB962C8B-B14F-4D97-AF65-F5344CB8AC3E}">
        <p14:creationId xmlns:p14="http://schemas.microsoft.com/office/powerpoint/2010/main" val="2771970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6A810-9AE8-58E1-01E1-1607C15B70DF}"/>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6666E96-94A3-4D71-A88E-FA1C6F031A49}"/>
              </a:ext>
            </a:extLst>
          </p:cNvPr>
          <p:cNvGraphicFramePr>
            <a:graphicFrameLocks noChangeAspect="1"/>
          </p:cNvGraphicFramePr>
          <p:nvPr>
            <p:custDataLst>
              <p:tags r:id="rId2"/>
            </p:custDataLst>
            <p:extLst>
              <p:ext uri="{D42A27DB-BD31-4B8C-83A1-F6EECF244321}">
                <p14:modId xmlns:p14="http://schemas.microsoft.com/office/powerpoint/2010/main" val="38989581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34" name="think-cell Slide" r:id="rId238" imgW="556" imgH="557" progId="TCLayout.ActiveDocument.1">
                  <p:embed/>
                </p:oleObj>
              </mc:Choice>
              <mc:Fallback>
                <p:oleObj name="think-cell Slide" r:id="rId238" imgW="556" imgH="557" progId="TCLayout.ActiveDocument.1">
                  <p:embed/>
                  <p:pic>
                    <p:nvPicPr>
                      <p:cNvPr id="4" name="think-cell data - do not delete" hidden="1">
                        <a:extLst>
                          <a:ext uri="{FF2B5EF4-FFF2-40B4-BE49-F238E27FC236}">
                            <a16:creationId xmlns:a16="http://schemas.microsoft.com/office/drawing/2014/main" id="{D6666E96-94A3-4D71-A88E-FA1C6F031A49}"/>
                          </a:ext>
                        </a:extLst>
                      </p:cNvPr>
                      <p:cNvPicPr/>
                      <p:nvPr/>
                    </p:nvPicPr>
                    <p:blipFill>
                      <a:blip r:embed="rId239"/>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F8B5566-4861-6287-EE30-8CDF6E397DC1}"/>
              </a:ext>
            </a:extLst>
          </p:cNvPr>
          <p:cNvSpPr>
            <a:spLocks noGrp="1"/>
          </p:cNvSpPr>
          <p:nvPr>
            <p:ph type="title"/>
          </p:nvPr>
        </p:nvSpPr>
        <p:spPr/>
        <p:txBody>
          <a:bodyPr vert="horz">
            <a:noAutofit/>
          </a:bodyPr>
          <a:lstStyle/>
          <a:p>
            <a:r>
              <a:rPr lang="en-US"/>
              <a:t>Environmental indicators of livestock management practices vary widely depending on regional conditions </a:t>
            </a:r>
          </a:p>
        </p:txBody>
      </p:sp>
      <p:sp>
        <p:nvSpPr>
          <p:cNvPr id="5" name="TextBox 4">
            <a:extLst>
              <a:ext uri="{FF2B5EF4-FFF2-40B4-BE49-F238E27FC236}">
                <a16:creationId xmlns:a16="http://schemas.microsoft.com/office/drawing/2014/main" id="{654E14BC-6461-33B8-2E4B-4A2C4973DFA8}"/>
              </a:ext>
            </a:extLst>
          </p:cNvPr>
          <p:cNvSpPr txBox="1"/>
          <p:nvPr/>
        </p:nvSpPr>
        <p:spPr bwMode="gray">
          <a:xfrm>
            <a:off x="9172576" y="1554480"/>
            <a:ext cx="2782888" cy="4393510"/>
          </a:xfrm>
          <a:prstGeom prst="rect">
            <a:avLst/>
          </a:prstGeom>
          <a:solidFill>
            <a:srgbClr val="E3E8EE"/>
          </a:solidFill>
        </p:spPr>
        <p:txBody>
          <a:bodyPr wrap="square" lIns="137160" tIns="137160" rIns="274320" bIns="137160" rtlCol="0" anchor="t">
            <a:sp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a:spcBef>
                <a:spcPts val="0"/>
              </a:spcBef>
              <a:spcAft>
                <a:spcPts val="300"/>
              </a:spcAft>
              <a:buFontTx/>
              <a:buNone/>
              <a:defRPr/>
            </a:pPr>
            <a:r>
              <a:rPr lang="en-US" sz="1250" b="1"/>
              <a:t>Observations</a:t>
            </a:r>
          </a:p>
          <a:p>
            <a:pPr>
              <a:spcBef>
                <a:spcPts val="0"/>
              </a:spcBef>
              <a:spcAft>
                <a:spcPts val="300"/>
              </a:spcAft>
              <a:defRPr/>
            </a:pPr>
            <a:r>
              <a:rPr lang="en-US" sz="1000" b="1" err="1"/>
              <a:t>Regionality</a:t>
            </a:r>
            <a:r>
              <a:rPr lang="en-US" sz="1000" b="1"/>
              <a:t> is key </a:t>
            </a:r>
            <a:r>
              <a:rPr lang="en-US" sz="1000"/>
              <a:t>for sustainable practices in livestock management.</a:t>
            </a:r>
          </a:p>
          <a:p>
            <a:pPr lvl="1">
              <a:spcBef>
                <a:spcPts val="0"/>
              </a:spcBef>
              <a:spcAft>
                <a:spcPts val="300"/>
              </a:spcAft>
              <a:defRPr/>
            </a:pPr>
            <a:r>
              <a:rPr lang="en-US" sz="1000" b="1"/>
              <a:t>Emissions and land use vary greatly </a:t>
            </a:r>
            <a:r>
              <a:rPr lang="en-US" sz="1000"/>
              <a:t>based on region and management practice.</a:t>
            </a:r>
          </a:p>
          <a:p>
            <a:pPr lvl="1">
              <a:spcBef>
                <a:spcPts val="0"/>
              </a:spcBef>
              <a:spcAft>
                <a:spcPts val="300"/>
              </a:spcAft>
              <a:defRPr/>
            </a:pPr>
            <a:r>
              <a:rPr lang="en-US" sz="1000" b="1"/>
              <a:t>Regional conditions make practices more relevant </a:t>
            </a:r>
            <a:r>
              <a:rPr lang="en-US" sz="1000"/>
              <a:t>or adept for different livestock management systems.</a:t>
            </a:r>
          </a:p>
          <a:p>
            <a:pPr lvl="1">
              <a:spcBef>
                <a:spcPts val="0"/>
              </a:spcBef>
              <a:spcAft>
                <a:spcPts val="300"/>
              </a:spcAft>
              <a:defRPr/>
            </a:pPr>
            <a:r>
              <a:rPr lang="en-US" sz="1000"/>
              <a:t>It is essential to </a:t>
            </a:r>
            <a:r>
              <a:rPr lang="en-US" sz="1000" b="1"/>
              <a:t>understand what drives these environmental indicators </a:t>
            </a:r>
            <a:r>
              <a:rPr lang="en-US" sz="1000"/>
              <a:t>in each geography.</a:t>
            </a:r>
          </a:p>
          <a:p>
            <a:pPr lvl="1">
              <a:spcBef>
                <a:spcPts val="0"/>
              </a:spcBef>
              <a:spcAft>
                <a:spcPts val="300"/>
              </a:spcAft>
              <a:defRPr/>
            </a:pPr>
            <a:r>
              <a:rPr lang="en-US" sz="1000" b="1"/>
              <a:t>Pasture-based beef has the highest GHG emissions and land use but also the highest potential for change </a:t>
            </a:r>
            <a:r>
              <a:rPr lang="en-US" sz="1000"/>
              <a:t>from sustainable intensification practices (such as rotational grazing) </a:t>
            </a:r>
            <a:r>
              <a:rPr lang="en-US" sz="1000" b="1"/>
              <a:t>in developing geographies.</a:t>
            </a:r>
          </a:p>
          <a:p>
            <a:pPr lvl="1">
              <a:spcBef>
                <a:spcPts val="0"/>
              </a:spcBef>
              <a:spcAft>
                <a:spcPts val="300"/>
              </a:spcAft>
              <a:defRPr/>
            </a:pPr>
            <a:r>
              <a:rPr lang="en-US" sz="1000"/>
              <a:t>Such practices could reduce emissions and land use while continuing to provide high-quality protein to food-insecure countries.</a:t>
            </a:r>
          </a:p>
        </p:txBody>
      </p:sp>
      <p:sp>
        <p:nvSpPr>
          <p:cNvPr id="2168" name="TextBox 2167">
            <a:extLst>
              <a:ext uri="{FF2B5EF4-FFF2-40B4-BE49-F238E27FC236}">
                <a16:creationId xmlns:a16="http://schemas.microsoft.com/office/drawing/2014/main" id="{E4CC7D6E-97E4-9679-F509-0A54FC5950A8}"/>
              </a:ext>
            </a:extLst>
          </p:cNvPr>
          <p:cNvSpPr txBox="1"/>
          <p:nvPr/>
        </p:nvSpPr>
        <p:spPr bwMode="gray">
          <a:xfrm>
            <a:off x="569913" y="1641475"/>
            <a:ext cx="1976438" cy="523875"/>
          </a:xfrm>
          <a:prstGeom prst="rect">
            <a:avLst/>
          </a:prstGeom>
          <a:noFill/>
        </p:spPr>
        <p:txBody>
          <a:bodyPr wrap="square">
            <a:spAutoFit/>
          </a:bodyPr>
          <a:lstStyle/>
          <a:p>
            <a:pPr marL="0" indent="0">
              <a:spcBef>
                <a:spcPct val="0"/>
              </a:spcBef>
              <a:spcAft>
                <a:spcPct val="0"/>
              </a:spcAft>
              <a:buNone/>
            </a:pPr>
            <a:r>
              <a:rPr lang="en-US" altLang="en-US" sz="1400" b="1"/>
              <a:t>Pasture livestock management</a:t>
            </a:r>
            <a:endParaRPr lang="en-US" sz="1400" b="1"/>
          </a:p>
        </p:txBody>
      </p:sp>
      <p:sp>
        <p:nvSpPr>
          <p:cNvPr id="509" name="btfpNotesBox111697">
            <a:extLst>
              <a:ext uri="{FF2B5EF4-FFF2-40B4-BE49-F238E27FC236}">
                <a16:creationId xmlns:a16="http://schemas.microsoft.com/office/drawing/2014/main" id="{CFCC7458-1A13-9902-2CE4-25AD9E6AAC50}"/>
              </a:ext>
            </a:extLst>
          </p:cNvPr>
          <p:cNvSpPr txBox="1"/>
          <p:nvPr>
            <p:custDataLst>
              <p:tags r:id="rId3"/>
            </p:custDataLst>
          </p:nvPr>
        </p:nvSpPr>
        <p:spPr bwMode="gray">
          <a:xfrm>
            <a:off x="329184" y="6419088"/>
            <a:ext cx="9183670" cy="369332"/>
          </a:xfrm>
          <a:prstGeom prst="rect">
            <a:avLst/>
          </a:prstGeom>
          <a:noFill/>
        </p:spPr>
        <p:txBody>
          <a:bodyPr vert="horz" wrap="square" lIns="0" tIns="0" rIns="0" bIns="0" rtlCol="0" anchor="b">
            <a:spAutoFit/>
          </a:bodyPr>
          <a:lstStyle/>
          <a:p>
            <a:endParaRPr lang="en-US" sz="800">
              <a:solidFill>
                <a:srgbClr val="000000"/>
              </a:solidFill>
              <a:latin typeface="Arial" panose="020B0604020202020204" pitchFamily="34" charset="0"/>
              <a:cs typeface="Arial" panose="020B0604020202020204" pitchFamily="34" charset="0"/>
            </a:endParaRPr>
          </a:p>
          <a:p>
            <a:r>
              <a:rPr lang="en-US" sz="800">
                <a:solidFill>
                  <a:srgbClr val="000000"/>
                </a:solidFill>
                <a:latin typeface="Arial" panose="020B0604020202020204" pitchFamily="34" charset="0"/>
                <a:cs typeface="Arial" panose="020B0604020202020204" pitchFamily="34" charset="0"/>
              </a:rPr>
              <a:t>Source: </a:t>
            </a:r>
            <a:r>
              <a:rPr lang="en-US" sz="800" b="0" i="0" u="none" strike="noStrike">
                <a:solidFill>
                  <a:srgbClr val="000000"/>
                </a:solidFill>
                <a:effectLst/>
                <a:latin typeface="Arial" panose="020B0604020202020204" pitchFamily="34" charset="0"/>
              </a:rPr>
              <a:t>Karl et</a:t>
            </a:r>
            <a:r>
              <a:rPr lang="en-US" sz="800">
                <a:solidFill>
                  <a:srgbClr val="000000"/>
                </a:solidFill>
                <a:latin typeface="Arial" panose="020B0604020202020204" pitchFamily="34" charset="0"/>
              </a:rPr>
              <a:t> al., </a:t>
            </a:r>
            <a:r>
              <a:rPr lang="en-US" sz="800" b="0" i="0" u="sng" strike="noStrike">
                <a:solidFill>
                  <a:srgbClr val="000000"/>
                </a:solidFill>
                <a:effectLst/>
                <a:latin typeface="Arial" panose="020B0604020202020204" pitchFamily="34" charset="0"/>
                <a:hlinkClick r:id="rId240"/>
              </a:rPr>
              <a:t>Framework to evaluate </a:t>
            </a:r>
            <a:r>
              <a:rPr lang="en-US" sz="800" u="sng">
                <a:solidFill>
                  <a:srgbClr val="000000"/>
                </a:solidFill>
                <a:latin typeface="Arial" panose="020B0604020202020204" pitchFamily="34" charset="0"/>
                <a:hlinkClick r:id="rId240"/>
              </a:rPr>
              <a:t>l</a:t>
            </a:r>
            <a:r>
              <a:rPr lang="en-US" sz="800" b="0" i="0" u="sng" strike="noStrike">
                <a:solidFill>
                  <a:srgbClr val="000000"/>
                </a:solidFill>
                <a:effectLst/>
                <a:latin typeface="Arial" panose="020B0604020202020204" pitchFamily="34" charset="0"/>
                <a:hlinkClick r:id="rId240"/>
              </a:rPr>
              <a:t>ivestock-derived </a:t>
            </a:r>
            <a:r>
              <a:rPr lang="en-US" sz="800" u="sng">
                <a:solidFill>
                  <a:srgbClr val="000000"/>
                </a:solidFill>
                <a:latin typeface="Arial" panose="020B0604020202020204" pitchFamily="34" charset="0"/>
                <a:hlinkClick r:id="rId240"/>
              </a:rPr>
              <a:t>p</a:t>
            </a:r>
            <a:r>
              <a:rPr lang="en-US" sz="800" b="0" i="0" u="sng" strike="noStrike">
                <a:solidFill>
                  <a:srgbClr val="000000"/>
                </a:solidFill>
                <a:effectLst/>
                <a:latin typeface="Arial" panose="020B0604020202020204" pitchFamily="34" charset="0"/>
                <a:hlinkClick r:id="rId240"/>
              </a:rPr>
              <a:t>rotein </a:t>
            </a:r>
            <a:r>
              <a:rPr lang="en-US" sz="800" u="sng">
                <a:solidFill>
                  <a:srgbClr val="000000"/>
                </a:solidFill>
                <a:latin typeface="Arial" panose="020B0604020202020204" pitchFamily="34" charset="0"/>
                <a:hlinkClick r:id="rId240"/>
              </a:rPr>
              <a:t>s</a:t>
            </a:r>
            <a:r>
              <a:rPr lang="en-US" sz="800" b="0" i="0" u="sng" strike="noStrike">
                <a:solidFill>
                  <a:srgbClr val="000000"/>
                </a:solidFill>
                <a:effectLst/>
                <a:latin typeface="Arial" panose="020B0604020202020204" pitchFamily="34" charset="0"/>
                <a:hlinkClick r:id="rId240"/>
              </a:rPr>
              <a:t>ystems</a:t>
            </a:r>
            <a:r>
              <a:rPr lang="en-US" sz="800">
                <a:solidFill>
                  <a:srgbClr val="000000"/>
                </a:solidFill>
                <a:latin typeface="Arial"/>
                <a:cs typeface="Arial"/>
              </a:rPr>
              <a:t> </a:t>
            </a:r>
            <a:r>
              <a:rPr lang="en-US" sz="800" b="0" i="0" u="none" strike="noStrike">
                <a:solidFill>
                  <a:srgbClr val="000000"/>
                </a:solidFill>
                <a:effectLst/>
                <a:latin typeface="Arial" panose="020B0604020202020204" pitchFamily="34" charset="0"/>
              </a:rPr>
              <a:t>(2024).</a:t>
            </a:r>
          </a:p>
          <a:p>
            <a:r>
              <a:rPr lang="en-US" sz="800">
                <a:solidFill>
                  <a:srgbClr val="000000"/>
                </a:solidFill>
              </a:rPr>
              <a:t>Credit: </a:t>
            </a:r>
            <a:r>
              <a:rPr lang="en-US" sz="800" err="1">
                <a:latin typeface="Arial"/>
                <a:cs typeface="Arial"/>
              </a:rPr>
              <a:t>Ariela</a:t>
            </a:r>
            <a:r>
              <a:rPr lang="en-US" sz="800">
                <a:latin typeface="Arial"/>
                <a:cs typeface="Arial"/>
              </a:rPr>
              <a:t> </a:t>
            </a:r>
            <a:r>
              <a:rPr lang="en-US" sz="800" err="1">
                <a:latin typeface="Arial"/>
                <a:cs typeface="Arial"/>
              </a:rPr>
              <a:t>Farchi</a:t>
            </a:r>
            <a:r>
              <a:rPr lang="en-US" sz="800">
                <a:latin typeface="Arial"/>
                <a:cs typeface="Arial"/>
              </a:rPr>
              <a:t> Behar,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241"/>
              </a:rPr>
              <a:t>Gernot Wagner</a:t>
            </a:r>
            <a:r>
              <a:rPr lang="en-US" sz="800"/>
              <a:t>. </a:t>
            </a:r>
            <a:r>
              <a:rPr lang="en-US" sz="800">
                <a:hlinkClick r:id="rId242"/>
              </a:rPr>
              <a:t>Share with attribution</a:t>
            </a:r>
            <a:r>
              <a:rPr lang="en-US" sz="800"/>
              <a:t>: </a:t>
            </a:r>
            <a:r>
              <a:rPr lang="en-US" sz="800" err="1"/>
              <a:t>Sayn</a:t>
            </a:r>
            <a:r>
              <a:rPr lang="en-US" sz="800"/>
              <a:t>-Wittgenstein </a:t>
            </a:r>
            <a:r>
              <a:rPr lang="en-US" sz="800" i="1"/>
              <a:t>et al., </a:t>
            </a:r>
            <a:r>
              <a:rPr lang="en-US" sz="800"/>
              <a:t>“</a:t>
            </a:r>
            <a:r>
              <a:rPr lang="en-US" sz="800">
                <a:hlinkClick r:id="rId243"/>
              </a:rPr>
              <a:t>Sustainable Proteins</a:t>
            </a:r>
            <a:r>
              <a:rPr lang="en-US" sz="800"/>
              <a:t>” (16 May 2025).</a:t>
            </a:r>
            <a:endParaRPr lang="en-US" sz="800">
              <a:solidFill>
                <a:srgbClr val="000000"/>
              </a:solidFill>
              <a:latin typeface="Arial" panose="020B0604020202020204" pitchFamily="34" charset="0"/>
              <a:cs typeface="Arial" panose="020B0604020202020204" pitchFamily="34" charset="0"/>
            </a:endParaRPr>
          </a:p>
        </p:txBody>
      </p:sp>
      <p:sp>
        <p:nvSpPr>
          <p:cNvPr id="24" name="Chevron 8">
            <a:extLst>
              <a:ext uri="{FF2B5EF4-FFF2-40B4-BE49-F238E27FC236}">
                <a16:creationId xmlns:a16="http://schemas.microsoft.com/office/drawing/2014/main" id="{68457B63-055B-09DA-D810-3FDF3580AFC4}"/>
              </a:ext>
            </a:extLst>
          </p:cNvPr>
          <p:cNvSpPr/>
          <p:nvPr/>
        </p:nvSpPr>
        <p:spPr bwMode="gray">
          <a:xfrm>
            <a:off x="1951430" y="20911"/>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Livestock</a:t>
            </a:r>
          </a:p>
        </p:txBody>
      </p:sp>
      <p:sp>
        <p:nvSpPr>
          <p:cNvPr id="26" name="Pentagon 6">
            <a:extLst>
              <a:ext uri="{FF2B5EF4-FFF2-40B4-BE49-F238E27FC236}">
                <a16:creationId xmlns:a16="http://schemas.microsoft.com/office/drawing/2014/main" id="{34C7C361-2422-D63C-4FC1-06278CE26645}"/>
              </a:ext>
            </a:extLst>
          </p:cNvPr>
          <p:cNvSpPr/>
          <p:nvPr/>
        </p:nvSpPr>
        <p:spPr bwMode="gray">
          <a:xfrm>
            <a:off x="32754" y="20911"/>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Industry Overview</a:t>
            </a:r>
          </a:p>
        </p:txBody>
      </p:sp>
      <p:graphicFrame>
        <p:nvGraphicFramePr>
          <p:cNvPr id="4014" name="Chart 4013">
            <a:extLst>
              <a:ext uri="{FF2B5EF4-FFF2-40B4-BE49-F238E27FC236}">
                <a16:creationId xmlns:a16="http://schemas.microsoft.com/office/drawing/2014/main" id="{61DAA2EA-3324-AADE-51A2-DDDA2DDC3B70}"/>
              </a:ext>
            </a:extLst>
          </p:cNvPr>
          <p:cNvGraphicFramePr/>
          <p:nvPr>
            <p:custDataLst>
              <p:tags r:id="rId4"/>
            </p:custDataLst>
            <p:extLst>
              <p:ext uri="{D42A27DB-BD31-4B8C-83A1-F6EECF244321}">
                <p14:modId xmlns:p14="http://schemas.microsoft.com/office/powerpoint/2010/main" val="3205968357"/>
              </p:ext>
            </p:extLst>
          </p:nvPr>
        </p:nvGraphicFramePr>
        <p:xfrm>
          <a:off x="501650" y="2160588"/>
          <a:ext cx="8509000" cy="3292475"/>
        </p:xfrm>
        <a:graphic>
          <a:graphicData uri="http://schemas.openxmlformats.org/drawingml/2006/chart">
            <c:chart xmlns:c="http://schemas.openxmlformats.org/drawingml/2006/chart" xmlns:r="http://schemas.openxmlformats.org/officeDocument/2006/relationships" r:id="rId244"/>
          </a:graphicData>
        </a:graphic>
      </p:graphicFrame>
      <p:cxnSp>
        <p:nvCxnSpPr>
          <p:cNvPr id="3757" name="Straight Connector 3756">
            <a:extLst>
              <a:ext uri="{FF2B5EF4-FFF2-40B4-BE49-F238E27FC236}">
                <a16:creationId xmlns:a16="http://schemas.microsoft.com/office/drawing/2014/main" id="{AF4742D3-7C96-7F34-FB94-9A6B8BCCEAA0}"/>
              </a:ext>
            </a:extLst>
          </p:cNvPr>
          <p:cNvCxnSpPr/>
          <p:nvPr>
            <p:custDataLst>
              <p:tags r:id="rId5"/>
            </p:custDataLst>
          </p:nvPr>
        </p:nvCxnSpPr>
        <p:spPr bwMode="auto">
          <a:xfrm flipH="1">
            <a:off x="550863" y="5227638"/>
            <a:ext cx="33338"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974" name="Straight Connector 3973">
            <a:extLst>
              <a:ext uri="{FF2B5EF4-FFF2-40B4-BE49-F238E27FC236}">
                <a16:creationId xmlns:a16="http://schemas.microsoft.com/office/drawing/2014/main" id="{9F14D0D1-993A-51BD-37FC-C917E371E89D}"/>
              </a:ext>
            </a:extLst>
          </p:cNvPr>
          <p:cNvCxnSpPr/>
          <p:nvPr>
            <p:custDataLst>
              <p:tags r:id="rId6"/>
            </p:custDataLst>
          </p:nvPr>
        </p:nvCxnSpPr>
        <p:spPr bwMode="auto">
          <a:xfrm flipH="1">
            <a:off x="550863" y="2386013"/>
            <a:ext cx="33338"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971" name="Straight Connector 3970">
            <a:extLst>
              <a:ext uri="{FF2B5EF4-FFF2-40B4-BE49-F238E27FC236}">
                <a16:creationId xmlns:a16="http://schemas.microsoft.com/office/drawing/2014/main" id="{F5F5D8C2-C543-A494-2DFB-C65F7D24D190}"/>
              </a:ext>
            </a:extLst>
          </p:cNvPr>
          <p:cNvCxnSpPr/>
          <p:nvPr>
            <p:custDataLst>
              <p:tags r:id="rId7"/>
            </p:custDataLst>
          </p:nvPr>
        </p:nvCxnSpPr>
        <p:spPr bwMode="auto">
          <a:xfrm flipH="1">
            <a:off x="550863" y="5026025"/>
            <a:ext cx="33338"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973" name="Straight Connector 3972">
            <a:extLst>
              <a:ext uri="{FF2B5EF4-FFF2-40B4-BE49-F238E27FC236}">
                <a16:creationId xmlns:a16="http://schemas.microsoft.com/office/drawing/2014/main" id="{835C01E2-CC32-0188-1CC8-2543DA627117}"/>
              </a:ext>
            </a:extLst>
          </p:cNvPr>
          <p:cNvCxnSpPr/>
          <p:nvPr>
            <p:custDataLst>
              <p:tags r:id="rId8"/>
            </p:custDataLst>
          </p:nvPr>
        </p:nvCxnSpPr>
        <p:spPr bwMode="auto">
          <a:xfrm flipH="1">
            <a:off x="550863" y="4624388"/>
            <a:ext cx="33338"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972" name="Straight Connector 3971">
            <a:extLst>
              <a:ext uri="{FF2B5EF4-FFF2-40B4-BE49-F238E27FC236}">
                <a16:creationId xmlns:a16="http://schemas.microsoft.com/office/drawing/2014/main" id="{5556B154-FA02-04C3-6D6E-F61E7555922C}"/>
              </a:ext>
            </a:extLst>
          </p:cNvPr>
          <p:cNvCxnSpPr/>
          <p:nvPr>
            <p:custDataLst>
              <p:tags r:id="rId9"/>
            </p:custDataLst>
          </p:nvPr>
        </p:nvCxnSpPr>
        <p:spPr bwMode="auto">
          <a:xfrm flipH="1">
            <a:off x="550863" y="4826000"/>
            <a:ext cx="33338"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3969" name="Text Placeholder 10">
            <a:extLst>
              <a:ext uri="{FF2B5EF4-FFF2-40B4-BE49-F238E27FC236}">
                <a16:creationId xmlns:a16="http://schemas.microsoft.com/office/drawing/2014/main" id="{A9B1DE00-3FBE-697B-3D2F-EE34B9E19C5A}"/>
              </a:ext>
            </a:extLst>
          </p:cNvPr>
          <p:cNvSpPr txBox="1">
            <a:spLocks/>
          </p:cNvSpPr>
          <p:nvPr>
            <p:custDataLst>
              <p:tags r:id="rId10"/>
            </p:custDataLst>
          </p:nvPr>
        </p:nvSpPr>
        <p:spPr bwMode="gray">
          <a:xfrm>
            <a:off x="312738" y="4564063"/>
            <a:ext cx="17145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0D0E56BD-445C-4C2B-89BF-3C5CA1F40083}" type="datetime'''''''6''''''0''''''''''''0'''''''''''''''''''''''''''">
              <a:rPr lang="en-US" altLang="en-US" sz="800" smtClean="0">
                <a:effectLst/>
              </a:rPr>
              <a:pPr marL="0" indent="0" algn="r">
                <a:spcBef>
                  <a:spcPct val="0"/>
                </a:spcBef>
                <a:spcAft>
                  <a:spcPct val="0"/>
                </a:spcAft>
                <a:buNone/>
              </a:pPr>
              <a:t>600</a:t>
            </a:fld>
            <a:endParaRPr lang="en-US" sz="800"/>
          </a:p>
        </p:txBody>
      </p:sp>
      <p:sp>
        <p:nvSpPr>
          <p:cNvPr id="3968" name="Text Placeholder 10">
            <a:extLst>
              <a:ext uri="{FF2B5EF4-FFF2-40B4-BE49-F238E27FC236}">
                <a16:creationId xmlns:a16="http://schemas.microsoft.com/office/drawing/2014/main" id="{14904148-E8C2-5E58-D20F-AD0A5D96B33C}"/>
              </a:ext>
            </a:extLst>
          </p:cNvPr>
          <p:cNvSpPr txBox="1">
            <a:spLocks/>
          </p:cNvSpPr>
          <p:nvPr>
            <p:custDataLst>
              <p:tags r:id="rId11"/>
            </p:custDataLst>
          </p:nvPr>
        </p:nvSpPr>
        <p:spPr bwMode="gray">
          <a:xfrm>
            <a:off x="312738" y="4765675"/>
            <a:ext cx="17145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BAA50EDD-4A87-42E1-8CA3-C9DCE5FD7619}" type="datetime'''''''4''''''''''''''''''''''''''0''0'''''">
              <a:rPr lang="en-US" altLang="en-US" sz="800" smtClean="0">
                <a:effectLst/>
              </a:rPr>
              <a:pPr marL="0" indent="0" algn="r">
                <a:spcBef>
                  <a:spcPct val="0"/>
                </a:spcBef>
                <a:spcAft>
                  <a:spcPct val="0"/>
                </a:spcAft>
                <a:buNone/>
              </a:pPr>
              <a:t>400</a:t>
            </a:fld>
            <a:endParaRPr lang="en-US" sz="800"/>
          </a:p>
        </p:txBody>
      </p:sp>
      <p:sp>
        <p:nvSpPr>
          <p:cNvPr id="3970" name="Text Placeholder 10">
            <a:extLst>
              <a:ext uri="{FF2B5EF4-FFF2-40B4-BE49-F238E27FC236}">
                <a16:creationId xmlns:a16="http://schemas.microsoft.com/office/drawing/2014/main" id="{D26B601A-26BF-B405-BB5E-8F4CA43CCF11}"/>
              </a:ext>
            </a:extLst>
          </p:cNvPr>
          <p:cNvSpPr txBox="1">
            <a:spLocks/>
          </p:cNvSpPr>
          <p:nvPr>
            <p:custDataLst>
              <p:tags r:id="rId12"/>
            </p:custDataLst>
          </p:nvPr>
        </p:nvSpPr>
        <p:spPr bwMode="gray">
          <a:xfrm>
            <a:off x="112713" y="2325688"/>
            <a:ext cx="371475"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A1E59C9E-6F5D-4745-B97A-B6598B36965D}" type="datetime'''''2''''''''''5''5'',8''''''''''''''''''''00'">
              <a:rPr lang="en-US" altLang="en-US" sz="800" smtClean="0">
                <a:effectLst/>
              </a:rPr>
              <a:pPr marL="0" indent="0" algn="r">
                <a:spcBef>
                  <a:spcPct val="0"/>
                </a:spcBef>
                <a:spcAft>
                  <a:spcPct val="0"/>
                </a:spcAft>
                <a:buNone/>
              </a:pPr>
              <a:t>255,800</a:t>
            </a:fld>
            <a:endParaRPr lang="en-US" sz="800"/>
          </a:p>
        </p:txBody>
      </p:sp>
      <p:sp>
        <p:nvSpPr>
          <p:cNvPr id="3967" name="Text Placeholder 10">
            <a:extLst>
              <a:ext uri="{FF2B5EF4-FFF2-40B4-BE49-F238E27FC236}">
                <a16:creationId xmlns:a16="http://schemas.microsoft.com/office/drawing/2014/main" id="{243EB920-E5E3-DD38-26B7-01FF5448B76D}"/>
              </a:ext>
            </a:extLst>
          </p:cNvPr>
          <p:cNvSpPr txBox="1">
            <a:spLocks/>
          </p:cNvSpPr>
          <p:nvPr>
            <p:custDataLst>
              <p:tags r:id="rId13"/>
            </p:custDataLst>
          </p:nvPr>
        </p:nvSpPr>
        <p:spPr bwMode="gray">
          <a:xfrm>
            <a:off x="312738" y="4965700"/>
            <a:ext cx="17145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2595436A-2A5F-4A38-BFA1-010BE5361D80}" type="datetime'''''''2''''''''''''0''''''''''0'''''''''''''''''''''''">
              <a:rPr lang="en-US" altLang="en-US" sz="800" smtClean="0">
                <a:effectLst/>
              </a:rPr>
              <a:pPr marL="0" indent="0" algn="r">
                <a:spcBef>
                  <a:spcPct val="0"/>
                </a:spcBef>
                <a:spcAft>
                  <a:spcPct val="0"/>
                </a:spcAft>
                <a:buNone/>
              </a:pPr>
              <a:t>200</a:t>
            </a:fld>
            <a:endParaRPr lang="en-US" sz="800"/>
          </a:p>
        </p:txBody>
      </p:sp>
      <p:sp>
        <p:nvSpPr>
          <p:cNvPr id="3754" name="Text Placeholder 10">
            <a:extLst>
              <a:ext uri="{FF2B5EF4-FFF2-40B4-BE49-F238E27FC236}">
                <a16:creationId xmlns:a16="http://schemas.microsoft.com/office/drawing/2014/main" id="{769AB019-828E-41F0-002B-EC8A8898CB98}"/>
              </a:ext>
            </a:extLst>
          </p:cNvPr>
          <p:cNvSpPr txBox="1">
            <a:spLocks/>
          </p:cNvSpPr>
          <p:nvPr>
            <p:custDataLst>
              <p:tags r:id="rId14"/>
            </p:custDataLst>
          </p:nvPr>
        </p:nvSpPr>
        <p:spPr bwMode="gray">
          <a:xfrm>
            <a:off x="427038" y="5167313"/>
            <a:ext cx="5715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E394ABB3-3F33-493E-8F60-2C2A9524B33B}" type="datetime'''''''''''''''''''''''''''''''''''''''0'''''''''''''''''''''''">
              <a:rPr lang="en-US" altLang="en-US" sz="800" smtClean="0">
                <a:effectLst/>
              </a:rPr>
              <a:pPr marL="0" indent="0" algn="r">
                <a:spcBef>
                  <a:spcPct val="0"/>
                </a:spcBef>
                <a:spcAft>
                  <a:spcPct val="0"/>
                </a:spcAft>
                <a:buNone/>
              </a:pPr>
              <a:t>0</a:t>
            </a:fld>
            <a:endParaRPr lang="en-US" sz="800"/>
          </a:p>
        </p:txBody>
      </p:sp>
      <p:sp useBgFill="1">
        <p:nvSpPr>
          <p:cNvPr id="4002" name="Freeform 4001">
            <a:extLst>
              <a:ext uri="{FF2B5EF4-FFF2-40B4-BE49-F238E27FC236}">
                <a16:creationId xmlns:a16="http://schemas.microsoft.com/office/drawing/2014/main" id="{6BB9C8DB-9FB1-9C9F-7D8C-8520082874C8}"/>
              </a:ext>
            </a:extLst>
          </p:cNvPr>
          <p:cNvSpPr/>
          <p:nvPr>
            <p:custDataLst>
              <p:tags r:id="rId15"/>
            </p:custDataLst>
          </p:nvPr>
        </p:nvSpPr>
        <p:spPr bwMode="auto">
          <a:xfrm>
            <a:off x="7847013" y="4092575"/>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999" name="Freeform 3998">
            <a:extLst>
              <a:ext uri="{FF2B5EF4-FFF2-40B4-BE49-F238E27FC236}">
                <a16:creationId xmlns:a16="http://schemas.microsoft.com/office/drawing/2014/main" id="{41A1C007-3272-45A4-C5AC-23A31B3FCF44}"/>
              </a:ext>
            </a:extLst>
          </p:cNvPr>
          <p:cNvSpPr/>
          <p:nvPr>
            <p:custDataLst>
              <p:tags r:id="rId16"/>
            </p:custDataLst>
          </p:nvPr>
        </p:nvSpPr>
        <p:spPr bwMode="auto">
          <a:xfrm>
            <a:off x="7151688" y="4092575"/>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996" name="Freeform 3995">
            <a:extLst>
              <a:ext uri="{FF2B5EF4-FFF2-40B4-BE49-F238E27FC236}">
                <a16:creationId xmlns:a16="http://schemas.microsoft.com/office/drawing/2014/main" id="{917434D0-EAFD-1190-C123-FFB9DF26D16E}"/>
              </a:ext>
            </a:extLst>
          </p:cNvPr>
          <p:cNvSpPr/>
          <p:nvPr>
            <p:custDataLst>
              <p:tags r:id="rId17"/>
            </p:custDataLst>
          </p:nvPr>
        </p:nvSpPr>
        <p:spPr bwMode="auto">
          <a:xfrm>
            <a:off x="5761038" y="4092575"/>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993" name="Freeform 3992">
            <a:extLst>
              <a:ext uri="{FF2B5EF4-FFF2-40B4-BE49-F238E27FC236}">
                <a16:creationId xmlns:a16="http://schemas.microsoft.com/office/drawing/2014/main" id="{F8CAAA39-5974-1D36-4E51-2D3DC6F1BD1A}"/>
              </a:ext>
            </a:extLst>
          </p:cNvPr>
          <p:cNvSpPr/>
          <p:nvPr>
            <p:custDataLst>
              <p:tags r:id="rId18"/>
            </p:custDataLst>
          </p:nvPr>
        </p:nvSpPr>
        <p:spPr bwMode="auto">
          <a:xfrm>
            <a:off x="4370388" y="4092575"/>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990" name="Freeform 3989">
            <a:extLst>
              <a:ext uri="{FF2B5EF4-FFF2-40B4-BE49-F238E27FC236}">
                <a16:creationId xmlns:a16="http://schemas.microsoft.com/office/drawing/2014/main" id="{D23BCCB9-3297-DF5D-0B4D-56A76646A45D}"/>
              </a:ext>
            </a:extLst>
          </p:cNvPr>
          <p:cNvSpPr/>
          <p:nvPr>
            <p:custDataLst>
              <p:tags r:id="rId19"/>
            </p:custDataLst>
          </p:nvPr>
        </p:nvSpPr>
        <p:spPr bwMode="auto">
          <a:xfrm>
            <a:off x="2979738" y="4092575"/>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987" name="Freeform 3986">
            <a:extLst>
              <a:ext uri="{FF2B5EF4-FFF2-40B4-BE49-F238E27FC236}">
                <a16:creationId xmlns:a16="http://schemas.microsoft.com/office/drawing/2014/main" id="{35DDB105-8AB7-5D5D-6B21-13FF16718316}"/>
              </a:ext>
            </a:extLst>
          </p:cNvPr>
          <p:cNvSpPr/>
          <p:nvPr>
            <p:custDataLst>
              <p:tags r:id="rId20"/>
            </p:custDataLst>
          </p:nvPr>
        </p:nvSpPr>
        <p:spPr bwMode="auto">
          <a:xfrm>
            <a:off x="2284413" y="4092575"/>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984" name="Freeform 3983">
            <a:extLst>
              <a:ext uri="{FF2B5EF4-FFF2-40B4-BE49-F238E27FC236}">
                <a16:creationId xmlns:a16="http://schemas.microsoft.com/office/drawing/2014/main" id="{E7FF7EEE-2413-55D8-D025-6C574C72C8B6}"/>
              </a:ext>
            </a:extLst>
          </p:cNvPr>
          <p:cNvSpPr/>
          <p:nvPr>
            <p:custDataLst>
              <p:tags r:id="rId21"/>
            </p:custDataLst>
          </p:nvPr>
        </p:nvSpPr>
        <p:spPr bwMode="auto">
          <a:xfrm>
            <a:off x="1589088" y="4092575"/>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175" name="Freeform 2174">
            <a:extLst>
              <a:ext uri="{FF2B5EF4-FFF2-40B4-BE49-F238E27FC236}">
                <a16:creationId xmlns:a16="http://schemas.microsoft.com/office/drawing/2014/main" id="{35934ED6-CBAE-14C7-FFD8-3B77AB99744D}"/>
              </a:ext>
            </a:extLst>
          </p:cNvPr>
          <p:cNvSpPr/>
          <p:nvPr>
            <p:custDataLst>
              <p:tags r:id="rId22"/>
            </p:custDataLst>
          </p:nvPr>
        </p:nvSpPr>
        <p:spPr bwMode="auto">
          <a:xfrm>
            <a:off x="893763" y="4092575"/>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172" name="Freeform 2171">
            <a:extLst>
              <a:ext uri="{FF2B5EF4-FFF2-40B4-BE49-F238E27FC236}">
                <a16:creationId xmlns:a16="http://schemas.microsoft.com/office/drawing/2014/main" id="{7B66D6FA-E951-1BF6-3CFB-15B30AE03D0A}"/>
              </a:ext>
            </a:extLst>
          </p:cNvPr>
          <p:cNvSpPr/>
          <p:nvPr>
            <p:custDataLst>
              <p:tags r:id="rId23"/>
            </p:custDataLst>
          </p:nvPr>
        </p:nvSpPr>
        <p:spPr bwMode="auto">
          <a:xfrm>
            <a:off x="511175" y="4116388"/>
            <a:ext cx="146050" cy="96838"/>
          </a:xfrm>
          <a:custGeom>
            <a:avLst/>
            <a:gdLst/>
            <a:ahLst/>
            <a:cxnLst/>
            <a:rect l="0" t="0" r="0" b="0"/>
            <a:pathLst>
              <a:path w="146051" h="96838">
                <a:moveTo>
                  <a:pt x="0" y="39687"/>
                </a:moveTo>
                <a:lnTo>
                  <a:pt x="146050" y="0"/>
                </a:lnTo>
                <a:lnTo>
                  <a:pt x="146050" y="57150"/>
                </a:lnTo>
                <a:lnTo>
                  <a:pt x="0" y="96837"/>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169" name="Freeform 2168">
            <a:extLst>
              <a:ext uri="{FF2B5EF4-FFF2-40B4-BE49-F238E27FC236}">
                <a16:creationId xmlns:a16="http://schemas.microsoft.com/office/drawing/2014/main" id="{A146FF7B-B7BE-B31F-6F5A-FE86B6EA6A37}"/>
              </a:ext>
            </a:extLst>
          </p:cNvPr>
          <p:cNvSpPr/>
          <p:nvPr>
            <p:custDataLst>
              <p:tags r:id="rId24"/>
            </p:custDataLst>
          </p:nvPr>
        </p:nvSpPr>
        <p:spPr bwMode="auto">
          <a:xfrm>
            <a:off x="8542338" y="3897313"/>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165" name="Freeform 2164">
            <a:extLst>
              <a:ext uri="{FF2B5EF4-FFF2-40B4-BE49-F238E27FC236}">
                <a16:creationId xmlns:a16="http://schemas.microsoft.com/office/drawing/2014/main" id="{660C4684-FDF3-E6BB-6360-B0D710530570}"/>
              </a:ext>
            </a:extLst>
          </p:cNvPr>
          <p:cNvSpPr/>
          <p:nvPr>
            <p:custDataLst>
              <p:tags r:id="rId25"/>
            </p:custDataLst>
          </p:nvPr>
        </p:nvSpPr>
        <p:spPr bwMode="auto">
          <a:xfrm>
            <a:off x="7847013" y="3897313"/>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162" name="Freeform 2161">
            <a:extLst>
              <a:ext uri="{FF2B5EF4-FFF2-40B4-BE49-F238E27FC236}">
                <a16:creationId xmlns:a16="http://schemas.microsoft.com/office/drawing/2014/main" id="{B29B3346-0434-C4AD-F8EB-7D2B975CE448}"/>
              </a:ext>
            </a:extLst>
          </p:cNvPr>
          <p:cNvSpPr/>
          <p:nvPr>
            <p:custDataLst>
              <p:tags r:id="rId26"/>
            </p:custDataLst>
          </p:nvPr>
        </p:nvSpPr>
        <p:spPr bwMode="auto">
          <a:xfrm>
            <a:off x="7151688" y="3897313"/>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159" name="Freeform 2158">
            <a:extLst>
              <a:ext uri="{FF2B5EF4-FFF2-40B4-BE49-F238E27FC236}">
                <a16:creationId xmlns:a16="http://schemas.microsoft.com/office/drawing/2014/main" id="{4ECCCF26-19A4-23DE-9C13-F2D504B59105}"/>
              </a:ext>
            </a:extLst>
          </p:cNvPr>
          <p:cNvSpPr/>
          <p:nvPr>
            <p:custDataLst>
              <p:tags r:id="rId27"/>
            </p:custDataLst>
          </p:nvPr>
        </p:nvSpPr>
        <p:spPr bwMode="auto">
          <a:xfrm>
            <a:off x="5761038" y="3897313"/>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156" name="Freeform 2155">
            <a:extLst>
              <a:ext uri="{FF2B5EF4-FFF2-40B4-BE49-F238E27FC236}">
                <a16:creationId xmlns:a16="http://schemas.microsoft.com/office/drawing/2014/main" id="{D8316385-C474-A29D-6D3C-988BA8881FB2}"/>
              </a:ext>
            </a:extLst>
          </p:cNvPr>
          <p:cNvSpPr/>
          <p:nvPr>
            <p:custDataLst>
              <p:tags r:id="rId28"/>
            </p:custDataLst>
          </p:nvPr>
        </p:nvSpPr>
        <p:spPr bwMode="auto">
          <a:xfrm>
            <a:off x="2979738" y="3897313"/>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153" name="Freeform 2152">
            <a:extLst>
              <a:ext uri="{FF2B5EF4-FFF2-40B4-BE49-F238E27FC236}">
                <a16:creationId xmlns:a16="http://schemas.microsoft.com/office/drawing/2014/main" id="{3304D6F9-E207-B431-E726-74D484551483}"/>
              </a:ext>
            </a:extLst>
          </p:cNvPr>
          <p:cNvSpPr/>
          <p:nvPr>
            <p:custDataLst>
              <p:tags r:id="rId29"/>
            </p:custDataLst>
          </p:nvPr>
        </p:nvSpPr>
        <p:spPr bwMode="auto">
          <a:xfrm>
            <a:off x="2284413" y="3897313"/>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150" name="Freeform 2149">
            <a:extLst>
              <a:ext uri="{FF2B5EF4-FFF2-40B4-BE49-F238E27FC236}">
                <a16:creationId xmlns:a16="http://schemas.microsoft.com/office/drawing/2014/main" id="{65F7AB8E-EA03-C7FB-B024-DCC4AC5A8E04}"/>
              </a:ext>
            </a:extLst>
          </p:cNvPr>
          <p:cNvSpPr/>
          <p:nvPr>
            <p:custDataLst>
              <p:tags r:id="rId30"/>
            </p:custDataLst>
          </p:nvPr>
        </p:nvSpPr>
        <p:spPr bwMode="auto">
          <a:xfrm>
            <a:off x="1589088" y="3897313"/>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147" name="Freeform 2146">
            <a:extLst>
              <a:ext uri="{FF2B5EF4-FFF2-40B4-BE49-F238E27FC236}">
                <a16:creationId xmlns:a16="http://schemas.microsoft.com/office/drawing/2014/main" id="{C19D8EF7-0D9C-E815-BC69-7AB675962BC8}"/>
              </a:ext>
            </a:extLst>
          </p:cNvPr>
          <p:cNvSpPr/>
          <p:nvPr>
            <p:custDataLst>
              <p:tags r:id="rId31"/>
            </p:custDataLst>
          </p:nvPr>
        </p:nvSpPr>
        <p:spPr bwMode="auto">
          <a:xfrm>
            <a:off x="893763" y="3897313"/>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144" name="Freeform 2143">
            <a:extLst>
              <a:ext uri="{FF2B5EF4-FFF2-40B4-BE49-F238E27FC236}">
                <a16:creationId xmlns:a16="http://schemas.microsoft.com/office/drawing/2014/main" id="{4D1B957C-DEEA-DF59-46E4-D7C13F5B1FF0}"/>
              </a:ext>
            </a:extLst>
          </p:cNvPr>
          <p:cNvSpPr/>
          <p:nvPr>
            <p:custDataLst>
              <p:tags r:id="rId32"/>
            </p:custDataLst>
          </p:nvPr>
        </p:nvSpPr>
        <p:spPr bwMode="auto">
          <a:xfrm>
            <a:off x="511175" y="3921125"/>
            <a:ext cx="146050" cy="96838"/>
          </a:xfrm>
          <a:custGeom>
            <a:avLst/>
            <a:gdLst/>
            <a:ahLst/>
            <a:cxnLst/>
            <a:rect l="0" t="0" r="0" b="0"/>
            <a:pathLst>
              <a:path w="146051" h="96839">
                <a:moveTo>
                  <a:pt x="0" y="39688"/>
                </a:moveTo>
                <a:lnTo>
                  <a:pt x="146050" y="0"/>
                </a:lnTo>
                <a:lnTo>
                  <a:pt x="146050" y="57150"/>
                </a:lnTo>
                <a:lnTo>
                  <a:pt x="0" y="96838"/>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141" name="Freeform 2140">
            <a:extLst>
              <a:ext uri="{FF2B5EF4-FFF2-40B4-BE49-F238E27FC236}">
                <a16:creationId xmlns:a16="http://schemas.microsoft.com/office/drawing/2014/main" id="{56E8FB0D-1B99-1966-7E9E-AD7183BE3C83}"/>
              </a:ext>
            </a:extLst>
          </p:cNvPr>
          <p:cNvSpPr/>
          <p:nvPr>
            <p:custDataLst>
              <p:tags r:id="rId33"/>
            </p:custDataLst>
          </p:nvPr>
        </p:nvSpPr>
        <p:spPr bwMode="auto">
          <a:xfrm>
            <a:off x="8542338" y="4287838"/>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138" name="Freeform 2137">
            <a:extLst>
              <a:ext uri="{FF2B5EF4-FFF2-40B4-BE49-F238E27FC236}">
                <a16:creationId xmlns:a16="http://schemas.microsoft.com/office/drawing/2014/main" id="{0EFE1BF7-8C94-66C9-4860-9F46752D727C}"/>
              </a:ext>
            </a:extLst>
          </p:cNvPr>
          <p:cNvSpPr/>
          <p:nvPr>
            <p:custDataLst>
              <p:tags r:id="rId34"/>
            </p:custDataLst>
          </p:nvPr>
        </p:nvSpPr>
        <p:spPr bwMode="auto">
          <a:xfrm>
            <a:off x="7847013" y="4287838"/>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135" name="Freeform 2134">
            <a:extLst>
              <a:ext uri="{FF2B5EF4-FFF2-40B4-BE49-F238E27FC236}">
                <a16:creationId xmlns:a16="http://schemas.microsoft.com/office/drawing/2014/main" id="{078A9AB4-48DD-A0D1-4D4A-715F62CFBEE0}"/>
              </a:ext>
            </a:extLst>
          </p:cNvPr>
          <p:cNvSpPr/>
          <p:nvPr>
            <p:custDataLst>
              <p:tags r:id="rId35"/>
            </p:custDataLst>
          </p:nvPr>
        </p:nvSpPr>
        <p:spPr bwMode="auto">
          <a:xfrm>
            <a:off x="7151688" y="4287838"/>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132" name="Freeform 2131">
            <a:extLst>
              <a:ext uri="{FF2B5EF4-FFF2-40B4-BE49-F238E27FC236}">
                <a16:creationId xmlns:a16="http://schemas.microsoft.com/office/drawing/2014/main" id="{6AA7A856-BFF5-3244-7A73-E84349307DF2}"/>
              </a:ext>
            </a:extLst>
          </p:cNvPr>
          <p:cNvSpPr/>
          <p:nvPr>
            <p:custDataLst>
              <p:tags r:id="rId36"/>
            </p:custDataLst>
          </p:nvPr>
        </p:nvSpPr>
        <p:spPr bwMode="auto">
          <a:xfrm>
            <a:off x="5761038" y="4287838"/>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129" name="Freeform 2128">
            <a:extLst>
              <a:ext uri="{FF2B5EF4-FFF2-40B4-BE49-F238E27FC236}">
                <a16:creationId xmlns:a16="http://schemas.microsoft.com/office/drawing/2014/main" id="{57B6DEF1-981B-2F20-1188-EC6250301497}"/>
              </a:ext>
            </a:extLst>
          </p:cNvPr>
          <p:cNvSpPr/>
          <p:nvPr>
            <p:custDataLst>
              <p:tags r:id="rId37"/>
            </p:custDataLst>
          </p:nvPr>
        </p:nvSpPr>
        <p:spPr bwMode="auto">
          <a:xfrm>
            <a:off x="5065713" y="4287838"/>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10" name="Freeform 9">
            <a:extLst>
              <a:ext uri="{FF2B5EF4-FFF2-40B4-BE49-F238E27FC236}">
                <a16:creationId xmlns:a16="http://schemas.microsoft.com/office/drawing/2014/main" id="{F8DDE903-33D5-E59D-6260-B7961FDAE943}"/>
              </a:ext>
            </a:extLst>
          </p:cNvPr>
          <p:cNvSpPr/>
          <p:nvPr>
            <p:custDataLst>
              <p:tags r:id="rId38"/>
            </p:custDataLst>
          </p:nvPr>
        </p:nvSpPr>
        <p:spPr bwMode="auto">
          <a:xfrm>
            <a:off x="511175" y="3335338"/>
            <a:ext cx="146050" cy="96838"/>
          </a:xfrm>
          <a:custGeom>
            <a:avLst/>
            <a:gdLst/>
            <a:ahLst/>
            <a:cxnLst/>
            <a:rect l="0" t="0" r="0" b="0"/>
            <a:pathLst>
              <a:path w="146051" h="96838">
                <a:moveTo>
                  <a:pt x="0" y="39687"/>
                </a:moveTo>
                <a:lnTo>
                  <a:pt x="146050" y="0"/>
                </a:lnTo>
                <a:lnTo>
                  <a:pt x="146050" y="57150"/>
                </a:lnTo>
                <a:lnTo>
                  <a:pt x="0" y="96837"/>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126" name="Freeform 2125">
            <a:extLst>
              <a:ext uri="{FF2B5EF4-FFF2-40B4-BE49-F238E27FC236}">
                <a16:creationId xmlns:a16="http://schemas.microsoft.com/office/drawing/2014/main" id="{27D2542F-3209-EB0C-BECC-2F0144FD5C74}"/>
              </a:ext>
            </a:extLst>
          </p:cNvPr>
          <p:cNvSpPr/>
          <p:nvPr>
            <p:custDataLst>
              <p:tags r:id="rId39"/>
            </p:custDataLst>
          </p:nvPr>
        </p:nvSpPr>
        <p:spPr bwMode="auto">
          <a:xfrm>
            <a:off x="4370388" y="4287838"/>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123" name="Freeform 2122">
            <a:extLst>
              <a:ext uri="{FF2B5EF4-FFF2-40B4-BE49-F238E27FC236}">
                <a16:creationId xmlns:a16="http://schemas.microsoft.com/office/drawing/2014/main" id="{230FCCBD-378C-AA7B-8924-FAC554886C25}"/>
              </a:ext>
            </a:extLst>
          </p:cNvPr>
          <p:cNvSpPr/>
          <p:nvPr>
            <p:custDataLst>
              <p:tags r:id="rId40"/>
            </p:custDataLst>
          </p:nvPr>
        </p:nvSpPr>
        <p:spPr bwMode="auto">
          <a:xfrm>
            <a:off x="2979738" y="4287838"/>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13" name="Freeform 12">
            <a:extLst>
              <a:ext uri="{FF2B5EF4-FFF2-40B4-BE49-F238E27FC236}">
                <a16:creationId xmlns:a16="http://schemas.microsoft.com/office/drawing/2014/main" id="{38E41F34-5088-437F-775D-B4C8FF92AF8F}"/>
              </a:ext>
            </a:extLst>
          </p:cNvPr>
          <p:cNvSpPr/>
          <p:nvPr>
            <p:custDataLst>
              <p:tags r:id="rId41"/>
            </p:custDataLst>
          </p:nvPr>
        </p:nvSpPr>
        <p:spPr bwMode="auto">
          <a:xfrm>
            <a:off x="893763" y="3311525"/>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120" name="Freeform 2119">
            <a:extLst>
              <a:ext uri="{FF2B5EF4-FFF2-40B4-BE49-F238E27FC236}">
                <a16:creationId xmlns:a16="http://schemas.microsoft.com/office/drawing/2014/main" id="{7D8E3476-DD66-0B0D-2613-CE4C20F06E8B}"/>
              </a:ext>
            </a:extLst>
          </p:cNvPr>
          <p:cNvSpPr/>
          <p:nvPr>
            <p:custDataLst>
              <p:tags r:id="rId42"/>
            </p:custDataLst>
          </p:nvPr>
        </p:nvSpPr>
        <p:spPr bwMode="auto">
          <a:xfrm>
            <a:off x="2284413" y="4287838"/>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117" name="Freeform 2116">
            <a:extLst>
              <a:ext uri="{FF2B5EF4-FFF2-40B4-BE49-F238E27FC236}">
                <a16:creationId xmlns:a16="http://schemas.microsoft.com/office/drawing/2014/main" id="{F5F5E906-E3FA-4F41-2AD0-E724B1C4826E}"/>
              </a:ext>
            </a:extLst>
          </p:cNvPr>
          <p:cNvSpPr/>
          <p:nvPr>
            <p:custDataLst>
              <p:tags r:id="rId43"/>
            </p:custDataLst>
          </p:nvPr>
        </p:nvSpPr>
        <p:spPr bwMode="auto">
          <a:xfrm>
            <a:off x="1589088" y="4287838"/>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16" name="Freeform 15">
            <a:extLst>
              <a:ext uri="{FF2B5EF4-FFF2-40B4-BE49-F238E27FC236}">
                <a16:creationId xmlns:a16="http://schemas.microsoft.com/office/drawing/2014/main" id="{C9CE3C80-F52E-C835-231B-D943F51E30BB}"/>
              </a:ext>
            </a:extLst>
          </p:cNvPr>
          <p:cNvSpPr/>
          <p:nvPr>
            <p:custDataLst>
              <p:tags r:id="rId44"/>
            </p:custDataLst>
          </p:nvPr>
        </p:nvSpPr>
        <p:spPr bwMode="auto">
          <a:xfrm>
            <a:off x="1589088" y="3311525"/>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114" name="Freeform 2113">
            <a:extLst>
              <a:ext uri="{FF2B5EF4-FFF2-40B4-BE49-F238E27FC236}">
                <a16:creationId xmlns:a16="http://schemas.microsoft.com/office/drawing/2014/main" id="{B05082F3-C80E-08A6-6601-B0C6C87804B3}"/>
              </a:ext>
            </a:extLst>
          </p:cNvPr>
          <p:cNvSpPr/>
          <p:nvPr>
            <p:custDataLst>
              <p:tags r:id="rId45"/>
            </p:custDataLst>
          </p:nvPr>
        </p:nvSpPr>
        <p:spPr bwMode="auto">
          <a:xfrm>
            <a:off x="893763" y="4287838"/>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966" name="Freeform 3965">
            <a:extLst>
              <a:ext uri="{FF2B5EF4-FFF2-40B4-BE49-F238E27FC236}">
                <a16:creationId xmlns:a16="http://schemas.microsoft.com/office/drawing/2014/main" id="{7DBDAD5A-3FF3-CA14-4519-4A780DC41107}"/>
              </a:ext>
            </a:extLst>
          </p:cNvPr>
          <p:cNvSpPr/>
          <p:nvPr>
            <p:custDataLst>
              <p:tags r:id="rId46"/>
            </p:custDataLst>
          </p:nvPr>
        </p:nvSpPr>
        <p:spPr bwMode="auto">
          <a:xfrm>
            <a:off x="511175" y="4311650"/>
            <a:ext cx="146050" cy="96838"/>
          </a:xfrm>
          <a:custGeom>
            <a:avLst/>
            <a:gdLst/>
            <a:ahLst/>
            <a:cxnLst/>
            <a:rect l="0" t="0" r="0" b="0"/>
            <a:pathLst>
              <a:path w="146051" h="96839">
                <a:moveTo>
                  <a:pt x="0" y="39688"/>
                </a:moveTo>
                <a:lnTo>
                  <a:pt x="146050" y="0"/>
                </a:lnTo>
                <a:lnTo>
                  <a:pt x="146050" y="57150"/>
                </a:lnTo>
                <a:lnTo>
                  <a:pt x="0" y="96838"/>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19" name="Freeform 18">
            <a:extLst>
              <a:ext uri="{FF2B5EF4-FFF2-40B4-BE49-F238E27FC236}">
                <a16:creationId xmlns:a16="http://schemas.microsoft.com/office/drawing/2014/main" id="{E232E7DD-412C-8D73-A820-079F428191A8}"/>
              </a:ext>
            </a:extLst>
          </p:cNvPr>
          <p:cNvSpPr/>
          <p:nvPr>
            <p:custDataLst>
              <p:tags r:id="rId47"/>
            </p:custDataLst>
          </p:nvPr>
        </p:nvSpPr>
        <p:spPr bwMode="auto">
          <a:xfrm>
            <a:off x="2284413" y="3311525"/>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963" name="Freeform 3962">
            <a:extLst>
              <a:ext uri="{FF2B5EF4-FFF2-40B4-BE49-F238E27FC236}">
                <a16:creationId xmlns:a16="http://schemas.microsoft.com/office/drawing/2014/main" id="{80DE76C2-9A92-8875-97CE-44D4C5F6E57C}"/>
              </a:ext>
            </a:extLst>
          </p:cNvPr>
          <p:cNvSpPr/>
          <p:nvPr>
            <p:custDataLst>
              <p:tags r:id="rId48"/>
            </p:custDataLst>
          </p:nvPr>
        </p:nvSpPr>
        <p:spPr bwMode="auto">
          <a:xfrm>
            <a:off x="8542338" y="3506788"/>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765" name="Freeform 3764">
            <a:extLst>
              <a:ext uri="{FF2B5EF4-FFF2-40B4-BE49-F238E27FC236}">
                <a16:creationId xmlns:a16="http://schemas.microsoft.com/office/drawing/2014/main" id="{91E0A421-7276-12B5-8C8D-9F853B49DCFE}"/>
              </a:ext>
            </a:extLst>
          </p:cNvPr>
          <p:cNvSpPr/>
          <p:nvPr>
            <p:custDataLst>
              <p:tags r:id="rId49"/>
            </p:custDataLst>
          </p:nvPr>
        </p:nvSpPr>
        <p:spPr bwMode="auto">
          <a:xfrm>
            <a:off x="7847013" y="3506788"/>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2" name="Freeform 21">
            <a:extLst>
              <a:ext uri="{FF2B5EF4-FFF2-40B4-BE49-F238E27FC236}">
                <a16:creationId xmlns:a16="http://schemas.microsoft.com/office/drawing/2014/main" id="{DBBE84C6-DADF-7A91-9756-BBBEF0BA2C98}"/>
              </a:ext>
            </a:extLst>
          </p:cNvPr>
          <p:cNvSpPr/>
          <p:nvPr>
            <p:custDataLst>
              <p:tags r:id="rId50"/>
            </p:custDataLst>
          </p:nvPr>
        </p:nvSpPr>
        <p:spPr bwMode="auto">
          <a:xfrm>
            <a:off x="2979738" y="3311525"/>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762" name="Freeform 3761">
            <a:extLst>
              <a:ext uri="{FF2B5EF4-FFF2-40B4-BE49-F238E27FC236}">
                <a16:creationId xmlns:a16="http://schemas.microsoft.com/office/drawing/2014/main" id="{E5B44112-DDDA-DF18-DB2E-88299602795D}"/>
              </a:ext>
            </a:extLst>
          </p:cNvPr>
          <p:cNvSpPr/>
          <p:nvPr>
            <p:custDataLst>
              <p:tags r:id="rId51"/>
            </p:custDataLst>
          </p:nvPr>
        </p:nvSpPr>
        <p:spPr bwMode="auto">
          <a:xfrm>
            <a:off x="2979738" y="3506788"/>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759" name="Freeform 3758">
            <a:extLst>
              <a:ext uri="{FF2B5EF4-FFF2-40B4-BE49-F238E27FC236}">
                <a16:creationId xmlns:a16="http://schemas.microsoft.com/office/drawing/2014/main" id="{19D35E1B-F733-79B6-DFC1-5A0A35D021F7}"/>
              </a:ext>
            </a:extLst>
          </p:cNvPr>
          <p:cNvSpPr/>
          <p:nvPr>
            <p:custDataLst>
              <p:tags r:id="rId52"/>
            </p:custDataLst>
          </p:nvPr>
        </p:nvSpPr>
        <p:spPr bwMode="auto">
          <a:xfrm>
            <a:off x="2284413" y="3506788"/>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7" name="Freeform 26">
            <a:extLst>
              <a:ext uri="{FF2B5EF4-FFF2-40B4-BE49-F238E27FC236}">
                <a16:creationId xmlns:a16="http://schemas.microsoft.com/office/drawing/2014/main" id="{B1F0EED4-8DB7-962D-BE03-88A68352EA06}"/>
              </a:ext>
            </a:extLst>
          </p:cNvPr>
          <p:cNvSpPr/>
          <p:nvPr>
            <p:custDataLst>
              <p:tags r:id="rId53"/>
            </p:custDataLst>
          </p:nvPr>
        </p:nvSpPr>
        <p:spPr bwMode="auto">
          <a:xfrm>
            <a:off x="7847013" y="3311525"/>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755" name="Freeform 3754">
            <a:extLst>
              <a:ext uri="{FF2B5EF4-FFF2-40B4-BE49-F238E27FC236}">
                <a16:creationId xmlns:a16="http://schemas.microsoft.com/office/drawing/2014/main" id="{EB81F648-45FE-A2EA-358C-3B65AEF698F8}"/>
              </a:ext>
            </a:extLst>
          </p:cNvPr>
          <p:cNvSpPr/>
          <p:nvPr>
            <p:custDataLst>
              <p:tags r:id="rId54"/>
            </p:custDataLst>
          </p:nvPr>
        </p:nvSpPr>
        <p:spPr bwMode="auto">
          <a:xfrm>
            <a:off x="1589088" y="3506788"/>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751" name="Freeform 3750">
            <a:extLst>
              <a:ext uri="{FF2B5EF4-FFF2-40B4-BE49-F238E27FC236}">
                <a16:creationId xmlns:a16="http://schemas.microsoft.com/office/drawing/2014/main" id="{194E68E2-AC48-097C-3B2D-03724DE6F65D}"/>
              </a:ext>
            </a:extLst>
          </p:cNvPr>
          <p:cNvSpPr/>
          <p:nvPr>
            <p:custDataLst>
              <p:tags r:id="rId55"/>
            </p:custDataLst>
          </p:nvPr>
        </p:nvSpPr>
        <p:spPr bwMode="auto">
          <a:xfrm>
            <a:off x="893763" y="3506788"/>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0" name="Freeform 29">
            <a:extLst>
              <a:ext uri="{FF2B5EF4-FFF2-40B4-BE49-F238E27FC236}">
                <a16:creationId xmlns:a16="http://schemas.microsoft.com/office/drawing/2014/main" id="{A5657E80-C1CD-9DC7-E8AD-E2983B4AD88B}"/>
              </a:ext>
            </a:extLst>
          </p:cNvPr>
          <p:cNvSpPr/>
          <p:nvPr>
            <p:custDataLst>
              <p:tags r:id="rId56"/>
            </p:custDataLst>
          </p:nvPr>
        </p:nvSpPr>
        <p:spPr bwMode="auto">
          <a:xfrm>
            <a:off x="511175" y="3140075"/>
            <a:ext cx="146050" cy="96838"/>
          </a:xfrm>
          <a:custGeom>
            <a:avLst/>
            <a:gdLst/>
            <a:ahLst/>
            <a:cxnLst/>
            <a:rect l="0" t="0" r="0" b="0"/>
            <a:pathLst>
              <a:path w="146051" h="96839">
                <a:moveTo>
                  <a:pt x="0" y="39688"/>
                </a:moveTo>
                <a:lnTo>
                  <a:pt x="146050" y="0"/>
                </a:lnTo>
                <a:lnTo>
                  <a:pt x="146050" y="57150"/>
                </a:lnTo>
                <a:lnTo>
                  <a:pt x="0" y="96838"/>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748" name="Freeform 3747">
            <a:extLst>
              <a:ext uri="{FF2B5EF4-FFF2-40B4-BE49-F238E27FC236}">
                <a16:creationId xmlns:a16="http://schemas.microsoft.com/office/drawing/2014/main" id="{E1802C88-603A-7861-A792-56F3A4C5AECA}"/>
              </a:ext>
            </a:extLst>
          </p:cNvPr>
          <p:cNvSpPr/>
          <p:nvPr>
            <p:custDataLst>
              <p:tags r:id="rId57"/>
            </p:custDataLst>
          </p:nvPr>
        </p:nvSpPr>
        <p:spPr bwMode="auto">
          <a:xfrm>
            <a:off x="511175" y="3530600"/>
            <a:ext cx="146050" cy="96838"/>
          </a:xfrm>
          <a:custGeom>
            <a:avLst/>
            <a:gdLst/>
            <a:ahLst/>
            <a:cxnLst/>
            <a:rect l="0" t="0" r="0" b="0"/>
            <a:pathLst>
              <a:path w="146051" h="96839">
                <a:moveTo>
                  <a:pt x="0" y="39688"/>
                </a:moveTo>
                <a:lnTo>
                  <a:pt x="146050" y="0"/>
                </a:lnTo>
                <a:lnTo>
                  <a:pt x="146050" y="57150"/>
                </a:lnTo>
                <a:lnTo>
                  <a:pt x="0" y="96838"/>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745" name="Freeform 3744">
            <a:extLst>
              <a:ext uri="{FF2B5EF4-FFF2-40B4-BE49-F238E27FC236}">
                <a16:creationId xmlns:a16="http://schemas.microsoft.com/office/drawing/2014/main" id="{FD0E948D-50F1-6D14-A25D-0E8FA613528D}"/>
              </a:ext>
            </a:extLst>
          </p:cNvPr>
          <p:cNvSpPr/>
          <p:nvPr>
            <p:custDataLst>
              <p:tags r:id="rId58"/>
            </p:custDataLst>
          </p:nvPr>
        </p:nvSpPr>
        <p:spPr bwMode="auto">
          <a:xfrm>
            <a:off x="2284413" y="2921000"/>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3" name="Freeform 32">
            <a:extLst>
              <a:ext uri="{FF2B5EF4-FFF2-40B4-BE49-F238E27FC236}">
                <a16:creationId xmlns:a16="http://schemas.microsoft.com/office/drawing/2014/main" id="{AB83701D-C2E1-EFAD-60B5-DE53620DFB94}"/>
              </a:ext>
            </a:extLst>
          </p:cNvPr>
          <p:cNvSpPr/>
          <p:nvPr>
            <p:custDataLst>
              <p:tags r:id="rId59"/>
            </p:custDataLst>
          </p:nvPr>
        </p:nvSpPr>
        <p:spPr bwMode="auto">
          <a:xfrm>
            <a:off x="893763" y="3116263"/>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4005" name="Freeform 4004">
            <a:extLst>
              <a:ext uri="{FF2B5EF4-FFF2-40B4-BE49-F238E27FC236}">
                <a16:creationId xmlns:a16="http://schemas.microsoft.com/office/drawing/2014/main" id="{43D986D7-5862-4FC9-CC42-2E6A6D18D860}"/>
              </a:ext>
            </a:extLst>
          </p:cNvPr>
          <p:cNvSpPr/>
          <p:nvPr>
            <p:custDataLst>
              <p:tags r:id="rId60"/>
            </p:custDataLst>
          </p:nvPr>
        </p:nvSpPr>
        <p:spPr bwMode="auto">
          <a:xfrm>
            <a:off x="8542338" y="4092575"/>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742" name="Freeform 3741">
            <a:extLst>
              <a:ext uri="{FF2B5EF4-FFF2-40B4-BE49-F238E27FC236}">
                <a16:creationId xmlns:a16="http://schemas.microsoft.com/office/drawing/2014/main" id="{8CF649B1-65E5-A380-21F5-6D9641EB18BC}"/>
              </a:ext>
            </a:extLst>
          </p:cNvPr>
          <p:cNvSpPr/>
          <p:nvPr>
            <p:custDataLst>
              <p:tags r:id="rId61"/>
            </p:custDataLst>
          </p:nvPr>
        </p:nvSpPr>
        <p:spPr bwMode="auto">
          <a:xfrm>
            <a:off x="1589088" y="2921000"/>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6" name="Freeform 35">
            <a:extLst>
              <a:ext uri="{FF2B5EF4-FFF2-40B4-BE49-F238E27FC236}">
                <a16:creationId xmlns:a16="http://schemas.microsoft.com/office/drawing/2014/main" id="{555E2361-50E3-E62D-C87F-359D6B5B5CFB}"/>
              </a:ext>
            </a:extLst>
          </p:cNvPr>
          <p:cNvSpPr/>
          <p:nvPr>
            <p:custDataLst>
              <p:tags r:id="rId62"/>
            </p:custDataLst>
          </p:nvPr>
        </p:nvSpPr>
        <p:spPr bwMode="auto">
          <a:xfrm>
            <a:off x="1589088" y="3116263"/>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739" name="Freeform 3738">
            <a:extLst>
              <a:ext uri="{FF2B5EF4-FFF2-40B4-BE49-F238E27FC236}">
                <a16:creationId xmlns:a16="http://schemas.microsoft.com/office/drawing/2014/main" id="{B3DAE00D-22B0-15AA-9A6B-64BA1D302C7C}"/>
              </a:ext>
            </a:extLst>
          </p:cNvPr>
          <p:cNvSpPr/>
          <p:nvPr>
            <p:custDataLst>
              <p:tags r:id="rId63"/>
            </p:custDataLst>
          </p:nvPr>
        </p:nvSpPr>
        <p:spPr bwMode="auto">
          <a:xfrm>
            <a:off x="893763" y="2921000"/>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736" name="Freeform 3735">
            <a:extLst>
              <a:ext uri="{FF2B5EF4-FFF2-40B4-BE49-F238E27FC236}">
                <a16:creationId xmlns:a16="http://schemas.microsoft.com/office/drawing/2014/main" id="{27ECD5C2-4FB5-3FE0-C1AA-3876A8B29337}"/>
              </a:ext>
            </a:extLst>
          </p:cNvPr>
          <p:cNvSpPr/>
          <p:nvPr>
            <p:custDataLst>
              <p:tags r:id="rId64"/>
            </p:custDataLst>
          </p:nvPr>
        </p:nvSpPr>
        <p:spPr bwMode="auto">
          <a:xfrm>
            <a:off x="511175" y="2944813"/>
            <a:ext cx="146050" cy="96838"/>
          </a:xfrm>
          <a:custGeom>
            <a:avLst/>
            <a:gdLst/>
            <a:ahLst/>
            <a:cxnLst/>
            <a:rect l="0" t="0" r="0" b="0"/>
            <a:pathLst>
              <a:path w="146051" h="96838">
                <a:moveTo>
                  <a:pt x="0" y="39687"/>
                </a:moveTo>
                <a:lnTo>
                  <a:pt x="146050" y="0"/>
                </a:lnTo>
                <a:lnTo>
                  <a:pt x="146050" y="57150"/>
                </a:lnTo>
                <a:lnTo>
                  <a:pt x="0" y="96837"/>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9" name="Freeform 38">
            <a:extLst>
              <a:ext uri="{FF2B5EF4-FFF2-40B4-BE49-F238E27FC236}">
                <a16:creationId xmlns:a16="http://schemas.microsoft.com/office/drawing/2014/main" id="{A5563AD7-D0AA-0C01-198E-F059B0184B5D}"/>
              </a:ext>
            </a:extLst>
          </p:cNvPr>
          <p:cNvSpPr/>
          <p:nvPr>
            <p:custDataLst>
              <p:tags r:id="rId65"/>
            </p:custDataLst>
          </p:nvPr>
        </p:nvSpPr>
        <p:spPr bwMode="auto">
          <a:xfrm>
            <a:off x="2284413" y="3116263"/>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733" name="Freeform 3732">
            <a:extLst>
              <a:ext uri="{FF2B5EF4-FFF2-40B4-BE49-F238E27FC236}">
                <a16:creationId xmlns:a16="http://schemas.microsoft.com/office/drawing/2014/main" id="{EEE9105D-4404-1293-E87E-5576AA12C231}"/>
              </a:ext>
            </a:extLst>
          </p:cNvPr>
          <p:cNvSpPr/>
          <p:nvPr>
            <p:custDataLst>
              <p:tags r:id="rId66"/>
            </p:custDataLst>
          </p:nvPr>
        </p:nvSpPr>
        <p:spPr bwMode="auto">
          <a:xfrm>
            <a:off x="2284413" y="2725738"/>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730" name="Freeform 3729">
            <a:extLst>
              <a:ext uri="{FF2B5EF4-FFF2-40B4-BE49-F238E27FC236}">
                <a16:creationId xmlns:a16="http://schemas.microsoft.com/office/drawing/2014/main" id="{2DA2C133-1CF4-4F33-8C87-D72A7DA0C2F4}"/>
              </a:ext>
            </a:extLst>
          </p:cNvPr>
          <p:cNvSpPr/>
          <p:nvPr>
            <p:custDataLst>
              <p:tags r:id="rId67"/>
            </p:custDataLst>
          </p:nvPr>
        </p:nvSpPr>
        <p:spPr bwMode="auto">
          <a:xfrm>
            <a:off x="1589088" y="2725738"/>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43" name="Freeform 42">
            <a:extLst>
              <a:ext uri="{FF2B5EF4-FFF2-40B4-BE49-F238E27FC236}">
                <a16:creationId xmlns:a16="http://schemas.microsoft.com/office/drawing/2014/main" id="{BFFB431F-92B9-DDFC-608E-26E287EA65D9}"/>
              </a:ext>
            </a:extLst>
          </p:cNvPr>
          <p:cNvSpPr/>
          <p:nvPr>
            <p:custDataLst>
              <p:tags r:id="rId68"/>
            </p:custDataLst>
          </p:nvPr>
        </p:nvSpPr>
        <p:spPr bwMode="auto">
          <a:xfrm>
            <a:off x="2979738" y="3116263"/>
            <a:ext cx="323850" cy="144463"/>
          </a:xfrm>
          <a:custGeom>
            <a:avLst/>
            <a:gdLst/>
            <a:ahLst/>
            <a:cxnLst/>
            <a:rect l="0" t="0" r="0" b="0"/>
            <a:pathLst>
              <a:path w="323851" h="144463">
                <a:moveTo>
                  <a:pt x="0" y="87312"/>
                </a:moveTo>
                <a:lnTo>
                  <a:pt x="323850" y="0"/>
                </a:lnTo>
                <a:lnTo>
                  <a:pt x="323850" y="57150"/>
                </a:lnTo>
                <a:lnTo>
                  <a:pt x="0" y="1444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727" name="Freeform 3726">
            <a:extLst>
              <a:ext uri="{FF2B5EF4-FFF2-40B4-BE49-F238E27FC236}">
                <a16:creationId xmlns:a16="http://schemas.microsoft.com/office/drawing/2014/main" id="{1CE847F5-CD0A-BB28-2067-F1BB24E32350}"/>
              </a:ext>
            </a:extLst>
          </p:cNvPr>
          <p:cNvSpPr/>
          <p:nvPr>
            <p:custDataLst>
              <p:tags r:id="rId69"/>
            </p:custDataLst>
          </p:nvPr>
        </p:nvSpPr>
        <p:spPr bwMode="auto">
          <a:xfrm>
            <a:off x="511175" y="2749550"/>
            <a:ext cx="146050" cy="96838"/>
          </a:xfrm>
          <a:custGeom>
            <a:avLst/>
            <a:gdLst/>
            <a:ahLst/>
            <a:cxnLst/>
            <a:rect l="0" t="0" r="0" b="0"/>
            <a:pathLst>
              <a:path w="146051" h="96839">
                <a:moveTo>
                  <a:pt x="0" y="39688"/>
                </a:moveTo>
                <a:lnTo>
                  <a:pt x="146050" y="0"/>
                </a:lnTo>
                <a:lnTo>
                  <a:pt x="146050" y="57150"/>
                </a:lnTo>
                <a:lnTo>
                  <a:pt x="0" y="96838"/>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724" name="Freeform 3723">
            <a:extLst>
              <a:ext uri="{FF2B5EF4-FFF2-40B4-BE49-F238E27FC236}">
                <a16:creationId xmlns:a16="http://schemas.microsoft.com/office/drawing/2014/main" id="{1FC17EA3-AD9B-075C-BE3C-D4716E5F474F}"/>
              </a:ext>
            </a:extLst>
          </p:cNvPr>
          <p:cNvSpPr/>
          <p:nvPr>
            <p:custDataLst>
              <p:tags r:id="rId70"/>
            </p:custDataLst>
          </p:nvPr>
        </p:nvSpPr>
        <p:spPr bwMode="auto">
          <a:xfrm>
            <a:off x="1589088" y="2530475"/>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46" name="Freeform 45">
            <a:extLst>
              <a:ext uri="{FF2B5EF4-FFF2-40B4-BE49-F238E27FC236}">
                <a16:creationId xmlns:a16="http://schemas.microsoft.com/office/drawing/2014/main" id="{EDEDB1F1-D500-F955-CCA8-CC84CD2C664A}"/>
              </a:ext>
            </a:extLst>
          </p:cNvPr>
          <p:cNvSpPr/>
          <p:nvPr>
            <p:custDataLst>
              <p:tags r:id="rId71"/>
            </p:custDataLst>
          </p:nvPr>
        </p:nvSpPr>
        <p:spPr bwMode="auto">
          <a:xfrm>
            <a:off x="511175" y="3725863"/>
            <a:ext cx="146050" cy="96838"/>
          </a:xfrm>
          <a:custGeom>
            <a:avLst/>
            <a:gdLst/>
            <a:ahLst/>
            <a:cxnLst/>
            <a:rect l="0" t="0" r="0" b="0"/>
            <a:pathLst>
              <a:path w="146051" h="96838">
                <a:moveTo>
                  <a:pt x="0" y="39687"/>
                </a:moveTo>
                <a:lnTo>
                  <a:pt x="146050" y="0"/>
                </a:lnTo>
                <a:lnTo>
                  <a:pt x="146050" y="57150"/>
                </a:lnTo>
                <a:lnTo>
                  <a:pt x="0" y="96837"/>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721" name="Freeform 3720">
            <a:extLst>
              <a:ext uri="{FF2B5EF4-FFF2-40B4-BE49-F238E27FC236}">
                <a16:creationId xmlns:a16="http://schemas.microsoft.com/office/drawing/2014/main" id="{DC4B7745-FB4A-5E8A-C4AC-1258065C9848}"/>
              </a:ext>
            </a:extLst>
          </p:cNvPr>
          <p:cNvSpPr/>
          <p:nvPr>
            <p:custDataLst>
              <p:tags r:id="rId72"/>
            </p:custDataLst>
          </p:nvPr>
        </p:nvSpPr>
        <p:spPr bwMode="auto">
          <a:xfrm>
            <a:off x="511175" y="2554288"/>
            <a:ext cx="146050" cy="96838"/>
          </a:xfrm>
          <a:custGeom>
            <a:avLst/>
            <a:gdLst/>
            <a:ahLst/>
            <a:cxnLst/>
            <a:rect l="0" t="0" r="0" b="0"/>
            <a:pathLst>
              <a:path w="146051" h="96838">
                <a:moveTo>
                  <a:pt x="0" y="39687"/>
                </a:moveTo>
                <a:lnTo>
                  <a:pt x="146050" y="0"/>
                </a:lnTo>
                <a:lnTo>
                  <a:pt x="146050" y="57150"/>
                </a:lnTo>
                <a:lnTo>
                  <a:pt x="0" y="96837"/>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718" name="Freeform 3717">
            <a:extLst>
              <a:ext uri="{FF2B5EF4-FFF2-40B4-BE49-F238E27FC236}">
                <a16:creationId xmlns:a16="http://schemas.microsoft.com/office/drawing/2014/main" id="{B90DEFE1-D02D-77B9-E3B0-DB6B5D38F224}"/>
              </a:ext>
            </a:extLst>
          </p:cNvPr>
          <p:cNvSpPr/>
          <p:nvPr>
            <p:custDataLst>
              <p:tags r:id="rId73"/>
            </p:custDataLst>
          </p:nvPr>
        </p:nvSpPr>
        <p:spPr bwMode="auto">
          <a:xfrm>
            <a:off x="8542338" y="3702050"/>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49" name="Freeform 48">
            <a:extLst>
              <a:ext uri="{FF2B5EF4-FFF2-40B4-BE49-F238E27FC236}">
                <a16:creationId xmlns:a16="http://schemas.microsoft.com/office/drawing/2014/main" id="{42CA3DD3-E7FE-80D6-B79D-E369E9765DF7}"/>
              </a:ext>
            </a:extLst>
          </p:cNvPr>
          <p:cNvSpPr/>
          <p:nvPr>
            <p:custDataLst>
              <p:tags r:id="rId74"/>
            </p:custDataLst>
          </p:nvPr>
        </p:nvSpPr>
        <p:spPr bwMode="auto">
          <a:xfrm>
            <a:off x="893763" y="3702050"/>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715" name="Freeform 3714">
            <a:extLst>
              <a:ext uri="{FF2B5EF4-FFF2-40B4-BE49-F238E27FC236}">
                <a16:creationId xmlns:a16="http://schemas.microsoft.com/office/drawing/2014/main" id="{F5F93AFF-0656-9EB7-0C67-4DB1BE7E546F}"/>
              </a:ext>
            </a:extLst>
          </p:cNvPr>
          <p:cNvSpPr/>
          <p:nvPr>
            <p:custDataLst>
              <p:tags r:id="rId75"/>
            </p:custDataLst>
          </p:nvPr>
        </p:nvSpPr>
        <p:spPr bwMode="auto">
          <a:xfrm>
            <a:off x="7847013" y="3702050"/>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712" name="Freeform 3711">
            <a:extLst>
              <a:ext uri="{FF2B5EF4-FFF2-40B4-BE49-F238E27FC236}">
                <a16:creationId xmlns:a16="http://schemas.microsoft.com/office/drawing/2014/main" id="{06669F6A-8C6B-C445-FB84-0BC381F48633}"/>
              </a:ext>
            </a:extLst>
          </p:cNvPr>
          <p:cNvSpPr/>
          <p:nvPr>
            <p:custDataLst>
              <p:tags r:id="rId76"/>
            </p:custDataLst>
          </p:nvPr>
        </p:nvSpPr>
        <p:spPr bwMode="auto">
          <a:xfrm>
            <a:off x="7151688" y="3702050"/>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52" name="Freeform 51">
            <a:extLst>
              <a:ext uri="{FF2B5EF4-FFF2-40B4-BE49-F238E27FC236}">
                <a16:creationId xmlns:a16="http://schemas.microsoft.com/office/drawing/2014/main" id="{699210B4-F978-B630-0B7B-F71959588557}"/>
              </a:ext>
            </a:extLst>
          </p:cNvPr>
          <p:cNvSpPr/>
          <p:nvPr>
            <p:custDataLst>
              <p:tags r:id="rId77"/>
            </p:custDataLst>
          </p:nvPr>
        </p:nvSpPr>
        <p:spPr bwMode="auto">
          <a:xfrm>
            <a:off x="1589088" y="3702050"/>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59" name="Freeform 58">
            <a:extLst>
              <a:ext uri="{FF2B5EF4-FFF2-40B4-BE49-F238E27FC236}">
                <a16:creationId xmlns:a16="http://schemas.microsoft.com/office/drawing/2014/main" id="{401579BD-211C-C12A-A421-B259F32E9A8C}"/>
              </a:ext>
            </a:extLst>
          </p:cNvPr>
          <p:cNvSpPr/>
          <p:nvPr>
            <p:custDataLst>
              <p:tags r:id="rId78"/>
            </p:custDataLst>
          </p:nvPr>
        </p:nvSpPr>
        <p:spPr bwMode="auto">
          <a:xfrm>
            <a:off x="2979738" y="3702050"/>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55" name="Freeform 54">
            <a:extLst>
              <a:ext uri="{FF2B5EF4-FFF2-40B4-BE49-F238E27FC236}">
                <a16:creationId xmlns:a16="http://schemas.microsoft.com/office/drawing/2014/main" id="{C48E1A7F-5DD1-9D8E-90E6-CA6119BD224C}"/>
              </a:ext>
            </a:extLst>
          </p:cNvPr>
          <p:cNvSpPr/>
          <p:nvPr>
            <p:custDataLst>
              <p:tags r:id="rId79"/>
            </p:custDataLst>
          </p:nvPr>
        </p:nvSpPr>
        <p:spPr bwMode="auto">
          <a:xfrm>
            <a:off x="2284413" y="3702050"/>
            <a:ext cx="323850" cy="144463"/>
          </a:xfrm>
          <a:custGeom>
            <a:avLst/>
            <a:gdLst/>
            <a:ahLst/>
            <a:cxnLst/>
            <a:rect l="0" t="0" r="0" b="0"/>
            <a:pathLst>
              <a:path w="323851" h="144464">
                <a:moveTo>
                  <a:pt x="0" y="87313"/>
                </a:moveTo>
                <a:lnTo>
                  <a:pt x="323850" y="0"/>
                </a:lnTo>
                <a:lnTo>
                  <a:pt x="323850" y="57150"/>
                </a:lnTo>
                <a:lnTo>
                  <a:pt x="0" y="1444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54" name="Freeform 53">
            <a:extLst>
              <a:ext uri="{FF2B5EF4-FFF2-40B4-BE49-F238E27FC236}">
                <a16:creationId xmlns:a16="http://schemas.microsoft.com/office/drawing/2014/main" id="{42A3120C-307D-82EF-2065-E415A4D8291C}"/>
              </a:ext>
            </a:extLst>
          </p:cNvPr>
          <p:cNvSpPr/>
          <p:nvPr>
            <p:custDataLst>
              <p:tags r:id="rId80"/>
            </p:custDataLst>
          </p:nvPr>
        </p:nvSpPr>
        <p:spPr bwMode="auto">
          <a:xfrm>
            <a:off x="2284413" y="3759200"/>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a:extLst>
              <a:ext uri="{FF2B5EF4-FFF2-40B4-BE49-F238E27FC236}">
                <a16:creationId xmlns:a16="http://schemas.microsoft.com/office/drawing/2014/main" id="{D1EC43D1-CCB3-5CFE-FFED-898F93D09DA8}"/>
              </a:ext>
            </a:extLst>
          </p:cNvPr>
          <p:cNvSpPr/>
          <p:nvPr>
            <p:custDataLst>
              <p:tags r:id="rId81"/>
            </p:custDataLst>
          </p:nvPr>
        </p:nvSpPr>
        <p:spPr bwMode="auto">
          <a:xfrm>
            <a:off x="2979738" y="3702050"/>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a:extLst>
              <a:ext uri="{FF2B5EF4-FFF2-40B4-BE49-F238E27FC236}">
                <a16:creationId xmlns:a16="http://schemas.microsoft.com/office/drawing/2014/main" id="{2EC66F72-E47C-E568-0EB1-8154E941F817}"/>
              </a:ext>
            </a:extLst>
          </p:cNvPr>
          <p:cNvSpPr/>
          <p:nvPr>
            <p:custDataLst>
              <p:tags r:id="rId82"/>
            </p:custDataLst>
          </p:nvPr>
        </p:nvSpPr>
        <p:spPr bwMode="auto">
          <a:xfrm>
            <a:off x="2979738" y="3759200"/>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a:extLst>
              <a:ext uri="{FF2B5EF4-FFF2-40B4-BE49-F238E27FC236}">
                <a16:creationId xmlns:a16="http://schemas.microsoft.com/office/drawing/2014/main" id="{B05A24CC-FA39-5E3F-8EF9-0D9C01DD6830}"/>
              </a:ext>
            </a:extLst>
          </p:cNvPr>
          <p:cNvSpPr/>
          <p:nvPr>
            <p:custDataLst>
              <p:tags r:id="rId83"/>
            </p:custDataLst>
          </p:nvPr>
        </p:nvSpPr>
        <p:spPr bwMode="auto">
          <a:xfrm>
            <a:off x="2284413" y="3702050"/>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Freeform 60">
            <a:extLst>
              <a:ext uri="{FF2B5EF4-FFF2-40B4-BE49-F238E27FC236}">
                <a16:creationId xmlns:a16="http://schemas.microsoft.com/office/drawing/2014/main" id="{7D87E1AD-C5EA-E071-7926-4EA131E862C2}"/>
              </a:ext>
            </a:extLst>
          </p:cNvPr>
          <p:cNvSpPr/>
          <p:nvPr>
            <p:custDataLst>
              <p:tags r:id="rId84"/>
            </p:custDataLst>
          </p:nvPr>
        </p:nvSpPr>
        <p:spPr bwMode="auto">
          <a:xfrm>
            <a:off x="7151688" y="3702050"/>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Freeform 61">
            <a:extLst>
              <a:ext uri="{FF2B5EF4-FFF2-40B4-BE49-F238E27FC236}">
                <a16:creationId xmlns:a16="http://schemas.microsoft.com/office/drawing/2014/main" id="{DCF6A85A-CA3D-9D2D-D7D9-F2685D652899}"/>
              </a:ext>
            </a:extLst>
          </p:cNvPr>
          <p:cNvSpPr/>
          <p:nvPr>
            <p:custDataLst>
              <p:tags r:id="rId85"/>
            </p:custDataLst>
          </p:nvPr>
        </p:nvSpPr>
        <p:spPr bwMode="auto">
          <a:xfrm>
            <a:off x="7151688" y="3759200"/>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a:extLst>
              <a:ext uri="{FF2B5EF4-FFF2-40B4-BE49-F238E27FC236}">
                <a16:creationId xmlns:a16="http://schemas.microsoft.com/office/drawing/2014/main" id="{4CC43CA1-FE9E-8DC7-D9F8-76F7C4041931}"/>
              </a:ext>
            </a:extLst>
          </p:cNvPr>
          <p:cNvSpPr/>
          <p:nvPr>
            <p:custDataLst>
              <p:tags r:id="rId86"/>
            </p:custDataLst>
          </p:nvPr>
        </p:nvSpPr>
        <p:spPr bwMode="auto">
          <a:xfrm>
            <a:off x="1589088" y="3759200"/>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13" name="Freeform 3712">
            <a:extLst>
              <a:ext uri="{FF2B5EF4-FFF2-40B4-BE49-F238E27FC236}">
                <a16:creationId xmlns:a16="http://schemas.microsoft.com/office/drawing/2014/main" id="{7B35E2C5-DD71-7B5A-0B6E-0F024320529B}"/>
              </a:ext>
            </a:extLst>
          </p:cNvPr>
          <p:cNvSpPr/>
          <p:nvPr>
            <p:custDataLst>
              <p:tags r:id="rId87"/>
            </p:custDataLst>
          </p:nvPr>
        </p:nvSpPr>
        <p:spPr bwMode="auto">
          <a:xfrm>
            <a:off x="7847013" y="3702050"/>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14" name="Freeform 3713">
            <a:extLst>
              <a:ext uri="{FF2B5EF4-FFF2-40B4-BE49-F238E27FC236}">
                <a16:creationId xmlns:a16="http://schemas.microsoft.com/office/drawing/2014/main" id="{E862D13D-4CEA-7D68-5D81-689562ECC5CD}"/>
              </a:ext>
            </a:extLst>
          </p:cNvPr>
          <p:cNvSpPr/>
          <p:nvPr>
            <p:custDataLst>
              <p:tags r:id="rId88"/>
            </p:custDataLst>
          </p:nvPr>
        </p:nvSpPr>
        <p:spPr bwMode="auto">
          <a:xfrm>
            <a:off x="7847013" y="3759200"/>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a:extLst>
              <a:ext uri="{FF2B5EF4-FFF2-40B4-BE49-F238E27FC236}">
                <a16:creationId xmlns:a16="http://schemas.microsoft.com/office/drawing/2014/main" id="{BED778C5-F42B-617A-3FE7-92A4BFBD6D1E}"/>
              </a:ext>
            </a:extLst>
          </p:cNvPr>
          <p:cNvSpPr/>
          <p:nvPr>
            <p:custDataLst>
              <p:tags r:id="rId89"/>
            </p:custDataLst>
          </p:nvPr>
        </p:nvSpPr>
        <p:spPr bwMode="auto">
          <a:xfrm>
            <a:off x="1589088" y="3702050"/>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16" name="Freeform 3715">
            <a:extLst>
              <a:ext uri="{FF2B5EF4-FFF2-40B4-BE49-F238E27FC236}">
                <a16:creationId xmlns:a16="http://schemas.microsoft.com/office/drawing/2014/main" id="{0C9233F6-4FD7-BEF9-D7F2-A17A7B37467B}"/>
              </a:ext>
            </a:extLst>
          </p:cNvPr>
          <p:cNvSpPr/>
          <p:nvPr>
            <p:custDataLst>
              <p:tags r:id="rId90"/>
            </p:custDataLst>
          </p:nvPr>
        </p:nvSpPr>
        <p:spPr bwMode="auto">
          <a:xfrm>
            <a:off x="8542338" y="3702050"/>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17" name="Freeform 3716">
            <a:extLst>
              <a:ext uri="{FF2B5EF4-FFF2-40B4-BE49-F238E27FC236}">
                <a16:creationId xmlns:a16="http://schemas.microsoft.com/office/drawing/2014/main" id="{77AF8C48-0667-303A-3376-4549222F8468}"/>
              </a:ext>
            </a:extLst>
          </p:cNvPr>
          <p:cNvSpPr/>
          <p:nvPr>
            <p:custDataLst>
              <p:tags r:id="rId91"/>
            </p:custDataLst>
          </p:nvPr>
        </p:nvSpPr>
        <p:spPr bwMode="auto">
          <a:xfrm>
            <a:off x="8542338" y="3759200"/>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a:extLst>
              <a:ext uri="{FF2B5EF4-FFF2-40B4-BE49-F238E27FC236}">
                <a16:creationId xmlns:a16="http://schemas.microsoft.com/office/drawing/2014/main" id="{AB03D783-2C91-B22E-9C60-E6A00CE1C6CD}"/>
              </a:ext>
            </a:extLst>
          </p:cNvPr>
          <p:cNvSpPr/>
          <p:nvPr>
            <p:custDataLst>
              <p:tags r:id="rId92"/>
            </p:custDataLst>
          </p:nvPr>
        </p:nvSpPr>
        <p:spPr bwMode="auto">
          <a:xfrm>
            <a:off x="893763" y="3759200"/>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19" name="Freeform 3718">
            <a:extLst>
              <a:ext uri="{FF2B5EF4-FFF2-40B4-BE49-F238E27FC236}">
                <a16:creationId xmlns:a16="http://schemas.microsoft.com/office/drawing/2014/main" id="{A9B18D34-F9A8-1D9E-8598-5E021982FA5F}"/>
              </a:ext>
            </a:extLst>
          </p:cNvPr>
          <p:cNvSpPr/>
          <p:nvPr>
            <p:custDataLst>
              <p:tags r:id="rId93"/>
            </p:custDataLst>
          </p:nvPr>
        </p:nvSpPr>
        <p:spPr bwMode="auto">
          <a:xfrm>
            <a:off x="511175" y="2554288"/>
            <a:ext cx="146050" cy="39688"/>
          </a:xfrm>
          <a:custGeom>
            <a:avLst/>
            <a:gdLst/>
            <a:ahLst/>
            <a:cxnLst/>
            <a:rect l="0" t="0" r="0" b="0"/>
            <a:pathLst>
              <a:path w="146051" h="39688">
                <a:moveTo>
                  <a:pt x="0" y="39687"/>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20" name="Freeform 3719">
            <a:extLst>
              <a:ext uri="{FF2B5EF4-FFF2-40B4-BE49-F238E27FC236}">
                <a16:creationId xmlns:a16="http://schemas.microsoft.com/office/drawing/2014/main" id="{FFC55905-3394-4BB7-C779-88A368BC854A}"/>
              </a:ext>
            </a:extLst>
          </p:cNvPr>
          <p:cNvSpPr/>
          <p:nvPr>
            <p:custDataLst>
              <p:tags r:id="rId94"/>
            </p:custDataLst>
          </p:nvPr>
        </p:nvSpPr>
        <p:spPr bwMode="auto">
          <a:xfrm>
            <a:off x="511175" y="2611438"/>
            <a:ext cx="146050" cy="39688"/>
          </a:xfrm>
          <a:custGeom>
            <a:avLst/>
            <a:gdLst/>
            <a:ahLst/>
            <a:cxnLst/>
            <a:rect l="0" t="0" r="0" b="0"/>
            <a:pathLst>
              <a:path w="146051" h="39688">
                <a:moveTo>
                  <a:pt x="0" y="39687"/>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a:extLst>
              <a:ext uri="{FF2B5EF4-FFF2-40B4-BE49-F238E27FC236}">
                <a16:creationId xmlns:a16="http://schemas.microsoft.com/office/drawing/2014/main" id="{8BFDA5AB-BFAE-A40C-F9D8-6D00CEF86788}"/>
              </a:ext>
            </a:extLst>
          </p:cNvPr>
          <p:cNvSpPr/>
          <p:nvPr>
            <p:custDataLst>
              <p:tags r:id="rId95"/>
            </p:custDataLst>
          </p:nvPr>
        </p:nvSpPr>
        <p:spPr bwMode="auto">
          <a:xfrm>
            <a:off x="893763" y="3702050"/>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22" name="Freeform 3721">
            <a:extLst>
              <a:ext uri="{FF2B5EF4-FFF2-40B4-BE49-F238E27FC236}">
                <a16:creationId xmlns:a16="http://schemas.microsoft.com/office/drawing/2014/main" id="{F07A5652-771F-9CA7-CA2C-7B94AC3646AC}"/>
              </a:ext>
            </a:extLst>
          </p:cNvPr>
          <p:cNvSpPr/>
          <p:nvPr>
            <p:custDataLst>
              <p:tags r:id="rId96"/>
            </p:custDataLst>
          </p:nvPr>
        </p:nvSpPr>
        <p:spPr bwMode="auto">
          <a:xfrm>
            <a:off x="1589088" y="253047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23" name="Freeform 3722">
            <a:extLst>
              <a:ext uri="{FF2B5EF4-FFF2-40B4-BE49-F238E27FC236}">
                <a16:creationId xmlns:a16="http://schemas.microsoft.com/office/drawing/2014/main" id="{2CFEA25C-3038-DFBA-67B5-4B424A742D47}"/>
              </a:ext>
            </a:extLst>
          </p:cNvPr>
          <p:cNvSpPr/>
          <p:nvPr>
            <p:custDataLst>
              <p:tags r:id="rId97"/>
            </p:custDataLst>
          </p:nvPr>
        </p:nvSpPr>
        <p:spPr bwMode="auto">
          <a:xfrm>
            <a:off x="1589088" y="258762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a:extLst>
              <a:ext uri="{FF2B5EF4-FFF2-40B4-BE49-F238E27FC236}">
                <a16:creationId xmlns:a16="http://schemas.microsoft.com/office/drawing/2014/main" id="{D3EB319F-77E7-18A8-C269-B4E155D78D13}"/>
              </a:ext>
            </a:extLst>
          </p:cNvPr>
          <p:cNvSpPr/>
          <p:nvPr>
            <p:custDataLst>
              <p:tags r:id="rId98"/>
            </p:custDataLst>
          </p:nvPr>
        </p:nvSpPr>
        <p:spPr bwMode="auto">
          <a:xfrm>
            <a:off x="511175" y="3783013"/>
            <a:ext cx="146050" cy="39688"/>
          </a:xfrm>
          <a:custGeom>
            <a:avLst/>
            <a:gdLst/>
            <a:ahLst/>
            <a:cxnLst/>
            <a:rect l="0" t="0" r="0" b="0"/>
            <a:pathLst>
              <a:path w="146051" h="39688">
                <a:moveTo>
                  <a:pt x="0" y="39687"/>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25" name="Freeform 3724">
            <a:extLst>
              <a:ext uri="{FF2B5EF4-FFF2-40B4-BE49-F238E27FC236}">
                <a16:creationId xmlns:a16="http://schemas.microsoft.com/office/drawing/2014/main" id="{1705C544-52C2-E17A-FE70-62AB542ACF20}"/>
              </a:ext>
            </a:extLst>
          </p:cNvPr>
          <p:cNvSpPr/>
          <p:nvPr>
            <p:custDataLst>
              <p:tags r:id="rId99"/>
            </p:custDataLst>
          </p:nvPr>
        </p:nvSpPr>
        <p:spPr bwMode="auto">
          <a:xfrm>
            <a:off x="511175" y="2749550"/>
            <a:ext cx="146050" cy="39688"/>
          </a:xfrm>
          <a:custGeom>
            <a:avLst/>
            <a:gdLst/>
            <a:ahLst/>
            <a:cxnLst/>
            <a:rect l="0" t="0" r="0" b="0"/>
            <a:pathLst>
              <a:path w="146051" h="39689">
                <a:moveTo>
                  <a:pt x="0" y="39688"/>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26" name="Freeform 3725">
            <a:extLst>
              <a:ext uri="{FF2B5EF4-FFF2-40B4-BE49-F238E27FC236}">
                <a16:creationId xmlns:a16="http://schemas.microsoft.com/office/drawing/2014/main" id="{2C931779-D285-55CC-68EE-AC324C32806B}"/>
              </a:ext>
            </a:extLst>
          </p:cNvPr>
          <p:cNvSpPr/>
          <p:nvPr>
            <p:custDataLst>
              <p:tags r:id="rId100"/>
            </p:custDataLst>
          </p:nvPr>
        </p:nvSpPr>
        <p:spPr bwMode="auto">
          <a:xfrm>
            <a:off x="511175" y="2806700"/>
            <a:ext cx="146050" cy="39688"/>
          </a:xfrm>
          <a:custGeom>
            <a:avLst/>
            <a:gdLst/>
            <a:ahLst/>
            <a:cxnLst/>
            <a:rect l="0" t="0" r="0" b="0"/>
            <a:pathLst>
              <a:path w="146051" h="39689">
                <a:moveTo>
                  <a:pt x="0" y="39688"/>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a:extLst>
              <a:ext uri="{FF2B5EF4-FFF2-40B4-BE49-F238E27FC236}">
                <a16:creationId xmlns:a16="http://schemas.microsoft.com/office/drawing/2014/main" id="{9C3E26BD-CC8D-799A-778E-2E065A0F15EF}"/>
              </a:ext>
            </a:extLst>
          </p:cNvPr>
          <p:cNvSpPr/>
          <p:nvPr>
            <p:custDataLst>
              <p:tags r:id="rId101"/>
            </p:custDataLst>
          </p:nvPr>
        </p:nvSpPr>
        <p:spPr bwMode="auto">
          <a:xfrm>
            <a:off x="511175" y="3725863"/>
            <a:ext cx="146050" cy="39688"/>
          </a:xfrm>
          <a:custGeom>
            <a:avLst/>
            <a:gdLst/>
            <a:ahLst/>
            <a:cxnLst/>
            <a:rect l="0" t="0" r="0" b="0"/>
            <a:pathLst>
              <a:path w="146051" h="39688">
                <a:moveTo>
                  <a:pt x="0" y="39687"/>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28" name="Freeform 3727">
            <a:extLst>
              <a:ext uri="{FF2B5EF4-FFF2-40B4-BE49-F238E27FC236}">
                <a16:creationId xmlns:a16="http://schemas.microsoft.com/office/drawing/2014/main" id="{DCB5F31B-0AA1-4215-7FD7-944626E15B84}"/>
              </a:ext>
            </a:extLst>
          </p:cNvPr>
          <p:cNvSpPr/>
          <p:nvPr>
            <p:custDataLst>
              <p:tags r:id="rId102"/>
            </p:custDataLst>
          </p:nvPr>
        </p:nvSpPr>
        <p:spPr bwMode="auto">
          <a:xfrm>
            <a:off x="1589088" y="272573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29" name="Freeform 3728">
            <a:extLst>
              <a:ext uri="{FF2B5EF4-FFF2-40B4-BE49-F238E27FC236}">
                <a16:creationId xmlns:a16="http://schemas.microsoft.com/office/drawing/2014/main" id="{4B644270-EA43-03CA-8E2E-05FBEB5E64C1}"/>
              </a:ext>
            </a:extLst>
          </p:cNvPr>
          <p:cNvSpPr/>
          <p:nvPr>
            <p:custDataLst>
              <p:tags r:id="rId103"/>
            </p:custDataLst>
          </p:nvPr>
        </p:nvSpPr>
        <p:spPr bwMode="auto">
          <a:xfrm>
            <a:off x="1589088" y="278288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a:extLst>
              <a:ext uri="{FF2B5EF4-FFF2-40B4-BE49-F238E27FC236}">
                <a16:creationId xmlns:a16="http://schemas.microsoft.com/office/drawing/2014/main" id="{360D6A64-4F1B-9D8C-6CEA-70DD70C5A89B}"/>
              </a:ext>
            </a:extLst>
          </p:cNvPr>
          <p:cNvSpPr/>
          <p:nvPr>
            <p:custDataLst>
              <p:tags r:id="rId104"/>
            </p:custDataLst>
          </p:nvPr>
        </p:nvSpPr>
        <p:spPr bwMode="auto">
          <a:xfrm>
            <a:off x="2979738" y="317341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31" name="Freeform 3730">
            <a:extLst>
              <a:ext uri="{FF2B5EF4-FFF2-40B4-BE49-F238E27FC236}">
                <a16:creationId xmlns:a16="http://schemas.microsoft.com/office/drawing/2014/main" id="{316A47A2-0F7C-5294-D84C-24E8E3B3C7E1}"/>
              </a:ext>
            </a:extLst>
          </p:cNvPr>
          <p:cNvSpPr/>
          <p:nvPr>
            <p:custDataLst>
              <p:tags r:id="rId105"/>
            </p:custDataLst>
          </p:nvPr>
        </p:nvSpPr>
        <p:spPr bwMode="auto">
          <a:xfrm>
            <a:off x="2284413" y="272573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32" name="Freeform 3731">
            <a:extLst>
              <a:ext uri="{FF2B5EF4-FFF2-40B4-BE49-F238E27FC236}">
                <a16:creationId xmlns:a16="http://schemas.microsoft.com/office/drawing/2014/main" id="{55363175-1F35-A8A7-906F-B71EA742E1E2}"/>
              </a:ext>
            </a:extLst>
          </p:cNvPr>
          <p:cNvSpPr/>
          <p:nvPr>
            <p:custDataLst>
              <p:tags r:id="rId106"/>
            </p:custDataLst>
          </p:nvPr>
        </p:nvSpPr>
        <p:spPr bwMode="auto">
          <a:xfrm>
            <a:off x="2284413" y="278288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reeform 39">
            <a:extLst>
              <a:ext uri="{FF2B5EF4-FFF2-40B4-BE49-F238E27FC236}">
                <a16:creationId xmlns:a16="http://schemas.microsoft.com/office/drawing/2014/main" id="{4924AC03-B872-84C3-8728-2CCCCA9A394B}"/>
              </a:ext>
            </a:extLst>
          </p:cNvPr>
          <p:cNvSpPr/>
          <p:nvPr>
            <p:custDataLst>
              <p:tags r:id="rId107"/>
            </p:custDataLst>
          </p:nvPr>
        </p:nvSpPr>
        <p:spPr bwMode="auto">
          <a:xfrm>
            <a:off x="2979738" y="311626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34" name="Freeform 3733">
            <a:extLst>
              <a:ext uri="{FF2B5EF4-FFF2-40B4-BE49-F238E27FC236}">
                <a16:creationId xmlns:a16="http://schemas.microsoft.com/office/drawing/2014/main" id="{49C7E9A9-4B0C-9A5E-6ADC-05BAD2721E71}"/>
              </a:ext>
            </a:extLst>
          </p:cNvPr>
          <p:cNvSpPr/>
          <p:nvPr>
            <p:custDataLst>
              <p:tags r:id="rId108"/>
            </p:custDataLst>
          </p:nvPr>
        </p:nvSpPr>
        <p:spPr bwMode="auto">
          <a:xfrm>
            <a:off x="511175" y="2944813"/>
            <a:ext cx="146050" cy="39688"/>
          </a:xfrm>
          <a:custGeom>
            <a:avLst/>
            <a:gdLst/>
            <a:ahLst/>
            <a:cxnLst/>
            <a:rect l="0" t="0" r="0" b="0"/>
            <a:pathLst>
              <a:path w="146051" h="39688">
                <a:moveTo>
                  <a:pt x="0" y="39687"/>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35" name="Freeform 3734">
            <a:extLst>
              <a:ext uri="{FF2B5EF4-FFF2-40B4-BE49-F238E27FC236}">
                <a16:creationId xmlns:a16="http://schemas.microsoft.com/office/drawing/2014/main" id="{AB1BE381-7EA2-B8DD-9981-5FEC1A8309BE}"/>
              </a:ext>
            </a:extLst>
          </p:cNvPr>
          <p:cNvSpPr/>
          <p:nvPr>
            <p:custDataLst>
              <p:tags r:id="rId109"/>
            </p:custDataLst>
          </p:nvPr>
        </p:nvSpPr>
        <p:spPr bwMode="auto">
          <a:xfrm>
            <a:off x="511175" y="3001963"/>
            <a:ext cx="146050" cy="39688"/>
          </a:xfrm>
          <a:custGeom>
            <a:avLst/>
            <a:gdLst/>
            <a:ahLst/>
            <a:cxnLst/>
            <a:rect l="0" t="0" r="0" b="0"/>
            <a:pathLst>
              <a:path w="146051" h="39688">
                <a:moveTo>
                  <a:pt x="0" y="39687"/>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a:extLst>
              <a:ext uri="{FF2B5EF4-FFF2-40B4-BE49-F238E27FC236}">
                <a16:creationId xmlns:a16="http://schemas.microsoft.com/office/drawing/2014/main" id="{5B49330E-D014-F2F5-11CD-073B5E55CF4D}"/>
              </a:ext>
            </a:extLst>
          </p:cNvPr>
          <p:cNvSpPr/>
          <p:nvPr>
            <p:custDataLst>
              <p:tags r:id="rId110"/>
            </p:custDataLst>
          </p:nvPr>
        </p:nvSpPr>
        <p:spPr bwMode="auto">
          <a:xfrm>
            <a:off x="2284413" y="317341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37" name="Freeform 3736">
            <a:extLst>
              <a:ext uri="{FF2B5EF4-FFF2-40B4-BE49-F238E27FC236}">
                <a16:creationId xmlns:a16="http://schemas.microsoft.com/office/drawing/2014/main" id="{878448E3-34C0-60E2-265D-6EE4CA8FA8A7}"/>
              </a:ext>
            </a:extLst>
          </p:cNvPr>
          <p:cNvSpPr/>
          <p:nvPr>
            <p:custDataLst>
              <p:tags r:id="rId111"/>
            </p:custDataLst>
          </p:nvPr>
        </p:nvSpPr>
        <p:spPr bwMode="auto">
          <a:xfrm>
            <a:off x="893763" y="2921000"/>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38" name="Freeform 3737">
            <a:extLst>
              <a:ext uri="{FF2B5EF4-FFF2-40B4-BE49-F238E27FC236}">
                <a16:creationId xmlns:a16="http://schemas.microsoft.com/office/drawing/2014/main" id="{E1BCBE58-6178-0D39-AB27-F2D3E5CD0D2E}"/>
              </a:ext>
            </a:extLst>
          </p:cNvPr>
          <p:cNvSpPr/>
          <p:nvPr>
            <p:custDataLst>
              <p:tags r:id="rId112"/>
            </p:custDataLst>
          </p:nvPr>
        </p:nvSpPr>
        <p:spPr bwMode="auto">
          <a:xfrm>
            <a:off x="893763" y="2978150"/>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a:extLst>
              <a:ext uri="{FF2B5EF4-FFF2-40B4-BE49-F238E27FC236}">
                <a16:creationId xmlns:a16="http://schemas.microsoft.com/office/drawing/2014/main" id="{6EFA1DE0-622C-2066-4332-BAB6676D4B54}"/>
              </a:ext>
            </a:extLst>
          </p:cNvPr>
          <p:cNvSpPr/>
          <p:nvPr>
            <p:custDataLst>
              <p:tags r:id="rId113"/>
            </p:custDataLst>
          </p:nvPr>
        </p:nvSpPr>
        <p:spPr bwMode="auto">
          <a:xfrm>
            <a:off x="2284413" y="311626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40" name="Freeform 3739">
            <a:extLst>
              <a:ext uri="{FF2B5EF4-FFF2-40B4-BE49-F238E27FC236}">
                <a16:creationId xmlns:a16="http://schemas.microsoft.com/office/drawing/2014/main" id="{1C00A3AE-5242-D719-F251-B09E7003B43F}"/>
              </a:ext>
            </a:extLst>
          </p:cNvPr>
          <p:cNvSpPr/>
          <p:nvPr>
            <p:custDataLst>
              <p:tags r:id="rId114"/>
            </p:custDataLst>
          </p:nvPr>
        </p:nvSpPr>
        <p:spPr bwMode="auto">
          <a:xfrm>
            <a:off x="1589088" y="2921000"/>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41" name="Freeform 3740">
            <a:extLst>
              <a:ext uri="{FF2B5EF4-FFF2-40B4-BE49-F238E27FC236}">
                <a16:creationId xmlns:a16="http://schemas.microsoft.com/office/drawing/2014/main" id="{4B304362-4724-3FA4-D97C-1DDA9FF11013}"/>
              </a:ext>
            </a:extLst>
          </p:cNvPr>
          <p:cNvSpPr/>
          <p:nvPr>
            <p:custDataLst>
              <p:tags r:id="rId115"/>
            </p:custDataLst>
          </p:nvPr>
        </p:nvSpPr>
        <p:spPr bwMode="auto">
          <a:xfrm>
            <a:off x="1589088" y="2978150"/>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a:extLst>
              <a:ext uri="{FF2B5EF4-FFF2-40B4-BE49-F238E27FC236}">
                <a16:creationId xmlns:a16="http://schemas.microsoft.com/office/drawing/2014/main" id="{A7CFE896-03EE-1596-9E46-4E636383F90E}"/>
              </a:ext>
            </a:extLst>
          </p:cNvPr>
          <p:cNvSpPr/>
          <p:nvPr>
            <p:custDataLst>
              <p:tags r:id="rId116"/>
            </p:custDataLst>
          </p:nvPr>
        </p:nvSpPr>
        <p:spPr bwMode="auto">
          <a:xfrm>
            <a:off x="1589088" y="317341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43" name="Freeform 3742">
            <a:extLst>
              <a:ext uri="{FF2B5EF4-FFF2-40B4-BE49-F238E27FC236}">
                <a16:creationId xmlns:a16="http://schemas.microsoft.com/office/drawing/2014/main" id="{87319143-98CA-9BD4-97D3-2F84B21A90CC}"/>
              </a:ext>
            </a:extLst>
          </p:cNvPr>
          <p:cNvSpPr/>
          <p:nvPr>
            <p:custDataLst>
              <p:tags r:id="rId117"/>
            </p:custDataLst>
          </p:nvPr>
        </p:nvSpPr>
        <p:spPr bwMode="auto">
          <a:xfrm>
            <a:off x="2284413" y="2921000"/>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a:extLst>
              <a:ext uri="{FF2B5EF4-FFF2-40B4-BE49-F238E27FC236}">
                <a16:creationId xmlns:a16="http://schemas.microsoft.com/office/drawing/2014/main" id="{5E1BFB62-388C-AEF2-A7F5-9A42320DA9C4}"/>
              </a:ext>
            </a:extLst>
          </p:cNvPr>
          <p:cNvSpPr/>
          <p:nvPr>
            <p:custDataLst>
              <p:tags r:id="rId118"/>
            </p:custDataLst>
          </p:nvPr>
        </p:nvSpPr>
        <p:spPr bwMode="auto">
          <a:xfrm>
            <a:off x="1589088" y="311626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a:extLst>
              <a:ext uri="{FF2B5EF4-FFF2-40B4-BE49-F238E27FC236}">
                <a16:creationId xmlns:a16="http://schemas.microsoft.com/office/drawing/2014/main" id="{1DA23302-A997-C352-6ACB-55F4B8B96A81}"/>
              </a:ext>
            </a:extLst>
          </p:cNvPr>
          <p:cNvSpPr/>
          <p:nvPr>
            <p:custDataLst>
              <p:tags r:id="rId119"/>
            </p:custDataLst>
          </p:nvPr>
        </p:nvSpPr>
        <p:spPr bwMode="auto">
          <a:xfrm>
            <a:off x="893763" y="317341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46" name="Freeform 3745">
            <a:extLst>
              <a:ext uri="{FF2B5EF4-FFF2-40B4-BE49-F238E27FC236}">
                <a16:creationId xmlns:a16="http://schemas.microsoft.com/office/drawing/2014/main" id="{556710D5-6A37-C515-5855-E4201151D09A}"/>
              </a:ext>
            </a:extLst>
          </p:cNvPr>
          <p:cNvSpPr/>
          <p:nvPr>
            <p:custDataLst>
              <p:tags r:id="rId120"/>
            </p:custDataLst>
          </p:nvPr>
        </p:nvSpPr>
        <p:spPr bwMode="auto">
          <a:xfrm>
            <a:off x="511175" y="3530600"/>
            <a:ext cx="146050" cy="39688"/>
          </a:xfrm>
          <a:custGeom>
            <a:avLst/>
            <a:gdLst/>
            <a:ahLst/>
            <a:cxnLst/>
            <a:rect l="0" t="0" r="0" b="0"/>
            <a:pathLst>
              <a:path w="146051" h="39689">
                <a:moveTo>
                  <a:pt x="0" y="39688"/>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47" name="Freeform 3746">
            <a:extLst>
              <a:ext uri="{FF2B5EF4-FFF2-40B4-BE49-F238E27FC236}">
                <a16:creationId xmlns:a16="http://schemas.microsoft.com/office/drawing/2014/main" id="{1BD17DFA-5FB2-BE26-A7BD-98AD1F90F987}"/>
              </a:ext>
            </a:extLst>
          </p:cNvPr>
          <p:cNvSpPr/>
          <p:nvPr>
            <p:custDataLst>
              <p:tags r:id="rId121"/>
            </p:custDataLst>
          </p:nvPr>
        </p:nvSpPr>
        <p:spPr bwMode="auto">
          <a:xfrm>
            <a:off x="511175" y="3587750"/>
            <a:ext cx="146050" cy="39688"/>
          </a:xfrm>
          <a:custGeom>
            <a:avLst/>
            <a:gdLst/>
            <a:ahLst/>
            <a:cxnLst/>
            <a:rect l="0" t="0" r="0" b="0"/>
            <a:pathLst>
              <a:path w="146051" h="39689">
                <a:moveTo>
                  <a:pt x="0" y="39688"/>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a:extLst>
              <a:ext uri="{FF2B5EF4-FFF2-40B4-BE49-F238E27FC236}">
                <a16:creationId xmlns:a16="http://schemas.microsoft.com/office/drawing/2014/main" id="{0B45C519-55BD-BC03-F828-2F8A2B4E640B}"/>
              </a:ext>
            </a:extLst>
          </p:cNvPr>
          <p:cNvSpPr/>
          <p:nvPr>
            <p:custDataLst>
              <p:tags r:id="rId122"/>
            </p:custDataLst>
          </p:nvPr>
        </p:nvSpPr>
        <p:spPr bwMode="auto">
          <a:xfrm>
            <a:off x="893763" y="311626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49" name="Freeform 3748">
            <a:extLst>
              <a:ext uri="{FF2B5EF4-FFF2-40B4-BE49-F238E27FC236}">
                <a16:creationId xmlns:a16="http://schemas.microsoft.com/office/drawing/2014/main" id="{E0F50DEE-C718-C0A8-03FA-5C7982F4E7D4}"/>
              </a:ext>
            </a:extLst>
          </p:cNvPr>
          <p:cNvSpPr/>
          <p:nvPr>
            <p:custDataLst>
              <p:tags r:id="rId123"/>
            </p:custDataLst>
          </p:nvPr>
        </p:nvSpPr>
        <p:spPr bwMode="auto">
          <a:xfrm>
            <a:off x="893763" y="350678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50" name="Freeform 3749">
            <a:extLst>
              <a:ext uri="{FF2B5EF4-FFF2-40B4-BE49-F238E27FC236}">
                <a16:creationId xmlns:a16="http://schemas.microsoft.com/office/drawing/2014/main" id="{83A1154B-EE4D-6C2B-4CF4-027FFDCF4E26}"/>
              </a:ext>
            </a:extLst>
          </p:cNvPr>
          <p:cNvSpPr/>
          <p:nvPr>
            <p:custDataLst>
              <p:tags r:id="rId124"/>
            </p:custDataLst>
          </p:nvPr>
        </p:nvSpPr>
        <p:spPr bwMode="auto">
          <a:xfrm>
            <a:off x="893763" y="356393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a:extLst>
              <a:ext uri="{FF2B5EF4-FFF2-40B4-BE49-F238E27FC236}">
                <a16:creationId xmlns:a16="http://schemas.microsoft.com/office/drawing/2014/main" id="{55A3D778-D44D-FFB3-EF75-D3363A34AF2E}"/>
              </a:ext>
            </a:extLst>
          </p:cNvPr>
          <p:cNvSpPr/>
          <p:nvPr>
            <p:custDataLst>
              <p:tags r:id="rId125"/>
            </p:custDataLst>
          </p:nvPr>
        </p:nvSpPr>
        <p:spPr bwMode="auto">
          <a:xfrm>
            <a:off x="511175" y="3197225"/>
            <a:ext cx="146050" cy="39688"/>
          </a:xfrm>
          <a:custGeom>
            <a:avLst/>
            <a:gdLst/>
            <a:ahLst/>
            <a:cxnLst/>
            <a:rect l="0" t="0" r="0" b="0"/>
            <a:pathLst>
              <a:path w="146051" h="39689">
                <a:moveTo>
                  <a:pt x="0" y="39688"/>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52" name="Freeform 3751">
            <a:extLst>
              <a:ext uri="{FF2B5EF4-FFF2-40B4-BE49-F238E27FC236}">
                <a16:creationId xmlns:a16="http://schemas.microsoft.com/office/drawing/2014/main" id="{074D42F0-0F11-E6FD-BC7A-18A699BA3723}"/>
              </a:ext>
            </a:extLst>
          </p:cNvPr>
          <p:cNvSpPr/>
          <p:nvPr>
            <p:custDataLst>
              <p:tags r:id="rId126"/>
            </p:custDataLst>
          </p:nvPr>
        </p:nvSpPr>
        <p:spPr bwMode="auto">
          <a:xfrm>
            <a:off x="1589088" y="350678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53" name="Freeform 3752">
            <a:extLst>
              <a:ext uri="{FF2B5EF4-FFF2-40B4-BE49-F238E27FC236}">
                <a16:creationId xmlns:a16="http://schemas.microsoft.com/office/drawing/2014/main" id="{13807EFB-7AA0-99C0-1786-C8A8F85E1603}"/>
              </a:ext>
            </a:extLst>
          </p:cNvPr>
          <p:cNvSpPr/>
          <p:nvPr>
            <p:custDataLst>
              <p:tags r:id="rId127"/>
            </p:custDataLst>
          </p:nvPr>
        </p:nvSpPr>
        <p:spPr bwMode="auto">
          <a:xfrm>
            <a:off x="1589088" y="356393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a:extLst>
              <a:ext uri="{FF2B5EF4-FFF2-40B4-BE49-F238E27FC236}">
                <a16:creationId xmlns:a16="http://schemas.microsoft.com/office/drawing/2014/main" id="{BC4F190F-7D85-DFA0-DA52-F8D42C78BC78}"/>
              </a:ext>
            </a:extLst>
          </p:cNvPr>
          <p:cNvSpPr/>
          <p:nvPr>
            <p:custDataLst>
              <p:tags r:id="rId128"/>
            </p:custDataLst>
          </p:nvPr>
        </p:nvSpPr>
        <p:spPr bwMode="auto">
          <a:xfrm>
            <a:off x="511175" y="3140075"/>
            <a:ext cx="146050" cy="39688"/>
          </a:xfrm>
          <a:custGeom>
            <a:avLst/>
            <a:gdLst/>
            <a:ahLst/>
            <a:cxnLst/>
            <a:rect l="0" t="0" r="0" b="0"/>
            <a:pathLst>
              <a:path w="146051" h="39689">
                <a:moveTo>
                  <a:pt x="0" y="39688"/>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56" name="Freeform 3755">
            <a:extLst>
              <a:ext uri="{FF2B5EF4-FFF2-40B4-BE49-F238E27FC236}">
                <a16:creationId xmlns:a16="http://schemas.microsoft.com/office/drawing/2014/main" id="{0B4B7DFB-5A31-3A6D-162B-7895BC7A5644}"/>
              </a:ext>
            </a:extLst>
          </p:cNvPr>
          <p:cNvSpPr/>
          <p:nvPr>
            <p:custDataLst>
              <p:tags r:id="rId129"/>
            </p:custDataLst>
          </p:nvPr>
        </p:nvSpPr>
        <p:spPr bwMode="auto">
          <a:xfrm>
            <a:off x="2284413" y="350678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58" name="Freeform 3757">
            <a:extLst>
              <a:ext uri="{FF2B5EF4-FFF2-40B4-BE49-F238E27FC236}">
                <a16:creationId xmlns:a16="http://schemas.microsoft.com/office/drawing/2014/main" id="{F415B990-AFF6-F14E-7533-E7687BDE0152}"/>
              </a:ext>
            </a:extLst>
          </p:cNvPr>
          <p:cNvSpPr/>
          <p:nvPr>
            <p:custDataLst>
              <p:tags r:id="rId130"/>
            </p:custDataLst>
          </p:nvPr>
        </p:nvSpPr>
        <p:spPr bwMode="auto">
          <a:xfrm>
            <a:off x="2284413" y="356393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a:extLst>
              <a:ext uri="{FF2B5EF4-FFF2-40B4-BE49-F238E27FC236}">
                <a16:creationId xmlns:a16="http://schemas.microsoft.com/office/drawing/2014/main" id="{13003DE1-5AF4-87C7-CA93-2EC182D6B8F1}"/>
              </a:ext>
            </a:extLst>
          </p:cNvPr>
          <p:cNvSpPr/>
          <p:nvPr>
            <p:custDataLst>
              <p:tags r:id="rId131"/>
            </p:custDataLst>
          </p:nvPr>
        </p:nvSpPr>
        <p:spPr bwMode="auto">
          <a:xfrm>
            <a:off x="7847013" y="336867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60" name="Freeform 3759">
            <a:extLst>
              <a:ext uri="{FF2B5EF4-FFF2-40B4-BE49-F238E27FC236}">
                <a16:creationId xmlns:a16="http://schemas.microsoft.com/office/drawing/2014/main" id="{9B271B2E-5634-DFC8-EE02-DC88C25E5946}"/>
              </a:ext>
            </a:extLst>
          </p:cNvPr>
          <p:cNvSpPr/>
          <p:nvPr>
            <p:custDataLst>
              <p:tags r:id="rId132"/>
            </p:custDataLst>
          </p:nvPr>
        </p:nvSpPr>
        <p:spPr bwMode="auto">
          <a:xfrm>
            <a:off x="2979738" y="350678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61" name="Freeform 3760">
            <a:extLst>
              <a:ext uri="{FF2B5EF4-FFF2-40B4-BE49-F238E27FC236}">
                <a16:creationId xmlns:a16="http://schemas.microsoft.com/office/drawing/2014/main" id="{3F070932-A630-5707-DABB-262EC3699B22}"/>
              </a:ext>
            </a:extLst>
          </p:cNvPr>
          <p:cNvSpPr/>
          <p:nvPr>
            <p:custDataLst>
              <p:tags r:id="rId133"/>
            </p:custDataLst>
          </p:nvPr>
        </p:nvSpPr>
        <p:spPr bwMode="auto">
          <a:xfrm>
            <a:off x="2979738" y="356393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a:extLst>
              <a:ext uri="{FF2B5EF4-FFF2-40B4-BE49-F238E27FC236}">
                <a16:creationId xmlns:a16="http://schemas.microsoft.com/office/drawing/2014/main" id="{36C56933-4152-7E80-3C34-E250355013E1}"/>
              </a:ext>
            </a:extLst>
          </p:cNvPr>
          <p:cNvSpPr/>
          <p:nvPr>
            <p:custDataLst>
              <p:tags r:id="rId134"/>
            </p:custDataLst>
          </p:nvPr>
        </p:nvSpPr>
        <p:spPr bwMode="auto">
          <a:xfrm>
            <a:off x="7847013" y="331152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63" name="Freeform 3762">
            <a:extLst>
              <a:ext uri="{FF2B5EF4-FFF2-40B4-BE49-F238E27FC236}">
                <a16:creationId xmlns:a16="http://schemas.microsoft.com/office/drawing/2014/main" id="{F75C24AF-DDA5-4C94-6135-3BAE00F4DA34}"/>
              </a:ext>
            </a:extLst>
          </p:cNvPr>
          <p:cNvSpPr/>
          <p:nvPr>
            <p:custDataLst>
              <p:tags r:id="rId135"/>
            </p:custDataLst>
          </p:nvPr>
        </p:nvSpPr>
        <p:spPr bwMode="auto">
          <a:xfrm>
            <a:off x="7847013" y="350678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64" name="Freeform 3763">
            <a:extLst>
              <a:ext uri="{FF2B5EF4-FFF2-40B4-BE49-F238E27FC236}">
                <a16:creationId xmlns:a16="http://schemas.microsoft.com/office/drawing/2014/main" id="{C457ABBE-377E-BF6A-4FC5-96175D4CAB0F}"/>
              </a:ext>
            </a:extLst>
          </p:cNvPr>
          <p:cNvSpPr/>
          <p:nvPr>
            <p:custDataLst>
              <p:tags r:id="rId136"/>
            </p:custDataLst>
          </p:nvPr>
        </p:nvSpPr>
        <p:spPr bwMode="auto">
          <a:xfrm>
            <a:off x="7847013" y="356393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a:extLst>
              <a:ext uri="{FF2B5EF4-FFF2-40B4-BE49-F238E27FC236}">
                <a16:creationId xmlns:a16="http://schemas.microsoft.com/office/drawing/2014/main" id="{130CA43E-2E2A-15D0-30D3-049EB8EA727B}"/>
              </a:ext>
            </a:extLst>
          </p:cNvPr>
          <p:cNvSpPr/>
          <p:nvPr>
            <p:custDataLst>
              <p:tags r:id="rId137"/>
            </p:custDataLst>
          </p:nvPr>
        </p:nvSpPr>
        <p:spPr bwMode="auto">
          <a:xfrm>
            <a:off x="2979738" y="336867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66" name="Freeform 3765">
            <a:extLst>
              <a:ext uri="{FF2B5EF4-FFF2-40B4-BE49-F238E27FC236}">
                <a16:creationId xmlns:a16="http://schemas.microsoft.com/office/drawing/2014/main" id="{33965F31-A3B2-F6EC-321D-3DE2FC603B38}"/>
              </a:ext>
            </a:extLst>
          </p:cNvPr>
          <p:cNvSpPr/>
          <p:nvPr>
            <p:custDataLst>
              <p:tags r:id="rId138"/>
            </p:custDataLst>
          </p:nvPr>
        </p:nvSpPr>
        <p:spPr bwMode="auto">
          <a:xfrm>
            <a:off x="8542338" y="350678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67" name="Freeform 3766">
            <a:extLst>
              <a:ext uri="{FF2B5EF4-FFF2-40B4-BE49-F238E27FC236}">
                <a16:creationId xmlns:a16="http://schemas.microsoft.com/office/drawing/2014/main" id="{34302B10-0DD0-A767-63AB-FDCADB123117}"/>
              </a:ext>
            </a:extLst>
          </p:cNvPr>
          <p:cNvSpPr/>
          <p:nvPr>
            <p:custDataLst>
              <p:tags r:id="rId139"/>
            </p:custDataLst>
          </p:nvPr>
        </p:nvSpPr>
        <p:spPr bwMode="auto">
          <a:xfrm>
            <a:off x="8542338" y="356393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a:extLst>
              <a:ext uri="{FF2B5EF4-FFF2-40B4-BE49-F238E27FC236}">
                <a16:creationId xmlns:a16="http://schemas.microsoft.com/office/drawing/2014/main" id="{A8CB0826-752B-9151-6D61-3E924060101B}"/>
              </a:ext>
            </a:extLst>
          </p:cNvPr>
          <p:cNvSpPr/>
          <p:nvPr>
            <p:custDataLst>
              <p:tags r:id="rId140"/>
            </p:custDataLst>
          </p:nvPr>
        </p:nvSpPr>
        <p:spPr bwMode="auto">
          <a:xfrm>
            <a:off x="2979738" y="331152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64" name="Freeform 3963">
            <a:extLst>
              <a:ext uri="{FF2B5EF4-FFF2-40B4-BE49-F238E27FC236}">
                <a16:creationId xmlns:a16="http://schemas.microsoft.com/office/drawing/2014/main" id="{9DBDD439-F3AB-312E-E9D4-949C65EB2727}"/>
              </a:ext>
            </a:extLst>
          </p:cNvPr>
          <p:cNvSpPr/>
          <p:nvPr>
            <p:custDataLst>
              <p:tags r:id="rId141"/>
            </p:custDataLst>
          </p:nvPr>
        </p:nvSpPr>
        <p:spPr bwMode="auto">
          <a:xfrm>
            <a:off x="511175" y="4311650"/>
            <a:ext cx="146050" cy="39688"/>
          </a:xfrm>
          <a:custGeom>
            <a:avLst/>
            <a:gdLst/>
            <a:ahLst/>
            <a:cxnLst/>
            <a:rect l="0" t="0" r="0" b="0"/>
            <a:pathLst>
              <a:path w="146051" h="39689">
                <a:moveTo>
                  <a:pt x="0" y="39688"/>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65" name="Freeform 3964">
            <a:extLst>
              <a:ext uri="{FF2B5EF4-FFF2-40B4-BE49-F238E27FC236}">
                <a16:creationId xmlns:a16="http://schemas.microsoft.com/office/drawing/2014/main" id="{D651A7D9-945E-86AB-1086-D515A26ECF09}"/>
              </a:ext>
            </a:extLst>
          </p:cNvPr>
          <p:cNvSpPr/>
          <p:nvPr>
            <p:custDataLst>
              <p:tags r:id="rId142"/>
            </p:custDataLst>
          </p:nvPr>
        </p:nvSpPr>
        <p:spPr bwMode="auto">
          <a:xfrm>
            <a:off x="511175" y="4368800"/>
            <a:ext cx="146050" cy="39688"/>
          </a:xfrm>
          <a:custGeom>
            <a:avLst/>
            <a:gdLst/>
            <a:ahLst/>
            <a:cxnLst/>
            <a:rect l="0" t="0" r="0" b="0"/>
            <a:pathLst>
              <a:path w="146051" h="39689">
                <a:moveTo>
                  <a:pt x="0" y="39688"/>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a:extLst>
              <a:ext uri="{FF2B5EF4-FFF2-40B4-BE49-F238E27FC236}">
                <a16:creationId xmlns:a16="http://schemas.microsoft.com/office/drawing/2014/main" id="{F17076A1-BFAF-E983-B144-CC31CBC6C68E}"/>
              </a:ext>
            </a:extLst>
          </p:cNvPr>
          <p:cNvSpPr/>
          <p:nvPr>
            <p:custDataLst>
              <p:tags r:id="rId143"/>
            </p:custDataLst>
          </p:nvPr>
        </p:nvSpPr>
        <p:spPr bwMode="auto">
          <a:xfrm>
            <a:off x="2284413" y="336867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12" name="Freeform 2111">
            <a:extLst>
              <a:ext uri="{FF2B5EF4-FFF2-40B4-BE49-F238E27FC236}">
                <a16:creationId xmlns:a16="http://schemas.microsoft.com/office/drawing/2014/main" id="{AE2D0413-3FA4-D2F2-2926-206BC8F92145}"/>
              </a:ext>
            </a:extLst>
          </p:cNvPr>
          <p:cNvSpPr/>
          <p:nvPr>
            <p:custDataLst>
              <p:tags r:id="rId144"/>
            </p:custDataLst>
          </p:nvPr>
        </p:nvSpPr>
        <p:spPr bwMode="auto">
          <a:xfrm>
            <a:off x="893763" y="428783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13" name="Freeform 2112">
            <a:extLst>
              <a:ext uri="{FF2B5EF4-FFF2-40B4-BE49-F238E27FC236}">
                <a16:creationId xmlns:a16="http://schemas.microsoft.com/office/drawing/2014/main" id="{8EF4D56B-DC2F-F22F-CD2D-925D80DF20E5}"/>
              </a:ext>
            </a:extLst>
          </p:cNvPr>
          <p:cNvSpPr/>
          <p:nvPr>
            <p:custDataLst>
              <p:tags r:id="rId145"/>
            </p:custDataLst>
          </p:nvPr>
        </p:nvSpPr>
        <p:spPr bwMode="auto">
          <a:xfrm>
            <a:off x="893763" y="434498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a:extLst>
              <a:ext uri="{FF2B5EF4-FFF2-40B4-BE49-F238E27FC236}">
                <a16:creationId xmlns:a16="http://schemas.microsoft.com/office/drawing/2014/main" id="{DA2DD28E-6EC0-204A-1670-CCE28F25D0FC}"/>
              </a:ext>
            </a:extLst>
          </p:cNvPr>
          <p:cNvSpPr/>
          <p:nvPr>
            <p:custDataLst>
              <p:tags r:id="rId146"/>
            </p:custDataLst>
          </p:nvPr>
        </p:nvSpPr>
        <p:spPr bwMode="auto">
          <a:xfrm>
            <a:off x="2284413" y="331152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15" name="Freeform 2114">
            <a:extLst>
              <a:ext uri="{FF2B5EF4-FFF2-40B4-BE49-F238E27FC236}">
                <a16:creationId xmlns:a16="http://schemas.microsoft.com/office/drawing/2014/main" id="{BCEB2CF0-67BF-162E-98A4-1AEAB2499110}"/>
              </a:ext>
            </a:extLst>
          </p:cNvPr>
          <p:cNvSpPr/>
          <p:nvPr>
            <p:custDataLst>
              <p:tags r:id="rId147"/>
            </p:custDataLst>
          </p:nvPr>
        </p:nvSpPr>
        <p:spPr bwMode="auto">
          <a:xfrm>
            <a:off x="1589088" y="428783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16" name="Freeform 2115">
            <a:extLst>
              <a:ext uri="{FF2B5EF4-FFF2-40B4-BE49-F238E27FC236}">
                <a16:creationId xmlns:a16="http://schemas.microsoft.com/office/drawing/2014/main" id="{784C7FE1-81E4-16AD-D4D1-70978F54C158}"/>
              </a:ext>
            </a:extLst>
          </p:cNvPr>
          <p:cNvSpPr/>
          <p:nvPr>
            <p:custDataLst>
              <p:tags r:id="rId148"/>
            </p:custDataLst>
          </p:nvPr>
        </p:nvSpPr>
        <p:spPr bwMode="auto">
          <a:xfrm>
            <a:off x="1589088" y="434498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a:extLst>
              <a:ext uri="{FF2B5EF4-FFF2-40B4-BE49-F238E27FC236}">
                <a16:creationId xmlns:a16="http://schemas.microsoft.com/office/drawing/2014/main" id="{924F63ED-1A9F-12AC-260E-B31877EBBD78}"/>
              </a:ext>
            </a:extLst>
          </p:cNvPr>
          <p:cNvSpPr/>
          <p:nvPr>
            <p:custDataLst>
              <p:tags r:id="rId149"/>
            </p:custDataLst>
          </p:nvPr>
        </p:nvSpPr>
        <p:spPr bwMode="auto">
          <a:xfrm>
            <a:off x="1589088" y="336867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18" name="Freeform 2117">
            <a:extLst>
              <a:ext uri="{FF2B5EF4-FFF2-40B4-BE49-F238E27FC236}">
                <a16:creationId xmlns:a16="http://schemas.microsoft.com/office/drawing/2014/main" id="{F82C4A9E-2711-8545-F1F4-CFB37A39DC1D}"/>
              </a:ext>
            </a:extLst>
          </p:cNvPr>
          <p:cNvSpPr/>
          <p:nvPr>
            <p:custDataLst>
              <p:tags r:id="rId150"/>
            </p:custDataLst>
          </p:nvPr>
        </p:nvSpPr>
        <p:spPr bwMode="auto">
          <a:xfrm>
            <a:off x="2284413" y="428783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19" name="Freeform 2118">
            <a:extLst>
              <a:ext uri="{FF2B5EF4-FFF2-40B4-BE49-F238E27FC236}">
                <a16:creationId xmlns:a16="http://schemas.microsoft.com/office/drawing/2014/main" id="{E84CD3C2-FD90-9D4D-8CC2-EC6237A65B91}"/>
              </a:ext>
            </a:extLst>
          </p:cNvPr>
          <p:cNvSpPr/>
          <p:nvPr>
            <p:custDataLst>
              <p:tags r:id="rId151"/>
            </p:custDataLst>
          </p:nvPr>
        </p:nvSpPr>
        <p:spPr bwMode="auto">
          <a:xfrm>
            <a:off x="2284413" y="434498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a:extLst>
              <a:ext uri="{FF2B5EF4-FFF2-40B4-BE49-F238E27FC236}">
                <a16:creationId xmlns:a16="http://schemas.microsoft.com/office/drawing/2014/main" id="{DEA2FF9C-C70A-37B4-6968-699865486847}"/>
              </a:ext>
            </a:extLst>
          </p:cNvPr>
          <p:cNvSpPr/>
          <p:nvPr>
            <p:custDataLst>
              <p:tags r:id="rId152"/>
            </p:custDataLst>
          </p:nvPr>
        </p:nvSpPr>
        <p:spPr bwMode="auto">
          <a:xfrm>
            <a:off x="1589088" y="331152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21" name="Freeform 2120">
            <a:extLst>
              <a:ext uri="{FF2B5EF4-FFF2-40B4-BE49-F238E27FC236}">
                <a16:creationId xmlns:a16="http://schemas.microsoft.com/office/drawing/2014/main" id="{85C1F337-435C-46C2-6302-9AF31A3FCCED}"/>
              </a:ext>
            </a:extLst>
          </p:cNvPr>
          <p:cNvSpPr/>
          <p:nvPr>
            <p:custDataLst>
              <p:tags r:id="rId153"/>
            </p:custDataLst>
          </p:nvPr>
        </p:nvSpPr>
        <p:spPr bwMode="auto">
          <a:xfrm>
            <a:off x="2979738" y="428783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22" name="Freeform 2121">
            <a:extLst>
              <a:ext uri="{FF2B5EF4-FFF2-40B4-BE49-F238E27FC236}">
                <a16:creationId xmlns:a16="http://schemas.microsoft.com/office/drawing/2014/main" id="{BDAB0936-7894-F4BB-CE14-685508591569}"/>
              </a:ext>
            </a:extLst>
          </p:cNvPr>
          <p:cNvSpPr/>
          <p:nvPr>
            <p:custDataLst>
              <p:tags r:id="rId154"/>
            </p:custDataLst>
          </p:nvPr>
        </p:nvSpPr>
        <p:spPr bwMode="auto">
          <a:xfrm>
            <a:off x="2979738" y="434498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a:extLst>
              <a:ext uri="{FF2B5EF4-FFF2-40B4-BE49-F238E27FC236}">
                <a16:creationId xmlns:a16="http://schemas.microsoft.com/office/drawing/2014/main" id="{BE0FC1D1-444A-FF70-5A70-99BDD186D170}"/>
              </a:ext>
            </a:extLst>
          </p:cNvPr>
          <p:cNvSpPr/>
          <p:nvPr>
            <p:custDataLst>
              <p:tags r:id="rId155"/>
            </p:custDataLst>
          </p:nvPr>
        </p:nvSpPr>
        <p:spPr bwMode="auto">
          <a:xfrm>
            <a:off x="893763" y="336867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24" name="Freeform 2123">
            <a:extLst>
              <a:ext uri="{FF2B5EF4-FFF2-40B4-BE49-F238E27FC236}">
                <a16:creationId xmlns:a16="http://schemas.microsoft.com/office/drawing/2014/main" id="{9EA5C1D3-DA9E-9FC2-5870-A4C50AE02CE0}"/>
              </a:ext>
            </a:extLst>
          </p:cNvPr>
          <p:cNvSpPr/>
          <p:nvPr>
            <p:custDataLst>
              <p:tags r:id="rId156"/>
            </p:custDataLst>
          </p:nvPr>
        </p:nvSpPr>
        <p:spPr bwMode="auto">
          <a:xfrm>
            <a:off x="4370388" y="428783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25" name="Freeform 2124">
            <a:extLst>
              <a:ext uri="{FF2B5EF4-FFF2-40B4-BE49-F238E27FC236}">
                <a16:creationId xmlns:a16="http://schemas.microsoft.com/office/drawing/2014/main" id="{525B31DE-D4AB-0CA4-5DD4-B7EE4CAE0D43}"/>
              </a:ext>
            </a:extLst>
          </p:cNvPr>
          <p:cNvSpPr/>
          <p:nvPr>
            <p:custDataLst>
              <p:tags r:id="rId157"/>
            </p:custDataLst>
          </p:nvPr>
        </p:nvSpPr>
        <p:spPr bwMode="auto">
          <a:xfrm>
            <a:off x="4370388" y="434498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a:extLst>
              <a:ext uri="{FF2B5EF4-FFF2-40B4-BE49-F238E27FC236}">
                <a16:creationId xmlns:a16="http://schemas.microsoft.com/office/drawing/2014/main" id="{F8BA4FC1-333F-9428-A6CC-8FB8E2B42E70}"/>
              </a:ext>
            </a:extLst>
          </p:cNvPr>
          <p:cNvSpPr/>
          <p:nvPr>
            <p:custDataLst>
              <p:tags r:id="rId158"/>
            </p:custDataLst>
          </p:nvPr>
        </p:nvSpPr>
        <p:spPr bwMode="auto">
          <a:xfrm>
            <a:off x="893763" y="331152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27" name="Freeform 2126">
            <a:extLst>
              <a:ext uri="{FF2B5EF4-FFF2-40B4-BE49-F238E27FC236}">
                <a16:creationId xmlns:a16="http://schemas.microsoft.com/office/drawing/2014/main" id="{95A45842-DE43-9F7E-43A5-1EE10F18482B}"/>
              </a:ext>
            </a:extLst>
          </p:cNvPr>
          <p:cNvSpPr/>
          <p:nvPr>
            <p:custDataLst>
              <p:tags r:id="rId159"/>
            </p:custDataLst>
          </p:nvPr>
        </p:nvSpPr>
        <p:spPr bwMode="auto">
          <a:xfrm>
            <a:off x="5065713" y="428783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28" name="Freeform 2127">
            <a:extLst>
              <a:ext uri="{FF2B5EF4-FFF2-40B4-BE49-F238E27FC236}">
                <a16:creationId xmlns:a16="http://schemas.microsoft.com/office/drawing/2014/main" id="{5B5C78C5-A028-D854-8288-2263051FF1FB}"/>
              </a:ext>
            </a:extLst>
          </p:cNvPr>
          <p:cNvSpPr/>
          <p:nvPr>
            <p:custDataLst>
              <p:tags r:id="rId160"/>
            </p:custDataLst>
          </p:nvPr>
        </p:nvSpPr>
        <p:spPr bwMode="auto">
          <a:xfrm>
            <a:off x="5065713" y="434498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a:extLst>
              <a:ext uri="{FF2B5EF4-FFF2-40B4-BE49-F238E27FC236}">
                <a16:creationId xmlns:a16="http://schemas.microsoft.com/office/drawing/2014/main" id="{F186A2B4-931C-9B32-2123-1E2ED2F8C6DD}"/>
              </a:ext>
            </a:extLst>
          </p:cNvPr>
          <p:cNvSpPr/>
          <p:nvPr>
            <p:custDataLst>
              <p:tags r:id="rId161"/>
            </p:custDataLst>
          </p:nvPr>
        </p:nvSpPr>
        <p:spPr bwMode="auto">
          <a:xfrm>
            <a:off x="511175" y="3392488"/>
            <a:ext cx="146050" cy="39688"/>
          </a:xfrm>
          <a:custGeom>
            <a:avLst/>
            <a:gdLst/>
            <a:ahLst/>
            <a:cxnLst/>
            <a:rect l="0" t="0" r="0" b="0"/>
            <a:pathLst>
              <a:path w="146051" h="39688">
                <a:moveTo>
                  <a:pt x="0" y="39687"/>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30" name="Freeform 2129">
            <a:extLst>
              <a:ext uri="{FF2B5EF4-FFF2-40B4-BE49-F238E27FC236}">
                <a16:creationId xmlns:a16="http://schemas.microsoft.com/office/drawing/2014/main" id="{4CCECAAA-5165-A04C-5D40-6F62E7AC60C0}"/>
              </a:ext>
            </a:extLst>
          </p:cNvPr>
          <p:cNvSpPr/>
          <p:nvPr>
            <p:custDataLst>
              <p:tags r:id="rId162"/>
            </p:custDataLst>
          </p:nvPr>
        </p:nvSpPr>
        <p:spPr bwMode="auto">
          <a:xfrm>
            <a:off x="5761038" y="428783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31" name="Freeform 2130">
            <a:extLst>
              <a:ext uri="{FF2B5EF4-FFF2-40B4-BE49-F238E27FC236}">
                <a16:creationId xmlns:a16="http://schemas.microsoft.com/office/drawing/2014/main" id="{BA4E80C5-BB26-D24E-57BD-9BD86BE700E7}"/>
              </a:ext>
            </a:extLst>
          </p:cNvPr>
          <p:cNvSpPr/>
          <p:nvPr>
            <p:custDataLst>
              <p:tags r:id="rId163"/>
            </p:custDataLst>
          </p:nvPr>
        </p:nvSpPr>
        <p:spPr bwMode="auto">
          <a:xfrm>
            <a:off x="5761038" y="434498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a:extLst>
              <a:ext uri="{FF2B5EF4-FFF2-40B4-BE49-F238E27FC236}">
                <a16:creationId xmlns:a16="http://schemas.microsoft.com/office/drawing/2014/main" id="{5FFA5F38-E2D8-1467-B1C7-D0D780BAA74C}"/>
              </a:ext>
            </a:extLst>
          </p:cNvPr>
          <p:cNvSpPr/>
          <p:nvPr>
            <p:custDataLst>
              <p:tags r:id="rId164"/>
            </p:custDataLst>
          </p:nvPr>
        </p:nvSpPr>
        <p:spPr bwMode="auto">
          <a:xfrm>
            <a:off x="511175" y="3335338"/>
            <a:ext cx="146050" cy="39688"/>
          </a:xfrm>
          <a:custGeom>
            <a:avLst/>
            <a:gdLst/>
            <a:ahLst/>
            <a:cxnLst/>
            <a:rect l="0" t="0" r="0" b="0"/>
            <a:pathLst>
              <a:path w="146051" h="39688">
                <a:moveTo>
                  <a:pt x="0" y="39687"/>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33" name="Freeform 2132">
            <a:extLst>
              <a:ext uri="{FF2B5EF4-FFF2-40B4-BE49-F238E27FC236}">
                <a16:creationId xmlns:a16="http://schemas.microsoft.com/office/drawing/2014/main" id="{7EB6F155-09A0-0856-F567-0DD87F8E86D4}"/>
              </a:ext>
            </a:extLst>
          </p:cNvPr>
          <p:cNvSpPr/>
          <p:nvPr>
            <p:custDataLst>
              <p:tags r:id="rId165"/>
            </p:custDataLst>
          </p:nvPr>
        </p:nvSpPr>
        <p:spPr bwMode="auto">
          <a:xfrm>
            <a:off x="7151688" y="428783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34" name="Freeform 2133">
            <a:extLst>
              <a:ext uri="{FF2B5EF4-FFF2-40B4-BE49-F238E27FC236}">
                <a16:creationId xmlns:a16="http://schemas.microsoft.com/office/drawing/2014/main" id="{AE821BB9-96E4-4363-7399-BC1082636D29}"/>
              </a:ext>
            </a:extLst>
          </p:cNvPr>
          <p:cNvSpPr/>
          <p:nvPr>
            <p:custDataLst>
              <p:tags r:id="rId166"/>
            </p:custDataLst>
          </p:nvPr>
        </p:nvSpPr>
        <p:spPr bwMode="auto">
          <a:xfrm>
            <a:off x="7151688" y="434498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44" name="Freeform 3743">
            <a:extLst>
              <a:ext uri="{FF2B5EF4-FFF2-40B4-BE49-F238E27FC236}">
                <a16:creationId xmlns:a16="http://schemas.microsoft.com/office/drawing/2014/main" id="{BC0A9F04-0D6A-8B77-B517-4FA1AE2CD6E4}"/>
              </a:ext>
            </a:extLst>
          </p:cNvPr>
          <p:cNvSpPr/>
          <p:nvPr>
            <p:custDataLst>
              <p:tags r:id="rId167"/>
            </p:custDataLst>
          </p:nvPr>
        </p:nvSpPr>
        <p:spPr bwMode="auto">
          <a:xfrm>
            <a:off x="2284413" y="2978150"/>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36" name="Freeform 2135">
            <a:extLst>
              <a:ext uri="{FF2B5EF4-FFF2-40B4-BE49-F238E27FC236}">
                <a16:creationId xmlns:a16="http://schemas.microsoft.com/office/drawing/2014/main" id="{03C1DE33-93E9-1F79-9B87-0AE447DEF8B9}"/>
              </a:ext>
            </a:extLst>
          </p:cNvPr>
          <p:cNvSpPr/>
          <p:nvPr>
            <p:custDataLst>
              <p:tags r:id="rId168"/>
            </p:custDataLst>
          </p:nvPr>
        </p:nvSpPr>
        <p:spPr bwMode="auto">
          <a:xfrm>
            <a:off x="7847013" y="428783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37" name="Freeform 2136">
            <a:extLst>
              <a:ext uri="{FF2B5EF4-FFF2-40B4-BE49-F238E27FC236}">
                <a16:creationId xmlns:a16="http://schemas.microsoft.com/office/drawing/2014/main" id="{05283963-19AC-DF34-5410-C04C674BBA0C}"/>
              </a:ext>
            </a:extLst>
          </p:cNvPr>
          <p:cNvSpPr/>
          <p:nvPr>
            <p:custDataLst>
              <p:tags r:id="rId169"/>
            </p:custDataLst>
          </p:nvPr>
        </p:nvSpPr>
        <p:spPr bwMode="auto">
          <a:xfrm>
            <a:off x="7847013" y="434498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04" name="Freeform 4003">
            <a:extLst>
              <a:ext uri="{FF2B5EF4-FFF2-40B4-BE49-F238E27FC236}">
                <a16:creationId xmlns:a16="http://schemas.microsoft.com/office/drawing/2014/main" id="{C74082E9-0E2F-C76D-B452-12AFDE9A6C45}"/>
              </a:ext>
            </a:extLst>
          </p:cNvPr>
          <p:cNvSpPr/>
          <p:nvPr>
            <p:custDataLst>
              <p:tags r:id="rId170"/>
            </p:custDataLst>
          </p:nvPr>
        </p:nvSpPr>
        <p:spPr bwMode="auto">
          <a:xfrm>
            <a:off x="8542338" y="414972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39" name="Freeform 2138">
            <a:extLst>
              <a:ext uri="{FF2B5EF4-FFF2-40B4-BE49-F238E27FC236}">
                <a16:creationId xmlns:a16="http://schemas.microsoft.com/office/drawing/2014/main" id="{0413F9AF-710C-B1CE-46DA-1058462948C2}"/>
              </a:ext>
            </a:extLst>
          </p:cNvPr>
          <p:cNvSpPr/>
          <p:nvPr>
            <p:custDataLst>
              <p:tags r:id="rId171"/>
            </p:custDataLst>
          </p:nvPr>
        </p:nvSpPr>
        <p:spPr bwMode="auto">
          <a:xfrm>
            <a:off x="8542338" y="428783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40" name="Freeform 2139">
            <a:extLst>
              <a:ext uri="{FF2B5EF4-FFF2-40B4-BE49-F238E27FC236}">
                <a16:creationId xmlns:a16="http://schemas.microsoft.com/office/drawing/2014/main" id="{B6CF375D-DB96-BFAD-7FD6-4310EB9ECB8F}"/>
              </a:ext>
            </a:extLst>
          </p:cNvPr>
          <p:cNvSpPr/>
          <p:nvPr>
            <p:custDataLst>
              <p:tags r:id="rId172"/>
            </p:custDataLst>
          </p:nvPr>
        </p:nvSpPr>
        <p:spPr bwMode="auto">
          <a:xfrm>
            <a:off x="8542338" y="4344988"/>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03" name="Freeform 4002">
            <a:extLst>
              <a:ext uri="{FF2B5EF4-FFF2-40B4-BE49-F238E27FC236}">
                <a16:creationId xmlns:a16="http://schemas.microsoft.com/office/drawing/2014/main" id="{2734AC40-7D74-FF09-CDDC-E0B30F2FE9A8}"/>
              </a:ext>
            </a:extLst>
          </p:cNvPr>
          <p:cNvSpPr/>
          <p:nvPr>
            <p:custDataLst>
              <p:tags r:id="rId173"/>
            </p:custDataLst>
          </p:nvPr>
        </p:nvSpPr>
        <p:spPr bwMode="auto">
          <a:xfrm>
            <a:off x="8542338" y="409257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42" name="Freeform 2141">
            <a:extLst>
              <a:ext uri="{FF2B5EF4-FFF2-40B4-BE49-F238E27FC236}">
                <a16:creationId xmlns:a16="http://schemas.microsoft.com/office/drawing/2014/main" id="{3D1AC526-B7B7-14A6-D70C-BE706C0FBE82}"/>
              </a:ext>
            </a:extLst>
          </p:cNvPr>
          <p:cNvSpPr/>
          <p:nvPr>
            <p:custDataLst>
              <p:tags r:id="rId174"/>
            </p:custDataLst>
          </p:nvPr>
        </p:nvSpPr>
        <p:spPr bwMode="auto">
          <a:xfrm>
            <a:off x="511175" y="3921125"/>
            <a:ext cx="146050" cy="39688"/>
          </a:xfrm>
          <a:custGeom>
            <a:avLst/>
            <a:gdLst/>
            <a:ahLst/>
            <a:cxnLst/>
            <a:rect l="0" t="0" r="0" b="0"/>
            <a:pathLst>
              <a:path w="146051" h="39689">
                <a:moveTo>
                  <a:pt x="0" y="39688"/>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43" name="Freeform 2142">
            <a:extLst>
              <a:ext uri="{FF2B5EF4-FFF2-40B4-BE49-F238E27FC236}">
                <a16:creationId xmlns:a16="http://schemas.microsoft.com/office/drawing/2014/main" id="{AEF903F3-729E-CDEE-6CC0-49D2C6C528C6}"/>
              </a:ext>
            </a:extLst>
          </p:cNvPr>
          <p:cNvSpPr/>
          <p:nvPr>
            <p:custDataLst>
              <p:tags r:id="rId175"/>
            </p:custDataLst>
          </p:nvPr>
        </p:nvSpPr>
        <p:spPr bwMode="auto">
          <a:xfrm>
            <a:off x="511175" y="3978275"/>
            <a:ext cx="146050" cy="39688"/>
          </a:xfrm>
          <a:custGeom>
            <a:avLst/>
            <a:gdLst/>
            <a:ahLst/>
            <a:cxnLst/>
            <a:rect l="0" t="0" r="0" b="0"/>
            <a:pathLst>
              <a:path w="146051" h="39689">
                <a:moveTo>
                  <a:pt x="0" y="39688"/>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01" name="Freeform 4000">
            <a:extLst>
              <a:ext uri="{FF2B5EF4-FFF2-40B4-BE49-F238E27FC236}">
                <a16:creationId xmlns:a16="http://schemas.microsoft.com/office/drawing/2014/main" id="{693CCF70-936A-33FA-0CE2-A802F07D8910}"/>
              </a:ext>
            </a:extLst>
          </p:cNvPr>
          <p:cNvSpPr/>
          <p:nvPr>
            <p:custDataLst>
              <p:tags r:id="rId176"/>
            </p:custDataLst>
          </p:nvPr>
        </p:nvSpPr>
        <p:spPr bwMode="auto">
          <a:xfrm>
            <a:off x="7847013" y="414972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45" name="Freeform 2144">
            <a:extLst>
              <a:ext uri="{FF2B5EF4-FFF2-40B4-BE49-F238E27FC236}">
                <a16:creationId xmlns:a16="http://schemas.microsoft.com/office/drawing/2014/main" id="{E4DF367F-C8C3-CCA6-A9F3-F00664F7D024}"/>
              </a:ext>
            </a:extLst>
          </p:cNvPr>
          <p:cNvSpPr/>
          <p:nvPr>
            <p:custDataLst>
              <p:tags r:id="rId177"/>
            </p:custDataLst>
          </p:nvPr>
        </p:nvSpPr>
        <p:spPr bwMode="auto">
          <a:xfrm>
            <a:off x="893763" y="389731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46" name="Freeform 2145">
            <a:extLst>
              <a:ext uri="{FF2B5EF4-FFF2-40B4-BE49-F238E27FC236}">
                <a16:creationId xmlns:a16="http://schemas.microsoft.com/office/drawing/2014/main" id="{745781B9-AFA3-EAAF-7B68-CD026472EB32}"/>
              </a:ext>
            </a:extLst>
          </p:cNvPr>
          <p:cNvSpPr/>
          <p:nvPr>
            <p:custDataLst>
              <p:tags r:id="rId178"/>
            </p:custDataLst>
          </p:nvPr>
        </p:nvSpPr>
        <p:spPr bwMode="auto">
          <a:xfrm>
            <a:off x="893763" y="395446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00" name="Freeform 3999">
            <a:extLst>
              <a:ext uri="{FF2B5EF4-FFF2-40B4-BE49-F238E27FC236}">
                <a16:creationId xmlns:a16="http://schemas.microsoft.com/office/drawing/2014/main" id="{BBF1DAA1-406A-8E4C-E761-1485381B1750}"/>
              </a:ext>
            </a:extLst>
          </p:cNvPr>
          <p:cNvSpPr/>
          <p:nvPr>
            <p:custDataLst>
              <p:tags r:id="rId179"/>
            </p:custDataLst>
          </p:nvPr>
        </p:nvSpPr>
        <p:spPr bwMode="auto">
          <a:xfrm>
            <a:off x="7847013" y="409257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48" name="Freeform 2147">
            <a:extLst>
              <a:ext uri="{FF2B5EF4-FFF2-40B4-BE49-F238E27FC236}">
                <a16:creationId xmlns:a16="http://schemas.microsoft.com/office/drawing/2014/main" id="{3C3D7F26-1FAE-3709-7290-56A55BFF7AE4}"/>
              </a:ext>
            </a:extLst>
          </p:cNvPr>
          <p:cNvSpPr/>
          <p:nvPr>
            <p:custDataLst>
              <p:tags r:id="rId180"/>
            </p:custDataLst>
          </p:nvPr>
        </p:nvSpPr>
        <p:spPr bwMode="auto">
          <a:xfrm>
            <a:off x="1589088" y="389731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49" name="Freeform 2148">
            <a:extLst>
              <a:ext uri="{FF2B5EF4-FFF2-40B4-BE49-F238E27FC236}">
                <a16:creationId xmlns:a16="http://schemas.microsoft.com/office/drawing/2014/main" id="{7BB6E109-5826-BCF3-3A89-44D0E8435E80}"/>
              </a:ext>
            </a:extLst>
          </p:cNvPr>
          <p:cNvSpPr/>
          <p:nvPr>
            <p:custDataLst>
              <p:tags r:id="rId181"/>
            </p:custDataLst>
          </p:nvPr>
        </p:nvSpPr>
        <p:spPr bwMode="auto">
          <a:xfrm>
            <a:off x="1589088" y="395446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98" name="Freeform 3997">
            <a:extLst>
              <a:ext uri="{FF2B5EF4-FFF2-40B4-BE49-F238E27FC236}">
                <a16:creationId xmlns:a16="http://schemas.microsoft.com/office/drawing/2014/main" id="{2AAAF6F2-CCEE-0732-A519-3707B7DB517C}"/>
              </a:ext>
            </a:extLst>
          </p:cNvPr>
          <p:cNvSpPr/>
          <p:nvPr>
            <p:custDataLst>
              <p:tags r:id="rId182"/>
            </p:custDataLst>
          </p:nvPr>
        </p:nvSpPr>
        <p:spPr bwMode="auto">
          <a:xfrm>
            <a:off x="7151688" y="414972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51" name="Freeform 2150">
            <a:extLst>
              <a:ext uri="{FF2B5EF4-FFF2-40B4-BE49-F238E27FC236}">
                <a16:creationId xmlns:a16="http://schemas.microsoft.com/office/drawing/2014/main" id="{6808DEC1-79CB-205B-93F2-A79C7C03931C}"/>
              </a:ext>
            </a:extLst>
          </p:cNvPr>
          <p:cNvSpPr/>
          <p:nvPr>
            <p:custDataLst>
              <p:tags r:id="rId183"/>
            </p:custDataLst>
          </p:nvPr>
        </p:nvSpPr>
        <p:spPr bwMode="auto">
          <a:xfrm>
            <a:off x="2284413" y="389731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52" name="Freeform 2151">
            <a:extLst>
              <a:ext uri="{FF2B5EF4-FFF2-40B4-BE49-F238E27FC236}">
                <a16:creationId xmlns:a16="http://schemas.microsoft.com/office/drawing/2014/main" id="{6AB7D6B8-251E-2BD3-252B-F246BE4961DA}"/>
              </a:ext>
            </a:extLst>
          </p:cNvPr>
          <p:cNvSpPr/>
          <p:nvPr>
            <p:custDataLst>
              <p:tags r:id="rId184"/>
            </p:custDataLst>
          </p:nvPr>
        </p:nvSpPr>
        <p:spPr bwMode="auto">
          <a:xfrm>
            <a:off x="2284413" y="395446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97" name="Freeform 3996">
            <a:extLst>
              <a:ext uri="{FF2B5EF4-FFF2-40B4-BE49-F238E27FC236}">
                <a16:creationId xmlns:a16="http://schemas.microsoft.com/office/drawing/2014/main" id="{B6332C41-BC4D-9F52-2891-D307E81A7EF5}"/>
              </a:ext>
            </a:extLst>
          </p:cNvPr>
          <p:cNvSpPr/>
          <p:nvPr>
            <p:custDataLst>
              <p:tags r:id="rId185"/>
            </p:custDataLst>
          </p:nvPr>
        </p:nvSpPr>
        <p:spPr bwMode="auto">
          <a:xfrm>
            <a:off x="7151688" y="409257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54" name="Freeform 2153">
            <a:extLst>
              <a:ext uri="{FF2B5EF4-FFF2-40B4-BE49-F238E27FC236}">
                <a16:creationId xmlns:a16="http://schemas.microsoft.com/office/drawing/2014/main" id="{596C38CD-6481-17EC-466C-46426596F4DF}"/>
              </a:ext>
            </a:extLst>
          </p:cNvPr>
          <p:cNvSpPr/>
          <p:nvPr>
            <p:custDataLst>
              <p:tags r:id="rId186"/>
            </p:custDataLst>
          </p:nvPr>
        </p:nvSpPr>
        <p:spPr bwMode="auto">
          <a:xfrm>
            <a:off x="2979738" y="389731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55" name="Freeform 2154">
            <a:extLst>
              <a:ext uri="{FF2B5EF4-FFF2-40B4-BE49-F238E27FC236}">
                <a16:creationId xmlns:a16="http://schemas.microsoft.com/office/drawing/2014/main" id="{23CF733B-F8D4-AE16-618F-8CE7C1352B16}"/>
              </a:ext>
            </a:extLst>
          </p:cNvPr>
          <p:cNvSpPr/>
          <p:nvPr>
            <p:custDataLst>
              <p:tags r:id="rId187"/>
            </p:custDataLst>
          </p:nvPr>
        </p:nvSpPr>
        <p:spPr bwMode="auto">
          <a:xfrm>
            <a:off x="2979738" y="395446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95" name="Freeform 3994">
            <a:extLst>
              <a:ext uri="{FF2B5EF4-FFF2-40B4-BE49-F238E27FC236}">
                <a16:creationId xmlns:a16="http://schemas.microsoft.com/office/drawing/2014/main" id="{78D6E8BF-8729-BF2E-B8B2-EF8B4E09EB21}"/>
              </a:ext>
            </a:extLst>
          </p:cNvPr>
          <p:cNvSpPr/>
          <p:nvPr>
            <p:custDataLst>
              <p:tags r:id="rId188"/>
            </p:custDataLst>
          </p:nvPr>
        </p:nvSpPr>
        <p:spPr bwMode="auto">
          <a:xfrm>
            <a:off x="5761038" y="414972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57" name="Freeform 2156">
            <a:extLst>
              <a:ext uri="{FF2B5EF4-FFF2-40B4-BE49-F238E27FC236}">
                <a16:creationId xmlns:a16="http://schemas.microsoft.com/office/drawing/2014/main" id="{E4964324-194B-81F2-BB30-E75D90B1B347}"/>
              </a:ext>
            </a:extLst>
          </p:cNvPr>
          <p:cNvSpPr/>
          <p:nvPr>
            <p:custDataLst>
              <p:tags r:id="rId189"/>
            </p:custDataLst>
          </p:nvPr>
        </p:nvSpPr>
        <p:spPr bwMode="auto">
          <a:xfrm>
            <a:off x="5761038" y="389731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58" name="Freeform 2157">
            <a:extLst>
              <a:ext uri="{FF2B5EF4-FFF2-40B4-BE49-F238E27FC236}">
                <a16:creationId xmlns:a16="http://schemas.microsoft.com/office/drawing/2014/main" id="{06325255-155E-84A4-703A-4EBEDD4B3794}"/>
              </a:ext>
            </a:extLst>
          </p:cNvPr>
          <p:cNvSpPr/>
          <p:nvPr>
            <p:custDataLst>
              <p:tags r:id="rId190"/>
            </p:custDataLst>
          </p:nvPr>
        </p:nvSpPr>
        <p:spPr bwMode="auto">
          <a:xfrm>
            <a:off x="5761038" y="395446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94" name="Freeform 3993">
            <a:extLst>
              <a:ext uri="{FF2B5EF4-FFF2-40B4-BE49-F238E27FC236}">
                <a16:creationId xmlns:a16="http://schemas.microsoft.com/office/drawing/2014/main" id="{CA651852-8706-2D45-7E91-4963B356F318}"/>
              </a:ext>
            </a:extLst>
          </p:cNvPr>
          <p:cNvSpPr/>
          <p:nvPr>
            <p:custDataLst>
              <p:tags r:id="rId191"/>
            </p:custDataLst>
          </p:nvPr>
        </p:nvSpPr>
        <p:spPr bwMode="auto">
          <a:xfrm>
            <a:off x="5761038" y="409257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60" name="Freeform 2159">
            <a:extLst>
              <a:ext uri="{FF2B5EF4-FFF2-40B4-BE49-F238E27FC236}">
                <a16:creationId xmlns:a16="http://schemas.microsoft.com/office/drawing/2014/main" id="{7BBFAB67-3813-6440-33DE-C0B0D123CA2C}"/>
              </a:ext>
            </a:extLst>
          </p:cNvPr>
          <p:cNvSpPr/>
          <p:nvPr>
            <p:custDataLst>
              <p:tags r:id="rId192"/>
            </p:custDataLst>
          </p:nvPr>
        </p:nvSpPr>
        <p:spPr bwMode="auto">
          <a:xfrm>
            <a:off x="7151688" y="389731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61" name="Freeform 2160">
            <a:extLst>
              <a:ext uri="{FF2B5EF4-FFF2-40B4-BE49-F238E27FC236}">
                <a16:creationId xmlns:a16="http://schemas.microsoft.com/office/drawing/2014/main" id="{BA45B88F-6487-B3BA-5004-F60698096D6F}"/>
              </a:ext>
            </a:extLst>
          </p:cNvPr>
          <p:cNvSpPr/>
          <p:nvPr>
            <p:custDataLst>
              <p:tags r:id="rId193"/>
            </p:custDataLst>
          </p:nvPr>
        </p:nvSpPr>
        <p:spPr bwMode="auto">
          <a:xfrm>
            <a:off x="7151688" y="395446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92" name="Freeform 3991">
            <a:extLst>
              <a:ext uri="{FF2B5EF4-FFF2-40B4-BE49-F238E27FC236}">
                <a16:creationId xmlns:a16="http://schemas.microsoft.com/office/drawing/2014/main" id="{3B8BABCA-6350-F0F5-A5E0-8E0D6A3030C3}"/>
              </a:ext>
            </a:extLst>
          </p:cNvPr>
          <p:cNvSpPr/>
          <p:nvPr>
            <p:custDataLst>
              <p:tags r:id="rId194"/>
            </p:custDataLst>
          </p:nvPr>
        </p:nvSpPr>
        <p:spPr bwMode="auto">
          <a:xfrm>
            <a:off x="4370388" y="414972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63" name="Freeform 2162">
            <a:extLst>
              <a:ext uri="{FF2B5EF4-FFF2-40B4-BE49-F238E27FC236}">
                <a16:creationId xmlns:a16="http://schemas.microsoft.com/office/drawing/2014/main" id="{9E0C9DFB-A95C-93C9-E64C-02FE0432B218}"/>
              </a:ext>
            </a:extLst>
          </p:cNvPr>
          <p:cNvSpPr/>
          <p:nvPr>
            <p:custDataLst>
              <p:tags r:id="rId195"/>
            </p:custDataLst>
          </p:nvPr>
        </p:nvSpPr>
        <p:spPr bwMode="auto">
          <a:xfrm>
            <a:off x="7847013" y="389731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64" name="Freeform 2163">
            <a:extLst>
              <a:ext uri="{FF2B5EF4-FFF2-40B4-BE49-F238E27FC236}">
                <a16:creationId xmlns:a16="http://schemas.microsoft.com/office/drawing/2014/main" id="{3F382FA7-2F03-89F6-8E5D-EE7D5036B8AE}"/>
              </a:ext>
            </a:extLst>
          </p:cNvPr>
          <p:cNvSpPr/>
          <p:nvPr>
            <p:custDataLst>
              <p:tags r:id="rId196"/>
            </p:custDataLst>
          </p:nvPr>
        </p:nvSpPr>
        <p:spPr bwMode="auto">
          <a:xfrm>
            <a:off x="7847013" y="395446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91" name="Freeform 3990">
            <a:extLst>
              <a:ext uri="{FF2B5EF4-FFF2-40B4-BE49-F238E27FC236}">
                <a16:creationId xmlns:a16="http://schemas.microsoft.com/office/drawing/2014/main" id="{39856786-B6E1-8917-1C42-870FEBFB21F2}"/>
              </a:ext>
            </a:extLst>
          </p:cNvPr>
          <p:cNvSpPr/>
          <p:nvPr>
            <p:custDataLst>
              <p:tags r:id="rId197"/>
            </p:custDataLst>
          </p:nvPr>
        </p:nvSpPr>
        <p:spPr bwMode="auto">
          <a:xfrm>
            <a:off x="4370388" y="409257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66" name="Freeform 2165">
            <a:extLst>
              <a:ext uri="{FF2B5EF4-FFF2-40B4-BE49-F238E27FC236}">
                <a16:creationId xmlns:a16="http://schemas.microsoft.com/office/drawing/2014/main" id="{E2779477-467F-E2BB-8569-0222C745D482}"/>
              </a:ext>
            </a:extLst>
          </p:cNvPr>
          <p:cNvSpPr/>
          <p:nvPr>
            <p:custDataLst>
              <p:tags r:id="rId198"/>
            </p:custDataLst>
          </p:nvPr>
        </p:nvSpPr>
        <p:spPr bwMode="auto">
          <a:xfrm>
            <a:off x="8542338" y="389731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67" name="Freeform 2166">
            <a:extLst>
              <a:ext uri="{FF2B5EF4-FFF2-40B4-BE49-F238E27FC236}">
                <a16:creationId xmlns:a16="http://schemas.microsoft.com/office/drawing/2014/main" id="{8678654C-8712-DD20-0A5D-824412E77705}"/>
              </a:ext>
            </a:extLst>
          </p:cNvPr>
          <p:cNvSpPr/>
          <p:nvPr>
            <p:custDataLst>
              <p:tags r:id="rId199"/>
            </p:custDataLst>
          </p:nvPr>
        </p:nvSpPr>
        <p:spPr bwMode="auto">
          <a:xfrm>
            <a:off x="8542338" y="3954463"/>
            <a:ext cx="323850" cy="87313"/>
          </a:xfrm>
          <a:custGeom>
            <a:avLst/>
            <a:gdLst/>
            <a:ahLst/>
            <a:cxnLst/>
            <a:rect l="0" t="0" r="0" b="0"/>
            <a:pathLst>
              <a:path w="323851" h="87313">
                <a:moveTo>
                  <a:pt x="0" y="87312"/>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89" name="Freeform 3988">
            <a:extLst>
              <a:ext uri="{FF2B5EF4-FFF2-40B4-BE49-F238E27FC236}">
                <a16:creationId xmlns:a16="http://schemas.microsoft.com/office/drawing/2014/main" id="{24F0F1F0-1D09-3333-7460-47ABB94979BE}"/>
              </a:ext>
            </a:extLst>
          </p:cNvPr>
          <p:cNvSpPr/>
          <p:nvPr>
            <p:custDataLst>
              <p:tags r:id="rId200"/>
            </p:custDataLst>
          </p:nvPr>
        </p:nvSpPr>
        <p:spPr bwMode="auto">
          <a:xfrm>
            <a:off x="2979738" y="414972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70" name="Freeform 2169">
            <a:extLst>
              <a:ext uri="{FF2B5EF4-FFF2-40B4-BE49-F238E27FC236}">
                <a16:creationId xmlns:a16="http://schemas.microsoft.com/office/drawing/2014/main" id="{FE6B5DF6-712D-806A-9427-E1876F2F3AF2}"/>
              </a:ext>
            </a:extLst>
          </p:cNvPr>
          <p:cNvSpPr/>
          <p:nvPr>
            <p:custDataLst>
              <p:tags r:id="rId201"/>
            </p:custDataLst>
          </p:nvPr>
        </p:nvSpPr>
        <p:spPr bwMode="auto">
          <a:xfrm>
            <a:off x="511175" y="4116388"/>
            <a:ext cx="146050" cy="39688"/>
          </a:xfrm>
          <a:custGeom>
            <a:avLst/>
            <a:gdLst/>
            <a:ahLst/>
            <a:cxnLst/>
            <a:rect l="0" t="0" r="0" b="0"/>
            <a:pathLst>
              <a:path w="146051" h="39688">
                <a:moveTo>
                  <a:pt x="0" y="39687"/>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71" name="Freeform 2170">
            <a:extLst>
              <a:ext uri="{FF2B5EF4-FFF2-40B4-BE49-F238E27FC236}">
                <a16:creationId xmlns:a16="http://schemas.microsoft.com/office/drawing/2014/main" id="{D333EEC0-9F57-73FD-B4C5-707705FEEF4B}"/>
              </a:ext>
            </a:extLst>
          </p:cNvPr>
          <p:cNvSpPr/>
          <p:nvPr>
            <p:custDataLst>
              <p:tags r:id="rId202"/>
            </p:custDataLst>
          </p:nvPr>
        </p:nvSpPr>
        <p:spPr bwMode="auto">
          <a:xfrm>
            <a:off x="511175" y="4173538"/>
            <a:ext cx="146050" cy="39688"/>
          </a:xfrm>
          <a:custGeom>
            <a:avLst/>
            <a:gdLst/>
            <a:ahLst/>
            <a:cxnLst/>
            <a:rect l="0" t="0" r="0" b="0"/>
            <a:pathLst>
              <a:path w="146051" h="39688">
                <a:moveTo>
                  <a:pt x="0" y="39687"/>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88" name="Freeform 3987">
            <a:extLst>
              <a:ext uri="{FF2B5EF4-FFF2-40B4-BE49-F238E27FC236}">
                <a16:creationId xmlns:a16="http://schemas.microsoft.com/office/drawing/2014/main" id="{58633FE6-C8A2-A0DC-06B1-2C820D4A1686}"/>
              </a:ext>
            </a:extLst>
          </p:cNvPr>
          <p:cNvSpPr/>
          <p:nvPr>
            <p:custDataLst>
              <p:tags r:id="rId203"/>
            </p:custDataLst>
          </p:nvPr>
        </p:nvSpPr>
        <p:spPr bwMode="auto">
          <a:xfrm>
            <a:off x="2979738" y="409257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73" name="Freeform 2172">
            <a:extLst>
              <a:ext uri="{FF2B5EF4-FFF2-40B4-BE49-F238E27FC236}">
                <a16:creationId xmlns:a16="http://schemas.microsoft.com/office/drawing/2014/main" id="{D2E2E73F-BAED-6F9A-A76A-C4FD17540D32}"/>
              </a:ext>
            </a:extLst>
          </p:cNvPr>
          <p:cNvSpPr/>
          <p:nvPr>
            <p:custDataLst>
              <p:tags r:id="rId204"/>
            </p:custDataLst>
          </p:nvPr>
        </p:nvSpPr>
        <p:spPr bwMode="auto">
          <a:xfrm>
            <a:off x="893763" y="409257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74" name="Freeform 2173">
            <a:extLst>
              <a:ext uri="{FF2B5EF4-FFF2-40B4-BE49-F238E27FC236}">
                <a16:creationId xmlns:a16="http://schemas.microsoft.com/office/drawing/2014/main" id="{627347D6-992A-D214-BB0B-2F743B67920A}"/>
              </a:ext>
            </a:extLst>
          </p:cNvPr>
          <p:cNvSpPr/>
          <p:nvPr>
            <p:custDataLst>
              <p:tags r:id="rId205"/>
            </p:custDataLst>
          </p:nvPr>
        </p:nvSpPr>
        <p:spPr bwMode="auto">
          <a:xfrm>
            <a:off x="893763" y="414972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86" name="Freeform 3985">
            <a:extLst>
              <a:ext uri="{FF2B5EF4-FFF2-40B4-BE49-F238E27FC236}">
                <a16:creationId xmlns:a16="http://schemas.microsoft.com/office/drawing/2014/main" id="{5E6295CD-183F-4703-0835-3AB94000851F}"/>
              </a:ext>
            </a:extLst>
          </p:cNvPr>
          <p:cNvSpPr/>
          <p:nvPr>
            <p:custDataLst>
              <p:tags r:id="rId206"/>
            </p:custDataLst>
          </p:nvPr>
        </p:nvSpPr>
        <p:spPr bwMode="auto">
          <a:xfrm>
            <a:off x="2284413" y="414972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82" name="Freeform 3981">
            <a:extLst>
              <a:ext uri="{FF2B5EF4-FFF2-40B4-BE49-F238E27FC236}">
                <a16:creationId xmlns:a16="http://schemas.microsoft.com/office/drawing/2014/main" id="{F1FCCB20-9147-FEB9-461C-208BEF4213AF}"/>
              </a:ext>
            </a:extLst>
          </p:cNvPr>
          <p:cNvSpPr/>
          <p:nvPr>
            <p:custDataLst>
              <p:tags r:id="rId207"/>
            </p:custDataLst>
          </p:nvPr>
        </p:nvSpPr>
        <p:spPr bwMode="auto">
          <a:xfrm>
            <a:off x="1589088" y="409257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83" name="Freeform 3982">
            <a:extLst>
              <a:ext uri="{FF2B5EF4-FFF2-40B4-BE49-F238E27FC236}">
                <a16:creationId xmlns:a16="http://schemas.microsoft.com/office/drawing/2014/main" id="{82428CE4-AC64-EB8C-0BC1-41B708420787}"/>
              </a:ext>
            </a:extLst>
          </p:cNvPr>
          <p:cNvSpPr/>
          <p:nvPr>
            <p:custDataLst>
              <p:tags r:id="rId208"/>
            </p:custDataLst>
          </p:nvPr>
        </p:nvSpPr>
        <p:spPr bwMode="auto">
          <a:xfrm>
            <a:off x="1589088" y="414972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85" name="Freeform 3984">
            <a:extLst>
              <a:ext uri="{FF2B5EF4-FFF2-40B4-BE49-F238E27FC236}">
                <a16:creationId xmlns:a16="http://schemas.microsoft.com/office/drawing/2014/main" id="{F2BFC1C0-7B5B-DE50-6542-42817643CDF5}"/>
              </a:ext>
            </a:extLst>
          </p:cNvPr>
          <p:cNvSpPr/>
          <p:nvPr>
            <p:custDataLst>
              <p:tags r:id="rId209"/>
            </p:custDataLst>
          </p:nvPr>
        </p:nvSpPr>
        <p:spPr bwMode="auto">
          <a:xfrm>
            <a:off x="2284413" y="4092575"/>
            <a:ext cx="323850" cy="87313"/>
          </a:xfrm>
          <a:custGeom>
            <a:avLst/>
            <a:gdLst/>
            <a:ahLst/>
            <a:cxnLst/>
            <a:rect l="0" t="0" r="0" b="0"/>
            <a:pathLst>
              <a:path w="323851" h="87314">
                <a:moveTo>
                  <a:pt x="0" y="87313"/>
                </a:moveTo>
                <a:lnTo>
                  <a:pt x="3238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55" name="Text Placeholder 10">
            <a:extLst>
              <a:ext uri="{FF2B5EF4-FFF2-40B4-BE49-F238E27FC236}">
                <a16:creationId xmlns:a16="http://schemas.microsoft.com/office/drawing/2014/main" id="{DF94756D-3A99-D849-EA36-9B31F4C07D24}"/>
              </a:ext>
            </a:extLst>
          </p:cNvPr>
          <p:cNvSpPr txBox="1">
            <a:spLocks/>
          </p:cNvSpPr>
          <p:nvPr>
            <p:custDataLst>
              <p:tags r:id="rId210"/>
            </p:custDataLst>
          </p:nvPr>
        </p:nvSpPr>
        <p:spPr bwMode="auto">
          <a:xfrm>
            <a:off x="6932613" y="5270500"/>
            <a:ext cx="511175" cy="457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EA5FB1A-D5F9-4032-B50F-DAADE245B2DA}" type="datetime'''Au''s''tr''ali''''a'' and Ne''w Z''''e''''a''''la''n''d'">
              <a:rPr lang="en-US" altLang="en-US" sz="1000" smtClean="0"/>
              <a:pPr marL="0" indent="0" algn="ctr">
                <a:spcBef>
                  <a:spcPct val="0"/>
                </a:spcBef>
                <a:spcAft>
                  <a:spcPct val="0"/>
                </a:spcAft>
                <a:buNone/>
              </a:pPr>
              <a:t>Australia and New Zealand</a:t>
            </a:fld>
            <a:endParaRPr lang="en-US" sz="1000"/>
          </a:p>
        </p:txBody>
      </p:sp>
      <p:sp>
        <p:nvSpPr>
          <p:cNvPr id="3195" name="Text Placeholder 10">
            <a:extLst>
              <a:ext uri="{FF2B5EF4-FFF2-40B4-BE49-F238E27FC236}">
                <a16:creationId xmlns:a16="http://schemas.microsoft.com/office/drawing/2014/main" id="{8D8B2764-70E6-8B50-2219-22A15614844D}"/>
              </a:ext>
            </a:extLst>
          </p:cNvPr>
          <p:cNvSpPr txBox="1">
            <a:spLocks/>
          </p:cNvSpPr>
          <p:nvPr>
            <p:custDataLst>
              <p:tags r:id="rId211"/>
            </p:custDataLst>
          </p:nvPr>
        </p:nvSpPr>
        <p:spPr bwMode="auto">
          <a:xfrm>
            <a:off x="7659688" y="5270500"/>
            <a:ext cx="447675"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B1C88D2-0AE2-4E4F-A18F-4D465043C6DC}" type="datetime'''''''E''''as''''t''''er''''''n Af''''r''i''c''''a'''''''''''">
              <a:rPr lang="en-US" altLang="en-US" sz="1000" smtClean="0"/>
              <a:pPr marL="0" indent="0" algn="ctr">
                <a:spcBef>
                  <a:spcPct val="0"/>
                </a:spcBef>
                <a:spcAft>
                  <a:spcPct val="0"/>
                </a:spcAft>
                <a:buNone/>
              </a:pPr>
              <a:t>Eastern Africa</a:t>
            </a:fld>
            <a:endParaRPr lang="en-US" sz="1000"/>
          </a:p>
        </p:txBody>
      </p:sp>
      <p:sp>
        <p:nvSpPr>
          <p:cNvPr id="3121" name="Text Placeholder 10">
            <a:extLst>
              <a:ext uri="{FF2B5EF4-FFF2-40B4-BE49-F238E27FC236}">
                <a16:creationId xmlns:a16="http://schemas.microsoft.com/office/drawing/2014/main" id="{7EBC31FF-B3D4-DC9A-FAB3-F89B38B68EB0}"/>
              </a:ext>
            </a:extLst>
          </p:cNvPr>
          <p:cNvSpPr txBox="1">
            <a:spLocks/>
          </p:cNvSpPr>
          <p:nvPr>
            <p:custDataLst>
              <p:tags r:id="rId212"/>
            </p:custDataLst>
          </p:nvPr>
        </p:nvSpPr>
        <p:spPr bwMode="auto">
          <a:xfrm>
            <a:off x="5559425" y="5270500"/>
            <a:ext cx="477838"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BF12F4A-1050-4CA1-B00A-505693B8C97A}" type="datetime'No''r''t''h'' ''''''''''''''''''''''''A''me''r''''i''ca'">
              <a:rPr lang="en-US" altLang="en-US" sz="1000" smtClean="0"/>
              <a:pPr marL="0" indent="0" algn="ctr">
                <a:spcBef>
                  <a:spcPct val="0"/>
                </a:spcBef>
                <a:spcAft>
                  <a:spcPct val="0"/>
                </a:spcAft>
                <a:buNone/>
              </a:pPr>
              <a:t>North America</a:t>
            </a:fld>
            <a:endParaRPr lang="en-US" sz="1000"/>
          </a:p>
        </p:txBody>
      </p:sp>
      <p:sp>
        <p:nvSpPr>
          <p:cNvPr id="3240" name="Text Placeholder 10">
            <a:extLst>
              <a:ext uri="{FF2B5EF4-FFF2-40B4-BE49-F238E27FC236}">
                <a16:creationId xmlns:a16="http://schemas.microsoft.com/office/drawing/2014/main" id="{5C835B9E-D638-C6FE-2290-05EFDC27A33B}"/>
              </a:ext>
            </a:extLst>
          </p:cNvPr>
          <p:cNvSpPr txBox="1">
            <a:spLocks/>
          </p:cNvSpPr>
          <p:nvPr>
            <p:custDataLst>
              <p:tags r:id="rId213"/>
            </p:custDataLst>
          </p:nvPr>
        </p:nvSpPr>
        <p:spPr bwMode="auto">
          <a:xfrm>
            <a:off x="8340725" y="5270500"/>
            <a:ext cx="477838"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CE49C85-E8DB-40A3-A804-30B13BCF0F95}" type="datetime'N''''''''''''''o''rt''''h'' A''''m''''e''ri''''c''''''''''a'''">
              <a:rPr lang="en-US" altLang="en-US" sz="1000" smtClean="0"/>
              <a:pPr marL="0" indent="0" algn="ctr">
                <a:spcBef>
                  <a:spcPct val="0"/>
                </a:spcBef>
                <a:spcAft>
                  <a:spcPct val="0"/>
                </a:spcAft>
                <a:buNone/>
              </a:pPr>
              <a:t>North America</a:t>
            </a:fld>
            <a:endParaRPr lang="en-US" sz="1000"/>
          </a:p>
        </p:txBody>
      </p:sp>
      <p:sp>
        <p:nvSpPr>
          <p:cNvPr id="3508" name="Text Placeholder 10">
            <a:extLst>
              <a:ext uri="{FF2B5EF4-FFF2-40B4-BE49-F238E27FC236}">
                <a16:creationId xmlns:a16="http://schemas.microsoft.com/office/drawing/2014/main" id="{C7BF425B-D78D-F139-9700-DBA87B88A414}"/>
              </a:ext>
            </a:extLst>
          </p:cNvPr>
          <p:cNvSpPr txBox="1">
            <a:spLocks/>
          </p:cNvSpPr>
          <p:nvPr>
            <p:custDataLst>
              <p:tags r:id="rId214"/>
            </p:custDataLst>
          </p:nvPr>
        </p:nvSpPr>
        <p:spPr bwMode="gray">
          <a:xfrm>
            <a:off x="811213" y="2717800"/>
            <a:ext cx="4889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FB486ED-EB82-407A-BD15-222A43264CD3}" type="datetime'''''''''''''''''''18''''2,''''''''''''''''''''28''''''0'''''">
              <a:rPr lang="en-US" altLang="en-US" sz="1000" smtClean="0">
                <a:effectLst/>
              </a:rPr>
              <a:pPr marL="0" indent="0" algn="ctr">
                <a:spcBef>
                  <a:spcPct val="0"/>
                </a:spcBef>
                <a:spcAft>
                  <a:spcPct val="0"/>
                </a:spcAft>
                <a:buNone/>
              </a:pPr>
              <a:t>182,280</a:t>
            </a:fld>
            <a:endParaRPr lang="en-US" sz="1000"/>
          </a:p>
        </p:txBody>
      </p:sp>
      <p:sp>
        <p:nvSpPr>
          <p:cNvPr id="3086" name="Text Placeholder 10">
            <a:extLst>
              <a:ext uri="{FF2B5EF4-FFF2-40B4-BE49-F238E27FC236}">
                <a16:creationId xmlns:a16="http://schemas.microsoft.com/office/drawing/2014/main" id="{2AE79BDB-8B2B-DE8A-72B7-6273916CE7C0}"/>
              </a:ext>
            </a:extLst>
          </p:cNvPr>
          <p:cNvSpPr txBox="1">
            <a:spLocks/>
          </p:cNvSpPr>
          <p:nvPr>
            <p:custDataLst>
              <p:tags r:id="rId215"/>
            </p:custDataLst>
          </p:nvPr>
        </p:nvSpPr>
        <p:spPr bwMode="auto">
          <a:xfrm>
            <a:off x="4878388" y="5270500"/>
            <a:ext cx="447675"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C718218-0A2F-4191-8835-11CB8F25A51F}" type="datetime'''''''E''ast''''e''rn'''' ''''''A''f''''r''''''i''c''a'''''">
              <a:rPr lang="en-US" altLang="en-US" sz="1000" smtClean="0"/>
              <a:pPr marL="0" indent="0" algn="ctr">
                <a:spcBef>
                  <a:spcPct val="0"/>
                </a:spcBef>
                <a:spcAft>
                  <a:spcPct val="0"/>
                </a:spcAft>
                <a:buNone/>
              </a:pPr>
              <a:t>Eastern Africa</a:t>
            </a:fld>
            <a:endParaRPr lang="en-US" sz="1000"/>
          </a:p>
        </p:txBody>
      </p:sp>
      <p:sp useBgFill="1">
        <p:nvSpPr>
          <p:cNvPr id="3623" name="Text Placeholder 10">
            <a:extLst>
              <a:ext uri="{FF2B5EF4-FFF2-40B4-BE49-F238E27FC236}">
                <a16:creationId xmlns:a16="http://schemas.microsoft.com/office/drawing/2014/main" id="{3B909451-2F3E-3675-BA50-C3BE1D211D63}"/>
              </a:ext>
            </a:extLst>
          </p:cNvPr>
          <p:cNvSpPr txBox="1">
            <a:spLocks/>
          </p:cNvSpPr>
          <p:nvPr>
            <p:custDataLst>
              <p:tags r:id="rId216"/>
            </p:custDataLst>
          </p:nvPr>
        </p:nvSpPr>
        <p:spPr bwMode="gray">
          <a:xfrm>
            <a:off x="1379538" y="4398963"/>
            <a:ext cx="244475" cy="152400"/>
          </a:xfrm>
          <a:prstGeom prst="rect">
            <a:avLst/>
          </a:prstGeom>
          <a:ln>
            <a:noFill/>
          </a:ln>
          <a:effec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75EDB7B-6537-4D77-9ECF-1F5B7CFE1B2E}" type="datetime'''''''''''''6''''''''''''''4''7'''''''''">
              <a:rPr lang="en-US" altLang="en-US" sz="1000" smtClean="0">
                <a:effectLst/>
              </a:rPr>
              <a:pPr marL="0" indent="0" algn="ctr">
                <a:spcBef>
                  <a:spcPct val="0"/>
                </a:spcBef>
                <a:spcAft>
                  <a:spcPct val="0"/>
                </a:spcAft>
                <a:buNone/>
              </a:pPr>
              <a:t>647</a:t>
            </a:fld>
            <a:endParaRPr lang="en-US" sz="1000"/>
          </a:p>
        </p:txBody>
      </p:sp>
      <p:sp>
        <p:nvSpPr>
          <p:cNvPr id="3510" name="Text Placeholder 10">
            <a:extLst>
              <a:ext uri="{FF2B5EF4-FFF2-40B4-BE49-F238E27FC236}">
                <a16:creationId xmlns:a16="http://schemas.microsoft.com/office/drawing/2014/main" id="{3A259564-267D-19CB-158E-C3FC1048853E}"/>
              </a:ext>
            </a:extLst>
          </p:cNvPr>
          <p:cNvSpPr txBox="1">
            <a:spLocks/>
          </p:cNvSpPr>
          <p:nvPr>
            <p:custDataLst>
              <p:tags r:id="rId217"/>
            </p:custDataLst>
          </p:nvPr>
        </p:nvSpPr>
        <p:spPr bwMode="gray">
          <a:xfrm>
            <a:off x="1506538" y="2327275"/>
            <a:ext cx="4889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3A73F9F-D163-477C-B69E-270954154383}" type="datetime'''''25''''5'''''',''''''''''''''''6''''''''8''''''''''2'''''''">
              <a:rPr lang="en-US" altLang="en-US" sz="1000" smtClean="0">
                <a:effectLst/>
              </a:rPr>
              <a:pPr marL="0" indent="0" algn="ctr">
                <a:spcBef>
                  <a:spcPct val="0"/>
                </a:spcBef>
                <a:spcAft>
                  <a:spcPct val="0"/>
                </a:spcAft>
                <a:buNone/>
              </a:pPr>
              <a:t>255,682</a:t>
            </a:fld>
            <a:endParaRPr lang="en-US" sz="1000"/>
          </a:p>
        </p:txBody>
      </p:sp>
      <p:sp>
        <p:nvSpPr>
          <p:cNvPr id="3042" name="Text Placeholder 10">
            <a:extLst>
              <a:ext uri="{FF2B5EF4-FFF2-40B4-BE49-F238E27FC236}">
                <a16:creationId xmlns:a16="http://schemas.microsoft.com/office/drawing/2014/main" id="{84E079E6-8763-C0BD-F5E5-15C969B5F8BF}"/>
              </a:ext>
            </a:extLst>
          </p:cNvPr>
          <p:cNvSpPr txBox="1">
            <a:spLocks/>
          </p:cNvSpPr>
          <p:nvPr>
            <p:custDataLst>
              <p:tags r:id="rId218"/>
            </p:custDataLst>
          </p:nvPr>
        </p:nvSpPr>
        <p:spPr bwMode="auto">
          <a:xfrm>
            <a:off x="4151313" y="5270500"/>
            <a:ext cx="511175" cy="457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4E85CD0-20F4-4148-8F97-70D5AF720321}" type="datetime'Au''s''t''r''ali''a and N''e''''''w'' ''''''Zea''lan''d'''''''">
              <a:rPr lang="en-US" altLang="en-US" sz="1000" smtClean="0"/>
              <a:pPr marL="0" indent="0" algn="ctr">
                <a:spcBef>
                  <a:spcPct val="0"/>
                </a:spcBef>
                <a:spcAft>
                  <a:spcPct val="0"/>
                </a:spcAft>
                <a:buNone/>
              </a:pPr>
              <a:t>Australia and New Zealand</a:t>
            </a:fld>
            <a:endParaRPr lang="en-US" sz="1000"/>
          </a:p>
        </p:txBody>
      </p:sp>
      <p:sp>
        <p:nvSpPr>
          <p:cNvPr id="3511" name="Text Placeholder 10">
            <a:extLst>
              <a:ext uri="{FF2B5EF4-FFF2-40B4-BE49-F238E27FC236}">
                <a16:creationId xmlns:a16="http://schemas.microsoft.com/office/drawing/2014/main" id="{7736BEDB-4D9D-61E6-6EDE-28223E0B1E96}"/>
              </a:ext>
            </a:extLst>
          </p:cNvPr>
          <p:cNvSpPr txBox="1">
            <a:spLocks/>
          </p:cNvSpPr>
          <p:nvPr>
            <p:custDataLst>
              <p:tags r:id="rId219"/>
            </p:custDataLst>
          </p:nvPr>
        </p:nvSpPr>
        <p:spPr bwMode="gray">
          <a:xfrm>
            <a:off x="2201863" y="2522538"/>
            <a:ext cx="4889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9BBF31F-8840-4A7D-8CC3-25D43B981056}" type="datetime'1''''''''''''9''''''''''''''''''8'''',''''''''385'''">
              <a:rPr lang="en-US" altLang="en-US" sz="1000" smtClean="0">
                <a:effectLst/>
              </a:rPr>
              <a:pPr marL="0" indent="0" algn="ctr">
                <a:spcBef>
                  <a:spcPct val="0"/>
                </a:spcBef>
                <a:spcAft>
                  <a:spcPct val="0"/>
                </a:spcAft>
                <a:buNone/>
              </a:pPr>
              <a:t>198,385</a:t>
            </a:fld>
            <a:endParaRPr lang="en-US" sz="1000"/>
          </a:p>
        </p:txBody>
      </p:sp>
      <p:sp useBgFill="1">
        <p:nvSpPr>
          <p:cNvPr id="3625" name="Text Placeholder 10">
            <a:extLst>
              <a:ext uri="{FF2B5EF4-FFF2-40B4-BE49-F238E27FC236}">
                <a16:creationId xmlns:a16="http://schemas.microsoft.com/office/drawing/2014/main" id="{22A8112A-0570-F1D6-F2F7-16D7AD6EC77A}"/>
              </a:ext>
            </a:extLst>
          </p:cNvPr>
          <p:cNvSpPr txBox="1">
            <a:spLocks/>
          </p:cNvSpPr>
          <p:nvPr>
            <p:custDataLst>
              <p:tags r:id="rId220"/>
            </p:custDataLst>
          </p:nvPr>
        </p:nvSpPr>
        <p:spPr bwMode="gray">
          <a:xfrm>
            <a:off x="2770188" y="4279900"/>
            <a:ext cx="244475" cy="152400"/>
          </a:xfrm>
          <a:prstGeom prst="rect">
            <a:avLst/>
          </a:prstGeom>
          <a:ln>
            <a:noFill/>
          </a:ln>
          <a:effec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FC4FFC8-A7A9-4970-90A3-3A3E5A46DAE3}" type="datetime'''''7''''''''''''''''6''''6'">
              <a:rPr lang="en-US" altLang="en-US" sz="1000" smtClean="0">
                <a:effectLst/>
              </a:rPr>
              <a:pPr marL="0" indent="0" algn="ctr">
                <a:spcBef>
                  <a:spcPct val="0"/>
                </a:spcBef>
                <a:spcAft>
                  <a:spcPct val="0"/>
                </a:spcAft>
                <a:buNone/>
              </a:pPr>
              <a:t>766</a:t>
            </a:fld>
            <a:endParaRPr lang="en-US" sz="1000"/>
          </a:p>
        </p:txBody>
      </p:sp>
      <p:sp>
        <p:nvSpPr>
          <p:cNvPr id="63" name="Text Placeholder 10">
            <a:extLst>
              <a:ext uri="{FF2B5EF4-FFF2-40B4-BE49-F238E27FC236}">
                <a16:creationId xmlns:a16="http://schemas.microsoft.com/office/drawing/2014/main" id="{1137A436-FF81-841C-742A-50B1E37E047C}"/>
              </a:ext>
            </a:extLst>
          </p:cNvPr>
          <p:cNvSpPr txBox="1">
            <a:spLocks/>
          </p:cNvSpPr>
          <p:nvPr>
            <p:custDataLst>
              <p:tags r:id="rId221"/>
            </p:custDataLst>
          </p:nvPr>
        </p:nvSpPr>
        <p:spPr bwMode="auto">
          <a:xfrm>
            <a:off x="2778125" y="5270500"/>
            <a:ext cx="477838"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F62F8E7-5EFA-452D-AEF9-3EACCF172DD6}" type="datetime'So''ut''h Am''''''e''''''''r''''''''''''''''''i''c''a'''">
              <a:rPr lang="en-US" altLang="en-US" sz="1000" smtClean="0"/>
              <a:pPr marL="0" indent="0" algn="ctr">
                <a:spcBef>
                  <a:spcPct val="0"/>
                </a:spcBef>
                <a:spcAft>
                  <a:spcPct val="0"/>
                </a:spcAft>
                <a:buNone/>
              </a:pPr>
              <a:t>South America</a:t>
            </a:fld>
            <a:endParaRPr lang="en-US" sz="1000"/>
          </a:p>
        </p:txBody>
      </p:sp>
      <p:sp>
        <p:nvSpPr>
          <p:cNvPr id="3512" name="Text Placeholder 10">
            <a:extLst>
              <a:ext uri="{FF2B5EF4-FFF2-40B4-BE49-F238E27FC236}">
                <a16:creationId xmlns:a16="http://schemas.microsoft.com/office/drawing/2014/main" id="{3EF6079D-DDD1-E0F0-2AC2-21FB77106246}"/>
              </a:ext>
            </a:extLst>
          </p:cNvPr>
          <p:cNvSpPr txBox="1">
            <a:spLocks/>
          </p:cNvSpPr>
          <p:nvPr>
            <p:custDataLst>
              <p:tags r:id="rId222"/>
            </p:custDataLst>
          </p:nvPr>
        </p:nvSpPr>
        <p:spPr bwMode="gray">
          <a:xfrm>
            <a:off x="2897188" y="2913063"/>
            <a:ext cx="4889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FE4F334-5798-4753-9F33-9DE1760D5D3E}" type="datetime'1''''''''''''7''''''''''''''3'',5''''8''''''''''''3'''''''''''">
              <a:rPr lang="en-US" altLang="en-US" sz="1000" smtClean="0">
                <a:effectLst/>
              </a:rPr>
              <a:pPr marL="0" indent="0" algn="ctr">
                <a:spcBef>
                  <a:spcPct val="0"/>
                </a:spcBef>
                <a:spcAft>
                  <a:spcPct val="0"/>
                </a:spcAft>
                <a:buNone/>
              </a:pPr>
              <a:t>173,583</a:t>
            </a:fld>
            <a:endParaRPr lang="en-US" sz="1000"/>
          </a:p>
        </p:txBody>
      </p:sp>
      <p:sp>
        <p:nvSpPr>
          <p:cNvPr id="3626" name="Text Placeholder 10">
            <a:extLst>
              <a:ext uri="{FF2B5EF4-FFF2-40B4-BE49-F238E27FC236}">
                <a16:creationId xmlns:a16="http://schemas.microsoft.com/office/drawing/2014/main" id="{9138F1CC-4902-D997-B6DA-8881C08028A6}"/>
              </a:ext>
            </a:extLst>
          </p:cNvPr>
          <p:cNvSpPr txBox="1">
            <a:spLocks/>
          </p:cNvSpPr>
          <p:nvPr>
            <p:custDataLst>
              <p:tags r:id="rId223"/>
            </p:custDataLst>
          </p:nvPr>
        </p:nvSpPr>
        <p:spPr bwMode="gray">
          <a:xfrm>
            <a:off x="4357688" y="3889375"/>
            <a:ext cx="3492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5D80735-BD39-45F4-A593-EB6512093220}" type="datetime'''''''9'''''''''''',''''48''''''5'">
              <a:rPr lang="en-US" altLang="en-US" sz="1000" smtClean="0">
                <a:effectLst/>
              </a:rPr>
              <a:pPr marL="0" indent="0" algn="ctr">
                <a:spcBef>
                  <a:spcPct val="0"/>
                </a:spcBef>
                <a:spcAft>
                  <a:spcPct val="0"/>
                </a:spcAft>
                <a:buNone/>
              </a:pPr>
              <a:t>9,485</a:t>
            </a:fld>
            <a:endParaRPr lang="en-US" sz="1000"/>
          </a:p>
        </p:txBody>
      </p:sp>
      <p:sp>
        <p:nvSpPr>
          <p:cNvPr id="60" name="Text Placeholder 10">
            <a:extLst>
              <a:ext uri="{FF2B5EF4-FFF2-40B4-BE49-F238E27FC236}">
                <a16:creationId xmlns:a16="http://schemas.microsoft.com/office/drawing/2014/main" id="{6A3D128A-81B9-EBC6-C31A-7B608753903A}"/>
              </a:ext>
            </a:extLst>
          </p:cNvPr>
          <p:cNvSpPr txBox="1">
            <a:spLocks/>
          </p:cNvSpPr>
          <p:nvPr>
            <p:custDataLst>
              <p:tags r:id="rId224"/>
            </p:custDataLst>
          </p:nvPr>
        </p:nvSpPr>
        <p:spPr bwMode="auto">
          <a:xfrm>
            <a:off x="2082800" y="5270500"/>
            <a:ext cx="477838"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639D643-FD84-4052-8FBF-5356B9F57D45}" type="datetime'N''''''o''''rt''h A''''m''''''''er''''''i''c''a'''''">
              <a:rPr lang="en-US" altLang="en-US" sz="1000" smtClean="0"/>
              <a:pPr marL="0" indent="0" algn="ctr">
                <a:spcBef>
                  <a:spcPct val="0"/>
                </a:spcBef>
                <a:spcAft>
                  <a:spcPct val="0"/>
                </a:spcAft>
                <a:buNone/>
              </a:pPr>
              <a:t>North America</a:t>
            </a:fld>
            <a:endParaRPr lang="en-US" sz="1000"/>
          </a:p>
        </p:txBody>
      </p:sp>
      <p:sp>
        <p:nvSpPr>
          <p:cNvPr id="3627" name="Text Placeholder 10">
            <a:extLst>
              <a:ext uri="{FF2B5EF4-FFF2-40B4-BE49-F238E27FC236}">
                <a16:creationId xmlns:a16="http://schemas.microsoft.com/office/drawing/2014/main" id="{C2DA4AA7-AFB4-53E9-352B-0082F1F3BAF4}"/>
              </a:ext>
            </a:extLst>
          </p:cNvPr>
          <p:cNvSpPr txBox="1">
            <a:spLocks/>
          </p:cNvSpPr>
          <p:nvPr>
            <p:custDataLst>
              <p:tags r:id="rId225"/>
            </p:custDataLst>
          </p:nvPr>
        </p:nvSpPr>
        <p:spPr bwMode="gray">
          <a:xfrm>
            <a:off x="5053013" y="4084638"/>
            <a:ext cx="3492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D13095F-9E38-4A8D-9A36-8D3D4E71FBF3}" type="datetime'9'',''''''''''''''''''''''''''''''1''''''''''''''''''''3''3'">
              <a:rPr lang="en-US" altLang="en-US" sz="1000" smtClean="0">
                <a:effectLst/>
              </a:rPr>
              <a:pPr marL="0" indent="0" algn="ctr">
                <a:spcBef>
                  <a:spcPct val="0"/>
                </a:spcBef>
                <a:spcAft>
                  <a:spcPct val="0"/>
                </a:spcAft>
                <a:buNone/>
              </a:pPr>
              <a:t>9,133</a:t>
            </a:fld>
            <a:endParaRPr lang="en-US" sz="1000"/>
          </a:p>
        </p:txBody>
      </p:sp>
      <p:sp>
        <p:nvSpPr>
          <p:cNvPr id="3628" name="Text Placeholder 10">
            <a:extLst>
              <a:ext uri="{FF2B5EF4-FFF2-40B4-BE49-F238E27FC236}">
                <a16:creationId xmlns:a16="http://schemas.microsoft.com/office/drawing/2014/main" id="{A2CC810E-89DF-D648-8577-2E78B1F94C01}"/>
              </a:ext>
            </a:extLst>
          </p:cNvPr>
          <p:cNvSpPr txBox="1">
            <a:spLocks/>
          </p:cNvSpPr>
          <p:nvPr>
            <p:custDataLst>
              <p:tags r:id="rId226"/>
            </p:custDataLst>
          </p:nvPr>
        </p:nvSpPr>
        <p:spPr bwMode="gray">
          <a:xfrm>
            <a:off x="5713413" y="3694113"/>
            <a:ext cx="419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FBEF559-4D67-4345-A497-1B0ABAE0C79F}" type="datetime'''''1''''0,''''''''''3''''''7''''''''''''0'''">
              <a:rPr lang="en-US" altLang="en-US" sz="1000" smtClean="0">
                <a:effectLst/>
              </a:rPr>
              <a:pPr marL="0" indent="0" algn="ctr">
                <a:spcBef>
                  <a:spcPct val="0"/>
                </a:spcBef>
                <a:spcAft>
                  <a:spcPct val="0"/>
                </a:spcAft>
                <a:buNone/>
              </a:pPr>
              <a:t>10,370</a:t>
            </a:fld>
            <a:endParaRPr lang="en-US" sz="1000"/>
          </a:p>
        </p:txBody>
      </p:sp>
      <p:sp>
        <p:nvSpPr>
          <p:cNvPr id="56" name="Text Placeholder 10">
            <a:extLst>
              <a:ext uri="{FF2B5EF4-FFF2-40B4-BE49-F238E27FC236}">
                <a16:creationId xmlns:a16="http://schemas.microsoft.com/office/drawing/2014/main" id="{3490FB86-FE2C-4EF6-A8D2-18A684C512E8}"/>
              </a:ext>
            </a:extLst>
          </p:cNvPr>
          <p:cNvSpPr txBox="1">
            <a:spLocks/>
          </p:cNvSpPr>
          <p:nvPr>
            <p:custDataLst>
              <p:tags r:id="rId227"/>
            </p:custDataLst>
          </p:nvPr>
        </p:nvSpPr>
        <p:spPr bwMode="auto">
          <a:xfrm>
            <a:off x="1401763" y="5270500"/>
            <a:ext cx="447675"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DEC6EC2-4480-4522-B1A9-662EE99032A0}" type="datetime'Ea''''s''''tern'''' A''''''''f''''r''''''''''''i''ca'''''''''">
              <a:rPr lang="en-US" altLang="en-US" sz="1000" smtClean="0"/>
              <a:pPr marL="0" indent="0" algn="ctr">
                <a:spcBef>
                  <a:spcPct val="0"/>
                </a:spcBef>
                <a:spcAft>
                  <a:spcPct val="0"/>
                </a:spcAft>
                <a:buNone/>
              </a:pPr>
              <a:t>Eastern Africa</a:t>
            </a:fld>
            <a:endParaRPr lang="en-US" sz="1000"/>
          </a:p>
        </p:txBody>
      </p:sp>
      <p:sp>
        <p:nvSpPr>
          <p:cNvPr id="3549" name="Text Placeholder 10">
            <a:extLst>
              <a:ext uri="{FF2B5EF4-FFF2-40B4-BE49-F238E27FC236}">
                <a16:creationId xmlns:a16="http://schemas.microsoft.com/office/drawing/2014/main" id="{00B6D782-02AE-C23E-04CB-C8E5ABA83D47}"/>
              </a:ext>
            </a:extLst>
          </p:cNvPr>
          <p:cNvSpPr txBox="1">
            <a:spLocks/>
          </p:cNvSpPr>
          <p:nvPr>
            <p:custDataLst>
              <p:tags r:id="rId228"/>
            </p:custDataLst>
          </p:nvPr>
        </p:nvSpPr>
        <p:spPr bwMode="gray">
          <a:xfrm>
            <a:off x="7104063" y="3498850"/>
            <a:ext cx="419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AA8CDB3-9062-4637-8923-6C900F3A0588}" type="datetime'2''''''''''''''''''1,6''''1''''''''''''''''3'''''''''''">
              <a:rPr lang="en-US" altLang="en-US" sz="1000" smtClean="0">
                <a:effectLst/>
              </a:rPr>
              <a:pPr marL="0" indent="0" algn="ctr">
                <a:spcBef>
                  <a:spcPct val="0"/>
                </a:spcBef>
                <a:spcAft>
                  <a:spcPct val="0"/>
                </a:spcAft>
                <a:buNone/>
              </a:pPr>
              <a:t>21,613</a:t>
            </a:fld>
            <a:endParaRPr lang="en-US" sz="1000"/>
          </a:p>
        </p:txBody>
      </p:sp>
      <p:sp>
        <p:nvSpPr>
          <p:cNvPr id="3513" name="Text Placeholder 10">
            <a:extLst>
              <a:ext uri="{FF2B5EF4-FFF2-40B4-BE49-F238E27FC236}">
                <a16:creationId xmlns:a16="http://schemas.microsoft.com/office/drawing/2014/main" id="{B31B2A56-EA5E-9FBD-56BA-D1B2688AA29D}"/>
              </a:ext>
            </a:extLst>
          </p:cNvPr>
          <p:cNvSpPr txBox="1">
            <a:spLocks/>
          </p:cNvSpPr>
          <p:nvPr>
            <p:custDataLst>
              <p:tags r:id="rId229"/>
            </p:custDataLst>
          </p:nvPr>
        </p:nvSpPr>
        <p:spPr bwMode="gray">
          <a:xfrm>
            <a:off x="7799388" y="3108325"/>
            <a:ext cx="419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970991E-8E9F-4013-BBDB-B8EFDFAF5F32}" type="datetime'''''''''6''''''''1,''''''''''6''''''''''9''6'''''''''">
              <a:rPr lang="en-US" altLang="en-US" sz="1000" smtClean="0">
                <a:effectLst/>
              </a:rPr>
              <a:pPr marL="0" indent="0" algn="ctr">
                <a:spcBef>
                  <a:spcPct val="0"/>
                </a:spcBef>
                <a:spcAft>
                  <a:spcPct val="0"/>
                </a:spcAft>
                <a:buNone/>
              </a:pPr>
              <a:t>61,696</a:t>
            </a:fld>
            <a:endParaRPr lang="en-US" sz="1000"/>
          </a:p>
        </p:txBody>
      </p:sp>
      <p:sp>
        <p:nvSpPr>
          <p:cNvPr id="42" name="Text Placeholder 10">
            <a:extLst>
              <a:ext uri="{FF2B5EF4-FFF2-40B4-BE49-F238E27FC236}">
                <a16:creationId xmlns:a16="http://schemas.microsoft.com/office/drawing/2014/main" id="{6366EC45-F58F-E383-293A-738A891909E0}"/>
              </a:ext>
            </a:extLst>
          </p:cNvPr>
          <p:cNvSpPr txBox="1">
            <a:spLocks/>
          </p:cNvSpPr>
          <p:nvPr>
            <p:custDataLst>
              <p:tags r:id="rId230"/>
            </p:custDataLst>
          </p:nvPr>
        </p:nvSpPr>
        <p:spPr bwMode="auto">
          <a:xfrm>
            <a:off x="674688" y="5270500"/>
            <a:ext cx="511175" cy="457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440AD20-A098-4B91-ACAF-912BA8F4DCA1}" type="datetime'''''''Aust''''''r''al''''ia and New'''''' ''Ze''''''a''l''and'">
              <a:rPr lang="en-US" altLang="en-US" sz="1000" smtClean="0"/>
              <a:pPr marL="0" indent="0" algn="ctr">
                <a:spcBef>
                  <a:spcPct val="0"/>
                </a:spcBef>
                <a:spcAft>
                  <a:spcPct val="0"/>
                </a:spcAft>
                <a:buNone/>
              </a:pPr>
              <a:t>Australia and New Zealand</a:t>
            </a:fld>
            <a:endParaRPr lang="en-US" sz="1000"/>
          </a:p>
        </p:txBody>
      </p:sp>
      <p:sp>
        <p:nvSpPr>
          <p:cNvPr id="3551" name="Text Placeholder 10">
            <a:extLst>
              <a:ext uri="{FF2B5EF4-FFF2-40B4-BE49-F238E27FC236}">
                <a16:creationId xmlns:a16="http://schemas.microsoft.com/office/drawing/2014/main" id="{28BD5747-0A2C-CAD0-0DA0-D1A77147F38A}"/>
              </a:ext>
            </a:extLst>
          </p:cNvPr>
          <p:cNvSpPr txBox="1">
            <a:spLocks/>
          </p:cNvSpPr>
          <p:nvPr>
            <p:custDataLst>
              <p:tags r:id="rId231"/>
            </p:custDataLst>
          </p:nvPr>
        </p:nvSpPr>
        <p:spPr bwMode="gray">
          <a:xfrm>
            <a:off x="8494713" y="3303588"/>
            <a:ext cx="419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EA836AF-DB54-45ED-A0E7-068729802A28}" type="datetime'''''''''''''2''''''''''''''3'''''''',2''''''''''''''68'''''''">
              <a:rPr lang="en-US" altLang="en-US" sz="1000" smtClean="0">
                <a:effectLst/>
              </a:rPr>
              <a:pPr marL="0" indent="0" algn="ctr">
                <a:spcBef>
                  <a:spcPct val="0"/>
                </a:spcBef>
                <a:spcAft>
                  <a:spcPct val="0"/>
                </a:spcAft>
                <a:buNone/>
              </a:pPr>
              <a:t>23,268</a:t>
            </a:fld>
            <a:endParaRPr lang="en-US" sz="1000"/>
          </a:p>
        </p:txBody>
      </p:sp>
      <p:sp>
        <p:nvSpPr>
          <p:cNvPr id="459" name="Rectangle 458">
            <a:extLst>
              <a:ext uri="{FF2B5EF4-FFF2-40B4-BE49-F238E27FC236}">
                <a16:creationId xmlns:a16="http://schemas.microsoft.com/office/drawing/2014/main" id="{3AF12819-AEBE-F8EB-7385-4F08510A699D}"/>
              </a:ext>
            </a:extLst>
          </p:cNvPr>
          <p:cNvSpPr/>
          <p:nvPr>
            <p:custDataLst>
              <p:tags r:id="rId232"/>
            </p:custDataLst>
          </p:nvPr>
        </p:nvSpPr>
        <p:spPr bwMode="auto">
          <a:xfrm>
            <a:off x="5919788" y="2335213"/>
            <a:ext cx="142875" cy="106363"/>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54" name="Rectangle 453">
            <a:extLst>
              <a:ext uri="{FF2B5EF4-FFF2-40B4-BE49-F238E27FC236}">
                <a16:creationId xmlns:a16="http://schemas.microsoft.com/office/drawing/2014/main" id="{6F888A2E-CA37-7656-23B4-69B388D2CA9D}"/>
              </a:ext>
            </a:extLst>
          </p:cNvPr>
          <p:cNvSpPr/>
          <p:nvPr>
            <p:custDataLst>
              <p:tags r:id="rId233"/>
            </p:custDataLst>
          </p:nvPr>
        </p:nvSpPr>
        <p:spPr bwMode="auto">
          <a:xfrm>
            <a:off x="5919788" y="2508250"/>
            <a:ext cx="142875" cy="106363"/>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55" name="Text Placeholder 10">
            <a:extLst>
              <a:ext uri="{FF2B5EF4-FFF2-40B4-BE49-F238E27FC236}">
                <a16:creationId xmlns:a16="http://schemas.microsoft.com/office/drawing/2014/main" id="{7EDE6C9F-324E-4901-C418-CD52DC1B3FA6}"/>
              </a:ext>
            </a:extLst>
          </p:cNvPr>
          <p:cNvSpPr txBox="1">
            <a:spLocks/>
          </p:cNvSpPr>
          <p:nvPr>
            <p:custDataLst>
              <p:tags r:id="rId234"/>
            </p:custDataLst>
          </p:nvPr>
        </p:nvSpPr>
        <p:spPr bwMode="auto">
          <a:xfrm>
            <a:off x="6113463" y="2330450"/>
            <a:ext cx="2782888"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B4E05AEF-B109-4936-9811-6C1638B70815}" type="thinkcell&lt;?xml version=&quot;1.0&quot; encoding=&quot;UTF-16&quot; standalone=&quot;yes&quot;?&gt;&lt;root reqver=&quot;28224&quot;&gt;&lt;version val=&quot;35661&quot;/&gt;&lt;PersistentType&gt;&lt;m_guid val=&quot;0547e585-a8a9-4c83-941d-7c64a742e151&quot;/&gt;&lt;m_prec&gt;&lt;m_yearfmt&gt;&lt;begin val=&quot;0&quot;/&gt;&lt;end val=&quot;4&quot;/&gt;&lt;/m_yearfmt&gt;&lt;/m_prec&gt;&lt;m_bUseExcelFont val=&quot;0&quot;/&gt;&lt;m_bUseExcelFontColor val=&quot;0&quot;/&gt;&lt;/PersistentType&gt;&lt;/root&gt;">
              <a:rPr lang="en-US" altLang="en-US" sz="800" smtClean="0"/>
              <a:pPr/>
              <a:t>Adjusted GHG Intensity (kg CO2equiv/kg high-quality protein)</a:t>
            </a:fld>
            <a:endParaRPr lang="en-US" sz="800"/>
          </a:p>
        </p:txBody>
      </p:sp>
      <p:sp>
        <p:nvSpPr>
          <p:cNvPr id="451" name="Text Placeholder 10">
            <a:extLst>
              <a:ext uri="{FF2B5EF4-FFF2-40B4-BE49-F238E27FC236}">
                <a16:creationId xmlns:a16="http://schemas.microsoft.com/office/drawing/2014/main" id="{622179C4-C162-9C04-9ABC-BF9B86159F56}"/>
              </a:ext>
            </a:extLst>
          </p:cNvPr>
          <p:cNvSpPr txBox="1">
            <a:spLocks/>
          </p:cNvSpPr>
          <p:nvPr>
            <p:custDataLst>
              <p:tags r:id="rId235"/>
            </p:custDataLst>
          </p:nvPr>
        </p:nvSpPr>
        <p:spPr bwMode="auto">
          <a:xfrm>
            <a:off x="6113463" y="2503488"/>
            <a:ext cx="2789238"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2EAFC24A-C75E-4AFE-B2A8-3DABC102650B}" type="thinkcell&lt;?xml version=&quot;1.0&quot; encoding=&quot;UTF-16&quot; standalone=&quot;yes&quot;?&gt;&lt;root reqver=&quot;28224&quot;&gt;&lt;version val=&quot;35661&quot;/&gt;&lt;PersistentType&gt;&lt;m_guid val=&quot;9ec1a2af-166e-48b7-8993-0be9a4d6372e&quot;/&gt;&lt;m_prec&gt;&lt;m_yearfmt&gt;&lt;begin val=&quot;0&quot;/&gt;&lt;end val=&quot;4&quot;/&gt;&lt;/m_yearfmt&gt;&lt;/m_prec&gt;&lt;m_bUseExcelFont val=&quot;0&quot;/&gt;&lt;m_bUseExcelFontColor val=&quot;0&quot;/&gt;&lt;/PersistentType&gt;&lt;/root&gt;">
              <a:rPr lang="en-US" altLang="en-US" sz="800" smtClean="0"/>
              <a:pPr/>
              <a:t>Adjusted Land Intensity (ha/1,000 tonnes high-quality protein)</a:t>
            </a:fld>
            <a:endParaRPr lang="en-US" sz="800"/>
          </a:p>
        </p:txBody>
      </p:sp>
      <p:sp>
        <p:nvSpPr>
          <p:cNvPr id="2912" name="TextBox 2911">
            <a:extLst>
              <a:ext uri="{FF2B5EF4-FFF2-40B4-BE49-F238E27FC236}">
                <a16:creationId xmlns:a16="http://schemas.microsoft.com/office/drawing/2014/main" id="{0396B333-04F6-32A8-DA70-93602BA8E31A}"/>
              </a:ext>
            </a:extLst>
          </p:cNvPr>
          <p:cNvSpPr txBox="1"/>
          <p:nvPr/>
        </p:nvSpPr>
        <p:spPr bwMode="gray">
          <a:xfrm>
            <a:off x="3927475" y="1641475"/>
            <a:ext cx="2251075" cy="522288"/>
          </a:xfrm>
          <a:prstGeom prst="rect">
            <a:avLst/>
          </a:prstGeom>
          <a:noFill/>
        </p:spPr>
        <p:txBody>
          <a:bodyPr wrap="square">
            <a:spAutoFit/>
          </a:bodyPr>
          <a:lstStyle/>
          <a:p>
            <a:pPr marL="0" indent="0">
              <a:spcBef>
                <a:spcPct val="0"/>
              </a:spcBef>
              <a:spcAft>
                <a:spcPct val="0"/>
              </a:spcAft>
              <a:buNone/>
            </a:pPr>
            <a:r>
              <a:rPr lang="en-US" altLang="en-US" sz="1400" b="1"/>
              <a:t>Industrial livestock management</a:t>
            </a:r>
            <a:endParaRPr lang="en-US" sz="1400" b="1"/>
          </a:p>
        </p:txBody>
      </p:sp>
      <p:sp>
        <p:nvSpPr>
          <p:cNvPr id="3006" name="TextBox 3005">
            <a:extLst>
              <a:ext uri="{FF2B5EF4-FFF2-40B4-BE49-F238E27FC236}">
                <a16:creationId xmlns:a16="http://schemas.microsoft.com/office/drawing/2014/main" id="{D5B45938-CA3E-8984-95BE-D83C734080B1}"/>
              </a:ext>
            </a:extLst>
          </p:cNvPr>
          <p:cNvSpPr txBox="1"/>
          <p:nvPr/>
        </p:nvSpPr>
        <p:spPr bwMode="gray">
          <a:xfrm>
            <a:off x="6657975" y="1641475"/>
            <a:ext cx="2227263" cy="522288"/>
          </a:xfrm>
          <a:prstGeom prst="rect">
            <a:avLst/>
          </a:prstGeom>
          <a:noFill/>
        </p:spPr>
        <p:txBody>
          <a:bodyPr wrap="square">
            <a:spAutoFit/>
          </a:bodyPr>
          <a:lstStyle/>
          <a:p>
            <a:pPr marL="0" indent="0">
              <a:spcBef>
                <a:spcPct val="0"/>
              </a:spcBef>
              <a:spcAft>
                <a:spcPct val="0"/>
              </a:spcAft>
              <a:buNone/>
            </a:pPr>
            <a:r>
              <a:rPr lang="en-US" altLang="en-US" sz="1400" b="1"/>
              <a:t>Mixed livestock management</a:t>
            </a:r>
            <a:endParaRPr lang="en-US" sz="1400" b="1"/>
          </a:p>
        </p:txBody>
      </p:sp>
      <p:cxnSp>
        <p:nvCxnSpPr>
          <p:cNvPr id="3010" name="Straight Connector 3009">
            <a:extLst>
              <a:ext uri="{FF2B5EF4-FFF2-40B4-BE49-F238E27FC236}">
                <a16:creationId xmlns:a16="http://schemas.microsoft.com/office/drawing/2014/main" id="{2C66CB86-9B8A-7ACA-2C49-2DC5AA2D5299}"/>
              </a:ext>
            </a:extLst>
          </p:cNvPr>
          <p:cNvCxnSpPr>
            <a:cxnSpLocks/>
          </p:cNvCxnSpPr>
          <p:nvPr/>
        </p:nvCxnSpPr>
        <p:spPr bwMode="gray">
          <a:xfrm>
            <a:off x="581025" y="2190750"/>
            <a:ext cx="2884488"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3014" name="Straight Connector 3013">
            <a:extLst>
              <a:ext uri="{FF2B5EF4-FFF2-40B4-BE49-F238E27FC236}">
                <a16:creationId xmlns:a16="http://schemas.microsoft.com/office/drawing/2014/main" id="{2703A3B9-490A-E026-A001-0F2A36851519}"/>
              </a:ext>
            </a:extLst>
          </p:cNvPr>
          <p:cNvCxnSpPr>
            <a:cxnSpLocks/>
          </p:cNvCxnSpPr>
          <p:nvPr/>
        </p:nvCxnSpPr>
        <p:spPr bwMode="gray">
          <a:xfrm>
            <a:off x="3989388" y="2190750"/>
            <a:ext cx="2251075"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3020" name="Straight Connector 3019">
            <a:extLst>
              <a:ext uri="{FF2B5EF4-FFF2-40B4-BE49-F238E27FC236}">
                <a16:creationId xmlns:a16="http://schemas.microsoft.com/office/drawing/2014/main" id="{16EF99FF-3D9C-63E7-BD36-FDA49773EF2F}"/>
              </a:ext>
            </a:extLst>
          </p:cNvPr>
          <p:cNvCxnSpPr>
            <a:cxnSpLocks/>
          </p:cNvCxnSpPr>
          <p:nvPr/>
        </p:nvCxnSpPr>
        <p:spPr bwMode="gray">
          <a:xfrm>
            <a:off x="6697663" y="2190750"/>
            <a:ext cx="2251075"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pic>
        <p:nvPicPr>
          <p:cNvPr id="3023" name="Graphic 3022" descr="Silo with solid fill">
            <a:extLst>
              <a:ext uri="{FF2B5EF4-FFF2-40B4-BE49-F238E27FC236}">
                <a16:creationId xmlns:a16="http://schemas.microsoft.com/office/drawing/2014/main" id="{83E84F47-DE11-EA93-DBAC-B7B3EFE63C07}"/>
              </a:ext>
            </a:extLst>
          </p:cNvPr>
          <p:cNvPicPr>
            <a:picLocks noChangeAspect="1"/>
          </p:cNvPicPr>
          <p:nvPr/>
        </p:nvPicPr>
        <p:blipFill>
          <a:blip r:embed="rId245">
            <a:extLst>
              <a:ext uri="{96DAC541-7B7A-43D3-8B79-37D633B846F1}">
                <asvg:svgBlip xmlns:asvg="http://schemas.microsoft.com/office/drawing/2016/SVG/main" xmlns="" r:embed="rId246"/>
              </a:ext>
            </a:extLst>
          </a:blip>
          <a:stretch>
            <a:fillRect/>
          </a:stretch>
        </p:blipFill>
        <p:spPr>
          <a:xfrm>
            <a:off x="5764213" y="1659623"/>
            <a:ext cx="523875" cy="523875"/>
          </a:xfrm>
          <a:prstGeom prst="rect">
            <a:avLst/>
          </a:prstGeom>
        </p:spPr>
      </p:pic>
      <p:pic>
        <p:nvPicPr>
          <p:cNvPr id="3024" name="Graphic 3023" descr="Farm scene with solid fill">
            <a:extLst>
              <a:ext uri="{FF2B5EF4-FFF2-40B4-BE49-F238E27FC236}">
                <a16:creationId xmlns:a16="http://schemas.microsoft.com/office/drawing/2014/main" id="{E45D542C-BAF2-925D-ADF7-BFE5F151F87C}"/>
              </a:ext>
            </a:extLst>
          </p:cNvPr>
          <p:cNvPicPr>
            <a:picLocks noChangeAspect="1"/>
          </p:cNvPicPr>
          <p:nvPr/>
        </p:nvPicPr>
        <p:blipFill>
          <a:blip r:embed="rId247">
            <a:extLst>
              <a:ext uri="{96DAC541-7B7A-43D3-8B79-37D633B846F1}">
                <asvg:svgBlip xmlns:asvg="http://schemas.microsoft.com/office/drawing/2016/SVG/main" xmlns="" r:embed="rId248"/>
              </a:ext>
            </a:extLst>
          </a:blip>
          <a:stretch>
            <a:fillRect/>
          </a:stretch>
        </p:blipFill>
        <p:spPr>
          <a:xfrm>
            <a:off x="8361363" y="1520190"/>
            <a:ext cx="582613" cy="709927"/>
          </a:xfrm>
          <a:prstGeom prst="rect">
            <a:avLst/>
          </a:prstGeom>
        </p:spPr>
      </p:pic>
      <p:pic>
        <p:nvPicPr>
          <p:cNvPr id="3028" name="Picture 3027" descr="A map of the world&#10;&#10;AI-generated content may be incorrect.">
            <a:extLst>
              <a:ext uri="{FF2B5EF4-FFF2-40B4-BE49-F238E27FC236}">
                <a16:creationId xmlns:a16="http://schemas.microsoft.com/office/drawing/2014/main" id="{2BDD65CB-785A-81CC-D514-9B61AF91E4FE}"/>
              </a:ext>
            </a:extLst>
          </p:cNvPr>
          <p:cNvPicPr>
            <a:picLocks noChangeAspect="1"/>
          </p:cNvPicPr>
          <p:nvPr/>
        </p:nvPicPr>
        <p:blipFill>
          <a:blip r:embed="rId249"/>
          <a:srcRect l="19791" t="40375" r="60717" b="17039"/>
          <a:stretch/>
        </p:blipFill>
        <p:spPr>
          <a:xfrm flipH="1">
            <a:off x="2681288" y="5593846"/>
            <a:ext cx="595313" cy="732853"/>
          </a:xfrm>
          <a:prstGeom prst="rect">
            <a:avLst/>
          </a:prstGeom>
        </p:spPr>
      </p:pic>
      <p:pic>
        <p:nvPicPr>
          <p:cNvPr id="3033" name="Picture 3032" descr="A map of the world&#10;&#10;AI-generated content may be incorrect.">
            <a:extLst>
              <a:ext uri="{FF2B5EF4-FFF2-40B4-BE49-F238E27FC236}">
                <a16:creationId xmlns:a16="http://schemas.microsoft.com/office/drawing/2014/main" id="{5A96D352-1956-B2F7-3725-A7DCC3721EE8}"/>
              </a:ext>
            </a:extLst>
          </p:cNvPr>
          <p:cNvPicPr>
            <a:picLocks noChangeAspect="1"/>
          </p:cNvPicPr>
          <p:nvPr/>
        </p:nvPicPr>
        <p:blipFill>
          <a:blip r:embed="rId249"/>
          <a:srcRect l="72261" t="53060" r="3111" b="20904"/>
          <a:stretch/>
        </p:blipFill>
        <p:spPr>
          <a:xfrm flipH="1">
            <a:off x="4000500" y="5801294"/>
            <a:ext cx="755650" cy="450140"/>
          </a:xfrm>
          <a:prstGeom prst="rect">
            <a:avLst/>
          </a:prstGeom>
        </p:spPr>
      </p:pic>
      <p:pic>
        <p:nvPicPr>
          <p:cNvPr id="3034" name="Picture 3033" descr="A map of the world&#10;&#10;AI-generated content may be incorrect.">
            <a:extLst>
              <a:ext uri="{FF2B5EF4-FFF2-40B4-BE49-F238E27FC236}">
                <a16:creationId xmlns:a16="http://schemas.microsoft.com/office/drawing/2014/main" id="{58A6F072-F79D-02E7-4713-66A95F872B93}"/>
              </a:ext>
            </a:extLst>
          </p:cNvPr>
          <p:cNvPicPr>
            <a:picLocks noChangeAspect="1"/>
          </p:cNvPicPr>
          <p:nvPr/>
        </p:nvPicPr>
        <p:blipFill>
          <a:blip r:embed="rId249"/>
          <a:srcRect l="5685" r="64792" b="58927"/>
          <a:stretch/>
        </p:blipFill>
        <p:spPr>
          <a:xfrm flipH="1">
            <a:off x="5589588" y="5692622"/>
            <a:ext cx="666750" cy="522654"/>
          </a:xfrm>
          <a:prstGeom prst="rect">
            <a:avLst/>
          </a:prstGeom>
        </p:spPr>
      </p:pic>
      <p:pic>
        <p:nvPicPr>
          <p:cNvPr id="3035" name="Picture 3034" descr="A map of the world&#10;&#10;AI-generated content may be incorrect.">
            <a:extLst>
              <a:ext uri="{FF2B5EF4-FFF2-40B4-BE49-F238E27FC236}">
                <a16:creationId xmlns:a16="http://schemas.microsoft.com/office/drawing/2014/main" id="{CA4090C6-F77A-E6C0-2F11-DC4CCA5BBA2F}"/>
              </a:ext>
            </a:extLst>
          </p:cNvPr>
          <p:cNvPicPr>
            <a:picLocks noChangeAspect="1"/>
          </p:cNvPicPr>
          <p:nvPr/>
        </p:nvPicPr>
        <p:blipFill>
          <a:blip r:embed="rId249"/>
          <a:srcRect l="38663" t="26901" r="36598" b="24263"/>
          <a:stretch/>
        </p:blipFill>
        <p:spPr>
          <a:xfrm>
            <a:off x="4813448" y="5709394"/>
            <a:ext cx="596900" cy="663958"/>
          </a:xfrm>
          <a:prstGeom prst="rect">
            <a:avLst/>
          </a:prstGeom>
        </p:spPr>
      </p:pic>
      <p:pic>
        <p:nvPicPr>
          <p:cNvPr id="3976" name="Picture 3975" descr="A map of the world&#10;&#10;AI-generated content may be incorrect.">
            <a:extLst>
              <a:ext uri="{FF2B5EF4-FFF2-40B4-BE49-F238E27FC236}">
                <a16:creationId xmlns:a16="http://schemas.microsoft.com/office/drawing/2014/main" id="{B51EC8ED-C786-554A-B1AE-BE02E1B07DC3}"/>
              </a:ext>
            </a:extLst>
          </p:cNvPr>
          <p:cNvPicPr>
            <a:picLocks noChangeAspect="1"/>
          </p:cNvPicPr>
          <p:nvPr/>
        </p:nvPicPr>
        <p:blipFill>
          <a:blip r:embed="rId249"/>
          <a:srcRect l="72261" t="53060" r="3111" b="20904"/>
          <a:stretch/>
        </p:blipFill>
        <p:spPr>
          <a:xfrm flipH="1">
            <a:off x="6754813" y="5801294"/>
            <a:ext cx="755650" cy="450140"/>
          </a:xfrm>
          <a:prstGeom prst="rect">
            <a:avLst/>
          </a:prstGeom>
        </p:spPr>
      </p:pic>
      <p:pic>
        <p:nvPicPr>
          <p:cNvPr id="3977" name="Picture 3976" descr="A map of the world&#10;&#10;AI-generated content may be incorrect.">
            <a:extLst>
              <a:ext uri="{FF2B5EF4-FFF2-40B4-BE49-F238E27FC236}">
                <a16:creationId xmlns:a16="http://schemas.microsoft.com/office/drawing/2014/main" id="{34119AD0-2C80-3FAC-B189-61936F28FA6E}"/>
              </a:ext>
            </a:extLst>
          </p:cNvPr>
          <p:cNvPicPr>
            <a:picLocks noChangeAspect="1"/>
          </p:cNvPicPr>
          <p:nvPr/>
        </p:nvPicPr>
        <p:blipFill>
          <a:blip r:embed="rId249"/>
          <a:srcRect l="5685" r="64792" b="58927"/>
          <a:stretch/>
        </p:blipFill>
        <p:spPr>
          <a:xfrm flipH="1">
            <a:off x="8343900" y="5692622"/>
            <a:ext cx="666750" cy="522654"/>
          </a:xfrm>
          <a:prstGeom prst="rect">
            <a:avLst/>
          </a:prstGeom>
        </p:spPr>
      </p:pic>
      <p:pic>
        <p:nvPicPr>
          <p:cNvPr id="3978" name="Picture 3977" descr="A map of the world&#10;&#10;AI-generated content may be incorrect.">
            <a:extLst>
              <a:ext uri="{FF2B5EF4-FFF2-40B4-BE49-F238E27FC236}">
                <a16:creationId xmlns:a16="http://schemas.microsoft.com/office/drawing/2014/main" id="{C5D9CFFA-CE86-98F9-B026-BB7E1F904B4A}"/>
              </a:ext>
            </a:extLst>
          </p:cNvPr>
          <p:cNvPicPr>
            <a:picLocks noChangeAspect="1"/>
          </p:cNvPicPr>
          <p:nvPr/>
        </p:nvPicPr>
        <p:blipFill>
          <a:blip r:embed="rId249"/>
          <a:srcRect l="38663" t="26901" r="36598" b="24263"/>
          <a:stretch/>
        </p:blipFill>
        <p:spPr>
          <a:xfrm>
            <a:off x="7600895" y="5709394"/>
            <a:ext cx="598488" cy="665724"/>
          </a:xfrm>
          <a:prstGeom prst="rect">
            <a:avLst/>
          </a:prstGeom>
        </p:spPr>
      </p:pic>
      <p:pic>
        <p:nvPicPr>
          <p:cNvPr id="3979" name="Picture 3978" descr="A map of the world&#10;&#10;AI-generated content may be incorrect.">
            <a:extLst>
              <a:ext uri="{FF2B5EF4-FFF2-40B4-BE49-F238E27FC236}">
                <a16:creationId xmlns:a16="http://schemas.microsoft.com/office/drawing/2014/main" id="{668751E1-E3F4-447E-C3ED-EC128C904CDF}"/>
              </a:ext>
            </a:extLst>
          </p:cNvPr>
          <p:cNvPicPr>
            <a:picLocks noChangeAspect="1"/>
          </p:cNvPicPr>
          <p:nvPr/>
        </p:nvPicPr>
        <p:blipFill>
          <a:blip r:embed="rId249"/>
          <a:srcRect l="72261" t="53060" r="3111" b="20904"/>
          <a:stretch/>
        </p:blipFill>
        <p:spPr>
          <a:xfrm flipH="1">
            <a:off x="474663" y="5805033"/>
            <a:ext cx="755650" cy="450140"/>
          </a:xfrm>
          <a:prstGeom prst="rect">
            <a:avLst/>
          </a:prstGeom>
        </p:spPr>
      </p:pic>
      <p:pic>
        <p:nvPicPr>
          <p:cNvPr id="3980" name="Picture 3979" descr="A map of the world&#10;&#10;AI-generated content may be incorrect.">
            <a:extLst>
              <a:ext uri="{FF2B5EF4-FFF2-40B4-BE49-F238E27FC236}">
                <a16:creationId xmlns:a16="http://schemas.microsoft.com/office/drawing/2014/main" id="{3E1D69CC-522A-34DF-44AC-D6627DFD7B15}"/>
              </a:ext>
            </a:extLst>
          </p:cNvPr>
          <p:cNvPicPr>
            <a:picLocks noChangeAspect="1"/>
          </p:cNvPicPr>
          <p:nvPr/>
        </p:nvPicPr>
        <p:blipFill>
          <a:blip r:embed="rId249"/>
          <a:srcRect l="5685" r="64792" b="58927"/>
          <a:stretch/>
        </p:blipFill>
        <p:spPr>
          <a:xfrm flipH="1">
            <a:off x="2063750" y="5696361"/>
            <a:ext cx="666750" cy="522654"/>
          </a:xfrm>
          <a:prstGeom prst="rect">
            <a:avLst/>
          </a:prstGeom>
        </p:spPr>
      </p:pic>
      <p:pic>
        <p:nvPicPr>
          <p:cNvPr id="3981" name="Picture 3980" descr="A map of the world&#10;&#10;AI-generated content may be incorrect.">
            <a:extLst>
              <a:ext uri="{FF2B5EF4-FFF2-40B4-BE49-F238E27FC236}">
                <a16:creationId xmlns:a16="http://schemas.microsoft.com/office/drawing/2014/main" id="{BBA352EC-73E3-2FF7-CFFE-BAF5860B8E0E}"/>
              </a:ext>
            </a:extLst>
          </p:cNvPr>
          <p:cNvPicPr>
            <a:picLocks noChangeAspect="1"/>
          </p:cNvPicPr>
          <p:nvPr/>
        </p:nvPicPr>
        <p:blipFill>
          <a:blip r:embed="rId249"/>
          <a:srcRect l="38663" t="26901" r="36598" b="24263"/>
          <a:stretch/>
        </p:blipFill>
        <p:spPr>
          <a:xfrm>
            <a:off x="1332319" y="5713133"/>
            <a:ext cx="598488" cy="665724"/>
          </a:xfrm>
          <a:prstGeom prst="rect">
            <a:avLst/>
          </a:prstGeom>
        </p:spPr>
      </p:pic>
      <p:pic>
        <p:nvPicPr>
          <p:cNvPr id="3" name="Graphic 2" descr="Plant With Roots with solid fill">
            <a:extLst>
              <a:ext uri="{FF2B5EF4-FFF2-40B4-BE49-F238E27FC236}">
                <a16:creationId xmlns:a16="http://schemas.microsoft.com/office/drawing/2014/main" id="{DA524A4D-9037-20E3-C371-A0C6EAC6EA68}"/>
              </a:ext>
            </a:extLst>
          </p:cNvPr>
          <p:cNvPicPr>
            <a:picLocks noChangeAspect="1"/>
          </p:cNvPicPr>
          <p:nvPr/>
        </p:nvPicPr>
        <p:blipFill>
          <a:blip r:embed="rId250">
            <a:extLst>
              <a:ext uri="{96DAC541-7B7A-43D3-8B79-37D633B846F1}">
                <asvg:svgBlip xmlns:asvg="http://schemas.microsoft.com/office/drawing/2016/SVG/main" xmlns="" r:embed="rId251"/>
              </a:ext>
            </a:extLst>
          </a:blip>
          <a:stretch>
            <a:fillRect/>
          </a:stretch>
        </p:blipFill>
        <p:spPr>
          <a:xfrm>
            <a:off x="3044031" y="1649795"/>
            <a:ext cx="519113" cy="523875"/>
          </a:xfrm>
          <a:prstGeom prst="rect">
            <a:avLst/>
          </a:prstGeom>
        </p:spPr>
      </p:pic>
    </p:spTree>
    <p:extLst>
      <p:ext uri="{BB962C8B-B14F-4D97-AF65-F5344CB8AC3E}">
        <p14:creationId xmlns:p14="http://schemas.microsoft.com/office/powerpoint/2010/main" val="1569718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C5ED4-4494-78F9-90D9-F95A4FED4BA4}"/>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4AE531E0-A3F1-9604-3381-12FF46C6CE83}"/>
              </a:ext>
            </a:extLst>
          </p:cNvPr>
          <p:cNvGraphicFramePr>
            <a:graphicFrameLocks noChangeAspect="1"/>
          </p:cNvGraphicFramePr>
          <p:nvPr>
            <p:custDataLst>
              <p:tags r:id="rId3"/>
            </p:custDataLst>
            <p:extLst>
              <p:ext uri="{D42A27DB-BD31-4B8C-83A1-F6EECF244321}">
                <p14:modId xmlns:p14="http://schemas.microsoft.com/office/powerpoint/2010/main" val="38612229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558" name="think-cell Slide" r:id="rId66" imgW="592" imgH="591" progId="TCLayout.ActiveDocument.1">
                  <p:embed/>
                </p:oleObj>
              </mc:Choice>
              <mc:Fallback>
                <p:oleObj name="think-cell Slide" r:id="rId66" imgW="592" imgH="591" progId="TCLayout.ActiveDocument.1">
                  <p:embed/>
                  <p:pic>
                    <p:nvPicPr>
                      <p:cNvPr id="5" name="think-cell data - do not delete" hidden="1">
                        <a:extLst>
                          <a:ext uri="{FF2B5EF4-FFF2-40B4-BE49-F238E27FC236}">
                            <a16:creationId xmlns:a16="http://schemas.microsoft.com/office/drawing/2014/main" id="{4AE531E0-A3F1-9604-3381-12FF46C6CE83}"/>
                          </a:ext>
                        </a:extLst>
                      </p:cNvPr>
                      <p:cNvPicPr/>
                      <p:nvPr/>
                    </p:nvPicPr>
                    <p:blipFill>
                      <a:blip r:embed="rId67"/>
                      <a:stretch>
                        <a:fillRect/>
                      </a:stretch>
                    </p:blipFill>
                    <p:spPr>
                      <a:xfrm>
                        <a:off x="1588" y="1588"/>
                        <a:ext cx="1588" cy="1588"/>
                      </a:xfrm>
                      <a:prstGeom prst="rect">
                        <a:avLst/>
                      </a:prstGeom>
                    </p:spPr>
                  </p:pic>
                </p:oleObj>
              </mc:Fallback>
            </mc:AlternateContent>
          </a:graphicData>
        </a:graphic>
      </p:graphicFrame>
      <p:sp>
        <p:nvSpPr>
          <p:cNvPr id="8" name="TextBox 5">
            <a:extLst>
              <a:ext uri="{FF2B5EF4-FFF2-40B4-BE49-F238E27FC236}">
                <a16:creationId xmlns:a16="http://schemas.microsoft.com/office/drawing/2014/main" id="{52198C4D-37A9-6813-7627-95BAFF516582}"/>
              </a:ext>
            </a:extLst>
          </p:cNvPr>
          <p:cNvSpPr txBox="1"/>
          <p:nvPr/>
        </p:nvSpPr>
        <p:spPr bwMode="gray">
          <a:xfrm>
            <a:off x="9336981" y="1554480"/>
            <a:ext cx="2512119" cy="4696157"/>
          </a:xfrm>
          <a:prstGeom prst="rect">
            <a:avLst/>
          </a:prstGeom>
          <a:solidFill>
            <a:srgbClr val="E3E8EE"/>
          </a:solidFill>
        </p:spPr>
        <p:txBody>
          <a:bodyPr wrap="square" lIns="137160" tIns="137160" rIns="274320" bIns="137160" rtlCol="0" anchor="t">
            <a:sp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a:spcBef>
                <a:spcPts val="600"/>
              </a:spcBef>
              <a:spcAft>
                <a:spcPts val="600"/>
              </a:spcAft>
              <a:buFontTx/>
              <a:buNone/>
              <a:defRPr/>
            </a:pPr>
            <a:r>
              <a:rPr lang="en-US" sz="1250" b="1"/>
              <a:t>Observations</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lang="en-US" sz="1050" b="1">
                <a:solidFill>
                  <a:srgbClr val="000000"/>
                </a:solidFill>
                <a:latin typeface="Arial"/>
              </a:rPr>
              <a:t>Beef from beef herds </a:t>
            </a:r>
            <a:r>
              <a:rPr lang="en-US" sz="1050">
                <a:solidFill>
                  <a:srgbClr val="000000"/>
                </a:solidFill>
                <a:latin typeface="Arial"/>
              </a:rPr>
              <a:t>(livestock with the main purpose to grow beef) </a:t>
            </a:r>
            <a:r>
              <a:rPr lang="en-US" sz="1050" b="1">
                <a:solidFill>
                  <a:srgbClr val="000000"/>
                </a:solidFill>
                <a:latin typeface="Arial"/>
              </a:rPr>
              <a:t>has the highest carbon footprint</a:t>
            </a:r>
            <a:r>
              <a:rPr lang="en-US" sz="1050">
                <a:solidFill>
                  <a:srgbClr val="000000"/>
                </a:solidFill>
                <a:latin typeface="Arial"/>
              </a:rPr>
              <a:t>, followed by lamb and mutton and beef from dairy herds (cattle bred primarily for milk production).</a:t>
            </a:r>
          </a:p>
          <a:p>
            <a:pPr marL="171450" indent="-171450">
              <a:spcBef>
                <a:spcPts val="600"/>
              </a:spcBef>
              <a:buFont typeface="Arial" panose="020B0604020202020204" pitchFamily="34" charset="0"/>
              <a:buChar char="•"/>
            </a:pPr>
            <a:r>
              <a:rPr lang="en-US" sz="1050" b="1"/>
              <a:t>Methane emissions are the predominant cause of high Scope 1 emissions</a:t>
            </a:r>
            <a:r>
              <a:rPr lang="en-US" sz="1050"/>
              <a:t> from farms, representing </a:t>
            </a:r>
            <a:r>
              <a:rPr lang="en-US" sz="1050" b="1"/>
              <a:t>~60% of beef’s footprint.</a:t>
            </a:r>
            <a:endParaRPr lang="en-US" sz="1050">
              <a:solidFill>
                <a:srgbClr val="000000"/>
              </a:solidFill>
              <a:latin typeface="Arial"/>
            </a:endParaRPr>
          </a:p>
          <a:p>
            <a:pPr lvl="1">
              <a:spcAft>
                <a:spcPts val="400"/>
              </a:spcAft>
              <a:defRPr/>
            </a:pPr>
            <a:r>
              <a:rPr lang="en-US" altLang="ja-JP" sz="1000"/>
              <a:t>Methane emissions result from enteric fermentation.</a:t>
            </a:r>
          </a:p>
          <a:p>
            <a:pPr lvl="1">
              <a:spcAft>
                <a:spcPts val="400"/>
              </a:spcAft>
              <a:defRPr/>
            </a:pPr>
            <a:r>
              <a:rPr lang="en-US" altLang="ja-JP" sz="1000"/>
              <a:t>Solutions include improved manure management, dietary changes, and adoption of methane-reducing technologies.</a:t>
            </a:r>
          </a:p>
          <a:p>
            <a:pPr marL="171450" indent="-171450">
              <a:spcBef>
                <a:spcPts val="600"/>
              </a:spcBef>
              <a:buFont typeface="Arial" panose="020B0604020202020204" pitchFamily="34" charset="0"/>
              <a:buChar char="•"/>
            </a:pPr>
            <a:r>
              <a:rPr lang="en-US" sz="1050" b="1"/>
              <a:t>Reducing beef consumption </a:t>
            </a:r>
            <a:r>
              <a:rPr lang="en-US" sz="1050"/>
              <a:t>would substantially </a:t>
            </a:r>
            <a:r>
              <a:rPr lang="en-US" sz="1050" b="1"/>
              <a:t>decrease methane and thereby overall food system emissions.</a:t>
            </a:r>
            <a:endParaRPr lang="en-US" sz="1050"/>
          </a:p>
        </p:txBody>
      </p:sp>
      <p:cxnSp>
        <p:nvCxnSpPr>
          <p:cNvPr id="51" name="Straight Connector 50">
            <a:extLst>
              <a:ext uri="{FF2B5EF4-FFF2-40B4-BE49-F238E27FC236}">
                <a16:creationId xmlns:a16="http://schemas.microsoft.com/office/drawing/2014/main" id="{D5F2EECD-2718-9D1A-9AC9-0BC96D4AB0FD}"/>
              </a:ext>
            </a:extLst>
          </p:cNvPr>
          <p:cNvCxnSpPr/>
          <p:nvPr>
            <p:custDataLst>
              <p:tags r:id="rId4"/>
            </p:custDataLst>
          </p:nvPr>
        </p:nvCxnSpPr>
        <p:spPr bwMode="gray">
          <a:xfrm>
            <a:off x="638175" y="4146550"/>
            <a:ext cx="820578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652" name="Straight Connector 651">
            <a:extLst>
              <a:ext uri="{FF2B5EF4-FFF2-40B4-BE49-F238E27FC236}">
                <a16:creationId xmlns:a16="http://schemas.microsoft.com/office/drawing/2014/main" id="{D33ACAB1-C4E0-8007-534A-72D5A261F879}"/>
              </a:ext>
            </a:extLst>
          </p:cNvPr>
          <p:cNvCxnSpPr/>
          <p:nvPr>
            <p:custDataLst>
              <p:tags r:id="rId5"/>
            </p:custDataLst>
          </p:nvPr>
        </p:nvCxnSpPr>
        <p:spPr bwMode="gray">
          <a:xfrm>
            <a:off x="638175" y="2082800"/>
            <a:ext cx="820578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FDD19E41-84EC-5E70-BEE1-29EAA3423132}"/>
              </a:ext>
            </a:extLst>
          </p:cNvPr>
          <p:cNvCxnSpPr/>
          <p:nvPr>
            <p:custDataLst>
              <p:tags r:id="rId6"/>
            </p:custDataLst>
          </p:nvPr>
        </p:nvCxnSpPr>
        <p:spPr bwMode="gray">
          <a:xfrm>
            <a:off x="638175" y="5521325"/>
            <a:ext cx="820578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68663C98-3E8F-F234-487A-BC083EA3E25E}"/>
              </a:ext>
            </a:extLst>
          </p:cNvPr>
          <p:cNvCxnSpPr/>
          <p:nvPr>
            <p:custDataLst>
              <p:tags r:id="rId7"/>
            </p:custDataLst>
          </p:nvPr>
        </p:nvCxnSpPr>
        <p:spPr bwMode="gray">
          <a:xfrm>
            <a:off x="638175" y="3802063"/>
            <a:ext cx="820578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989C1D60-97EE-293E-3B20-B4D3E46C5088}"/>
              </a:ext>
            </a:extLst>
          </p:cNvPr>
          <p:cNvCxnSpPr/>
          <p:nvPr>
            <p:custDataLst>
              <p:tags r:id="rId8"/>
            </p:custDataLst>
          </p:nvPr>
        </p:nvCxnSpPr>
        <p:spPr bwMode="gray">
          <a:xfrm>
            <a:off x="638175" y="5178425"/>
            <a:ext cx="820578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AFF8EF4D-B932-E571-48D9-FACC236A593A}"/>
              </a:ext>
            </a:extLst>
          </p:cNvPr>
          <p:cNvCxnSpPr/>
          <p:nvPr>
            <p:custDataLst>
              <p:tags r:id="rId9"/>
            </p:custDataLst>
          </p:nvPr>
        </p:nvCxnSpPr>
        <p:spPr bwMode="gray">
          <a:xfrm>
            <a:off x="638175" y="2770188"/>
            <a:ext cx="820578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E7BA790D-E566-F2B6-F511-473CB02303A2}"/>
              </a:ext>
            </a:extLst>
          </p:cNvPr>
          <p:cNvCxnSpPr/>
          <p:nvPr>
            <p:custDataLst>
              <p:tags r:id="rId10"/>
            </p:custDataLst>
          </p:nvPr>
        </p:nvCxnSpPr>
        <p:spPr bwMode="gray">
          <a:xfrm>
            <a:off x="638175" y="4833938"/>
            <a:ext cx="820578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0E543932-988C-EB4D-1B37-987D67F19184}"/>
              </a:ext>
            </a:extLst>
          </p:cNvPr>
          <p:cNvCxnSpPr/>
          <p:nvPr>
            <p:custDataLst>
              <p:tags r:id="rId11"/>
            </p:custDataLst>
          </p:nvPr>
        </p:nvCxnSpPr>
        <p:spPr bwMode="gray">
          <a:xfrm>
            <a:off x="638175" y="3459163"/>
            <a:ext cx="820578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F2D41EDA-DB34-27CE-7201-ACD287476AD4}"/>
              </a:ext>
            </a:extLst>
          </p:cNvPr>
          <p:cNvCxnSpPr/>
          <p:nvPr>
            <p:custDataLst>
              <p:tags r:id="rId12"/>
            </p:custDataLst>
          </p:nvPr>
        </p:nvCxnSpPr>
        <p:spPr bwMode="gray">
          <a:xfrm>
            <a:off x="638175" y="4489450"/>
            <a:ext cx="820578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CA9F5597-FF08-9E01-42F9-74CB323AB718}"/>
              </a:ext>
            </a:extLst>
          </p:cNvPr>
          <p:cNvCxnSpPr/>
          <p:nvPr>
            <p:custDataLst>
              <p:tags r:id="rId13"/>
            </p:custDataLst>
          </p:nvPr>
        </p:nvCxnSpPr>
        <p:spPr bwMode="gray">
          <a:xfrm>
            <a:off x="638175" y="2427288"/>
            <a:ext cx="820578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E31BA697-AF34-B2F5-2365-FE18761F61A0}"/>
              </a:ext>
            </a:extLst>
          </p:cNvPr>
          <p:cNvCxnSpPr/>
          <p:nvPr>
            <p:custDataLst>
              <p:tags r:id="rId14"/>
            </p:custDataLst>
          </p:nvPr>
        </p:nvCxnSpPr>
        <p:spPr bwMode="gray">
          <a:xfrm>
            <a:off x="638175" y="3114675"/>
            <a:ext cx="820578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9" name="Chart 8">
            <a:extLst>
              <a:ext uri="{FF2B5EF4-FFF2-40B4-BE49-F238E27FC236}">
                <a16:creationId xmlns:a16="http://schemas.microsoft.com/office/drawing/2014/main" id="{D6102960-CC90-0FA9-1FAB-DBF13709B0CB}"/>
              </a:ext>
            </a:extLst>
          </p:cNvPr>
          <p:cNvGraphicFramePr/>
          <p:nvPr>
            <p:custDataLst>
              <p:tags r:id="rId15"/>
            </p:custDataLst>
            <p:extLst>
              <p:ext uri="{D42A27DB-BD31-4B8C-83A1-F6EECF244321}">
                <p14:modId xmlns:p14="http://schemas.microsoft.com/office/powerpoint/2010/main" val="1264956044"/>
              </p:ext>
            </p:extLst>
          </p:nvPr>
        </p:nvGraphicFramePr>
        <p:xfrm>
          <a:off x="555625" y="2000250"/>
          <a:ext cx="8370888" cy="3948113"/>
        </p:xfrm>
        <a:graphic>
          <a:graphicData uri="http://schemas.openxmlformats.org/drawingml/2006/chart">
            <c:chart xmlns:c="http://schemas.openxmlformats.org/drawingml/2006/chart" xmlns:r="http://schemas.openxmlformats.org/officeDocument/2006/relationships" r:id="rId68"/>
          </a:graphicData>
        </a:graphic>
      </p:graphicFrame>
      <p:sp>
        <p:nvSpPr>
          <p:cNvPr id="347" name="Text Placeholder 10">
            <a:extLst>
              <a:ext uri="{FF2B5EF4-FFF2-40B4-BE49-F238E27FC236}">
                <a16:creationId xmlns:a16="http://schemas.microsoft.com/office/drawing/2014/main" id="{5665BCED-758D-3F89-5263-5BC6DF78707C}"/>
              </a:ext>
            </a:extLst>
          </p:cNvPr>
          <p:cNvSpPr txBox="1">
            <a:spLocks/>
          </p:cNvSpPr>
          <p:nvPr>
            <p:custDataLst>
              <p:tags r:id="rId16"/>
            </p:custDataLst>
          </p:nvPr>
        </p:nvSpPr>
        <p:spPr bwMode="gray">
          <a:xfrm>
            <a:off x="368300" y="5087938"/>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962F20CC-2CDD-4FDE-9D7F-C82454625A3A}" type="datetime'''''''2''''''''0'''''''''''''''''''''''''">
              <a:rPr lang="en-US" altLang="en-US" sz="1200" smtClean="0">
                <a:effectLst/>
              </a:rPr>
              <a:pPr marL="0" indent="0" algn="r">
                <a:spcBef>
                  <a:spcPct val="0"/>
                </a:spcBef>
                <a:spcAft>
                  <a:spcPct val="0"/>
                </a:spcAft>
                <a:buNone/>
              </a:pPr>
              <a:t>20</a:t>
            </a:fld>
            <a:endParaRPr lang="en-US" sz="1200"/>
          </a:p>
        </p:txBody>
      </p:sp>
      <p:sp>
        <p:nvSpPr>
          <p:cNvPr id="345" name="Text Placeholder 10">
            <a:extLst>
              <a:ext uri="{FF2B5EF4-FFF2-40B4-BE49-F238E27FC236}">
                <a16:creationId xmlns:a16="http://schemas.microsoft.com/office/drawing/2014/main" id="{EEC0E5DB-6345-8C3C-AC30-56E9E66BE2EC}"/>
              </a:ext>
            </a:extLst>
          </p:cNvPr>
          <p:cNvSpPr txBox="1">
            <a:spLocks/>
          </p:cNvSpPr>
          <p:nvPr>
            <p:custDataLst>
              <p:tags r:id="rId17"/>
            </p:custDataLst>
          </p:nvPr>
        </p:nvSpPr>
        <p:spPr bwMode="gray">
          <a:xfrm>
            <a:off x="452438" y="5775325"/>
            <a:ext cx="84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EC6FD42F-F2E6-4820-B7C2-4615B8734FB0}" type="datetime'''''''''''''''''0'''">
              <a:rPr lang="en-US" altLang="en-US" sz="1200" smtClean="0">
                <a:effectLst/>
              </a:rPr>
              <a:pPr marL="0" indent="0" algn="r">
                <a:spcBef>
                  <a:spcPct val="0"/>
                </a:spcBef>
                <a:spcAft>
                  <a:spcPct val="0"/>
                </a:spcAft>
                <a:buNone/>
              </a:pPr>
              <a:t>0</a:t>
            </a:fld>
            <a:endParaRPr lang="en-US" sz="1200"/>
          </a:p>
        </p:txBody>
      </p:sp>
      <p:sp>
        <p:nvSpPr>
          <p:cNvPr id="349" name="Text Placeholder 10">
            <a:extLst>
              <a:ext uri="{FF2B5EF4-FFF2-40B4-BE49-F238E27FC236}">
                <a16:creationId xmlns:a16="http://schemas.microsoft.com/office/drawing/2014/main" id="{51E64402-DFA6-F738-D115-6267450934E8}"/>
              </a:ext>
            </a:extLst>
          </p:cNvPr>
          <p:cNvSpPr txBox="1">
            <a:spLocks/>
          </p:cNvSpPr>
          <p:nvPr>
            <p:custDataLst>
              <p:tags r:id="rId18"/>
            </p:custDataLst>
          </p:nvPr>
        </p:nvSpPr>
        <p:spPr bwMode="gray">
          <a:xfrm>
            <a:off x="368300" y="4398963"/>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FF8F2124-3C7E-487F-85F3-F6A08C0BF60B}" type="datetime'''''''''''4''''''''''''''''''0'''''''''''''''''''''''''''">
              <a:rPr lang="en-US" altLang="en-US" sz="1200" smtClean="0">
                <a:effectLst/>
              </a:rPr>
              <a:pPr marL="0" indent="0" algn="r">
                <a:spcBef>
                  <a:spcPct val="0"/>
                </a:spcBef>
                <a:spcAft>
                  <a:spcPct val="0"/>
                </a:spcAft>
                <a:buNone/>
              </a:pPr>
              <a:t>40</a:t>
            </a:fld>
            <a:endParaRPr lang="en-US" sz="1200"/>
          </a:p>
        </p:txBody>
      </p:sp>
      <p:sp>
        <p:nvSpPr>
          <p:cNvPr id="350" name="Text Placeholder 10">
            <a:extLst>
              <a:ext uri="{FF2B5EF4-FFF2-40B4-BE49-F238E27FC236}">
                <a16:creationId xmlns:a16="http://schemas.microsoft.com/office/drawing/2014/main" id="{90090738-772D-FE80-BBD0-EDD4C518EAF4}"/>
              </a:ext>
            </a:extLst>
          </p:cNvPr>
          <p:cNvSpPr txBox="1">
            <a:spLocks/>
          </p:cNvSpPr>
          <p:nvPr>
            <p:custDataLst>
              <p:tags r:id="rId19"/>
            </p:custDataLst>
          </p:nvPr>
        </p:nvSpPr>
        <p:spPr bwMode="gray">
          <a:xfrm>
            <a:off x="368300" y="4056063"/>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1E7D5795-3715-4E4B-A4F1-9C4AE6E3F31F}" type="datetime'''''''''''''''''''''''''''''5''''''''''''0'''''''''''''''">
              <a:rPr lang="en-US" altLang="en-US" sz="1200" smtClean="0">
                <a:effectLst/>
              </a:rPr>
              <a:pPr marL="0" indent="0" algn="r">
                <a:spcBef>
                  <a:spcPct val="0"/>
                </a:spcBef>
                <a:spcAft>
                  <a:spcPct val="0"/>
                </a:spcAft>
                <a:buNone/>
              </a:pPr>
              <a:t>50</a:t>
            </a:fld>
            <a:endParaRPr lang="en-US" sz="1200"/>
          </a:p>
        </p:txBody>
      </p:sp>
      <p:sp>
        <p:nvSpPr>
          <p:cNvPr id="348" name="Text Placeholder 10">
            <a:extLst>
              <a:ext uri="{FF2B5EF4-FFF2-40B4-BE49-F238E27FC236}">
                <a16:creationId xmlns:a16="http://schemas.microsoft.com/office/drawing/2014/main" id="{9BCDD629-70E7-1DA7-9BD6-209B2BA82357}"/>
              </a:ext>
            </a:extLst>
          </p:cNvPr>
          <p:cNvSpPr txBox="1">
            <a:spLocks/>
          </p:cNvSpPr>
          <p:nvPr>
            <p:custDataLst>
              <p:tags r:id="rId20"/>
            </p:custDataLst>
          </p:nvPr>
        </p:nvSpPr>
        <p:spPr bwMode="gray">
          <a:xfrm>
            <a:off x="368300" y="4743450"/>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6329DE46-1C06-48FB-80AF-022C92B9AE96}" type="datetime'''3''''''''''''''''''''''''0'''''''''''''''''''''''">
              <a:rPr lang="en-US" altLang="en-US" sz="1200" smtClean="0">
                <a:effectLst/>
              </a:rPr>
              <a:pPr marL="0" indent="0" algn="r">
                <a:spcBef>
                  <a:spcPct val="0"/>
                </a:spcBef>
                <a:spcAft>
                  <a:spcPct val="0"/>
                </a:spcAft>
                <a:buNone/>
              </a:pPr>
              <a:t>30</a:t>
            </a:fld>
            <a:endParaRPr lang="en-US" sz="1200"/>
          </a:p>
        </p:txBody>
      </p:sp>
      <p:sp>
        <p:nvSpPr>
          <p:cNvPr id="351" name="Text Placeholder 10">
            <a:extLst>
              <a:ext uri="{FF2B5EF4-FFF2-40B4-BE49-F238E27FC236}">
                <a16:creationId xmlns:a16="http://schemas.microsoft.com/office/drawing/2014/main" id="{BE0C7DA3-224F-7B5F-0CD6-428CA04BF87C}"/>
              </a:ext>
            </a:extLst>
          </p:cNvPr>
          <p:cNvSpPr txBox="1">
            <a:spLocks/>
          </p:cNvSpPr>
          <p:nvPr>
            <p:custDataLst>
              <p:tags r:id="rId21"/>
            </p:custDataLst>
          </p:nvPr>
        </p:nvSpPr>
        <p:spPr bwMode="gray">
          <a:xfrm>
            <a:off x="368300" y="3711575"/>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9E9D7B7E-1E3E-4B5E-B922-D66E3F31D01A}" type="datetime'''''6''''''''''''''''''''''''''''''''0'''''''''''''">
              <a:rPr lang="en-US" altLang="en-US" sz="1200" smtClean="0">
                <a:effectLst/>
              </a:rPr>
              <a:pPr marL="0" indent="0" algn="r">
                <a:spcBef>
                  <a:spcPct val="0"/>
                </a:spcBef>
                <a:spcAft>
                  <a:spcPct val="0"/>
                </a:spcAft>
                <a:buNone/>
              </a:pPr>
              <a:t>60</a:t>
            </a:fld>
            <a:endParaRPr lang="en-US" sz="1200"/>
          </a:p>
        </p:txBody>
      </p:sp>
      <p:sp>
        <p:nvSpPr>
          <p:cNvPr id="352" name="Text Placeholder 10">
            <a:extLst>
              <a:ext uri="{FF2B5EF4-FFF2-40B4-BE49-F238E27FC236}">
                <a16:creationId xmlns:a16="http://schemas.microsoft.com/office/drawing/2014/main" id="{E390CE82-8CA6-B1FF-77A6-897B947C8957}"/>
              </a:ext>
            </a:extLst>
          </p:cNvPr>
          <p:cNvSpPr txBox="1">
            <a:spLocks/>
          </p:cNvSpPr>
          <p:nvPr>
            <p:custDataLst>
              <p:tags r:id="rId22"/>
            </p:custDataLst>
          </p:nvPr>
        </p:nvSpPr>
        <p:spPr bwMode="gray">
          <a:xfrm>
            <a:off x="368300" y="3368675"/>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7CE1675E-6D13-431A-B122-B49C407D0383}" type="datetime'''''7''''''0'''''''''''''''''''''''''''''''''''''''''''''''''">
              <a:rPr lang="en-US" altLang="en-US" sz="1200" smtClean="0">
                <a:effectLst/>
              </a:rPr>
              <a:pPr marL="0" indent="0" algn="r">
                <a:spcBef>
                  <a:spcPct val="0"/>
                </a:spcBef>
                <a:spcAft>
                  <a:spcPct val="0"/>
                </a:spcAft>
                <a:buNone/>
              </a:pPr>
              <a:t>70</a:t>
            </a:fld>
            <a:endParaRPr lang="en-US" sz="1200"/>
          </a:p>
        </p:txBody>
      </p:sp>
      <p:sp>
        <p:nvSpPr>
          <p:cNvPr id="353" name="Text Placeholder 10">
            <a:extLst>
              <a:ext uri="{FF2B5EF4-FFF2-40B4-BE49-F238E27FC236}">
                <a16:creationId xmlns:a16="http://schemas.microsoft.com/office/drawing/2014/main" id="{E584A52B-BA50-91A8-0FE2-3C6CFA039EDC}"/>
              </a:ext>
            </a:extLst>
          </p:cNvPr>
          <p:cNvSpPr txBox="1">
            <a:spLocks/>
          </p:cNvSpPr>
          <p:nvPr>
            <p:custDataLst>
              <p:tags r:id="rId23"/>
            </p:custDataLst>
          </p:nvPr>
        </p:nvSpPr>
        <p:spPr bwMode="gray">
          <a:xfrm>
            <a:off x="368300" y="3024188"/>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62AC4D74-7C26-45F4-B84D-A47284947ABA}" type="datetime'''''''''''''''''''''80'''''''''">
              <a:rPr lang="en-US" altLang="en-US" sz="1200" smtClean="0">
                <a:effectLst/>
              </a:rPr>
              <a:pPr marL="0" indent="0" algn="r">
                <a:spcBef>
                  <a:spcPct val="0"/>
                </a:spcBef>
                <a:spcAft>
                  <a:spcPct val="0"/>
                </a:spcAft>
                <a:buNone/>
              </a:pPr>
              <a:t>80</a:t>
            </a:fld>
            <a:endParaRPr lang="en-US" sz="1200"/>
          </a:p>
        </p:txBody>
      </p:sp>
      <p:sp>
        <p:nvSpPr>
          <p:cNvPr id="355" name="Text Placeholder 10">
            <a:extLst>
              <a:ext uri="{FF2B5EF4-FFF2-40B4-BE49-F238E27FC236}">
                <a16:creationId xmlns:a16="http://schemas.microsoft.com/office/drawing/2014/main" id="{934F61FE-B8C1-862C-5750-0ECE797671DF}"/>
              </a:ext>
            </a:extLst>
          </p:cNvPr>
          <p:cNvSpPr txBox="1">
            <a:spLocks/>
          </p:cNvSpPr>
          <p:nvPr>
            <p:custDataLst>
              <p:tags r:id="rId24"/>
            </p:custDataLst>
          </p:nvPr>
        </p:nvSpPr>
        <p:spPr bwMode="gray">
          <a:xfrm>
            <a:off x="284163" y="2336800"/>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6CD291D6-2FA7-47DA-BE4C-A013BF31371F}" type="datetime'''''''''''''''''''''''''''''''''''''''1''0''''''''''0'''''''">
              <a:rPr lang="en-US" altLang="en-US" sz="1200" smtClean="0">
                <a:effectLst/>
              </a:rPr>
              <a:pPr marL="0" indent="0" algn="r">
                <a:spcBef>
                  <a:spcPct val="0"/>
                </a:spcBef>
                <a:spcAft>
                  <a:spcPct val="0"/>
                </a:spcAft>
                <a:buNone/>
              </a:pPr>
              <a:t>100</a:t>
            </a:fld>
            <a:endParaRPr lang="en-US" sz="1200"/>
          </a:p>
        </p:txBody>
      </p:sp>
      <p:sp>
        <p:nvSpPr>
          <p:cNvPr id="651" name="Text Placeholder 10">
            <a:extLst>
              <a:ext uri="{FF2B5EF4-FFF2-40B4-BE49-F238E27FC236}">
                <a16:creationId xmlns:a16="http://schemas.microsoft.com/office/drawing/2014/main" id="{17D31A53-0EA3-17AF-D36A-A6E6F2BA11A1}"/>
              </a:ext>
            </a:extLst>
          </p:cNvPr>
          <p:cNvSpPr txBox="1">
            <a:spLocks/>
          </p:cNvSpPr>
          <p:nvPr>
            <p:custDataLst>
              <p:tags r:id="rId25"/>
            </p:custDataLst>
          </p:nvPr>
        </p:nvSpPr>
        <p:spPr bwMode="gray">
          <a:xfrm>
            <a:off x="295275" y="1992313"/>
            <a:ext cx="2413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C90F0D4F-9C2B-4DB9-B7B6-C65644334DF1}" type="datetime'''''''''''''''''''''''''11''''''''''''''0'''''''''''''">
              <a:rPr lang="en-US" altLang="en-US" sz="1200" smtClean="0">
                <a:effectLst/>
              </a:rPr>
              <a:pPr marL="0" indent="0" algn="r">
                <a:spcBef>
                  <a:spcPct val="0"/>
                </a:spcBef>
                <a:spcAft>
                  <a:spcPct val="0"/>
                </a:spcAft>
                <a:buNone/>
              </a:pPr>
              <a:t>110</a:t>
            </a:fld>
            <a:endParaRPr lang="en-US" sz="1200"/>
          </a:p>
        </p:txBody>
      </p:sp>
      <p:sp>
        <p:nvSpPr>
          <p:cNvPr id="354" name="Text Placeholder 10">
            <a:extLst>
              <a:ext uri="{FF2B5EF4-FFF2-40B4-BE49-F238E27FC236}">
                <a16:creationId xmlns:a16="http://schemas.microsoft.com/office/drawing/2014/main" id="{C477EDE8-28CF-699C-F26C-3A40C7D48495}"/>
              </a:ext>
            </a:extLst>
          </p:cNvPr>
          <p:cNvSpPr txBox="1">
            <a:spLocks/>
          </p:cNvSpPr>
          <p:nvPr>
            <p:custDataLst>
              <p:tags r:id="rId26"/>
            </p:custDataLst>
          </p:nvPr>
        </p:nvSpPr>
        <p:spPr bwMode="gray">
          <a:xfrm>
            <a:off x="368300" y="2679700"/>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8F05BFD3-5C06-40CE-8817-9540FA57BCE7}" type="datetime'''''''''''''''9''''''''''''''''''''''''''0'''''''''''">
              <a:rPr lang="en-US" altLang="en-US" sz="1200" smtClean="0">
                <a:effectLst/>
              </a:rPr>
              <a:pPr marL="0" indent="0" algn="r">
                <a:spcBef>
                  <a:spcPct val="0"/>
                </a:spcBef>
                <a:spcAft>
                  <a:spcPct val="0"/>
                </a:spcAft>
                <a:buNone/>
              </a:pPr>
              <a:t>90</a:t>
            </a:fld>
            <a:endParaRPr lang="en-US" sz="1200"/>
          </a:p>
        </p:txBody>
      </p:sp>
      <p:sp>
        <p:nvSpPr>
          <p:cNvPr id="346" name="Text Placeholder 10">
            <a:extLst>
              <a:ext uri="{FF2B5EF4-FFF2-40B4-BE49-F238E27FC236}">
                <a16:creationId xmlns:a16="http://schemas.microsoft.com/office/drawing/2014/main" id="{E677A056-8946-071A-CE02-5669F47BF6B9}"/>
              </a:ext>
            </a:extLst>
          </p:cNvPr>
          <p:cNvSpPr txBox="1">
            <a:spLocks/>
          </p:cNvSpPr>
          <p:nvPr>
            <p:custDataLst>
              <p:tags r:id="rId27"/>
            </p:custDataLst>
          </p:nvPr>
        </p:nvSpPr>
        <p:spPr bwMode="gray">
          <a:xfrm>
            <a:off x="368300" y="5430838"/>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DB82A6E8-2E8C-4645-A30E-B7838FCC0372}" type="datetime'''''''1''''''''''0'''''''''''''''''''''''''''''''''''''''">
              <a:rPr lang="en-US" altLang="en-US" sz="1200" smtClean="0">
                <a:effectLst/>
              </a:rPr>
              <a:pPr marL="0" indent="0" algn="r">
                <a:spcBef>
                  <a:spcPct val="0"/>
                </a:spcBef>
                <a:spcAft>
                  <a:spcPct val="0"/>
                </a:spcAft>
                <a:buNone/>
              </a:pPr>
              <a:t>10</a:t>
            </a:fld>
            <a:endParaRPr lang="en-US" sz="1200"/>
          </a:p>
        </p:txBody>
      </p:sp>
      <p:sp>
        <p:nvSpPr>
          <p:cNvPr id="205" name="Text Placeholder 10">
            <a:extLst>
              <a:ext uri="{FF2B5EF4-FFF2-40B4-BE49-F238E27FC236}">
                <a16:creationId xmlns:a16="http://schemas.microsoft.com/office/drawing/2014/main" id="{A327B575-19C2-4560-626C-AAF980710E4A}"/>
              </a:ext>
            </a:extLst>
          </p:cNvPr>
          <p:cNvSpPr txBox="1">
            <a:spLocks/>
          </p:cNvSpPr>
          <p:nvPr>
            <p:custDataLst>
              <p:tags r:id="rId28"/>
            </p:custDataLst>
          </p:nvPr>
        </p:nvSpPr>
        <p:spPr bwMode="gray">
          <a:xfrm>
            <a:off x="1177925" y="3455988"/>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F14EFB0-FBDC-4EE5-A069-42494C2B60CF}" type="datetime'''''''''2''''''''''3''''''''''''''''''''''''%'''''''''''''''">
              <a:rPr lang="en-US" altLang="en-US" sz="1000" smtClean="0">
                <a:solidFill>
                  <a:schemeClr val="bg1"/>
                </a:solidFill>
                <a:effectLst/>
              </a:rPr>
              <a:pPr marL="0" indent="0" algn="ctr">
                <a:spcBef>
                  <a:spcPct val="0"/>
                </a:spcBef>
                <a:spcAft>
                  <a:spcPct val="0"/>
                </a:spcAft>
                <a:buNone/>
              </a:pPr>
              <a:t>23%</a:t>
            </a:fld>
            <a:endParaRPr lang="en-US" sz="1000">
              <a:solidFill>
                <a:schemeClr val="bg1"/>
              </a:solidFill>
            </a:endParaRPr>
          </a:p>
        </p:txBody>
      </p:sp>
      <p:sp>
        <p:nvSpPr>
          <p:cNvPr id="206" name="Text Placeholder 10">
            <a:extLst>
              <a:ext uri="{FF2B5EF4-FFF2-40B4-BE49-F238E27FC236}">
                <a16:creationId xmlns:a16="http://schemas.microsoft.com/office/drawing/2014/main" id="{A5F8E61B-4DE1-4CA8-5790-443DC8E5F5C0}"/>
              </a:ext>
            </a:extLst>
          </p:cNvPr>
          <p:cNvSpPr txBox="1">
            <a:spLocks/>
          </p:cNvSpPr>
          <p:nvPr>
            <p:custDataLst>
              <p:tags r:id="rId29"/>
            </p:custDataLst>
          </p:nvPr>
        </p:nvSpPr>
        <p:spPr bwMode="gray">
          <a:xfrm>
            <a:off x="1177925" y="2808288"/>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2ED5A4E-6907-4322-8B02-78B8549A1C38}" type="datetime'''''''''''''''''1''''''''''''''''5''''''''''''''%'''">
              <a:rPr lang="en-US" altLang="en-US" sz="1000" smtClean="0">
                <a:solidFill>
                  <a:schemeClr val="bg1"/>
                </a:solidFill>
                <a:effectLst/>
              </a:rPr>
              <a:pPr marL="0" indent="0" algn="ctr">
                <a:spcBef>
                  <a:spcPct val="0"/>
                </a:spcBef>
                <a:spcAft>
                  <a:spcPct val="0"/>
                </a:spcAft>
                <a:buNone/>
              </a:pPr>
              <a:t>15%</a:t>
            </a:fld>
            <a:endParaRPr lang="en-US" sz="1000">
              <a:solidFill>
                <a:schemeClr val="bg1"/>
              </a:solidFill>
            </a:endParaRPr>
          </a:p>
        </p:txBody>
      </p:sp>
      <p:sp>
        <p:nvSpPr>
          <p:cNvPr id="228" name="Text Placeholder 10">
            <a:extLst>
              <a:ext uri="{FF2B5EF4-FFF2-40B4-BE49-F238E27FC236}">
                <a16:creationId xmlns:a16="http://schemas.microsoft.com/office/drawing/2014/main" id="{FCC245E9-79A9-5A54-CCD1-CA7C23945C26}"/>
              </a:ext>
            </a:extLst>
          </p:cNvPr>
          <p:cNvSpPr txBox="1">
            <a:spLocks/>
          </p:cNvSpPr>
          <p:nvPr>
            <p:custDataLst>
              <p:tags r:id="rId30"/>
            </p:custDataLst>
          </p:nvPr>
        </p:nvSpPr>
        <p:spPr bwMode="auto">
          <a:xfrm>
            <a:off x="858838" y="5908675"/>
            <a:ext cx="9239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B6915CC-91FA-4D36-B2AF-AE4522C5690F}" type="datetime'B''''e''ef ''''(''''b''''e''e''f'' ''her''''''''''d)'''''''''">
              <a:rPr lang="en-US" altLang="en-US" sz="1000" smtClean="0"/>
              <a:pPr marL="0" indent="0" algn="ctr">
                <a:spcBef>
                  <a:spcPct val="0"/>
                </a:spcBef>
                <a:spcAft>
                  <a:spcPct val="0"/>
                </a:spcAft>
                <a:buNone/>
              </a:pPr>
              <a:t>Beef (beef herd)</a:t>
            </a:fld>
            <a:endParaRPr lang="en-US" sz="1000"/>
          </a:p>
        </p:txBody>
      </p:sp>
      <p:sp>
        <p:nvSpPr>
          <p:cNvPr id="207" name="Text Placeholder 10">
            <a:extLst>
              <a:ext uri="{FF2B5EF4-FFF2-40B4-BE49-F238E27FC236}">
                <a16:creationId xmlns:a16="http://schemas.microsoft.com/office/drawing/2014/main" id="{7A0985E2-C710-33C9-31D8-E454C93D88C2}"/>
              </a:ext>
            </a:extLst>
          </p:cNvPr>
          <p:cNvSpPr txBox="1">
            <a:spLocks/>
          </p:cNvSpPr>
          <p:nvPr>
            <p:custDataLst>
              <p:tags r:id="rId31"/>
            </p:custDataLst>
          </p:nvPr>
        </p:nvSpPr>
        <p:spPr bwMode="gray">
          <a:xfrm>
            <a:off x="2546350" y="5324475"/>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AA5A70D-FFD8-48B1-BEEB-2FB697B924F4}" type="datetime'''''''''''''''''''''''''''''6''''''''''''8''''''''%'''''">
              <a:rPr lang="en-US" altLang="en-US" sz="1000" smtClean="0">
                <a:solidFill>
                  <a:schemeClr val="bg1"/>
                </a:solidFill>
                <a:effectLst/>
              </a:rPr>
              <a:pPr marL="0" indent="0" algn="ctr">
                <a:spcBef>
                  <a:spcPct val="0"/>
                </a:spcBef>
                <a:spcAft>
                  <a:spcPct val="0"/>
                </a:spcAft>
                <a:buNone/>
              </a:pPr>
              <a:t>68%</a:t>
            </a:fld>
            <a:endParaRPr lang="en-US" sz="1000">
              <a:solidFill>
                <a:schemeClr val="bg1"/>
              </a:solidFill>
            </a:endParaRPr>
          </a:p>
        </p:txBody>
      </p:sp>
      <p:sp>
        <p:nvSpPr>
          <p:cNvPr id="236" name="Text Placeholder 10">
            <a:extLst>
              <a:ext uri="{FF2B5EF4-FFF2-40B4-BE49-F238E27FC236}">
                <a16:creationId xmlns:a16="http://schemas.microsoft.com/office/drawing/2014/main" id="{EF7B9F9F-547E-C816-CC6D-93318D10A22B}"/>
              </a:ext>
            </a:extLst>
          </p:cNvPr>
          <p:cNvSpPr txBox="1">
            <a:spLocks/>
          </p:cNvSpPr>
          <p:nvPr>
            <p:custDataLst>
              <p:tags r:id="rId32"/>
            </p:custDataLst>
          </p:nvPr>
        </p:nvSpPr>
        <p:spPr bwMode="auto">
          <a:xfrm>
            <a:off x="2255838" y="5908675"/>
            <a:ext cx="8683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000"/>
              <a:t>Lamb and mutton</a:t>
            </a:r>
            <a:endParaRPr lang="en-US" sz="1000"/>
          </a:p>
        </p:txBody>
      </p:sp>
      <p:sp>
        <p:nvSpPr>
          <p:cNvPr id="209" name="Text Placeholder 10">
            <a:extLst>
              <a:ext uri="{FF2B5EF4-FFF2-40B4-BE49-F238E27FC236}">
                <a16:creationId xmlns:a16="http://schemas.microsoft.com/office/drawing/2014/main" id="{1F77FE85-1884-4A85-F8DC-E5A9FB6C4023}"/>
              </a:ext>
            </a:extLst>
          </p:cNvPr>
          <p:cNvSpPr txBox="1">
            <a:spLocks/>
          </p:cNvSpPr>
          <p:nvPr>
            <p:custDataLst>
              <p:tags r:id="rId33"/>
            </p:custDataLst>
          </p:nvPr>
        </p:nvSpPr>
        <p:spPr bwMode="gray">
          <a:xfrm>
            <a:off x="3913188" y="5411788"/>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95A2493-1D7B-4FB7-8BC1-F05506B18889}" type="datetime'''6''''''6''''''''''''''''''''''''''''''%'''''">
              <a:rPr lang="en-US" altLang="en-US" sz="1000" smtClean="0">
                <a:solidFill>
                  <a:schemeClr val="bg1"/>
                </a:solidFill>
                <a:effectLst/>
              </a:rPr>
              <a:pPr marL="0" indent="0" algn="ctr">
                <a:spcBef>
                  <a:spcPct val="0"/>
                </a:spcBef>
                <a:spcAft>
                  <a:spcPct val="0"/>
                </a:spcAft>
                <a:buNone/>
              </a:pPr>
              <a:t>66%</a:t>
            </a:fld>
            <a:endParaRPr lang="en-US" sz="1000">
              <a:solidFill>
                <a:schemeClr val="bg1"/>
              </a:solidFill>
            </a:endParaRPr>
          </a:p>
        </p:txBody>
      </p:sp>
      <p:sp>
        <p:nvSpPr>
          <p:cNvPr id="239" name="Text Placeholder 10">
            <a:extLst>
              <a:ext uri="{FF2B5EF4-FFF2-40B4-BE49-F238E27FC236}">
                <a16:creationId xmlns:a16="http://schemas.microsoft.com/office/drawing/2014/main" id="{98070341-1F53-0A42-95CC-0BD8D5F23025}"/>
              </a:ext>
            </a:extLst>
          </p:cNvPr>
          <p:cNvSpPr txBox="1">
            <a:spLocks/>
          </p:cNvSpPr>
          <p:nvPr>
            <p:custDataLst>
              <p:tags r:id="rId34"/>
            </p:custDataLst>
          </p:nvPr>
        </p:nvSpPr>
        <p:spPr bwMode="auto">
          <a:xfrm>
            <a:off x="3579813" y="5908675"/>
            <a:ext cx="9540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0A6ECED-AC15-435B-ACD9-446E2BB0F3C5}" type="datetime'B''e''''e''''''''f'''''''''''' (d''ai''''''r''y ''herd)'''''''">
              <a:rPr lang="en-US" altLang="en-US" sz="1000" smtClean="0"/>
              <a:pPr marL="0" indent="0" algn="ctr">
                <a:spcBef>
                  <a:spcPct val="0"/>
                </a:spcBef>
                <a:spcAft>
                  <a:spcPct val="0"/>
                </a:spcAft>
                <a:buNone/>
              </a:pPr>
              <a:t>Beef (dairy herd)</a:t>
            </a:fld>
            <a:endParaRPr lang="en-US" sz="1000"/>
          </a:p>
        </p:txBody>
      </p:sp>
      <p:sp>
        <p:nvSpPr>
          <p:cNvPr id="212" name="Text Placeholder 10">
            <a:extLst>
              <a:ext uri="{FF2B5EF4-FFF2-40B4-BE49-F238E27FC236}">
                <a16:creationId xmlns:a16="http://schemas.microsoft.com/office/drawing/2014/main" id="{BEDEAB60-668C-1D5E-6C42-25A15B65DF6B}"/>
              </a:ext>
            </a:extLst>
          </p:cNvPr>
          <p:cNvSpPr txBox="1">
            <a:spLocks/>
          </p:cNvSpPr>
          <p:nvPr>
            <p:custDataLst>
              <p:tags r:id="rId35"/>
            </p:custDataLst>
          </p:nvPr>
        </p:nvSpPr>
        <p:spPr bwMode="gray">
          <a:xfrm>
            <a:off x="5281613" y="5557838"/>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6DA887C-3CC7-41D4-801A-448A1487CC76}" type="datetime'''5''''''''''''''''''''''''''0''%'''''''">
              <a:rPr lang="en-US" altLang="en-US" sz="1000" smtClean="0">
                <a:solidFill>
                  <a:schemeClr val="bg1"/>
                </a:solidFill>
                <a:effectLst/>
              </a:rPr>
              <a:pPr marL="0" indent="0" algn="ctr">
                <a:spcBef>
                  <a:spcPct val="0"/>
                </a:spcBef>
                <a:spcAft>
                  <a:spcPct val="0"/>
                </a:spcAft>
                <a:buNone/>
              </a:pPr>
              <a:t>50%</a:t>
            </a:fld>
            <a:endParaRPr lang="en-US" sz="1000">
              <a:solidFill>
                <a:schemeClr val="bg1"/>
              </a:solidFill>
            </a:endParaRPr>
          </a:p>
        </p:txBody>
      </p:sp>
      <p:sp>
        <p:nvSpPr>
          <p:cNvPr id="245" name="Text Placeholder 10">
            <a:extLst>
              <a:ext uri="{FF2B5EF4-FFF2-40B4-BE49-F238E27FC236}">
                <a16:creationId xmlns:a16="http://schemas.microsoft.com/office/drawing/2014/main" id="{0AD5E3A1-4DD8-F323-AFA6-65BFE2523F38}"/>
              </a:ext>
            </a:extLst>
          </p:cNvPr>
          <p:cNvSpPr txBox="1">
            <a:spLocks/>
          </p:cNvSpPr>
          <p:nvPr>
            <p:custDataLst>
              <p:tags r:id="rId36"/>
            </p:custDataLst>
          </p:nvPr>
        </p:nvSpPr>
        <p:spPr bwMode="auto">
          <a:xfrm>
            <a:off x="4929188" y="5908675"/>
            <a:ext cx="9921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3CDC266-985A-4985-876D-3AC3E134DB03}" type="datetime'Sh''''''''''rimp''''''s ''''''''(f''''''a''rmed'''')'''">
              <a:rPr lang="en-US" altLang="en-US" sz="1000" smtClean="0"/>
              <a:pPr marL="0" indent="0" algn="ctr">
                <a:spcBef>
                  <a:spcPct val="0"/>
                </a:spcBef>
                <a:spcAft>
                  <a:spcPct val="0"/>
                </a:spcAft>
                <a:buNone/>
              </a:pPr>
              <a:t>Shrimps (farmed)</a:t>
            </a:fld>
            <a:endParaRPr lang="en-US" sz="1000"/>
          </a:p>
        </p:txBody>
      </p:sp>
      <p:sp>
        <p:nvSpPr>
          <p:cNvPr id="204" name="Text Placeholder 10">
            <a:extLst>
              <a:ext uri="{FF2B5EF4-FFF2-40B4-BE49-F238E27FC236}">
                <a16:creationId xmlns:a16="http://schemas.microsoft.com/office/drawing/2014/main" id="{3C8E8C0D-C6BC-DE39-4079-D78ACF0D64E5}"/>
              </a:ext>
            </a:extLst>
          </p:cNvPr>
          <p:cNvSpPr txBox="1">
            <a:spLocks/>
          </p:cNvSpPr>
          <p:nvPr>
            <p:custDataLst>
              <p:tags r:id="rId37"/>
            </p:custDataLst>
          </p:nvPr>
        </p:nvSpPr>
        <p:spPr bwMode="gray">
          <a:xfrm>
            <a:off x="1177925" y="4822825"/>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5A3EE5F-33F2-4E13-882A-1C5483346C3B}" type="datetime'''''''''''''''''''5''''''''7''''''''''''%'''''''">
              <a:rPr lang="en-US" altLang="en-US" sz="1000" smtClean="0">
                <a:solidFill>
                  <a:schemeClr val="bg1"/>
                </a:solidFill>
                <a:effectLst/>
              </a:rPr>
              <a:pPr marL="0" indent="0" algn="ctr">
                <a:spcBef>
                  <a:spcPct val="0"/>
                </a:spcBef>
                <a:spcAft>
                  <a:spcPct val="0"/>
                </a:spcAft>
                <a:buNone/>
              </a:pPr>
              <a:t>57%</a:t>
            </a:fld>
            <a:endParaRPr lang="en-US" sz="1000">
              <a:solidFill>
                <a:schemeClr val="bg1"/>
              </a:solidFill>
            </a:endParaRPr>
          </a:p>
        </p:txBody>
      </p:sp>
      <p:sp>
        <p:nvSpPr>
          <p:cNvPr id="248" name="Text Placeholder 10">
            <a:extLst>
              <a:ext uri="{FF2B5EF4-FFF2-40B4-BE49-F238E27FC236}">
                <a16:creationId xmlns:a16="http://schemas.microsoft.com/office/drawing/2014/main" id="{9D614F33-074F-5856-42B6-49232093980D}"/>
              </a:ext>
            </a:extLst>
          </p:cNvPr>
          <p:cNvSpPr txBox="1">
            <a:spLocks/>
          </p:cNvSpPr>
          <p:nvPr>
            <p:custDataLst>
              <p:tags r:id="rId38"/>
            </p:custDataLst>
          </p:nvPr>
        </p:nvSpPr>
        <p:spPr bwMode="auto">
          <a:xfrm>
            <a:off x="6567488" y="5908675"/>
            <a:ext cx="4476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1FCEB00-540C-48EA-B83C-11943C897FED}" type="datetime'''''C''h''''''''''e''''''''''''e''''''''''se'''''''''''''''">
              <a:rPr lang="en-US" altLang="en-US" sz="1000" smtClean="0"/>
              <a:pPr marL="0" indent="0" algn="ctr">
                <a:spcBef>
                  <a:spcPct val="0"/>
                </a:spcBef>
                <a:spcAft>
                  <a:spcPct val="0"/>
                </a:spcAft>
                <a:buNone/>
              </a:pPr>
              <a:t>Cheese</a:t>
            </a:fld>
            <a:endParaRPr lang="en-US" sz="1000"/>
          </a:p>
        </p:txBody>
      </p:sp>
      <p:sp>
        <p:nvSpPr>
          <p:cNvPr id="217" name="Text Placeholder 10">
            <a:extLst>
              <a:ext uri="{FF2B5EF4-FFF2-40B4-BE49-F238E27FC236}">
                <a16:creationId xmlns:a16="http://schemas.microsoft.com/office/drawing/2014/main" id="{541C8F25-73CC-D7E2-264B-BA98C6D0B86E}"/>
              </a:ext>
            </a:extLst>
          </p:cNvPr>
          <p:cNvSpPr txBox="1">
            <a:spLocks/>
          </p:cNvSpPr>
          <p:nvPr>
            <p:custDataLst>
              <p:tags r:id="rId39"/>
            </p:custDataLst>
          </p:nvPr>
        </p:nvSpPr>
        <p:spPr bwMode="gray">
          <a:xfrm>
            <a:off x="8016875" y="5649913"/>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AE9952E-4CD2-41FC-A288-1CCAEF72BD86}" type="datetime'''''''''''''''5''''''9''''''''''''''''''%'''''''''">
              <a:rPr lang="en-US" altLang="en-US" sz="1000" smtClean="0">
                <a:solidFill>
                  <a:schemeClr val="bg1"/>
                </a:solidFill>
                <a:effectLst/>
              </a:rPr>
              <a:pPr marL="0" indent="0" algn="ctr">
                <a:spcBef>
                  <a:spcPct val="0"/>
                </a:spcBef>
                <a:spcAft>
                  <a:spcPct val="0"/>
                </a:spcAft>
                <a:buNone/>
              </a:pPr>
              <a:t>59%</a:t>
            </a:fld>
            <a:endParaRPr lang="en-US" sz="1000">
              <a:solidFill>
                <a:schemeClr val="bg1"/>
              </a:solidFill>
            </a:endParaRPr>
          </a:p>
        </p:txBody>
      </p:sp>
      <p:sp>
        <p:nvSpPr>
          <p:cNvPr id="251" name="Text Placeholder 10">
            <a:extLst>
              <a:ext uri="{FF2B5EF4-FFF2-40B4-BE49-F238E27FC236}">
                <a16:creationId xmlns:a16="http://schemas.microsoft.com/office/drawing/2014/main" id="{BA6B2F16-8BCF-08CE-D7D7-E0C762B86493}"/>
              </a:ext>
            </a:extLst>
          </p:cNvPr>
          <p:cNvSpPr txBox="1">
            <a:spLocks/>
          </p:cNvSpPr>
          <p:nvPr>
            <p:custDataLst>
              <p:tags r:id="rId40"/>
            </p:custDataLst>
          </p:nvPr>
        </p:nvSpPr>
        <p:spPr bwMode="auto">
          <a:xfrm>
            <a:off x="7754938" y="5908675"/>
            <a:ext cx="8096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000"/>
              <a:t>Fish (farmed)</a:t>
            </a:r>
            <a:endParaRPr lang="en-US" sz="1000"/>
          </a:p>
        </p:txBody>
      </p:sp>
      <p:sp>
        <p:nvSpPr>
          <p:cNvPr id="267" name="Text Placeholder 10">
            <a:extLst>
              <a:ext uri="{FF2B5EF4-FFF2-40B4-BE49-F238E27FC236}">
                <a16:creationId xmlns:a16="http://schemas.microsoft.com/office/drawing/2014/main" id="{BF31FF30-6DC9-C666-5E5B-5C5B18858FB8}"/>
              </a:ext>
            </a:extLst>
          </p:cNvPr>
          <p:cNvSpPr txBox="1">
            <a:spLocks/>
          </p:cNvSpPr>
          <p:nvPr>
            <p:custDataLst>
              <p:tags r:id="rId41"/>
            </p:custDataLst>
          </p:nvPr>
        </p:nvSpPr>
        <p:spPr bwMode="gray">
          <a:xfrm>
            <a:off x="1233488" y="2266950"/>
            <a:ext cx="1746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3D25C20-1A02-44F4-B66E-268AA948A62C}" type="datetime'''''''''9''''''''''9'''''''''''''''''''''''''">
              <a:rPr lang="en-US" altLang="en-US" sz="1000" smtClean="0"/>
              <a:pPr marL="0" indent="0" algn="ctr">
                <a:spcBef>
                  <a:spcPct val="0"/>
                </a:spcBef>
                <a:spcAft>
                  <a:spcPct val="0"/>
                </a:spcAft>
                <a:buNone/>
              </a:pPr>
              <a:t>99</a:t>
            </a:fld>
            <a:endParaRPr lang="en-US" sz="1000"/>
          </a:p>
        </p:txBody>
      </p:sp>
      <p:sp>
        <p:nvSpPr>
          <p:cNvPr id="215" name="Text Placeholder 10">
            <a:extLst>
              <a:ext uri="{FF2B5EF4-FFF2-40B4-BE49-F238E27FC236}">
                <a16:creationId xmlns:a16="http://schemas.microsoft.com/office/drawing/2014/main" id="{9876679D-98F9-FEF8-241A-DBA4FF9E59C6}"/>
              </a:ext>
            </a:extLst>
          </p:cNvPr>
          <p:cNvSpPr txBox="1">
            <a:spLocks/>
          </p:cNvSpPr>
          <p:nvPr>
            <p:custDataLst>
              <p:tags r:id="rId42"/>
            </p:custDataLst>
          </p:nvPr>
        </p:nvSpPr>
        <p:spPr bwMode="gray">
          <a:xfrm>
            <a:off x="6648450" y="5564188"/>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586E2CC-124F-4C01-8CFE-C09292D4C900}" type="datetime'''''''''''''5''''''''''''''''''''5''''%'''''''">
              <a:rPr lang="en-US" altLang="en-US" sz="1000" smtClean="0">
                <a:solidFill>
                  <a:schemeClr val="bg1"/>
                </a:solidFill>
                <a:effectLst/>
              </a:rPr>
              <a:pPr marL="0" indent="0" algn="ctr">
                <a:spcBef>
                  <a:spcPct val="0"/>
                </a:spcBef>
                <a:spcAft>
                  <a:spcPct val="0"/>
                </a:spcAft>
                <a:buNone/>
              </a:pPr>
              <a:t>55%</a:t>
            </a:fld>
            <a:endParaRPr lang="en-US" sz="1000">
              <a:solidFill>
                <a:schemeClr val="bg1"/>
              </a:solidFill>
            </a:endParaRPr>
          </a:p>
        </p:txBody>
      </p:sp>
      <p:sp>
        <p:nvSpPr>
          <p:cNvPr id="297" name="Text Placeholder 10">
            <a:extLst>
              <a:ext uri="{FF2B5EF4-FFF2-40B4-BE49-F238E27FC236}">
                <a16:creationId xmlns:a16="http://schemas.microsoft.com/office/drawing/2014/main" id="{B3790449-6E05-7E6A-E31B-4E6E5259E6F6}"/>
              </a:ext>
            </a:extLst>
          </p:cNvPr>
          <p:cNvSpPr txBox="1">
            <a:spLocks/>
          </p:cNvSpPr>
          <p:nvPr>
            <p:custDataLst>
              <p:tags r:id="rId43"/>
            </p:custDataLst>
          </p:nvPr>
        </p:nvSpPr>
        <p:spPr bwMode="gray">
          <a:xfrm>
            <a:off x="3968750" y="4543425"/>
            <a:ext cx="17462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9CCC55C-E760-4856-A361-DAEB05B78B28}" type="datetime'''''''''''''''''''33'''''''''''''''''''''''">
              <a:rPr lang="en-US" altLang="en-US" sz="1000" smtClean="0"/>
              <a:pPr marL="0" indent="0" algn="ctr">
                <a:spcBef>
                  <a:spcPct val="0"/>
                </a:spcBef>
                <a:spcAft>
                  <a:spcPct val="0"/>
                </a:spcAft>
                <a:buNone/>
              </a:pPr>
              <a:t>33</a:t>
            </a:fld>
            <a:endParaRPr lang="en-US" sz="1000"/>
          </a:p>
        </p:txBody>
      </p:sp>
      <p:sp useBgFill="1">
        <p:nvSpPr>
          <p:cNvPr id="320" name="Text Placeholder 10">
            <a:extLst>
              <a:ext uri="{FF2B5EF4-FFF2-40B4-BE49-F238E27FC236}">
                <a16:creationId xmlns:a16="http://schemas.microsoft.com/office/drawing/2014/main" id="{8D18CF61-DEA1-2081-29D8-F5A49BD84965}"/>
              </a:ext>
            </a:extLst>
          </p:cNvPr>
          <p:cNvSpPr txBox="1">
            <a:spLocks/>
          </p:cNvSpPr>
          <p:nvPr>
            <p:custDataLst>
              <p:tags r:id="rId44"/>
            </p:custDataLst>
          </p:nvPr>
        </p:nvSpPr>
        <p:spPr bwMode="gray">
          <a:xfrm>
            <a:off x="5337175" y="4764088"/>
            <a:ext cx="174625" cy="152400"/>
          </a:xfrm>
          <a:prstGeom prst="rect">
            <a:avLst/>
          </a:prstGeom>
          <a:ln>
            <a:noFill/>
          </a:ln>
          <a:effec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AB5A82D-B699-4947-A5C2-F79ECCDB9B57}" type="datetime'''2''''''''''''''''''''''''''''''''''''''''''''''''7'''">
              <a:rPr lang="en-US" altLang="en-US" sz="1000" smtClean="0">
                <a:effectLst/>
              </a:rPr>
              <a:pPr marL="0" indent="0" algn="ctr">
                <a:spcBef>
                  <a:spcPct val="0"/>
                </a:spcBef>
                <a:spcAft>
                  <a:spcPct val="0"/>
                </a:spcAft>
                <a:buNone/>
              </a:pPr>
              <a:t>27</a:t>
            </a:fld>
            <a:endParaRPr lang="en-US" sz="1000"/>
          </a:p>
        </p:txBody>
      </p:sp>
      <p:sp>
        <p:nvSpPr>
          <p:cNvPr id="331" name="Text Placeholder 10">
            <a:extLst>
              <a:ext uri="{FF2B5EF4-FFF2-40B4-BE49-F238E27FC236}">
                <a16:creationId xmlns:a16="http://schemas.microsoft.com/office/drawing/2014/main" id="{475B2EBB-3639-D19E-B6DB-17C7E57E175D}"/>
              </a:ext>
            </a:extLst>
          </p:cNvPr>
          <p:cNvSpPr txBox="1">
            <a:spLocks/>
          </p:cNvSpPr>
          <p:nvPr>
            <p:custDataLst>
              <p:tags r:id="rId45"/>
            </p:custDataLst>
          </p:nvPr>
        </p:nvSpPr>
        <p:spPr bwMode="gray">
          <a:xfrm>
            <a:off x="6704013" y="4867275"/>
            <a:ext cx="17462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A3BB703-D366-4F35-A5B1-7BE70D5D2ABC}" type="datetime'''''''''''''''''''''24'''''''''''''''''''''''''''">
              <a:rPr lang="en-US" altLang="en-US" sz="1000" smtClean="0"/>
              <a:pPr marL="0" indent="0" algn="ctr">
                <a:spcBef>
                  <a:spcPct val="0"/>
                </a:spcBef>
                <a:spcAft>
                  <a:spcPct val="0"/>
                </a:spcAft>
                <a:buNone/>
              </a:pPr>
              <a:t>24</a:t>
            </a:fld>
            <a:endParaRPr lang="en-US" sz="1000"/>
          </a:p>
        </p:txBody>
      </p:sp>
      <p:sp>
        <p:nvSpPr>
          <p:cNvPr id="343" name="Text Placeholder 10">
            <a:extLst>
              <a:ext uri="{FF2B5EF4-FFF2-40B4-BE49-F238E27FC236}">
                <a16:creationId xmlns:a16="http://schemas.microsoft.com/office/drawing/2014/main" id="{47B2A740-04CB-4140-27AE-429C9B75E716}"/>
              </a:ext>
            </a:extLst>
          </p:cNvPr>
          <p:cNvSpPr txBox="1">
            <a:spLocks/>
          </p:cNvSpPr>
          <p:nvPr>
            <p:custDataLst>
              <p:tags r:id="rId46"/>
            </p:custDataLst>
          </p:nvPr>
        </p:nvSpPr>
        <p:spPr bwMode="gray">
          <a:xfrm>
            <a:off x="8072438" y="5219700"/>
            <a:ext cx="17462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0DF2FE8-954D-404B-876B-2385B470044E}" type="datetime'''''''''''1''''''''''''''''''''''4'''''''''''''''''''''">
              <a:rPr lang="en-US" altLang="en-US" sz="1000" smtClean="0"/>
              <a:pPr marL="0" indent="0" algn="ctr">
                <a:spcBef>
                  <a:spcPct val="0"/>
                </a:spcBef>
                <a:spcAft>
                  <a:spcPct val="0"/>
                </a:spcAft>
                <a:buNone/>
              </a:pPr>
              <a:t>14</a:t>
            </a:fld>
            <a:endParaRPr lang="en-US" sz="1000"/>
          </a:p>
        </p:txBody>
      </p:sp>
      <p:sp>
        <p:nvSpPr>
          <p:cNvPr id="287" name="Text Placeholder 10">
            <a:extLst>
              <a:ext uri="{FF2B5EF4-FFF2-40B4-BE49-F238E27FC236}">
                <a16:creationId xmlns:a16="http://schemas.microsoft.com/office/drawing/2014/main" id="{7ED3F1AA-654C-F301-F3E3-6CD273E6D3E4}"/>
              </a:ext>
            </a:extLst>
          </p:cNvPr>
          <p:cNvSpPr txBox="1">
            <a:spLocks/>
          </p:cNvSpPr>
          <p:nvPr>
            <p:custDataLst>
              <p:tags r:id="rId47"/>
            </p:custDataLst>
          </p:nvPr>
        </p:nvSpPr>
        <p:spPr bwMode="gray">
          <a:xfrm>
            <a:off x="2601913" y="4321175"/>
            <a:ext cx="1746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AE7B22C-2314-445D-A4CB-13F63ED9EBF4}" type="datetime'''''''''''''''''''''4''''''''''''''0'''''''''''''''''">
              <a:rPr lang="en-US" altLang="en-US" sz="1000" smtClean="0"/>
              <a:pPr marL="0" indent="0" algn="ctr">
                <a:spcBef>
                  <a:spcPct val="0"/>
                </a:spcBef>
                <a:spcAft>
                  <a:spcPct val="0"/>
                </a:spcAft>
                <a:buNone/>
              </a:pPr>
              <a:t>40</a:t>
            </a:fld>
            <a:endParaRPr lang="en-US" sz="1000"/>
          </a:p>
        </p:txBody>
      </p:sp>
      <p:sp>
        <p:nvSpPr>
          <p:cNvPr id="525" name="Rectangle 524">
            <a:extLst>
              <a:ext uri="{FF2B5EF4-FFF2-40B4-BE49-F238E27FC236}">
                <a16:creationId xmlns:a16="http://schemas.microsoft.com/office/drawing/2014/main" id="{763F3AA7-EF9A-8AFB-BBB2-D2120178AF64}"/>
              </a:ext>
            </a:extLst>
          </p:cNvPr>
          <p:cNvSpPr/>
          <p:nvPr/>
        </p:nvSpPr>
        <p:spPr bwMode="gray">
          <a:xfrm>
            <a:off x="6904288" y="2060574"/>
            <a:ext cx="1895264" cy="174664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 name="Title 3">
            <a:extLst>
              <a:ext uri="{FF2B5EF4-FFF2-40B4-BE49-F238E27FC236}">
                <a16:creationId xmlns:a16="http://schemas.microsoft.com/office/drawing/2014/main" id="{9167DF2C-2856-0DB8-93A9-3EAF318FB9E7}"/>
              </a:ext>
            </a:extLst>
          </p:cNvPr>
          <p:cNvSpPr>
            <a:spLocks noGrp="1"/>
          </p:cNvSpPr>
          <p:nvPr>
            <p:ph type="title"/>
          </p:nvPr>
        </p:nvSpPr>
        <p:spPr/>
        <p:txBody>
          <a:bodyPr vert="horz">
            <a:noAutofit/>
          </a:bodyPr>
          <a:lstStyle/>
          <a:p>
            <a:r>
              <a:rPr lang="en-US">
                <a:solidFill>
                  <a:srgbClr val="000000"/>
                </a:solidFill>
                <a:latin typeface="Arial"/>
                <a:cs typeface="Arial"/>
              </a:rPr>
              <a:t>O</a:t>
            </a:r>
            <a:r>
              <a:rPr lang="en-US" b="1">
                <a:solidFill>
                  <a:srgbClr val="000000"/>
                </a:solidFill>
                <a:latin typeface="Arial"/>
                <a:cs typeface="Arial"/>
              </a:rPr>
              <a:t>f all animal protein sources, beef has the highest carbon footprint, mainly due to high methane emissions</a:t>
            </a:r>
            <a:endParaRPr lang="en-US"/>
          </a:p>
        </p:txBody>
      </p:sp>
      <p:sp>
        <p:nvSpPr>
          <p:cNvPr id="2" name="btfpNotesBox292759">
            <a:extLst>
              <a:ext uri="{FF2B5EF4-FFF2-40B4-BE49-F238E27FC236}">
                <a16:creationId xmlns:a16="http://schemas.microsoft.com/office/drawing/2014/main" id="{67F252B0-ED74-AD62-CA9D-568178694A73}"/>
              </a:ext>
            </a:extLst>
          </p:cNvPr>
          <p:cNvSpPr txBox="1"/>
          <p:nvPr>
            <p:custDataLst>
              <p:tags r:id="rId48"/>
            </p:custDataLst>
          </p:nvPr>
        </p:nvSpPr>
        <p:spPr bwMode="gray">
          <a:xfrm>
            <a:off x="329184" y="6419088"/>
            <a:ext cx="9681903" cy="369332"/>
          </a:xfrm>
          <a:prstGeom prst="rect">
            <a:avLst/>
          </a:prstGeom>
          <a:noFill/>
        </p:spPr>
        <p:txBody>
          <a:bodyPr vert="horz" wrap="square" lIns="0" tIns="0" rIns="0" bIns="0" rtlCol="0" anchor="b">
            <a:spAutoFit/>
          </a:bodyPr>
          <a:lstStyle/>
          <a:p>
            <a:pPr marL="0" indent="0">
              <a:spcBef>
                <a:spcPts val="0"/>
              </a:spcBef>
              <a:buNone/>
            </a:pPr>
            <a:r>
              <a:rPr lang="en-US" sz="800" baseline="30000">
                <a:solidFill>
                  <a:srgbClr val="000000"/>
                </a:solidFill>
              </a:rPr>
              <a:t>1 </a:t>
            </a:r>
            <a:r>
              <a:rPr lang="en-US" sz="800">
                <a:solidFill>
                  <a:srgbClr val="000000"/>
                </a:solidFill>
              </a:rPr>
              <a:t>Including negligible Scope 2 emissions for farm operations.</a:t>
            </a:r>
          </a:p>
          <a:p>
            <a:pPr marL="0" indent="0">
              <a:spcBef>
                <a:spcPts val="0"/>
              </a:spcBef>
              <a:buNone/>
            </a:pPr>
            <a:r>
              <a:rPr lang="en-US" sz="800">
                <a:solidFill>
                  <a:srgbClr val="000000"/>
                </a:solidFill>
              </a:rPr>
              <a:t>Sources: Rosado &amp; Roser, </a:t>
            </a:r>
            <a:r>
              <a:rPr lang="en-US" sz="800">
                <a:solidFill>
                  <a:srgbClr val="000000"/>
                </a:solidFill>
                <a:hlinkClick r:id="rId69"/>
              </a:rPr>
              <a:t>Environmental Impacts of Food Production </a:t>
            </a:r>
            <a:r>
              <a:rPr lang="en-US" sz="800">
                <a:solidFill>
                  <a:srgbClr val="000000"/>
                </a:solidFill>
              </a:rPr>
              <a:t>(2022); Science, </a:t>
            </a:r>
            <a:r>
              <a:rPr lang="en-US" sz="800">
                <a:solidFill>
                  <a:srgbClr val="000000"/>
                </a:solidFill>
                <a:hlinkClick r:id="rId70"/>
              </a:rPr>
              <a:t>Reducing Food’s Impact Through Producers and Consumers</a:t>
            </a:r>
            <a:r>
              <a:rPr lang="en-US" sz="800">
                <a:solidFill>
                  <a:srgbClr val="000000"/>
                </a:solidFill>
              </a:rPr>
              <a:t> (2018).</a:t>
            </a:r>
          </a:p>
          <a:p>
            <a:r>
              <a:rPr lang="en-US" sz="800">
                <a:solidFill>
                  <a:srgbClr val="000000"/>
                </a:solidFill>
              </a:rPr>
              <a:t>Credit: </a:t>
            </a:r>
            <a:r>
              <a:rPr lang="en-US" sz="800">
                <a:latin typeface="Arial"/>
                <a:cs typeface="Arial"/>
              </a:rPr>
              <a:t>Asya </a:t>
            </a:r>
            <a:r>
              <a:rPr lang="en-US" sz="800" err="1">
                <a:latin typeface="Arial"/>
                <a:cs typeface="Arial"/>
              </a:rPr>
              <a:t>Ikizler</a:t>
            </a:r>
            <a:r>
              <a:rPr lang="en-US" sz="800">
                <a:latin typeface="Arial"/>
                <a:cs typeface="Arial"/>
              </a:rPr>
              <a:t>, Nadine Palmowski, Friedrich Sayn-Wittgenstein, </a:t>
            </a:r>
            <a:r>
              <a:rPr lang="en-US" sz="800" err="1">
                <a:latin typeface="Arial"/>
                <a:cs typeface="Arial"/>
              </a:rPr>
              <a:t>Hyae</a:t>
            </a:r>
            <a:r>
              <a:rPr lang="en-US" sz="800">
                <a:latin typeface="Arial"/>
                <a:cs typeface="Arial"/>
              </a:rPr>
              <a:t> Ryung Kim, </a:t>
            </a:r>
            <a:r>
              <a:rPr lang="en-US" sz="800"/>
              <a:t>and </a:t>
            </a:r>
            <a:r>
              <a:rPr lang="en-US" sz="800">
                <a:hlinkClick r:id="rId71"/>
              </a:rPr>
              <a:t>Gernot Wagner</a:t>
            </a:r>
            <a:r>
              <a:rPr lang="en-US" sz="800"/>
              <a:t>. </a:t>
            </a:r>
            <a:r>
              <a:rPr lang="en-US" sz="800">
                <a:hlinkClick r:id="rId72"/>
              </a:rPr>
              <a:t>Share with attribution</a:t>
            </a:r>
            <a:r>
              <a:rPr lang="en-US" sz="800"/>
              <a:t>: </a:t>
            </a:r>
            <a:r>
              <a:rPr lang="en-US" sz="800" err="1"/>
              <a:t>Sayn</a:t>
            </a:r>
            <a:r>
              <a:rPr lang="en-US" sz="800"/>
              <a:t>-Wittgenstein </a:t>
            </a:r>
            <a:r>
              <a:rPr lang="en-US" sz="800" i="1"/>
              <a:t>et al., </a:t>
            </a:r>
            <a:r>
              <a:rPr lang="en-US" sz="800"/>
              <a:t>“</a:t>
            </a:r>
            <a:r>
              <a:rPr lang="en-US" sz="800">
                <a:hlinkClick r:id="rId73"/>
              </a:rPr>
              <a:t>Sustainable Proteins</a:t>
            </a:r>
            <a:r>
              <a:rPr lang="en-US" sz="800"/>
              <a:t>” (16 May 2025).</a:t>
            </a:r>
            <a:endParaRPr lang="en-US" sz="800">
              <a:solidFill>
                <a:srgbClr val="000000"/>
              </a:solidFill>
            </a:endParaRPr>
          </a:p>
        </p:txBody>
      </p:sp>
      <p:sp>
        <p:nvSpPr>
          <p:cNvPr id="33" name="Rectangle 32">
            <a:extLst>
              <a:ext uri="{FF2B5EF4-FFF2-40B4-BE49-F238E27FC236}">
                <a16:creationId xmlns:a16="http://schemas.microsoft.com/office/drawing/2014/main" id="{FFAF15A8-52FA-B546-1923-1326AB18D861}"/>
              </a:ext>
            </a:extLst>
          </p:cNvPr>
          <p:cNvSpPr/>
          <p:nvPr>
            <p:custDataLst>
              <p:tags r:id="rId49"/>
            </p:custDataLst>
          </p:nvPr>
        </p:nvSpPr>
        <p:spPr bwMode="auto">
          <a:xfrm>
            <a:off x="7008813" y="2147888"/>
            <a:ext cx="214313" cy="160338"/>
          </a:xfrm>
          <a:prstGeom prst="rect">
            <a:avLst/>
          </a:prstGeom>
          <a:solidFill>
            <a:schemeClr val="accent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4" name="Rectangle 33">
            <a:extLst>
              <a:ext uri="{FF2B5EF4-FFF2-40B4-BE49-F238E27FC236}">
                <a16:creationId xmlns:a16="http://schemas.microsoft.com/office/drawing/2014/main" id="{F212872A-B614-E1FD-1146-F360C12ACCCB}"/>
              </a:ext>
            </a:extLst>
          </p:cNvPr>
          <p:cNvSpPr/>
          <p:nvPr>
            <p:custDataLst>
              <p:tags r:id="rId50"/>
            </p:custDataLst>
          </p:nvPr>
        </p:nvSpPr>
        <p:spPr bwMode="auto">
          <a:xfrm>
            <a:off x="7008813" y="2381250"/>
            <a:ext cx="214313" cy="160338"/>
          </a:xfrm>
          <a:prstGeom prst="rect">
            <a:avLst/>
          </a:prstGeom>
          <a:solidFill>
            <a:schemeClr val="accent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5" name="Rectangle 34">
            <a:extLst>
              <a:ext uri="{FF2B5EF4-FFF2-40B4-BE49-F238E27FC236}">
                <a16:creationId xmlns:a16="http://schemas.microsoft.com/office/drawing/2014/main" id="{D5BC184F-E460-D4EF-F5C1-2D45A8D828FC}"/>
              </a:ext>
            </a:extLst>
          </p:cNvPr>
          <p:cNvSpPr/>
          <p:nvPr>
            <p:custDataLst>
              <p:tags r:id="rId51"/>
            </p:custDataLst>
          </p:nvPr>
        </p:nvSpPr>
        <p:spPr bwMode="auto">
          <a:xfrm>
            <a:off x="7008813" y="2614613"/>
            <a:ext cx="214313" cy="160338"/>
          </a:xfrm>
          <a:prstGeom prst="rect">
            <a:avLst/>
          </a:prstGeom>
          <a:solidFill>
            <a:schemeClr val="accent5"/>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6" name="Rectangle 35">
            <a:extLst>
              <a:ext uri="{FF2B5EF4-FFF2-40B4-BE49-F238E27FC236}">
                <a16:creationId xmlns:a16="http://schemas.microsoft.com/office/drawing/2014/main" id="{8858A996-A657-8ED8-01C3-038944E986F4}"/>
              </a:ext>
            </a:extLst>
          </p:cNvPr>
          <p:cNvSpPr/>
          <p:nvPr>
            <p:custDataLst>
              <p:tags r:id="rId52"/>
            </p:custDataLst>
          </p:nvPr>
        </p:nvSpPr>
        <p:spPr bwMode="auto">
          <a:xfrm>
            <a:off x="7008813" y="2847975"/>
            <a:ext cx="214313" cy="160338"/>
          </a:xfrm>
          <a:prstGeom prst="rect">
            <a:avLst/>
          </a:prstGeom>
          <a:solidFill>
            <a:schemeClr val="accent4"/>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7" name="Rectangle 36">
            <a:extLst>
              <a:ext uri="{FF2B5EF4-FFF2-40B4-BE49-F238E27FC236}">
                <a16:creationId xmlns:a16="http://schemas.microsoft.com/office/drawing/2014/main" id="{C2A05403-0985-B881-7F4F-319AA08424F9}"/>
              </a:ext>
            </a:extLst>
          </p:cNvPr>
          <p:cNvSpPr/>
          <p:nvPr>
            <p:custDataLst>
              <p:tags r:id="rId53"/>
            </p:custDataLst>
          </p:nvPr>
        </p:nvSpPr>
        <p:spPr bwMode="auto">
          <a:xfrm>
            <a:off x="7008813" y="3081338"/>
            <a:ext cx="214313" cy="160338"/>
          </a:xfrm>
          <a:prstGeom prst="rect">
            <a:avLst/>
          </a:prstGeom>
          <a:solidFill>
            <a:schemeClr val="accent3"/>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8" name="Rectangle 37">
            <a:extLst>
              <a:ext uri="{FF2B5EF4-FFF2-40B4-BE49-F238E27FC236}">
                <a16:creationId xmlns:a16="http://schemas.microsoft.com/office/drawing/2014/main" id="{D6032D71-0C4C-DE69-369D-9CD30772B2F6}"/>
              </a:ext>
            </a:extLst>
          </p:cNvPr>
          <p:cNvSpPr/>
          <p:nvPr>
            <p:custDataLst>
              <p:tags r:id="rId54"/>
            </p:custDataLst>
          </p:nvPr>
        </p:nvSpPr>
        <p:spPr bwMode="auto">
          <a:xfrm>
            <a:off x="7008813" y="3314700"/>
            <a:ext cx="214313" cy="160338"/>
          </a:xfrm>
          <a:prstGeom prst="rect">
            <a:avLst/>
          </a:prstGeom>
          <a:solidFill>
            <a:schemeClr val="accent2"/>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62" name="Rectangle 61">
            <a:extLst>
              <a:ext uri="{FF2B5EF4-FFF2-40B4-BE49-F238E27FC236}">
                <a16:creationId xmlns:a16="http://schemas.microsoft.com/office/drawing/2014/main" id="{D03B2A96-F71E-EE25-7F2B-A078458A3DF4}"/>
              </a:ext>
            </a:extLst>
          </p:cNvPr>
          <p:cNvSpPr/>
          <p:nvPr>
            <p:custDataLst>
              <p:tags r:id="rId55"/>
            </p:custDataLst>
          </p:nvPr>
        </p:nvSpPr>
        <p:spPr bwMode="auto">
          <a:xfrm>
            <a:off x="7008813" y="3548063"/>
            <a:ext cx="214313" cy="160338"/>
          </a:xfrm>
          <a:prstGeom prst="rect">
            <a:avLst/>
          </a:prstGeom>
          <a:solidFill>
            <a:schemeClr val="accent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1" name="Text Placeholder 10">
            <a:extLst>
              <a:ext uri="{FF2B5EF4-FFF2-40B4-BE49-F238E27FC236}">
                <a16:creationId xmlns:a16="http://schemas.microsoft.com/office/drawing/2014/main" id="{D4D8B2BB-23B9-0B4F-40B5-7A10234C1B12}"/>
              </a:ext>
            </a:extLst>
          </p:cNvPr>
          <p:cNvSpPr txBox="1">
            <a:spLocks/>
          </p:cNvSpPr>
          <p:nvPr>
            <p:custDataLst>
              <p:tags r:id="rId56"/>
            </p:custDataLst>
          </p:nvPr>
        </p:nvSpPr>
        <p:spPr bwMode="auto">
          <a:xfrm>
            <a:off x="7273924" y="2143125"/>
            <a:ext cx="3556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45443416-2936-4199-9652-6924E345AB0F}" type="datetime'''''''''F''''''''''''''''''''''''''''''''a''''''r''m'''''''">
              <a:rPr lang="en-US" altLang="en-US" sz="1200" smtClean="0"/>
              <a:pPr marL="0" indent="0">
                <a:spcBef>
                  <a:spcPct val="0"/>
                </a:spcBef>
                <a:spcAft>
                  <a:spcPct val="0"/>
                </a:spcAft>
                <a:buNone/>
              </a:pPr>
              <a:t>Farm</a:t>
            </a:fld>
            <a:endParaRPr lang="en-US" sz="1200"/>
          </a:p>
        </p:txBody>
      </p:sp>
      <p:sp>
        <p:nvSpPr>
          <p:cNvPr id="28" name="Text Placeholder 10">
            <a:extLst>
              <a:ext uri="{FF2B5EF4-FFF2-40B4-BE49-F238E27FC236}">
                <a16:creationId xmlns:a16="http://schemas.microsoft.com/office/drawing/2014/main" id="{3F6A6EE0-7F4C-A135-FFEA-C208996E4C44}"/>
              </a:ext>
            </a:extLst>
          </p:cNvPr>
          <p:cNvSpPr txBox="1">
            <a:spLocks/>
          </p:cNvSpPr>
          <p:nvPr>
            <p:custDataLst>
              <p:tags r:id="rId57"/>
            </p:custDataLst>
          </p:nvPr>
        </p:nvSpPr>
        <p:spPr bwMode="auto">
          <a:xfrm>
            <a:off x="7273925" y="2376488"/>
            <a:ext cx="6492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a:effectLst/>
              </a:rPr>
              <a:t>Land use</a:t>
            </a:r>
            <a:endParaRPr lang="en-US" sz="1200"/>
          </a:p>
        </p:txBody>
      </p:sp>
      <p:sp>
        <p:nvSpPr>
          <p:cNvPr id="26" name="Text Placeholder 10">
            <a:extLst>
              <a:ext uri="{FF2B5EF4-FFF2-40B4-BE49-F238E27FC236}">
                <a16:creationId xmlns:a16="http://schemas.microsoft.com/office/drawing/2014/main" id="{0C3EB279-FC6D-AB5D-EDFB-2CE6A4E44599}"/>
              </a:ext>
            </a:extLst>
          </p:cNvPr>
          <p:cNvSpPr txBox="1">
            <a:spLocks/>
          </p:cNvSpPr>
          <p:nvPr>
            <p:custDataLst>
              <p:tags r:id="rId58"/>
            </p:custDataLst>
          </p:nvPr>
        </p:nvSpPr>
        <p:spPr bwMode="auto">
          <a:xfrm>
            <a:off x="7273925" y="2609850"/>
            <a:ext cx="4810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77AC3BB9-55D1-4DD5-9AD0-30810E1162B8}" type="datetime'''''L''o''''''''''s''''''''s''e''''''s'''''''">
              <a:rPr lang="en-US" altLang="en-US" sz="1200" smtClean="0">
                <a:effectLst/>
              </a:rPr>
              <a:pPr marL="0" indent="0">
                <a:spcBef>
                  <a:spcPct val="0"/>
                </a:spcBef>
                <a:spcAft>
                  <a:spcPct val="0"/>
                </a:spcAft>
                <a:buNone/>
              </a:pPr>
              <a:t>Losses</a:t>
            </a:fld>
            <a:endParaRPr lang="en-US" sz="1200"/>
          </a:p>
        </p:txBody>
      </p:sp>
      <p:sp>
        <p:nvSpPr>
          <p:cNvPr id="29" name="Text Placeholder 10">
            <a:extLst>
              <a:ext uri="{FF2B5EF4-FFF2-40B4-BE49-F238E27FC236}">
                <a16:creationId xmlns:a16="http://schemas.microsoft.com/office/drawing/2014/main" id="{BD334C3B-4EFE-1737-2C08-A4EB0BBB65A8}"/>
              </a:ext>
            </a:extLst>
          </p:cNvPr>
          <p:cNvSpPr txBox="1">
            <a:spLocks/>
          </p:cNvSpPr>
          <p:nvPr>
            <p:custDataLst>
              <p:tags r:id="rId59"/>
            </p:custDataLst>
          </p:nvPr>
        </p:nvSpPr>
        <p:spPr bwMode="auto">
          <a:xfrm>
            <a:off x="7273924" y="2843213"/>
            <a:ext cx="8524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a:effectLst/>
              </a:rPr>
              <a:t>Animal feed</a:t>
            </a:r>
            <a:endParaRPr lang="en-US" sz="1200"/>
          </a:p>
        </p:txBody>
      </p:sp>
      <p:sp>
        <p:nvSpPr>
          <p:cNvPr id="25" name="Text Placeholder 10">
            <a:extLst>
              <a:ext uri="{FF2B5EF4-FFF2-40B4-BE49-F238E27FC236}">
                <a16:creationId xmlns:a16="http://schemas.microsoft.com/office/drawing/2014/main" id="{58A8981A-858B-E5F1-5EFC-79D434CDB104}"/>
              </a:ext>
            </a:extLst>
          </p:cNvPr>
          <p:cNvSpPr txBox="1">
            <a:spLocks/>
          </p:cNvSpPr>
          <p:nvPr>
            <p:custDataLst>
              <p:tags r:id="rId60"/>
            </p:custDataLst>
          </p:nvPr>
        </p:nvSpPr>
        <p:spPr bwMode="auto">
          <a:xfrm>
            <a:off x="7273924" y="3076575"/>
            <a:ext cx="7508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670F1C04-57E1-48FA-9798-76DA1CA7DCB2}" type="datetime'''''''P''''r''''o''ce''''''''ssi''''n''''''''''''''''''''g'''">
              <a:rPr lang="en-US" altLang="en-US" sz="1200" smtClean="0">
                <a:effectLst/>
              </a:rPr>
              <a:pPr marL="0" indent="0">
                <a:spcBef>
                  <a:spcPct val="0"/>
                </a:spcBef>
                <a:spcAft>
                  <a:spcPct val="0"/>
                </a:spcAft>
                <a:buNone/>
              </a:pPr>
              <a:t>Processing</a:t>
            </a:fld>
            <a:endParaRPr lang="en-US" sz="1200"/>
          </a:p>
        </p:txBody>
      </p:sp>
      <p:sp>
        <p:nvSpPr>
          <p:cNvPr id="27" name="Text Placeholder 10">
            <a:extLst>
              <a:ext uri="{FF2B5EF4-FFF2-40B4-BE49-F238E27FC236}">
                <a16:creationId xmlns:a16="http://schemas.microsoft.com/office/drawing/2014/main" id="{6BEC2BD1-4A84-DF12-5860-D6901129976F}"/>
              </a:ext>
            </a:extLst>
          </p:cNvPr>
          <p:cNvSpPr txBox="1">
            <a:spLocks/>
          </p:cNvSpPr>
          <p:nvPr>
            <p:custDataLst>
              <p:tags r:id="rId61"/>
            </p:custDataLst>
          </p:nvPr>
        </p:nvSpPr>
        <p:spPr bwMode="auto">
          <a:xfrm>
            <a:off x="7273925" y="3309938"/>
            <a:ext cx="6445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FD5F09F4-0EF4-447C-9790-F6365DE76E9C}" type="datetime'''''''''''''''''T''r''''a''''n''''''sp''o''''''r''''''''t'''''">
              <a:rPr lang="en-US" altLang="en-US" sz="1200" smtClean="0">
                <a:effectLst/>
              </a:rPr>
              <a:pPr marL="0" indent="0">
                <a:spcBef>
                  <a:spcPct val="0"/>
                </a:spcBef>
                <a:spcAft>
                  <a:spcPct val="0"/>
                </a:spcAft>
                <a:buNone/>
              </a:pPr>
              <a:t>Transport</a:t>
            </a:fld>
            <a:endParaRPr lang="en-US" sz="1200"/>
          </a:p>
        </p:txBody>
      </p:sp>
      <p:sp>
        <p:nvSpPr>
          <p:cNvPr id="45" name="Text Placeholder 10">
            <a:extLst>
              <a:ext uri="{FF2B5EF4-FFF2-40B4-BE49-F238E27FC236}">
                <a16:creationId xmlns:a16="http://schemas.microsoft.com/office/drawing/2014/main" id="{16B67266-808E-FE4B-F56E-0E312D97687F}"/>
              </a:ext>
            </a:extLst>
          </p:cNvPr>
          <p:cNvSpPr txBox="1">
            <a:spLocks/>
          </p:cNvSpPr>
          <p:nvPr>
            <p:custDataLst>
              <p:tags r:id="rId62"/>
            </p:custDataLst>
          </p:nvPr>
        </p:nvSpPr>
        <p:spPr bwMode="auto">
          <a:xfrm>
            <a:off x="7273925" y="3543300"/>
            <a:ext cx="4238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3FEF8D7A-9E3D-4A97-8C86-3E7A04A69793}" type="datetime'''''Ot''''''''''''''''''''h''e''''r'''''''' '''''">
              <a:rPr lang="en-US" altLang="en-US" sz="1200" smtClean="0"/>
              <a:pPr marL="0" indent="0">
                <a:spcBef>
                  <a:spcPct val="0"/>
                </a:spcBef>
                <a:spcAft>
                  <a:spcPct val="0"/>
                </a:spcAft>
                <a:buNone/>
              </a:pPr>
              <a:t>Other </a:t>
            </a:fld>
            <a:endParaRPr lang="en-US" sz="1200"/>
          </a:p>
        </p:txBody>
      </p:sp>
      <p:sp>
        <p:nvSpPr>
          <p:cNvPr id="59" name="Rectangular Callout 58">
            <a:extLst>
              <a:ext uri="{FF2B5EF4-FFF2-40B4-BE49-F238E27FC236}">
                <a16:creationId xmlns:a16="http://schemas.microsoft.com/office/drawing/2014/main" id="{DBAB31DE-97F1-65A2-8F14-0EE6B1B343BF}"/>
              </a:ext>
            </a:extLst>
          </p:cNvPr>
          <p:cNvSpPr/>
          <p:nvPr/>
        </p:nvSpPr>
        <p:spPr bwMode="gray">
          <a:xfrm rot="5203005">
            <a:off x="3216275" y="3895725"/>
            <a:ext cx="134938" cy="298450"/>
          </a:xfrm>
          <a:prstGeom prst="wedgeRectCallout">
            <a:avLst>
              <a:gd name="adj1" fmla="val 1140748"/>
              <a:gd name="adj2" fmla="val -146279"/>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pPr defTabSz="711200"/>
            <a:endParaRPr lang="en-US" sz="1000">
              <a:solidFill>
                <a:schemeClr val="bg1"/>
              </a:solidFill>
              <a:latin typeface="Arial"/>
            </a:endParaRPr>
          </a:p>
        </p:txBody>
      </p:sp>
      <p:sp>
        <p:nvSpPr>
          <p:cNvPr id="60" name="Rectangular Callout 59">
            <a:extLst>
              <a:ext uri="{FF2B5EF4-FFF2-40B4-BE49-F238E27FC236}">
                <a16:creationId xmlns:a16="http://schemas.microsoft.com/office/drawing/2014/main" id="{BF5D2234-8CDC-0191-BD23-3CE27F37E4C8}"/>
              </a:ext>
            </a:extLst>
          </p:cNvPr>
          <p:cNvSpPr/>
          <p:nvPr/>
        </p:nvSpPr>
        <p:spPr bwMode="gray">
          <a:xfrm>
            <a:off x="2188308" y="3500438"/>
            <a:ext cx="1808163" cy="630238"/>
          </a:xfrm>
          <a:prstGeom prst="wedgeRectCallout">
            <a:avLst>
              <a:gd name="adj1" fmla="val -80724"/>
              <a:gd name="adj2" fmla="val 61188"/>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pPr defTabSz="711200"/>
            <a:r>
              <a:rPr lang="en-US" sz="1050">
                <a:solidFill>
                  <a:schemeClr val="bg1"/>
                </a:solidFill>
                <a:latin typeface="Arial"/>
              </a:rPr>
              <a:t>Methane emissions from cattle represent ~</a:t>
            </a:r>
            <a:r>
              <a:rPr lang="en-US" sz="1050" b="1">
                <a:solidFill>
                  <a:schemeClr val="bg1"/>
                </a:solidFill>
                <a:latin typeface="Arial"/>
              </a:rPr>
              <a:t>55%-65% of beef’s carbon footprint</a:t>
            </a:r>
          </a:p>
        </p:txBody>
      </p:sp>
      <p:grpSp>
        <p:nvGrpSpPr>
          <p:cNvPr id="7" name="btfpColumnHeaderBox223027">
            <a:extLst>
              <a:ext uri="{FF2B5EF4-FFF2-40B4-BE49-F238E27FC236}">
                <a16:creationId xmlns:a16="http://schemas.microsoft.com/office/drawing/2014/main" id="{AAB2F59F-787A-BDCD-200C-D1FC84F0198A}"/>
              </a:ext>
            </a:extLst>
          </p:cNvPr>
          <p:cNvGrpSpPr/>
          <p:nvPr>
            <p:custDataLst>
              <p:tags r:id="rId63"/>
            </p:custDataLst>
          </p:nvPr>
        </p:nvGrpSpPr>
        <p:grpSpPr>
          <a:xfrm>
            <a:off x="330199" y="1453896"/>
            <a:ext cx="8513167" cy="322263"/>
            <a:chOff x="6366272" y="1266916"/>
            <a:chExt cx="2477492" cy="322081"/>
          </a:xfrm>
        </p:grpSpPr>
        <p:sp>
          <p:nvSpPr>
            <p:cNvPr id="10" name="btfpColumnHeaderBoxText223027">
              <a:extLst>
                <a:ext uri="{FF2B5EF4-FFF2-40B4-BE49-F238E27FC236}">
                  <a16:creationId xmlns:a16="http://schemas.microsoft.com/office/drawing/2014/main" id="{91FA7230-4FF9-255A-3F71-F6D0CCD1864B}"/>
                </a:ext>
              </a:extLst>
            </p:cNvPr>
            <p:cNvSpPr txBox="1"/>
            <p:nvPr/>
          </p:nvSpPr>
          <p:spPr bwMode="gray">
            <a:xfrm>
              <a:off x="6366272" y="1266916"/>
              <a:ext cx="2477492" cy="318997"/>
            </a:xfrm>
            <a:prstGeom prst="rect">
              <a:avLst/>
            </a:prstGeom>
            <a:noFill/>
          </p:spPr>
          <p:txBody>
            <a:bodyPr vert="horz" wrap="square" lIns="36036" tIns="36036" rIns="36036" bIns="36036" rtlCol="0" anchor="b">
              <a:spAutoFit/>
            </a:bodyPr>
            <a:lstStyle/>
            <a:p>
              <a:r>
                <a:rPr lang="en-US" sz="1600" b="1">
                  <a:solidFill>
                    <a:schemeClr val="tx1"/>
                  </a:solidFill>
                </a:rPr>
                <a:t>Carbon footprint of different protein sources across the supply chain (total in CO</a:t>
              </a:r>
              <a:r>
                <a:rPr lang="en-US" sz="1600" b="1" baseline="-25000">
                  <a:solidFill>
                    <a:schemeClr val="tx1"/>
                  </a:solidFill>
                </a:rPr>
                <a:t>2</a:t>
              </a:r>
              <a:r>
                <a:rPr lang="en-US" sz="1600" b="1">
                  <a:solidFill>
                    <a:schemeClr val="tx1"/>
                  </a:solidFill>
                </a:rPr>
                <a:t>e/kg)</a:t>
              </a:r>
            </a:p>
          </p:txBody>
        </p:sp>
        <p:cxnSp>
          <p:nvCxnSpPr>
            <p:cNvPr id="13" name="btfpColumnHeaderBoxLine223027">
              <a:extLst>
                <a:ext uri="{FF2B5EF4-FFF2-40B4-BE49-F238E27FC236}">
                  <a16:creationId xmlns:a16="http://schemas.microsoft.com/office/drawing/2014/main" id="{7C9AA00F-4B2D-7E6F-1F9E-496858C37B2E}"/>
                </a:ext>
              </a:extLst>
            </p:cNvPr>
            <p:cNvCxnSpPr/>
            <p:nvPr/>
          </p:nvCxnSpPr>
          <p:spPr bwMode="gray">
            <a:xfrm>
              <a:off x="6366272" y="1588997"/>
              <a:ext cx="2477492" cy="0"/>
            </a:xfrm>
            <a:prstGeom prst="line">
              <a:avLst/>
            </a:prstGeom>
            <a:ln w="12700"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589" name="Right Bracket 588">
            <a:extLst>
              <a:ext uri="{FF2B5EF4-FFF2-40B4-BE49-F238E27FC236}">
                <a16:creationId xmlns:a16="http://schemas.microsoft.com/office/drawing/2014/main" id="{6309587A-E828-B1B9-8A6D-B27B2ADD5675}"/>
              </a:ext>
            </a:extLst>
          </p:cNvPr>
          <p:cNvSpPr/>
          <p:nvPr/>
        </p:nvSpPr>
        <p:spPr bwMode="gray">
          <a:xfrm>
            <a:off x="8108648" y="2384205"/>
            <a:ext cx="76607" cy="1363881"/>
          </a:xfrm>
          <a:prstGeom prst="rightBracket">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0" name="Right Bracket 589">
            <a:extLst>
              <a:ext uri="{FF2B5EF4-FFF2-40B4-BE49-F238E27FC236}">
                <a16:creationId xmlns:a16="http://schemas.microsoft.com/office/drawing/2014/main" id="{48105A5A-930F-347F-25CC-94404AF0F06D}"/>
              </a:ext>
            </a:extLst>
          </p:cNvPr>
          <p:cNvSpPr/>
          <p:nvPr/>
        </p:nvSpPr>
        <p:spPr bwMode="gray">
          <a:xfrm>
            <a:off x="8116292" y="2127031"/>
            <a:ext cx="68964" cy="200025"/>
          </a:xfrm>
          <a:prstGeom prst="rightBracket">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sp>
        <p:nvSpPr>
          <p:cNvPr id="592" name="TextBox 591">
            <a:extLst>
              <a:ext uri="{FF2B5EF4-FFF2-40B4-BE49-F238E27FC236}">
                <a16:creationId xmlns:a16="http://schemas.microsoft.com/office/drawing/2014/main" id="{CA894EF1-1C07-558F-EB9E-7406CAB2B16A}"/>
              </a:ext>
            </a:extLst>
          </p:cNvPr>
          <p:cNvSpPr txBox="1"/>
          <p:nvPr/>
        </p:nvSpPr>
        <p:spPr bwMode="gray">
          <a:xfrm>
            <a:off x="8251019" y="2165131"/>
            <a:ext cx="704967" cy="153888"/>
          </a:xfrm>
          <a:prstGeom prst="rect">
            <a:avLst/>
          </a:prstGeom>
          <a:noFill/>
          <a:ln>
            <a:noFill/>
          </a:ln>
        </p:spPr>
        <p:txBody>
          <a:bodyPr wrap="square" lIns="0" tIns="0" rIns="0" bIns="0" rtlCol="0">
            <a:spAutoFit/>
          </a:bodyPr>
          <a:lstStyle/>
          <a:p>
            <a:pPr marL="0" indent="0" algn="l">
              <a:spcBef>
                <a:spcPts val="600"/>
              </a:spcBef>
              <a:spcAft>
                <a:spcPts val="600"/>
              </a:spcAft>
              <a:buNone/>
            </a:pPr>
            <a:r>
              <a:rPr lang="en-US" sz="1000" i="1"/>
              <a:t>Scope 1</a:t>
            </a:r>
            <a:r>
              <a:rPr lang="en-US" sz="1000" i="1" baseline="30000"/>
              <a:t>1</a:t>
            </a:r>
            <a:endParaRPr lang="en-US" sz="1000" i="1"/>
          </a:p>
        </p:txBody>
      </p:sp>
      <p:sp>
        <p:nvSpPr>
          <p:cNvPr id="593" name="TextBox 592">
            <a:extLst>
              <a:ext uri="{FF2B5EF4-FFF2-40B4-BE49-F238E27FC236}">
                <a16:creationId xmlns:a16="http://schemas.microsoft.com/office/drawing/2014/main" id="{96086F58-16F8-B876-84E5-64519519AFDF}"/>
              </a:ext>
            </a:extLst>
          </p:cNvPr>
          <p:cNvSpPr txBox="1"/>
          <p:nvPr/>
        </p:nvSpPr>
        <p:spPr bwMode="gray">
          <a:xfrm>
            <a:off x="8251018" y="3046413"/>
            <a:ext cx="783096" cy="153888"/>
          </a:xfrm>
          <a:prstGeom prst="rect">
            <a:avLst/>
          </a:prstGeom>
          <a:noFill/>
          <a:ln>
            <a:noFill/>
          </a:ln>
        </p:spPr>
        <p:txBody>
          <a:bodyPr wrap="square" lIns="0" tIns="0" rIns="0" bIns="0" rtlCol="0">
            <a:spAutoFit/>
          </a:bodyPr>
          <a:lstStyle/>
          <a:p>
            <a:pPr marL="0" indent="0" algn="l">
              <a:spcBef>
                <a:spcPts val="600"/>
              </a:spcBef>
              <a:spcAft>
                <a:spcPts val="600"/>
              </a:spcAft>
              <a:buNone/>
            </a:pPr>
            <a:r>
              <a:rPr lang="en-US" sz="1000" i="1"/>
              <a:t>Scope 3</a:t>
            </a:r>
          </a:p>
        </p:txBody>
      </p:sp>
      <p:sp>
        <p:nvSpPr>
          <p:cNvPr id="77" name="Chevron 76">
            <a:extLst>
              <a:ext uri="{FF2B5EF4-FFF2-40B4-BE49-F238E27FC236}">
                <a16:creationId xmlns:a16="http://schemas.microsoft.com/office/drawing/2014/main" id="{64D0E0B6-09B3-310A-D481-DEBEF73547B0}"/>
              </a:ext>
            </a:extLst>
          </p:cNvPr>
          <p:cNvSpPr/>
          <p:nvPr/>
        </p:nvSpPr>
        <p:spPr bwMode="gray">
          <a:xfrm>
            <a:off x="1951430" y="20911"/>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Livestock</a:t>
            </a:r>
          </a:p>
        </p:txBody>
      </p:sp>
      <p:sp>
        <p:nvSpPr>
          <p:cNvPr id="78" name="Chevron 77">
            <a:extLst>
              <a:ext uri="{FF2B5EF4-FFF2-40B4-BE49-F238E27FC236}">
                <a16:creationId xmlns:a16="http://schemas.microsoft.com/office/drawing/2014/main" id="{A832E7AB-B469-B606-CB87-55253CA47BD2}"/>
              </a:ext>
            </a:extLst>
          </p:cNvPr>
          <p:cNvSpPr/>
          <p:nvPr/>
        </p:nvSpPr>
        <p:spPr bwMode="gray">
          <a:xfrm>
            <a:off x="3878803" y="20911"/>
            <a:ext cx="1975828" cy="359675"/>
          </a:xfrm>
          <a:prstGeom prst="chevron">
            <a:avLst>
              <a:gd name="adj" fmla="val 23887"/>
            </a:avLst>
          </a:prstGeom>
          <a:solidFill>
            <a:srgbClr val="318BB0">
              <a:alpha val="81176"/>
            </a:srgbClr>
          </a:solidFill>
          <a:ln w="9525">
            <a:solidFill>
              <a:srgbClr val="318AA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Methane</a:t>
            </a:r>
          </a:p>
        </p:txBody>
      </p:sp>
      <p:sp>
        <p:nvSpPr>
          <p:cNvPr id="79" name="Pentagon 6">
            <a:extLst>
              <a:ext uri="{FF2B5EF4-FFF2-40B4-BE49-F238E27FC236}">
                <a16:creationId xmlns:a16="http://schemas.microsoft.com/office/drawing/2014/main" id="{BE3BF1D2-343C-E7B5-D6A5-7509D33ACC7F}"/>
              </a:ext>
            </a:extLst>
          </p:cNvPr>
          <p:cNvSpPr/>
          <p:nvPr/>
        </p:nvSpPr>
        <p:spPr bwMode="gray">
          <a:xfrm>
            <a:off x="32754" y="20911"/>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Industry Overview</a:t>
            </a:r>
          </a:p>
        </p:txBody>
      </p:sp>
    </p:spTree>
    <p:custDataLst>
      <p:tags r:id="rId2"/>
    </p:custDataLst>
    <p:extLst>
      <p:ext uri="{BB962C8B-B14F-4D97-AF65-F5344CB8AC3E}">
        <p14:creationId xmlns:p14="http://schemas.microsoft.com/office/powerpoint/2010/main" val="3776938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E8D8C-57A5-8024-E144-BE1AF1A130FC}"/>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F6F65DD-FC80-6A41-6B54-2949BF0ECFD8}"/>
              </a:ext>
            </a:extLst>
          </p:cNvPr>
          <p:cNvGraphicFramePr>
            <a:graphicFrameLocks noChangeAspect="1"/>
          </p:cNvGraphicFramePr>
          <p:nvPr>
            <p:custDataLst>
              <p:tags r:id="rId2"/>
            </p:custDataLst>
            <p:extLst>
              <p:ext uri="{D42A27DB-BD31-4B8C-83A1-F6EECF244321}">
                <p14:modId xmlns:p14="http://schemas.microsoft.com/office/powerpoint/2010/main" val="102708194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4582" name="think-cell Slide" r:id="rId30" imgW="7772400" imgH="10058400" progId="TCLayout.ActiveDocument.1">
                  <p:embed/>
                </p:oleObj>
              </mc:Choice>
              <mc:Fallback>
                <p:oleObj name="think-cell Slide" r:id="rId30" imgW="7772400" imgH="10058400" progId="TCLayout.ActiveDocument.1">
                  <p:embed/>
                  <p:pic>
                    <p:nvPicPr>
                      <p:cNvPr id="8" name="think-cell data - do not delete" hidden="1">
                        <a:extLst>
                          <a:ext uri="{FF2B5EF4-FFF2-40B4-BE49-F238E27FC236}">
                            <a16:creationId xmlns:a16="http://schemas.microsoft.com/office/drawing/2014/main" id="{0F6F65DD-FC80-6A41-6B54-2949BF0ECFD8}"/>
                          </a:ext>
                        </a:extLst>
                      </p:cNvPr>
                      <p:cNvPicPr/>
                      <p:nvPr/>
                    </p:nvPicPr>
                    <p:blipFill>
                      <a:blip r:embed="rId31"/>
                      <a:stretch>
                        <a:fillRect/>
                      </a:stretch>
                    </p:blipFill>
                    <p:spPr>
                      <a:xfrm>
                        <a:off x="1588" y="1588"/>
                        <a:ext cx="1227" cy="1588"/>
                      </a:xfrm>
                      <a:prstGeom prst="rect">
                        <a:avLst/>
                      </a:prstGeom>
                    </p:spPr>
                  </p:pic>
                </p:oleObj>
              </mc:Fallback>
            </mc:AlternateContent>
          </a:graphicData>
        </a:graphic>
      </p:graphicFrame>
      <p:sp>
        <p:nvSpPr>
          <p:cNvPr id="16" name="TextBox 5">
            <a:extLst>
              <a:ext uri="{FF2B5EF4-FFF2-40B4-BE49-F238E27FC236}">
                <a16:creationId xmlns:a16="http://schemas.microsoft.com/office/drawing/2014/main" id="{FD07C030-5806-174B-61E3-96EB98BA47B7}"/>
              </a:ext>
            </a:extLst>
          </p:cNvPr>
          <p:cNvSpPr txBox="1"/>
          <p:nvPr/>
        </p:nvSpPr>
        <p:spPr bwMode="gray">
          <a:xfrm>
            <a:off x="9105900" y="1554480"/>
            <a:ext cx="2895600" cy="4570482"/>
          </a:xfrm>
          <a:prstGeom prst="rect">
            <a:avLst/>
          </a:prstGeom>
          <a:solidFill>
            <a:srgbClr val="E3E8EE"/>
          </a:solidFill>
        </p:spPr>
        <p:txBody>
          <a:bodyPr wrap="square" lIns="137160" tIns="137160" rIns="274320" bIns="137160" rtlCol="0" anchor="t">
            <a:sp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a:spcBef>
                <a:spcPts val="600"/>
              </a:spcBef>
              <a:buFontTx/>
              <a:buNone/>
              <a:defRPr/>
            </a:pPr>
            <a:r>
              <a:rPr lang="en-US" sz="1250" b="1"/>
              <a:t>Observations</a:t>
            </a:r>
            <a:endParaRPr lang="en-US" sz="1250" b="1">
              <a:solidFill>
                <a:srgbClr val="000000"/>
              </a:solidFill>
              <a:latin typeface="Arial"/>
              <a:cs typeface="Arial"/>
            </a:endParaRPr>
          </a:p>
          <a:p>
            <a:r>
              <a:rPr lang="en-US" sz="1050"/>
              <a:t>Agriculture is the largest source of global methane emissions, surpassing oil and gas. </a:t>
            </a:r>
            <a:r>
              <a:rPr lang="en-US" sz="1050" b="1"/>
              <a:t>Livestock accounts for the majority of agricultural methane, </a:t>
            </a:r>
            <a:r>
              <a:rPr lang="en-US" sz="1050"/>
              <a:t>mainly from enteric fermentation and manure, and contributes about 33% of total methane emissions.</a:t>
            </a:r>
          </a:p>
          <a:p>
            <a:pPr>
              <a:spcBef>
                <a:spcPts val="600"/>
              </a:spcBef>
            </a:pPr>
            <a:r>
              <a:rPr lang="en-US" sz="1050" b="1"/>
              <a:t>Manure-related methane makes up a larger share of livestock emissions in high-income countries</a:t>
            </a:r>
            <a:r>
              <a:rPr lang="en-US" sz="1050"/>
              <a:t> (up to ~18%) due to confined systems, while emissions are mostly enteric in lower-income countries, with manure contributing just 4–8%.</a:t>
            </a:r>
            <a:endParaRPr lang="en-US" sz="1050" b="1">
              <a:cs typeface="Arial"/>
            </a:endParaRPr>
          </a:p>
          <a:p>
            <a:pPr>
              <a:spcBef>
                <a:spcPts val="600"/>
              </a:spcBef>
            </a:pPr>
            <a:r>
              <a:rPr lang="en-US" sz="1050" b="1">
                <a:cs typeface="Arial"/>
              </a:rPr>
              <a:t>Cutting methane </a:t>
            </a:r>
            <a:r>
              <a:rPr lang="en-US" sz="1050">
                <a:cs typeface="Arial"/>
              </a:rPr>
              <a:t>emissions is the </a:t>
            </a:r>
            <a:r>
              <a:rPr lang="en-US" sz="1050" b="1">
                <a:cs typeface="Arial"/>
              </a:rPr>
              <a:t>fastest way</a:t>
            </a:r>
            <a:r>
              <a:rPr lang="en-US" sz="1050">
                <a:cs typeface="Arial"/>
              </a:rPr>
              <a:t> to slow down the global average temperature increase due to its potent nature and short lifespan.</a:t>
            </a:r>
          </a:p>
          <a:p>
            <a:pPr>
              <a:spcBef>
                <a:spcPts val="600"/>
              </a:spcBef>
            </a:pPr>
            <a:r>
              <a:rPr lang="en-US" sz="1050" b="1">
                <a:cs typeface="Arial"/>
              </a:rPr>
              <a:t>Methane concentration </a:t>
            </a:r>
            <a:r>
              <a:rPr lang="en-US" sz="1050">
                <a:cs typeface="Arial"/>
              </a:rPr>
              <a:t>in the atmosphere </a:t>
            </a:r>
            <a:r>
              <a:rPr lang="en-US" sz="1050" b="1">
                <a:cs typeface="Arial"/>
              </a:rPr>
              <a:t>is rising much faster than CO</a:t>
            </a:r>
            <a:r>
              <a:rPr lang="en-US" sz="1050" b="1" baseline="-25000">
                <a:cs typeface="Arial"/>
              </a:rPr>
              <a:t>2</a:t>
            </a:r>
            <a:r>
              <a:rPr lang="en-US" sz="1050" b="1">
                <a:cs typeface="Arial"/>
              </a:rPr>
              <a:t> concentration:</a:t>
            </a:r>
            <a:r>
              <a:rPr lang="en-US" sz="1050">
                <a:cs typeface="Arial"/>
              </a:rPr>
              <a:t> From 1900 to 2020, </a:t>
            </a:r>
            <a:r>
              <a:rPr lang="en-US" sz="1050">
                <a:ea typeface="+mn-lt"/>
                <a:cs typeface="+mn-lt"/>
              </a:rPr>
              <a:t>CO</a:t>
            </a:r>
            <a:r>
              <a:rPr lang="en-US" sz="1050" baseline="-25000">
                <a:ea typeface="+mn-lt"/>
                <a:cs typeface="+mn-lt"/>
              </a:rPr>
              <a:t>2</a:t>
            </a:r>
            <a:r>
              <a:rPr lang="en-US" sz="1050">
                <a:cs typeface="Arial"/>
              </a:rPr>
              <a:t> increased by 40%; methane increased by 120%.</a:t>
            </a:r>
          </a:p>
        </p:txBody>
      </p:sp>
      <p:graphicFrame>
        <p:nvGraphicFramePr>
          <p:cNvPr id="6" name="Chart 5">
            <a:extLst>
              <a:ext uri="{FF2B5EF4-FFF2-40B4-BE49-F238E27FC236}">
                <a16:creationId xmlns:a16="http://schemas.microsoft.com/office/drawing/2014/main" id="{4206BD60-3697-219B-25DB-4BCE8B796451}"/>
              </a:ext>
            </a:extLst>
          </p:cNvPr>
          <p:cNvGraphicFramePr/>
          <p:nvPr>
            <p:custDataLst>
              <p:tags r:id="rId3"/>
            </p:custDataLst>
            <p:extLst>
              <p:ext uri="{D42A27DB-BD31-4B8C-83A1-F6EECF244321}">
                <p14:modId xmlns:p14="http://schemas.microsoft.com/office/powerpoint/2010/main" val="2747676994"/>
              </p:ext>
            </p:extLst>
          </p:nvPr>
        </p:nvGraphicFramePr>
        <p:xfrm>
          <a:off x="269875" y="2197100"/>
          <a:ext cx="4013200" cy="3709988"/>
        </p:xfrm>
        <a:graphic>
          <a:graphicData uri="http://schemas.openxmlformats.org/drawingml/2006/chart">
            <c:chart xmlns:c="http://schemas.openxmlformats.org/drawingml/2006/chart" xmlns:r="http://schemas.openxmlformats.org/officeDocument/2006/relationships" r:id="rId32"/>
          </a:graphicData>
        </a:graphic>
      </p:graphicFrame>
      <p:sp>
        <p:nvSpPr>
          <p:cNvPr id="1435" name="Text Placeholder 10">
            <a:extLst>
              <a:ext uri="{FF2B5EF4-FFF2-40B4-BE49-F238E27FC236}">
                <a16:creationId xmlns:a16="http://schemas.microsoft.com/office/drawing/2014/main" id="{03D22EE7-7ED8-7720-51FE-20587AB1C75A}"/>
              </a:ext>
            </a:extLst>
          </p:cNvPr>
          <p:cNvSpPr txBox="1">
            <a:spLocks/>
          </p:cNvSpPr>
          <p:nvPr>
            <p:custDataLst>
              <p:tags r:id="rId4"/>
            </p:custDataLst>
          </p:nvPr>
        </p:nvSpPr>
        <p:spPr bwMode="gray">
          <a:xfrm>
            <a:off x="747713" y="5826125"/>
            <a:ext cx="84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D96091F-83E8-4F90-A8A7-B39B57F85073}" type="datetime'''''''''''''''''''''''''''''''''''0'''''''''''''">
              <a:rPr lang="en-US" altLang="en-US" sz="1200" smtClean="0">
                <a:effectLst/>
              </a:rPr>
              <a:pPr marL="0" indent="0" algn="ctr">
                <a:spcBef>
                  <a:spcPct val="0"/>
                </a:spcBef>
                <a:spcAft>
                  <a:spcPct val="0"/>
                </a:spcAft>
                <a:buNone/>
              </a:pPr>
              <a:t>0</a:t>
            </a:fld>
            <a:endParaRPr lang="en-US" sz="1200"/>
          </a:p>
        </p:txBody>
      </p:sp>
      <p:sp>
        <p:nvSpPr>
          <p:cNvPr id="1437" name="Text Placeholder 10">
            <a:extLst>
              <a:ext uri="{FF2B5EF4-FFF2-40B4-BE49-F238E27FC236}">
                <a16:creationId xmlns:a16="http://schemas.microsoft.com/office/drawing/2014/main" id="{51F764B8-48B0-C388-283F-B4D50C6644E7}"/>
              </a:ext>
            </a:extLst>
          </p:cNvPr>
          <p:cNvSpPr txBox="1">
            <a:spLocks/>
          </p:cNvSpPr>
          <p:nvPr>
            <p:custDataLst>
              <p:tags r:id="rId5"/>
            </p:custDataLst>
          </p:nvPr>
        </p:nvSpPr>
        <p:spPr bwMode="gray">
          <a:xfrm>
            <a:off x="1387475" y="5826125"/>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604E131-D61E-41AB-ABE3-2AF8E98A1B32}" type="datetime'''2''''''''''''''''''''''''''0'''''">
              <a:rPr lang="en-US" altLang="en-US" sz="1200" smtClean="0">
                <a:effectLst/>
              </a:rPr>
              <a:pPr marL="0" indent="0" algn="ctr">
                <a:spcBef>
                  <a:spcPct val="0"/>
                </a:spcBef>
                <a:spcAft>
                  <a:spcPct val="0"/>
                </a:spcAft>
                <a:buNone/>
              </a:pPr>
              <a:t>20</a:t>
            </a:fld>
            <a:endParaRPr lang="en-US" sz="1200"/>
          </a:p>
        </p:txBody>
      </p:sp>
      <p:sp>
        <p:nvSpPr>
          <p:cNvPr id="1439" name="Text Placeholder 10">
            <a:extLst>
              <a:ext uri="{FF2B5EF4-FFF2-40B4-BE49-F238E27FC236}">
                <a16:creationId xmlns:a16="http://schemas.microsoft.com/office/drawing/2014/main" id="{682041EA-D54D-1A5B-98C4-2D31908C4635}"/>
              </a:ext>
            </a:extLst>
          </p:cNvPr>
          <p:cNvSpPr txBox="1">
            <a:spLocks/>
          </p:cNvSpPr>
          <p:nvPr>
            <p:custDataLst>
              <p:tags r:id="rId6"/>
            </p:custDataLst>
          </p:nvPr>
        </p:nvSpPr>
        <p:spPr bwMode="gray">
          <a:xfrm>
            <a:off x="2070100" y="5826125"/>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88A47DC-3E64-40B5-985E-A010EDFB2D8C}" type="datetime'''''''''''''''''''4''''''''''''''''0'''''''''''''''''''">
              <a:rPr lang="en-US" altLang="en-US" sz="1200" smtClean="0">
                <a:effectLst/>
              </a:rPr>
              <a:pPr marL="0" indent="0" algn="ctr">
                <a:spcBef>
                  <a:spcPct val="0"/>
                </a:spcBef>
                <a:spcAft>
                  <a:spcPct val="0"/>
                </a:spcAft>
                <a:buNone/>
              </a:pPr>
              <a:t>40</a:t>
            </a:fld>
            <a:endParaRPr lang="en-US" sz="1200"/>
          </a:p>
        </p:txBody>
      </p:sp>
      <p:sp>
        <p:nvSpPr>
          <p:cNvPr id="1441" name="Text Placeholder 10">
            <a:extLst>
              <a:ext uri="{FF2B5EF4-FFF2-40B4-BE49-F238E27FC236}">
                <a16:creationId xmlns:a16="http://schemas.microsoft.com/office/drawing/2014/main" id="{4C5C8438-25F4-68D2-11C7-D3F4AD7C4008}"/>
              </a:ext>
            </a:extLst>
          </p:cNvPr>
          <p:cNvSpPr txBox="1">
            <a:spLocks/>
          </p:cNvSpPr>
          <p:nvPr>
            <p:custDataLst>
              <p:tags r:id="rId7"/>
            </p:custDataLst>
          </p:nvPr>
        </p:nvSpPr>
        <p:spPr bwMode="gray">
          <a:xfrm>
            <a:off x="2751138" y="5826125"/>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3F8D7B9-760A-4437-92C7-3BC55791F106}" type="datetime'''''6''''''''''''''''''''''''''''''''''''0'''''">
              <a:rPr lang="en-US" altLang="en-US" sz="1200" smtClean="0">
                <a:effectLst/>
              </a:rPr>
              <a:pPr marL="0" indent="0" algn="ctr">
                <a:spcBef>
                  <a:spcPct val="0"/>
                </a:spcBef>
                <a:spcAft>
                  <a:spcPct val="0"/>
                </a:spcAft>
                <a:buNone/>
              </a:pPr>
              <a:t>60</a:t>
            </a:fld>
            <a:endParaRPr lang="en-US" sz="1200"/>
          </a:p>
        </p:txBody>
      </p:sp>
      <p:sp>
        <p:nvSpPr>
          <p:cNvPr id="1443" name="Text Placeholder 10">
            <a:extLst>
              <a:ext uri="{FF2B5EF4-FFF2-40B4-BE49-F238E27FC236}">
                <a16:creationId xmlns:a16="http://schemas.microsoft.com/office/drawing/2014/main" id="{DC48A498-2946-1CA7-E43C-B6ECA7333D4C}"/>
              </a:ext>
            </a:extLst>
          </p:cNvPr>
          <p:cNvSpPr txBox="1">
            <a:spLocks/>
          </p:cNvSpPr>
          <p:nvPr>
            <p:custDataLst>
              <p:tags r:id="rId8"/>
            </p:custDataLst>
          </p:nvPr>
        </p:nvSpPr>
        <p:spPr bwMode="gray">
          <a:xfrm>
            <a:off x="3433763" y="5826125"/>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BC743C2-EFDA-4B22-9090-DD640D175D72}" type="datetime'''''8''''''''''''''''''''''''0'''''''''''''''''''''''''''">
              <a:rPr lang="en-US" altLang="en-US" sz="1200" smtClean="0">
                <a:effectLst/>
              </a:rPr>
              <a:pPr marL="0" indent="0" algn="ctr">
                <a:spcBef>
                  <a:spcPct val="0"/>
                </a:spcBef>
                <a:spcAft>
                  <a:spcPct val="0"/>
                </a:spcAft>
                <a:buNone/>
              </a:pPr>
              <a:t>80</a:t>
            </a:fld>
            <a:endParaRPr lang="en-US" sz="1200"/>
          </a:p>
        </p:txBody>
      </p:sp>
      <p:sp>
        <p:nvSpPr>
          <p:cNvPr id="1445" name="Text Placeholder 10">
            <a:extLst>
              <a:ext uri="{FF2B5EF4-FFF2-40B4-BE49-F238E27FC236}">
                <a16:creationId xmlns:a16="http://schemas.microsoft.com/office/drawing/2014/main" id="{06DD35D2-10DA-AF39-D284-86C8E84FDCBC}"/>
              </a:ext>
            </a:extLst>
          </p:cNvPr>
          <p:cNvSpPr txBox="1">
            <a:spLocks/>
          </p:cNvSpPr>
          <p:nvPr>
            <p:custDataLst>
              <p:tags r:id="rId9"/>
            </p:custDataLst>
          </p:nvPr>
        </p:nvSpPr>
        <p:spPr bwMode="gray">
          <a:xfrm>
            <a:off x="4075113" y="5826125"/>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D1ACFB2-2585-4526-808D-6E4F08622CE7}" type="datetime'''''''''''''''1''''''00'''''''''''''''">
              <a:rPr lang="en-US" altLang="en-US" sz="1200" smtClean="0">
                <a:effectLst/>
              </a:rPr>
              <a:pPr marL="0" indent="0" algn="ctr">
                <a:spcBef>
                  <a:spcPct val="0"/>
                </a:spcBef>
                <a:spcAft>
                  <a:spcPct val="0"/>
                </a:spcAft>
                <a:buNone/>
              </a:pPr>
              <a:t>100</a:t>
            </a:fld>
            <a:endParaRPr lang="en-US" sz="1200"/>
          </a:p>
        </p:txBody>
      </p:sp>
      <p:sp>
        <p:nvSpPr>
          <p:cNvPr id="1126" name="Triangle 1125">
            <a:extLst>
              <a:ext uri="{FF2B5EF4-FFF2-40B4-BE49-F238E27FC236}">
                <a16:creationId xmlns:a16="http://schemas.microsoft.com/office/drawing/2014/main" id="{AE75154D-AD30-43D4-2FE9-8AD37C43F6B6}"/>
              </a:ext>
            </a:extLst>
          </p:cNvPr>
          <p:cNvSpPr/>
          <p:nvPr/>
        </p:nvSpPr>
        <p:spPr bwMode="gray">
          <a:xfrm rot="9904579">
            <a:off x="3939095" y="3794736"/>
            <a:ext cx="211328" cy="1109215"/>
          </a:xfrm>
          <a:prstGeom prst="triangle">
            <a:avLst/>
          </a:prstGeom>
          <a:solidFill>
            <a:schemeClr val="accent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 name="Title 1">
            <a:extLst>
              <a:ext uri="{FF2B5EF4-FFF2-40B4-BE49-F238E27FC236}">
                <a16:creationId xmlns:a16="http://schemas.microsoft.com/office/drawing/2014/main" id="{BE5093AD-CBB5-D643-2DF6-BB5246488EE2}"/>
              </a:ext>
            </a:extLst>
          </p:cNvPr>
          <p:cNvSpPr>
            <a:spLocks noGrp="1"/>
          </p:cNvSpPr>
          <p:nvPr>
            <p:ph type="title"/>
          </p:nvPr>
        </p:nvSpPr>
        <p:spPr/>
        <p:txBody>
          <a:bodyPr vert="horz">
            <a:noAutofit/>
          </a:bodyPr>
          <a:lstStyle/>
          <a:p>
            <a:r>
              <a:rPr lang="en-US">
                <a:ea typeface="+mj-lt"/>
                <a:cs typeface="+mj-lt"/>
              </a:rPr>
              <a:t>Reducing methane is urgent due to high short-term GHG potency; emissions mainly stem from food systems, specifically livestock</a:t>
            </a:r>
            <a:endParaRPr lang="en-US"/>
          </a:p>
        </p:txBody>
      </p:sp>
      <p:sp>
        <p:nvSpPr>
          <p:cNvPr id="1336" name="btfpNotesBox292759">
            <a:extLst>
              <a:ext uri="{FF2B5EF4-FFF2-40B4-BE49-F238E27FC236}">
                <a16:creationId xmlns:a16="http://schemas.microsoft.com/office/drawing/2014/main" id="{73ACF352-99F3-6B11-EEB8-749EE1D9F62A}"/>
              </a:ext>
            </a:extLst>
          </p:cNvPr>
          <p:cNvSpPr txBox="1"/>
          <p:nvPr>
            <p:custDataLst>
              <p:tags r:id="rId10"/>
            </p:custDataLst>
          </p:nvPr>
        </p:nvSpPr>
        <p:spPr bwMode="gray">
          <a:xfrm>
            <a:off x="291085" y="6324553"/>
            <a:ext cx="9447675" cy="492443"/>
          </a:xfrm>
          <a:prstGeom prst="rect">
            <a:avLst/>
          </a:prstGeom>
          <a:noFill/>
        </p:spPr>
        <p:txBody>
          <a:bodyPr vert="horz" wrap="square" lIns="0" tIns="0" rIns="0" bIns="0" rtlCol="0" anchor="b">
            <a:spAutoFit/>
          </a:bodyPr>
          <a:lstStyle/>
          <a:p>
            <a:endParaRPr lang="en-US" sz="800">
              <a:solidFill>
                <a:srgbClr val="000000"/>
              </a:solidFill>
            </a:endParaRPr>
          </a:p>
          <a:p>
            <a:r>
              <a:rPr lang="en-US" sz="800">
                <a:solidFill>
                  <a:srgbClr val="000000"/>
                </a:solidFill>
              </a:rPr>
              <a:t>Sources: NASA, </a:t>
            </a:r>
            <a:r>
              <a:rPr lang="en-US" sz="800">
                <a:solidFill>
                  <a:srgbClr val="000000"/>
                </a:solidFill>
                <a:hlinkClick r:id="rId33"/>
              </a:rPr>
              <a:t>Methane report</a:t>
            </a:r>
            <a:r>
              <a:rPr lang="en-US" sz="800">
                <a:cs typeface="Segoe UI"/>
              </a:rPr>
              <a:t> </a:t>
            </a:r>
            <a:r>
              <a:rPr lang="en-US" sz="800">
                <a:solidFill>
                  <a:srgbClr val="000000"/>
                </a:solidFill>
              </a:rPr>
              <a:t>(2024);</a:t>
            </a:r>
            <a:r>
              <a:rPr lang="en-US" sz="800">
                <a:cs typeface="Segoe UI"/>
              </a:rPr>
              <a:t> BCG, </a:t>
            </a:r>
            <a:r>
              <a:rPr lang="en-US" sz="800">
                <a:cs typeface="Segoe UI"/>
                <a:hlinkClick r:id="rId34"/>
              </a:rPr>
              <a:t>Methane: Today’s High-Impact Greenhouse Gases </a:t>
            </a:r>
            <a:r>
              <a:rPr lang="en-US" sz="800">
                <a:cs typeface="Segoe UI"/>
              </a:rPr>
              <a:t>(2023); </a:t>
            </a:r>
            <a:r>
              <a:rPr lang="en-US" sz="800">
                <a:solidFill>
                  <a:srgbClr val="000000"/>
                </a:solidFill>
                <a:cs typeface="Arial"/>
              </a:rPr>
              <a:t>FAOSTAT, </a:t>
            </a:r>
            <a:r>
              <a:rPr lang="en-US" sz="800">
                <a:solidFill>
                  <a:srgbClr val="000000"/>
                </a:solidFill>
                <a:cs typeface="Arial"/>
                <a:hlinkClick r:id="rId35"/>
              </a:rPr>
              <a:t>Food and agriculture data</a:t>
            </a:r>
            <a:r>
              <a:rPr lang="en-US" sz="800">
                <a:solidFill>
                  <a:srgbClr val="000000"/>
                </a:solidFill>
                <a:cs typeface="Arial"/>
              </a:rPr>
              <a:t>; </a:t>
            </a:r>
            <a:r>
              <a:rPr lang="en-US" sz="800" err="1">
                <a:solidFill>
                  <a:srgbClr val="000000"/>
                </a:solidFill>
                <a:cs typeface="Arial"/>
              </a:rPr>
              <a:t>ClimateWatch</a:t>
            </a:r>
            <a:r>
              <a:rPr lang="en-US" sz="800">
                <a:solidFill>
                  <a:srgbClr val="000000"/>
                </a:solidFill>
                <a:cs typeface="Arial"/>
              </a:rPr>
              <a:t>, </a:t>
            </a:r>
            <a:r>
              <a:rPr lang="en-US" sz="800">
                <a:solidFill>
                  <a:srgbClr val="000000"/>
                </a:solidFill>
                <a:cs typeface="Arial"/>
                <a:hlinkClick r:id="rId36"/>
              </a:rPr>
              <a:t>Historical GHG Emissions</a:t>
            </a:r>
            <a:r>
              <a:rPr lang="en-US" sz="800">
                <a:solidFill>
                  <a:srgbClr val="000000"/>
                </a:solidFill>
                <a:cs typeface="Arial"/>
              </a:rPr>
              <a:t>; Clean Air </a:t>
            </a:r>
            <a:endParaRPr lang="en-US" sz="800">
              <a:solidFill>
                <a:srgbClr val="000000"/>
              </a:solidFill>
              <a:cs typeface="Segoe UI"/>
            </a:endParaRPr>
          </a:p>
          <a:p>
            <a:r>
              <a:rPr lang="en-US" sz="800">
                <a:solidFill>
                  <a:srgbClr val="000000"/>
                </a:solidFill>
                <a:cs typeface="Arial"/>
              </a:rPr>
              <a:t>Task Force, </a:t>
            </a:r>
            <a:r>
              <a:rPr lang="en-US" sz="800">
                <a:solidFill>
                  <a:srgbClr val="000000"/>
                </a:solidFill>
                <a:cs typeface="Arial"/>
                <a:hlinkClick r:id="rId37"/>
              </a:rPr>
              <a:t>Accelerating Solutions in agriculture </a:t>
            </a:r>
            <a:r>
              <a:rPr lang="en-US" sz="800">
                <a:solidFill>
                  <a:srgbClr val="000000"/>
                </a:solidFill>
                <a:cs typeface="Arial"/>
              </a:rPr>
              <a:t>(2024).</a:t>
            </a:r>
            <a:endParaRPr lang="en-US" sz="800">
              <a:cs typeface="Segoe UI"/>
            </a:endParaRPr>
          </a:p>
          <a:p>
            <a:r>
              <a:rPr lang="en-US" sz="800">
                <a:solidFill>
                  <a:srgbClr val="000000"/>
                </a:solidFill>
              </a:rPr>
              <a:t>Credit: </a:t>
            </a:r>
            <a:r>
              <a:rPr lang="en-US" sz="800">
                <a:latin typeface="Arial"/>
                <a:cs typeface="Arial"/>
              </a:rPr>
              <a:t>Asya </a:t>
            </a:r>
            <a:r>
              <a:rPr lang="en-US" sz="800" err="1">
                <a:latin typeface="Arial"/>
                <a:cs typeface="Arial"/>
              </a:rPr>
              <a:t>Ikizler</a:t>
            </a:r>
            <a:r>
              <a:rPr lang="en-US" sz="800">
                <a:latin typeface="Arial"/>
                <a:cs typeface="Arial"/>
              </a:rPr>
              <a:t>, Isabel Hoyos, Nadine Palmowski, Friedrich Sayn-Wittgenstein, </a:t>
            </a:r>
            <a:r>
              <a:rPr lang="en-US" sz="800" err="1">
                <a:latin typeface="Arial"/>
                <a:cs typeface="Arial"/>
              </a:rPr>
              <a:t>Hyae</a:t>
            </a:r>
            <a:r>
              <a:rPr lang="en-US" sz="800">
                <a:latin typeface="Arial"/>
                <a:cs typeface="Arial"/>
              </a:rPr>
              <a:t> Ryung Kim, </a:t>
            </a:r>
            <a:r>
              <a:rPr lang="en-US" sz="800"/>
              <a:t>and </a:t>
            </a:r>
            <a:r>
              <a:rPr lang="en-US" sz="800">
                <a:hlinkClick r:id="rId38"/>
              </a:rPr>
              <a:t>Gernot Wagner</a:t>
            </a:r>
            <a:r>
              <a:rPr lang="en-US" sz="800"/>
              <a:t>. </a:t>
            </a:r>
            <a:r>
              <a:rPr lang="en-US" sz="800">
                <a:hlinkClick r:id="rId39"/>
              </a:rPr>
              <a:t>Share with attribution</a:t>
            </a:r>
            <a:r>
              <a:rPr lang="en-US" sz="800"/>
              <a:t>: Sayn-Wittgenstein </a:t>
            </a:r>
            <a:r>
              <a:rPr lang="en-US" sz="800" i="1"/>
              <a:t>et al., </a:t>
            </a:r>
            <a:r>
              <a:rPr lang="en-US" sz="800"/>
              <a:t>“</a:t>
            </a:r>
            <a:r>
              <a:rPr lang="en-US" sz="800">
                <a:hlinkClick r:id="rId40"/>
              </a:rPr>
              <a:t>Sustainable Proteins</a:t>
            </a:r>
            <a:r>
              <a:rPr lang="en-US" sz="800"/>
              <a:t>” (16 May 2025).</a:t>
            </a:r>
            <a:endParaRPr lang="en-US" sz="800">
              <a:solidFill>
                <a:srgbClr val="000000"/>
              </a:solidFill>
            </a:endParaRPr>
          </a:p>
        </p:txBody>
      </p:sp>
      <p:grpSp>
        <p:nvGrpSpPr>
          <p:cNvPr id="51" name="btfpColumnHeaderBox223027">
            <a:extLst>
              <a:ext uri="{FF2B5EF4-FFF2-40B4-BE49-F238E27FC236}">
                <a16:creationId xmlns:a16="http://schemas.microsoft.com/office/drawing/2014/main" id="{BEB2D627-2E56-6184-83BB-9C3BEEAFFC33}"/>
              </a:ext>
            </a:extLst>
          </p:cNvPr>
          <p:cNvGrpSpPr/>
          <p:nvPr>
            <p:custDataLst>
              <p:tags r:id="rId11"/>
            </p:custDataLst>
          </p:nvPr>
        </p:nvGrpSpPr>
        <p:grpSpPr>
          <a:xfrm>
            <a:off x="4793025" y="1469798"/>
            <a:ext cx="4186236" cy="568302"/>
            <a:chOff x="6366272" y="1020695"/>
            <a:chExt cx="2532181" cy="568302"/>
          </a:xfrm>
        </p:grpSpPr>
        <p:sp>
          <p:nvSpPr>
            <p:cNvPr id="52" name="btfpColumnHeaderBoxText223027">
              <a:extLst>
                <a:ext uri="{FF2B5EF4-FFF2-40B4-BE49-F238E27FC236}">
                  <a16:creationId xmlns:a16="http://schemas.microsoft.com/office/drawing/2014/main" id="{54717348-F2B4-C979-B69A-6972C45D2E5C}"/>
                </a:ext>
              </a:extLst>
            </p:cNvPr>
            <p:cNvSpPr txBox="1"/>
            <p:nvPr/>
          </p:nvSpPr>
          <p:spPr bwMode="gray">
            <a:xfrm>
              <a:off x="6366272" y="1020695"/>
              <a:ext cx="2532181" cy="565218"/>
            </a:xfrm>
            <a:prstGeom prst="rect">
              <a:avLst/>
            </a:prstGeom>
            <a:noFill/>
          </p:spPr>
          <p:txBody>
            <a:bodyPr vert="horz" wrap="square" lIns="36036" tIns="36036" rIns="36036" bIns="36036" rtlCol="0" anchor="b">
              <a:spAutoFit/>
            </a:bodyPr>
            <a:lstStyle/>
            <a:p>
              <a:r>
                <a:rPr lang="en-US" sz="1600" b="1"/>
                <a:t>Global methane emissions breakdown by source, 2022</a:t>
              </a:r>
              <a:endParaRPr lang="en-US" sz="1600" b="1">
                <a:cs typeface="Arial"/>
              </a:endParaRPr>
            </a:p>
          </p:txBody>
        </p:sp>
        <p:cxnSp>
          <p:nvCxnSpPr>
            <p:cNvPr id="53" name="btfpColumnHeaderBoxLine223027">
              <a:extLst>
                <a:ext uri="{FF2B5EF4-FFF2-40B4-BE49-F238E27FC236}">
                  <a16:creationId xmlns:a16="http://schemas.microsoft.com/office/drawing/2014/main" id="{29A8B5B4-3676-5F95-E42F-33F34077EA77}"/>
                </a:ext>
              </a:extLst>
            </p:cNvPr>
            <p:cNvCxnSpPr/>
            <p:nvPr/>
          </p:nvCxnSpPr>
          <p:spPr bwMode="gray">
            <a:xfrm>
              <a:off x="6366272" y="1588997"/>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43" name="btfpColumnHeaderBox223027">
            <a:extLst>
              <a:ext uri="{FF2B5EF4-FFF2-40B4-BE49-F238E27FC236}">
                <a16:creationId xmlns:a16="http://schemas.microsoft.com/office/drawing/2014/main" id="{C7915470-D7A3-1217-101C-93C8FC1A94B9}"/>
              </a:ext>
            </a:extLst>
          </p:cNvPr>
          <p:cNvGrpSpPr/>
          <p:nvPr>
            <p:custDataLst>
              <p:tags r:id="rId12"/>
            </p:custDataLst>
          </p:nvPr>
        </p:nvGrpSpPr>
        <p:grpSpPr>
          <a:xfrm>
            <a:off x="329184" y="1469798"/>
            <a:ext cx="4069272" cy="568302"/>
            <a:chOff x="6366272" y="1020695"/>
            <a:chExt cx="2532181" cy="568302"/>
          </a:xfrm>
        </p:grpSpPr>
        <p:sp>
          <p:nvSpPr>
            <p:cNvPr id="44" name="btfpColumnHeaderBoxText223027">
              <a:extLst>
                <a:ext uri="{FF2B5EF4-FFF2-40B4-BE49-F238E27FC236}">
                  <a16:creationId xmlns:a16="http://schemas.microsoft.com/office/drawing/2014/main" id="{20F1B694-E918-2E5B-71B4-EDCB91D0E8AB}"/>
                </a:ext>
              </a:extLst>
            </p:cNvPr>
            <p:cNvSpPr txBox="1"/>
            <p:nvPr/>
          </p:nvSpPr>
          <p:spPr bwMode="gray">
            <a:xfrm>
              <a:off x="6366272" y="1020695"/>
              <a:ext cx="2532181" cy="565218"/>
            </a:xfrm>
            <a:prstGeom prst="rect">
              <a:avLst/>
            </a:prstGeom>
            <a:noFill/>
          </p:spPr>
          <p:txBody>
            <a:bodyPr vert="horz" wrap="square" lIns="36036" tIns="36036" rIns="36036" bIns="36036" rtlCol="0" anchor="b">
              <a:spAutoFit/>
            </a:bodyPr>
            <a:lstStyle/>
            <a:p>
              <a:pPr marL="0" indent="0">
                <a:buNone/>
              </a:pPr>
              <a:r>
                <a:rPr lang="en-US" sz="1600" b="1"/>
                <a:t>Methane’s global warming potential in the atmosphere over 100 years</a:t>
              </a:r>
              <a:endParaRPr lang="en-US" sz="1600" b="1">
                <a:solidFill>
                  <a:schemeClr val="tx1"/>
                </a:solidFill>
              </a:endParaRPr>
            </a:p>
          </p:txBody>
        </p:sp>
        <p:cxnSp>
          <p:nvCxnSpPr>
            <p:cNvPr id="45" name="btfpColumnHeaderBoxLine223027">
              <a:extLst>
                <a:ext uri="{FF2B5EF4-FFF2-40B4-BE49-F238E27FC236}">
                  <a16:creationId xmlns:a16="http://schemas.microsoft.com/office/drawing/2014/main" id="{1A0C2002-C376-374C-BA63-D83F9D7557BF}"/>
                </a:ext>
              </a:extLst>
            </p:cNvPr>
            <p:cNvCxnSpPr/>
            <p:nvPr/>
          </p:nvCxnSpPr>
          <p:spPr bwMode="gray">
            <a:xfrm>
              <a:off x="6366272" y="1588997"/>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61" name="Rounded Rectangle 60">
            <a:extLst>
              <a:ext uri="{FF2B5EF4-FFF2-40B4-BE49-F238E27FC236}">
                <a16:creationId xmlns:a16="http://schemas.microsoft.com/office/drawing/2014/main" id="{29A01867-92E3-17A0-A8E1-98CF7D78CC0F}"/>
              </a:ext>
            </a:extLst>
          </p:cNvPr>
          <p:cNvSpPr/>
          <p:nvPr/>
        </p:nvSpPr>
        <p:spPr bwMode="gray">
          <a:xfrm>
            <a:off x="866452" y="4233427"/>
            <a:ext cx="1478502" cy="1437983"/>
          </a:xfrm>
          <a:prstGeom prst="roundRect">
            <a:avLst/>
          </a:prstGeom>
          <a:solidFill>
            <a:schemeClr val="accent1">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pPr defTabSz="711200"/>
            <a:r>
              <a:rPr lang="en-US" sz="5400" b="1">
                <a:solidFill>
                  <a:schemeClr val="bg1"/>
                </a:solidFill>
                <a:latin typeface="Arial"/>
              </a:rPr>
              <a:t>84x</a:t>
            </a:r>
            <a:r>
              <a:rPr lang="en-US" sz="4400" b="1">
                <a:solidFill>
                  <a:schemeClr val="bg1"/>
                </a:solidFill>
                <a:latin typeface="Arial"/>
              </a:rPr>
              <a:t> </a:t>
            </a:r>
            <a:r>
              <a:rPr lang="en-US" sz="1050">
                <a:solidFill>
                  <a:schemeClr val="bg1"/>
                </a:solidFill>
                <a:latin typeface="Arial"/>
              </a:rPr>
              <a:t>more potent than CO</a:t>
            </a:r>
            <a:r>
              <a:rPr lang="en-US" sz="1050" baseline="-25000">
                <a:solidFill>
                  <a:schemeClr val="bg1"/>
                </a:solidFill>
                <a:latin typeface="Arial"/>
              </a:rPr>
              <a:t>2</a:t>
            </a:r>
            <a:r>
              <a:rPr lang="en-US" sz="1050">
                <a:solidFill>
                  <a:schemeClr val="bg1"/>
                </a:solidFill>
                <a:latin typeface="Arial"/>
              </a:rPr>
              <a:t> after 20 years</a:t>
            </a:r>
          </a:p>
        </p:txBody>
      </p:sp>
      <p:sp>
        <p:nvSpPr>
          <p:cNvPr id="1433" name="Rectangle 1432">
            <a:extLst>
              <a:ext uri="{FF2B5EF4-FFF2-40B4-BE49-F238E27FC236}">
                <a16:creationId xmlns:a16="http://schemas.microsoft.com/office/drawing/2014/main" id="{C5C92D3F-7F0E-F11D-5A6F-ADABB9AF1757}"/>
              </a:ext>
            </a:extLst>
          </p:cNvPr>
          <p:cNvSpPr/>
          <p:nvPr>
            <p:custDataLst>
              <p:tags r:id="rId13"/>
            </p:custDataLst>
          </p:nvPr>
        </p:nvSpPr>
        <p:spPr bwMode="auto">
          <a:xfrm>
            <a:off x="1384300" y="2266950"/>
            <a:ext cx="3097213" cy="485775"/>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cxnSp>
        <p:nvCxnSpPr>
          <p:cNvPr id="1426" name="Straight Connector 1425">
            <a:extLst>
              <a:ext uri="{FF2B5EF4-FFF2-40B4-BE49-F238E27FC236}">
                <a16:creationId xmlns:a16="http://schemas.microsoft.com/office/drawing/2014/main" id="{66F39D07-299A-DA31-E38E-7F9D90EC68A8}"/>
              </a:ext>
            </a:extLst>
          </p:cNvPr>
          <p:cNvCxnSpPr/>
          <p:nvPr>
            <p:custDataLst>
              <p:tags r:id="rId14"/>
            </p:custDataLst>
          </p:nvPr>
        </p:nvCxnSpPr>
        <p:spPr bwMode="gray">
          <a:xfrm>
            <a:off x="1454150" y="2411413"/>
            <a:ext cx="195263" cy="0"/>
          </a:xfrm>
          <a:prstGeom prst="line">
            <a:avLst/>
          </a:prstGeom>
          <a:ln w="19050" cap="rnd" cmpd="sng" algn="ctr">
            <a:solidFill>
              <a:schemeClr val="accent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351" name="Text Placeholder 10">
            <a:extLst>
              <a:ext uri="{FF2B5EF4-FFF2-40B4-BE49-F238E27FC236}">
                <a16:creationId xmlns:a16="http://schemas.microsoft.com/office/drawing/2014/main" id="{67A089C2-D95A-5352-5E87-401348909A95}"/>
              </a:ext>
            </a:extLst>
          </p:cNvPr>
          <p:cNvSpPr txBox="1">
            <a:spLocks/>
          </p:cNvSpPr>
          <p:nvPr>
            <p:custDataLst>
              <p:tags r:id="rId15"/>
            </p:custDataLst>
          </p:nvPr>
        </p:nvSpPr>
        <p:spPr bwMode="auto">
          <a:xfrm>
            <a:off x="1709737" y="2327275"/>
            <a:ext cx="2711450"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200"/>
              <a:t>Global warming potential (GWP) of CH</a:t>
            </a:r>
            <a:r>
              <a:rPr lang="en-US" sz="1200" baseline="-25000"/>
              <a:t>4</a:t>
            </a:r>
            <a:r>
              <a:rPr lang="en-US" sz="1200"/>
              <a:t> </a:t>
            </a:r>
          </a:p>
          <a:p>
            <a:pPr marL="0" indent="0">
              <a:spcBef>
                <a:spcPct val="0"/>
              </a:spcBef>
              <a:spcAft>
                <a:spcPct val="0"/>
              </a:spcAft>
              <a:buNone/>
            </a:pPr>
            <a:r>
              <a:rPr lang="en-US" sz="1200"/>
              <a:t>(compared to CO</a:t>
            </a:r>
            <a:r>
              <a:rPr lang="en-US" sz="1200" baseline="-25000"/>
              <a:t>2</a:t>
            </a:r>
            <a:r>
              <a:rPr lang="en-US" sz="1200"/>
              <a:t>, per kg)</a:t>
            </a:r>
          </a:p>
        </p:txBody>
      </p:sp>
      <p:sp>
        <p:nvSpPr>
          <p:cNvPr id="1124" name="Triangle 1123">
            <a:extLst>
              <a:ext uri="{FF2B5EF4-FFF2-40B4-BE49-F238E27FC236}">
                <a16:creationId xmlns:a16="http://schemas.microsoft.com/office/drawing/2014/main" id="{D9F25ECD-D7D8-31DC-9B8A-514836D6E30F}"/>
              </a:ext>
            </a:extLst>
          </p:cNvPr>
          <p:cNvSpPr/>
          <p:nvPr/>
        </p:nvSpPr>
        <p:spPr bwMode="gray">
          <a:xfrm rot="909464">
            <a:off x="1181225" y="3317418"/>
            <a:ext cx="211328" cy="1109215"/>
          </a:xfrm>
          <a:prstGeom prst="triangle">
            <a:avLst/>
          </a:prstGeom>
          <a:solidFill>
            <a:schemeClr val="accent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125" name="Rounded Rectangle 1124">
            <a:extLst>
              <a:ext uri="{FF2B5EF4-FFF2-40B4-BE49-F238E27FC236}">
                <a16:creationId xmlns:a16="http://schemas.microsoft.com/office/drawing/2014/main" id="{8F7B8E1B-0309-DC33-8C8A-E6927DF1B9FC}"/>
              </a:ext>
            </a:extLst>
          </p:cNvPr>
          <p:cNvSpPr/>
          <p:nvPr/>
        </p:nvSpPr>
        <p:spPr bwMode="gray">
          <a:xfrm>
            <a:off x="3095533" y="3218195"/>
            <a:ext cx="1105504" cy="1037792"/>
          </a:xfrm>
          <a:prstGeom prst="roundRect">
            <a:avLst/>
          </a:prstGeom>
          <a:solidFill>
            <a:schemeClr val="accent1">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00" rIns="72073" bIns="72073" numCol="1" spcCol="0" rtlCol="0" fromWordArt="0" anchor="ctr" anchorCtr="0" forceAA="0" compatLnSpc="1">
            <a:prstTxWarp prst="textNoShape">
              <a:avLst/>
            </a:prstTxWarp>
            <a:spAutoFit/>
          </a:bodyPr>
          <a:lstStyle/>
          <a:p>
            <a:pPr defTabSz="711200"/>
            <a:r>
              <a:rPr lang="en-US" sz="2000" b="1">
                <a:solidFill>
                  <a:schemeClr val="bg1"/>
                </a:solidFill>
                <a:latin typeface="Arial"/>
              </a:rPr>
              <a:t>28x </a:t>
            </a:r>
          </a:p>
          <a:p>
            <a:pPr defTabSz="711200"/>
            <a:r>
              <a:rPr lang="en-US" sz="1050">
                <a:solidFill>
                  <a:schemeClr val="bg1"/>
                </a:solidFill>
                <a:latin typeface="Arial"/>
              </a:rPr>
              <a:t>more potent than CO</a:t>
            </a:r>
            <a:r>
              <a:rPr lang="en-US" sz="1050" baseline="-25000">
                <a:solidFill>
                  <a:schemeClr val="bg1"/>
                </a:solidFill>
                <a:latin typeface="Arial"/>
              </a:rPr>
              <a:t>2</a:t>
            </a:r>
            <a:r>
              <a:rPr lang="en-US" sz="1050">
                <a:solidFill>
                  <a:schemeClr val="bg1"/>
                </a:solidFill>
                <a:latin typeface="Arial"/>
              </a:rPr>
              <a:t> after 100 years</a:t>
            </a:r>
          </a:p>
        </p:txBody>
      </p:sp>
      <p:sp>
        <p:nvSpPr>
          <p:cNvPr id="1144" name="Chevron 1143">
            <a:extLst>
              <a:ext uri="{FF2B5EF4-FFF2-40B4-BE49-F238E27FC236}">
                <a16:creationId xmlns:a16="http://schemas.microsoft.com/office/drawing/2014/main" id="{64D0E0B6-09B3-310A-D481-DEBEF73547B0}"/>
              </a:ext>
            </a:extLst>
          </p:cNvPr>
          <p:cNvSpPr/>
          <p:nvPr/>
        </p:nvSpPr>
        <p:spPr bwMode="gray">
          <a:xfrm>
            <a:off x="1951430" y="20911"/>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Livestock</a:t>
            </a:r>
          </a:p>
        </p:txBody>
      </p:sp>
      <p:sp>
        <p:nvSpPr>
          <p:cNvPr id="1147" name="Chevron 1146">
            <a:extLst>
              <a:ext uri="{FF2B5EF4-FFF2-40B4-BE49-F238E27FC236}">
                <a16:creationId xmlns:a16="http://schemas.microsoft.com/office/drawing/2014/main" id="{A832E7AB-B469-B606-CB87-55253CA47BD2}"/>
              </a:ext>
            </a:extLst>
          </p:cNvPr>
          <p:cNvSpPr/>
          <p:nvPr/>
        </p:nvSpPr>
        <p:spPr bwMode="gray">
          <a:xfrm>
            <a:off x="3878803" y="20911"/>
            <a:ext cx="1975828" cy="359675"/>
          </a:xfrm>
          <a:prstGeom prst="chevron">
            <a:avLst>
              <a:gd name="adj" fmla="val 23887"/>
            </a:avLst>
          </a:prstGeom>
          <a:solidFill>
            <a:srgbClr val="318BB0">
              <a:alpha val="81176"/>
            </a:srgbClr>
          </a:solidFill>
          <a:ln w="9525">
            <a:solidFill>
              <a:srgbClr val="318AA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Methane</a:t>
            </a:r>
          </a:p>
        </p:txBody>
      </p:sp>
      <p:sp>
        <p:nvSpPr>
          <p:cNvPr id="3" name="Pentagon 6">
            <a:extLst>
              <a:ext uri="{FF2B5EF4-FFF2-40B4-BE49-F238E27FC236}">
                <a16:creationId xmlns:a16="http://schemas.microsoft.com/office/drawing/2014/main" id="{BE3BF1D2-343C-E7B5-D6A5-7509D33ACC7F}"/>
              </a:ext>
            </a:extLst>
          </p:cNvPr>
          <p:cNvSpPr/>
          <p:nvPr/>
        </p:nvSpPr>
        <p:spPr bwMode="gray">
          <a:xfrm>
            <a:off x="32754" y="20911"/>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dirty="0">
                <a:solidFill>
                  <a:schemeClr val="bg1"/>
                </a:solidFill>
              </a:rPr>
              <a:t>Industry Overview</a:t>
            </a:r>
          </a:p>
        </p:txBody>
      </p:sp>
      <p:graphicFrame>
        <p:nvGraphicFramePr>
          <p:cNvPr id="440" name="Chart 439"/>
          <p:cNvGraphicFramePr/>
          <p:nvPr>
            <p:custDataLst>
              <p:tags r:id="rId16"/>
            </p:custDataLst>
            <p:extLst>
              <p:ext uri="{D42A27DB-BD31-4B8C-83A1-F6EECF244321}">
                <p14:modId xmlns:p14="http://schemas.microsoft.com/office/powerpoint/2010/main" val="412102353"/>
              </p:ext>
            </p:extLst>
          </p:nvPr>
        </p:nvGraphicFramePr>
        <p:xfrm>
          <a:off x="4710113" y="2295525"/>
          <a:ext cx="2166937" cy="3511550"/>
        </p:xfrm>
        <a:graphic>
          <a:graphicData uri="http://schemas.openxmlformats.org/drawingml/2006/chart">
            <c:chart xmlns:c="http://schemas.openxmlformats.org/drawingml/2006/chart" xmlns:r="http://schemas.openxmlformats.org/officeDocument/2006/relationships" r:id="rId41"/>
          </a:graphicData>
        </a:graphic>
      </p:graphicFrame>
      <p:sp>
        <p:nvSpPr>
          <p:cNvPr id="240"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gray">
          <a:xfrm>
            <a:off x="5473700" y="4902200"/>
            <a:ext cx="639763" cy="3048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solidFill>
                  <a:schemeClr val="bg1"/>
                </a:solidFill>
              </a:rPr>
              <a:t>Agriculture</a:t>
            </a:r>
          </a:p>
          <a:p>
            <a:pPr marL="0" lvl="0" indent="0" algn="ctr">
              <a:spcBef>
                <a:spcPct val="0"/>
              </a:spcBef>
              <a:spcAft>
                <a:spcPct val="0"/>
              </a:spcAft>
              <a:buNone/>
            </a:pPr>
            <a:fld id="{CB8D584B-A6D1-466D-9273-1EAE36B9E514}" type="datetime'''4''''''''''''''0''''''''''''''''''%'''''''''''''''''">
              <a:rPr lang="en-US" altLang="en-US" sz="1000" smtClean="0">
                <a:solidFill>
                  <a:schemeClr val="bg1"/>
                </a:solidFill>
              </a:rPr>
              <a:pPr marL="0" lvl="0" indent="0" algn="ctr">
                <a:spcBef>
                  <a:spcPct val="0"/>
                </a:spcBef>
                <a:spcAft>
                  <a:spcPct val="0"/>
                </a:spcAft>
                <a:buNone/>
              </a:pPr>
              <a:t>40%</a:t>
            </a:fld>
            <a:endParaRPr lang="en-US" sz="1000">
              <a:solidFill>
                <a:schemeClr val="bg1"/>
              </a:solidFill>
            </a:endParaRPr>
          </a:p>
        </p:txBody>
      </p:sp>
      <p:sp>
        <p:nvSpPr>
          <p:cNvPr id="235"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gray">
          <a:xfrm>
            <a:off x="5287963" y="3648075"/>
            <a:ext cx="1009650" cy="304800"/>
          </a:xfrm>
          <a:prstGeom prst="rect">
            <a:avLst/>
          </a:prstGeom>
          <a:noFill/>
          <a:ln>
            <a:noFill/>
          </a:ln>
          <a:effectLst/>
          <a:extLst>
            <a:ext uri="{909E8E84-426E-40DD-AFC4-6F175D3DCCD1}">
              <a14:hiddenFill xmlns:a14="http://schemas.microsoft.com/office/drawing/2010/main">
                <a:solidFill>
                  <a:schemeClr val="accent3"/>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solidFill>
                  <a:schemeClr val="bg1"/>
                </a:solidFill>
              </a:rPr>
              <a:t>Oil, gas, and coal</a:t>
            </a:r>
          </a:p>
          <a:p>
            <a:pPr marL="0" lvl="0" indent="0" algn="ctr">
              <a:spcBef>
                <a:spcPct val="0"/>
              </a:spcBef>
              <a:spcAft>
                <a:spcPct val="0"/>
              </a:spcAft>
              <a:buNone/>
            </a:pPr>
            <a:fld id="{E816A4A6-E859-43EA-99A8-5928B44ACDC8}" type="datetime'''''''3''''''''''''''''''''''5''''''%'''''''">
              <a:rPr lang="en-US" altLang="en-US" sz="1000" smtClean="0">
                <a:solidFill>
                  <a:schemeClr val="bg1"/>
                </a:solidFill>
              </a:rPr>
              <a:pPr marL="0" lvl="0" indent="0" algn="ctr">
                <a:spcBef>
                  <a:spcPct val="0"/>
                </a:spcBef>
                <a:spcAft>
                  <a:spcPct val="0"/>
                </a:spcAft>
                <a:buNone/>
              </a:pPr>
              <a:t>35%</a:t>
            </a:fld>
            <a:endParaRPr lang="en-US" sz="1000">
              <a:solidFill>
                <a:schemeClr val="bg1"/>
              </a:solidFill>
            </a:endParaRPr>
          </a:p>
        </p:txBody>
      </p:sp>
      <p:sp>
        <p:nvSpPr>
          <p:cNvPr id="230"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gray">
          <a:xfrm>
            <a:off x="5595938" y="2727325"/>
            <a:ext cx="393700" cy="3048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solidFill>
                  <a:schemeClr val="bg1"/>
                </a:solidFill>
              </a:rPr>
              <a:t>Waste</a:t>
            </a:r>
          </a:p>
          <a:p>
            <a:pPr marL="0" lvl="0" indent="0" algn="ctr">
              <a:spcBef>
                <a:spcPct val="0"/>
              </a:spcBef>
              <a:spcAft>
                <a:spcPct val="0"/>
              </a:spcAft>
              <a:buNone/>
            </a:pPr>
            <a:fld id="{C0DB8EBC-8130-4AF5-8876-121323661598}" type="datetime'''''2''''''''''''''''0''''''''''''''''%'''''''''''''''''''''''">
              <a:rPr lang="en-US" altLang="en-US" sz="1000" smtClean="0">
                <a:solidFill>
                  <a:schemeClr val="bg1"/>
                </a:solidFill>
              </a:rPr>
              <a:pPr marL="0" lvl="0" indent="0" algn="ctr">
                <a:spcBef>
                  <a:spcPct val="0"/>
                </a:spcBef>
                <a:spcAft>
                  <a:spcPct val="0"/>
                </a:spcAft>
                <a:buNone/>
              </a:pPr>
              <a:t>20%</a:t>
            </a:fld>
            <a:endParaRPr lang="en-US" sz="1000">
              <a:solidFill>
                <a:schemeClr val="bg1"/>
              </a:solidFill>
            </a:endParaRPr>
          </a:p>
        </p:txBody>
      </p:sp>
      <p:sp>
        <p:nvSpPr>
          <p:cNvPr id="245"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gray">
          <a:xfrm>
            <a:off x="5491163" y="2384425"/>
            <a:ext cx="6032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solidFill>
                  <a:schemeClr val="bg1"/>
                </a:solidFill>
              </a:rPr>
              <a:t>Other, </a:t>
            </a:r>
            <a:fld id="{4AFA8AB7-E83F-4E5C-8ED3-70155ECF7C84}" type="datetime'''''''''''''5''%'''''''">
              <a:rPr lang="en-US" altLang="en-US" sz="1000" smtClean="0">
                <a:solidFill>
                  <a:schemeClr val="bg1"/>
                </a:solidFill>
              </a:rPr>
              <a:pPr marL="0" lvl="0" indent="0" algn="ctr">
                <a:spcBef>
                  <a:spcPct val="0"/>
                </a:spcBef>
                <a:spcAft>
                  <a:spcPct val="0"/>
                </a:spcAft>
                <a:buNone/>
              </a:pPr>
              <a:t>5%</a:t>
            </a:fld>
            <a:endParaRPr lang="en-US" sz="1000">
              <a:solidFill>
                <a:schemeClr val="bg1"/>
              </a:solidFill>
            </a:endParaRPr>
          </a:p>
        </p:txBody>
      </p:sp>
      <p:sp>
        <p:nvSpPr>
          <p:cNvPr id="273"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auto">
          <a:xfrm>
            <a:off x="5094287" y="5767388"/>
            <a:ext cx="13970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A23CFC6-CD48-4880-B7C0-65D379781428}" type="datetime'Methan''''e ''''fr''om a''ll ''''s''ec''to''''''''''''rs'">
              <a:rPr lang="en-US" altLang="en-US" sz="1000" smtClean="0"/>
              <a:pPr marL="0" lvl="0" indent="0" algn="ctr">
                <a:spcBef>
                  <a:spcPct val="0"/>
                </a:spcBef>
                <a:spcAft>
                  <a:spcPct val="0"/>
                </a:spcAft>
                <a:buNone/>
              </a:pPr>
              <a:t>Methane from all sectors</a:t>
            </a:fld>
            <a:endParaRPr lang="en-US" sz="1000"/>
          </a:p>
        </p:txBody>
      </p:sp>
      <p:sp>
        <p:nvSpPr>
          <p:cNvPr id="211"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gray">
          <a:xfrm>
            <a:off x="5418138" y="2200275"/>
            <a:ext cx="7493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t>~350 MtCH4</a:t>
            </a:r>
            <a:endParaRPr lang="en-US" sz="1000"/>
          </a:p>
        </p:txBody>
      </p:sp>
      <p:graphicFrame>
        <p:nvGraphicFramePr>
          <p:cNvPr id="436" name="Chart 435"/>
          <p:cNvGraphicFramePr/>
          <p:nvPr>
            <p:custDataLst>
              <p:tags r:id="rId23"/>
            </p:custDataLst>
            <p:extLst>
              <p:ext uri="{D42A27DB-BD31-4B8C-83A1-F6EECF244321}">
                <p14:modId xmlns:p14="http://schemas.microsoft.com/office/powerpoint/2010/main" val="2644378602"/>
              </p:ext>
            </p:extLst>
          </p:nvPr>
        </p:nvGraphicFramePr>
        <p:xfrm>
          <a:off x="6483350" y="2954338"/>
          <a:ext cx="2166938" cy="2852737"/>
        </p:xfrm>
        <a:graphic>
          <a:graphicData uri="http://schemas.openxmlformats.org/drawingml/2006/chart">
            <c:chart xmlns:c="http://schemas.openxmlformats.org/drawingml/2006/chart" xmlns:r="http://schemas.openxmlformats.org/officeDocument/2006/relationships" r:id="rId42"/>
          </a:graphicData>
        </a:graphic>
      </p:graphicFrame>
      <p:sp>
        <p:nvSpPr>
          <p:cNvPr id="280" name="Text Placeholder 10">
            <a:extLst>
              <a:ext uri="{FF2B5EF4-FFF2-40B4-BE49-F238E27FC236}">
                <a16:creationId xmlns:a16="http://schemas.microsoft.com/office/drawing/2014/main" id="{115DFB91-512B-3844-A114-92FBEDCA92F2}"/>
              </a:ext>
            </a:extLst>
          </p:cNvPr>
          <p:cNvSpPr>
            <a:spLocks noGrp="1"/>
          </p:cNvSpPr>
          <p:nvPr>
            <p:custDataLst>
              <p:tags r:id="rId24"/>
            </p:custDataLst>
          </p:nvPr>
        </p:nvSpPr>
        <p:spPr bwMode="gray">
          <a:xfrm>
            <a:off x="7197725" y="4487863"/>
            <a:ext cx="736600" cy="457200"/>
          </a:xfrm>
          <a:prstGeom prst="rect">
            <a:avLst/>
          </a:prstGeom>
          <a:noFill/>
          <a:ln>
            <a:noFill/>
          </a:ln>
          <a:effectLst/>
          <a:extLst>
            <a:ext uri="{909E8E84-426E-40DD-AFC4-6F175D3DCCD1}">
              <a14:hiddenFill xmlns:a14="http://schemas.microsoft.com/office/drawing/2010/main">
                <a:solidFill>
                  <a:srgbClr val="6F8DB9"/>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solidFill>
                  <a:schemeClr val="bg1"/>
                </a:solidFill>
              </a:rPr>
              <a:t>Enteric</a:t>
            </a:r>
          </a:p>
          <a:p>
            <a:pPr marL="0" lvl="0" indent="0" algn="ctr">
              <a:spcBef>
                <a:spcPct val="0"/>
              </a:spcBef>
              <a:spcAft>
                <a:spcPct val="0"/>
              </a:spcAft>
              <a:buNone/>
            </a:pPr>
            <a:r>
              <a:rPr lang="en-US" altLang="en-US" sz="1000">
                <a:solidFill>
                  <a:schemeClr val="bg1"/>
                </a:solidFill>
              </a:rPr>
              <a:t>fermentation</a:t>
            </a:r>
          </a:p>
          <a:p>
            <a:pPr marL="0" lvl="0" indent="0" algn="ctr">
              <a:spcBef>
                <a:spcPct val="0"/>
              </a:spcBef>
              <a:spcAft>
                <a:spcPct val="0"/>
              </a:spcAft>
              <a:buNone/>
            </a:pPr>
            <a:fld id="{08A65566-AC96-4731-BFCE-7A95B965B0E4}" type="datetime'''''''3''''''''''''''''''''''''''0''%'''''">
              <a:rPr lang="en-US" altLang="en-US" sz="1000" smtClean="0">
                <a:solidFill>
                  <a:schemeClr val="bg1"/>
                </a:solidFill>
              </a:rPr>
              <a:pPr marL="0" lvl="0" indent="0" algn="ctr">
                <a:spcBef>
                  <a:spcPct val="0"/>
                </a:spcBef>
                <a:spcAft>
                  <a:spcPct val="0"/>
                </a:spcAft>
                <a:buNone/>
              </a:pPr>
              <a:t>30%</a:t>
            </a:fld>
            <a:endParaRPr lang="en-US" sz="1000">
              <a:solidFill>
                <a:schemeClr val="bg1"/>
              </a:solidFill>
            </a:endParaRPr>
          </a:p>
        </p:txBody>
      </p:sp>
      <p:sp>
        <p:nvSpPr>
          <p:cNvPr id="279" name="Text Placeholder 10">
            <a:extLst>
              <a:ext uri="{FF2B5EF4-FFF2-40B4-BE49-F238E27FC236}">
                <a16:creationId xmlns:a16="http://schemas.microsoft.com/office/drawing/2014/main" id="{115DFB91-512B-3844-A114-92FBEDCA92F2}"/>
              </a:ext>
            </a:extLst>
          </p:cNvPr>
          <p:cNvSpPr>
            <a:spLocks noGrp="1"/>
          </p:cNvSpPr>
          <p:nvPr>
            <p:custDataLst>
              <p:tags r:id="rId25"/>
            </p:custDataLst>
          </p:nvPr>
        </p:nvSpPr>
        <p:spPr bwMode="gray">
          <a:xfrm>
            <a:off x="7208838" y="3530600"/>
            <a:ext cx="715963" cy="152400"/>
          </a:xfrm>
          <a:prstGeom prst="rect">
            <a:avLst/>
          </a:prstGeom>
          <a:noFill/>
          <a:ln>
            <a:noFill/>
          </a:ln>
          <a:effectLst/>
          <a:extLst>
            <a:ext uri="{909E8E84-426E-40DD-AFC4-6F175D3DCCD1}">
              <a14:hiddenFill xmlns:a14="http://schemas.microsoft.com/office/drawing/2010/main">
                <a:solidFill>
                  <a:srgbClr val="9DB1CF"/>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t>Manure, </a:t>
            </a:r>
            <a:fld id="{6B212FE9-6F5B-45A9-9888-68000E7A2461}" type="datetime'''''''''''''''''3''''''''''''''''''''''%'''''''">
              <a:rPr lang="en-US" altLang="en-US" sz="1000" smtClean="0"/>
              <a:pPr marL="0" lvl="0" indent="0" algn="ctr">
                <a:spcBef>
                  <a:spcPct val="0"/>
                </a:spcBef>
                <a:spcAft>
                  <a:spcPct val="0"/>
                </a:spcAft>
                <a:buNone/>
              </a:pPr>
              <a:t>3%</a:t>
            </a:fld>
            <a:endParaRPr lang="en-US" sz="1000"/>
          </a:p>
        </p:txBody>
      </p:sp>
      <p:sp>
        <p:nvSpPr>
          <p:cNvPr id="281" name="Text Placeholder 10">
            <a:extLst>
              <a:ext uri="{FF2B5EF4-FFF2-40B4-BE49-F238E27FC236}">
                <a16:creationId xmlns:a16="http://schemas.microsoft.com/office/drawing/2014/main" id="{115DFB91-512B-3844-A114-92FBEDCA92F2}"/>
              </a:ext>
            </a:extLst>
          </p:cNvPr>
          <p:cNvSpPr>
            <a:spLocks noGrp="1"/>
          </p:cNvSpPr>
          <p:nvPr>
            <p:custDataLst>
              <p:tags r:id="rId26"/>
            </p:custDataLst>
          </p:nvPr>
        </p:nvSpPr>
        <p:spPr bwMode="gray">
          <a:xfrm>
            <a:off x="7123113" y="3119438"/>
            <a:ext cx="885825" cy="304800"/>
          </a:xfrm>
          <a:prstGeom prst="rect">
            <a:avLst/>
          </a:prstGeom>
          <a:noFill/>
          <a:ln>
            <a:noFill/>
          </a:ln>
          <a:effectLst/>
          <a:extLst>
            <a:ext uri="{909E8E84-426E-40DD-AFC4-6F175D3DCCD1}">
              <a14:hiddenFill xmlns:a14="http://schemas.microsoft.com/office/drawing/2010/main">
                <a:solidFill>
                  <a:srgbClr val="C3CFE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000"/>
              <a:t>Rice cultivation</a:t>
            </a:r>
          </a:p>
          <a:p>
            <a:pPr marL="0" lvl="0" indent="0" algn="ctr">
              <a:spcBef>
                <a:spcPct val="0"/>
              </a:spcBef>
              <a:spcAft>
                <a:spcPct val="0"/>
              </a:spcAft>
              <a:buNone/>
            </a:pPr>
            <a:fld id="{2B755492-68D0-45E0-AFC8-B040DF4F7535}" type="datetime'''''''''''''''''''''''''7''''''%'''''''''''''''''">
              <a:rPr lang="en-US" altLang="en-US" sz="1000" smtClean="0"/>
              <a:pPr marL="0" lvl="0" indent="0" algn="ctr">
                <a:spcBef>
                  <a:spcPct val="0"/>
                </a:spcBef>
                <a:spcAft>
                  <a:spcPct val="0"/>
                </a:spcAft>
                <a:buNone/>
              </a:pPr>
              <a:t>7%</a:t>
            </a:fld>
            <a:endParaRPr lang="en-US" sz="1000"/>
          </a:p>
        </p:txBody>
      </p:sp>
      <p:sp>
        <p:nvSpPr>
          <p:cNvPr id="282" name="Text Placeholder 10">
            <a:extLst>
              <a:ext uri="{FF2B5EF4-FFF2-40B4-BE49-F238E27FC236}">
                <a16:creationId xmlns:a16="http://schemas.microsoft.com/office/drawing/2014/main" id="{115DFB91-512B-3844-A114-92FBEDCA92F2}"/>
              </a:ext>
            </a:extLst>
          </p:cNvPr>
          <p:cNvSpPr>
            <a:spLocks noGrp="1"/>
          </p:cNvSpPr>
          <p:nvPr>
            <p:custDataLst>
              <p:tags r:id="rId27"/>
            </p:custDataLst>
          </p:nvPr>
        </p:nvSpPr>
        <p:spPr bwMode="auto">
          <a:xfrm>
            <a:off x="6858000" y="5767388"/>
            <a:ext cx="14176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5B4C936-9DBA-4343-B63F-75249C29767A}" type="datetime'Meth''a''n''''e ''from'''''' a''''''''gr''''i''''''culture'''">
              <a:rPr lang="en-US" altLang="en-US" sz="1000" smtClean="0"/>
              <a:pPr marL="0" lvl="0" indent="0" algn="ctr">
                <a:spcBef>
                  <a:spcPct val="0"/>
                </a:spcBef>
                <a:spcAft>
                  <a:spcPct val="0"/>
                </a:spcAft>
                <a:buNone/>
              </a:pPr>
              <a:t>Methane from agriculture</a:t>
            </a:fld>
            <a:endParaRPr lang="en-US" sz="1000"/>
          </a:p>
        </p:txBody>
      </p:sp>
      <p:cxnSp>
        <p:nvCxnSpPr>
          <p:cNvPr id="1431" name="Straight Connector 1430"/>
          <p:cNvCxnSpPr/>
          <p:nvPr/>
        </p:nvCxnSpPr>
        <p:spPr bwMode="gray">
          <a:xfrm flipV="1">
            <a:off x="6367836" y="3089535"/>
            <a:ext cx="627459" cy="1345432"/>
          </a:xfrm>
          <a:prstGeom prst="line">
            <a:avLst/>
          </a:prstGeom>
          <a:ln w="2857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23" name="Straight Connector 422"/>
          <p:cNvCxnSpPr/>
          <p:nvPr/>
        </p:nvCxnSpPr>
        <p:spPr bwMode="gray">
          <a:xfrm flipV="1">
            <a:off x="6362027" y="5711436"/>
            <a:ext cx="653136" cy="4801"/>
          </a:xfrm>
          <a:prstGeom prst="line">
            <a:avLst/>
          </a:prstGeom>
          <a:ln w="28575" cap="flat">
            <a:solidFill>
              <a:schemeClr val="tx1"/>
            </a:solidFill>
            <a:prstDash val="dash"/>
            <a:miter lim="800000"/>
            <a:tailEnd type="none" w="med" len="lg"/>
          </a:ln>
        </p:spPr>
        <p:style>
          <a:lnRef idx="1">
            <a:schemeClr val="accent1"/>
          </a:lnRef>
          <a:fillRef idx="0">
            <a:schemeClr val="accent1"/>
          </a:fillRef>
          <a:effectRef idx="0">
            <a:schemeClr val="accent1"/>
          </a:effectRef>
          <a:fontRef idx="minor">
            <a:schemeClr val="tx1"/>
          </a:fontRef>
        </p:style>
      </p:cxnSp>
      <p:sp>
        <p:nvSpPr>
          <p:cNvPr id="431" name="Left Bracket 430">
            <a:extLst>
              <a:ext uri="{FF2B5EF4-FFF2-40B4-BE49-F238E27FC236}">
                <a16:creationId xmlns:a16="http://schemas.microsoft.com/office/drawing/2014/main" id="{179947EF-6579-0203-2E04-F75141D1A363}"/>
              </a:ext>
            </a:extLst>
          </p:cNvPr>
          <p:cNvSpPr/>
          <p:nvPr/>
        </p:nvSpPr>
        <p:spPr bwMode="gray">
          <a:xfrm flipH="1">
            <a:off x="8204199" y="3530600"/>
            <a:ext cx="100011" cy="2180835"/>
          </a:xfrm>
          <a:prstGeom prst="leftBracket">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2" name="TextBox 431">
            <a:extLst>
              <a:ext uri="{FF2B5EF4-FFF2-40B4-BE49-F238E27FC236}">
                <a16:creationId xmlns:a16="http://schemas.microsoft.com/office/drawing/2014/main" id="{C554C0A9-CF7A-BD0A-854B-076F0BF01723}"/>
              </a:ext>
            </a:extLst>
          </p:cNvPr>
          <p:cNvSpPr txBox="1"/>
          <p:nvPr/>
        </p:nvSpPr>
        <p:spPr bwMode="gray">
          <a:xfrm>
            <a:off x="8332774" y="4104382"/>
            <a:ext cx="704766" cy="1077218"/>
          </a:xfrm>
          <a:prstGeom prst="rect">
            <a:avLst/>
          </a:prstGeom>
          <a:noFill/>
        </p:spPr>
        <p:txBody>
          <a:bodyPr wrap="square" lIns="0" tIns="0" rIns="0" bIns="0" rtlCol="0">
            <a:spAutoFit/>
          </a:bodyPr>
          <a:lstStyle/>
          <a:p>
            <a:pPr marL="0" indent="0" algn="l">
              <a:spcBef>
                <a:spcPts val="600"/>
              </a:spcBef>
              <a:spcAft>
                <a:spcPts val="600"/>
              </a:spcAft>
              <a:buNone/>
            </a:pPr>
            <a:r>
              <a:rPr lang="en-US" sz="1000" b="1">
                <a:solidFill>
                  <a:sysClr val="windowText" lastClr="000000"/>
                </a:solidFill>
              </a:rPr>
              <a:t>~80% of agricultural methane emissions are livestock-related</a:t>
            </a:r>
          </a:p>
        </p:txBody>
      </p:sp>
    </p:spTree>
    <p:extLst>
      <p:ext uri="{BB962C8B-B14F-4D97-AF65-F5344CB8AC3E}">
        <p14:creationId xmlns:p14="http://schemas.microsoft.com/office/powerpoint/2010/main" val="1108266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769E7-B72F-E34E-940D-A31F1AFB2CBF}"/>
            </a:ext>
          </a:extLst>
        </p:cNvPr>
        <p:cNvGrpSpPr/>
        <p:nvPr/>
      </p:nvGrpSpPr>
      <p:grpSpPr>
        <a:xfrm>
          <a:off x="0" y="0"/>
          <a:ext cx="0" cy="0"/>
          <a:chOff x="0" y="0"/>
          <a:chExt cx="0" cy="0"/>
        </a:xfrm>
      </p:grpSpPr>
      <p:graphicFrame>
        <p:nvGraphicFramePr>
          <p:cNvPr id="19" name="think-cell data - do not delete" hidden="1">
            <a:extLst>
              <a:ext uri="{FF2B5EF4-FFF2-40B4-BE49-F238E27FC236}">
                <a16:creationId xmlns:a16="http://schemas.microsoft.com/office/drawing/2014/main" id="{5F5392F9-C259-8362-C796-B362177AE83D}"/>
              </a:ext>
            </a:extLst>
          </p:cNvPr>
          <p:cNvGraphicFramePr>
            <a:graphicFrameLocks noChangeAspect="1"/>
          </p:cNvGraphicFramePr>
          <p:nvPr>
            <p:custDataLst>
              <p:tags r:id="rId2"/>
            </p:custDataLst>
            <p:extLst>
              <p:ext uri="{D42A27DB-BD31-4B8C-83A1-F6EECF244321}">
                <p14:modId xmlns:p14="http://schemas.microsoft.com/office/powerpoint/2010/main" val="80741822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5606" name="think-cell Slide" r:id="rId44" imgW="7772400" imgH="10058400" progId="TCLayout.ActiveDocument.1">
                  <p:embed/>
                </p:oleObj>
              </mc:Choice>
              <mc:Fallback>
                <p:oleObj name="think-cell Slide" r:id="rId44" imgW="7772400" imgH="10058400" progId="TCLayout.ActiveDocument.1">
                  <p:embed/>
                  <p:pic>
                    <p:nvPicPr>
                      <p:cNvPr id="19" name="think-cell data - do not delete" hidden="1">
                        <a:extLst>
                          <a:ext uri="{FF2B5EF4-FFF2-40B4-BE49-F238E27FC236}">
                            <a16:creationId xmlns:a16="http://schemas.microsoft.com/office/drawing/2014/main" id="{5F5392F9-C259-8362-C796-B362177AE83D}"/>
                          </a:ext>
                        </a:extLst>
                      </p:cNvPr>
                      <p:cNvPicPr/>
                      <p:nvPr/>
                    </p:nvPicPr>
                    <p:blipFill>
                      <a:blip r:embed="rId45"/>
                      <a:stretch>
                        <a:fillRect/>
                      </a:stretch>
                    </p:blipFill>
                    <p:spPr>
                      <a:xfrm>
                        <a:off x="1588" y="1588"/>
                        <a:ext cx="1227" cy="1588"/>
                      </a:xfrm>
                      <a:prstGeom prst="rect">
                        <a:avLst/>
                      </a:prstGeom>
                    </p:spPr>
                  </p:pic>
                </p:oleObj>
              </mc:Fallback>
            </mc:AlternateContent>
          </a:graphicData>
        </a:graphic>
      </p:graphicFrame>
      <p:sp>
        <p:nvSpPr>
          <p:cNvPr id="105" name="Rectangle 104">
            <a:extLst>
              <a:ext uri="{FF2B5EF4-FFF2-40B4-BE49-F238E27FC236}">
                <a16:creationId xmlns:a16="http://schemas.microsoft.com/office/drawing/2014/main" id="{7B760300-8943-E896-D157-191D03E08FD2}"/>
              </a:ext>
            </a:extLst>
          </p:cNvPr>
          <p:cNvSpPr/>
          <p:nvPr/>
        </p:nvSpPr>
        <p:spPr bwMode="gray">
          <a:xfrm>
            <a:off x="1666423" y="2754799"/>
            <a:ext cx="1271298" cy="1655763"/>
          </a:xfrm>
          <a:prstGeom prst="rect">
            <a:avLst/>
          </a:prstGeom>
          <a:noFill/>
          <a:ln w="1905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cxnSp>
        <p:nvCxnSpPr>
          <p:cNvPr id="77" name="Straight Connector 76">
            <a:extLst>
              <a:ext uri="{FF2B5EF4-FFF2-40B4-BE49-F238E27FC236}">
                <a16:creationId xmlns:a16="http://schemas.microsoft.com/office/drawing/2014/main" id="{70D60318-CE8F-C6C8-8A88-B6C62BE13F5E}"/>
              </a:ext>
            </a:extLst>
          </p:cNvPr>
          <p:cNvCxnSpPr/>
          <p:nvPr>
            <p:custDataLst>
              <p:tags r:id="rId3"/>
            </p:custDataLst>
          </p:nvPr>
        </p:nvCxnSpPr>
        <p:spPr bwMode="gray">
          <a:xfrm>
            <a:off x="700088" y="5526088"/>
            <a:ext cx="64801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1725DBB0-7924-3A00-2819-C3A167070F1A}"/>
              </a:ext>
            </a:extLst>
          </p:cNvPr>
          <p:cNvCxnSpPr/>
          <p:nvPr>
            <p:custDataLst>
              <p:tags r:id="rId4"/>
            </p:custDataLst>
          </p:nvPr>
        </p:nvCxnSpPr>
        <p:spPr bwMode="gray">
          <a:xfrm>
            <a:off x="700088" y="5243513"/>
            <a:ext cx="64801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75CC8841-8899-3023-FBE5-396C23851678}"/>
              </a:ext>
            </a:extLst>
          </p:cNvPr>
          <p:cNvCxnSpPr/>
          <p:nvPr>
            <p:custDataLst>
              <p:tags r:id="rId5"/>
            </p:custDataLst>
          </p:nvPr>
        </p:nvCxnSpPr>
        <p:spPr bwMode="gray">
          <a:xfrm>
            <a:off x="700088" y="4962525"/>
            <a:ext cx="64801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8C708BE4-19AB-2C8E-4BBB-928A5683069D}"/>
              </a:ext>
            </a:extLst>
          </p:cNvPr>
          <p:cNvCxnSpPr/>
          <p:nvPr>
            <p:custDataLst>
              <p:tags r:id="rId6"/>
            </p:custDataLst>
          </p:nvPr>
        </p:nvCxnSpPr>
        <p:spPr bwMode="gray">
          <a:xfrm>
            <a:off x="700088" y="4681538"/>
            <a:ext cx="64801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id="{7F0360D1-8A07-67F5-B0F2-33A061EAAB2A}"/>
              </a:ext>
            </a:extLst>
          </p:cNvPr>
          <p:cNvCxnSpPr/>
          <p:nvPr>
            <p:custDataLst>
              <p:tags r:id="rId7"/>
            </p:custDataLst>
          </p:nvPr>
        </p:nvCxnSpPr>
        <p:spPr bwMode="gray">
          <a:xfrm>
            <a:off x="700088" y="4398963"/>
            <a:ext cx="64801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F82A2383-A34D-BC56-BD8C-040306D72493}"/>
              </a:ext>
            </a:extLst>
          </p:cNvPr>
          <p:cNvCxnSpPr/>
          <p:nvPr>
            <p:custDataLst>
              <p:tags r:id="rId8"/>
            </p:custDataLst>
          </p:nvPr>
        </p:nvCxnSpPr>
        <p:spPr bwMode="gray">
          <a:xfrm>
            <a:off x="700088" y="4117975"/>
            <a:ext cx="64801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9E2388A8-4BA0-0D96-5C36-FA3C73D09937}"/>
              </a:ext>
            </a:extLst>
          </p:cNvPr>
          <p:cNvCxnSpPr/>
          <p:nvPr>
            <p:custDataLst>
              <p:tags r:id="rId9"/>
            </p:custDataLst>
          </p:nvPr>
        </p:nvCxnSpPr>
        <p:spPr bwMode="gray">
          <a:xfrm>
            <a:off x="700088" y="3836988"/>
            <a:ext cx="64801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CB66D052-F5A0-3C37-1234-CE6AD970A5CC}"/>
              </a:ext>
            </a:extLst>
          </p:cNvPr>
          <p:cNvCxnSpPr/>
          <p:nvPr>
            <p:custDataLst>
              <p:tags r:id="rId10"/>
            </p:custDataLst>
          </p:nvPr>
        </p:nvCxnSpPr>
        <p:spPr bwMode="gray">
          <a:xfrm>
            <a:off x="700088" y="3554413"/>
            <a:ext cx="64801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13034B63-3A54-DD47-5CB9-752043C2F00E}"/>
              </a:ext>
            </a:extLst>
          </p:cNvPr>
          <p:cNvCxnSpPr/>
          <p:nvPr>
            <p:custDataLst>
              <p:tags r:id="rId11"/>
            </p:custDataLst>
          </p:nvPr>
        </p:nvCxnSpPr>
        <p:spPr bwMode="gray">
          <a:xfrm>
            <a:off x="700088" y="3273425"/>
            <a:ext cx="64801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6" name="Straight Connector 85">
            <a:extLst>
              <a:ext uri="{FF2B5EF4-FFF2-40B4-BE49-F238E27FC236}">
                <a16:creationId xmlns:a16="http://schemas.microsoft.com/office/drawing/2014/main" id="{7E831DF4-DAEB-E2DB-72B3-24F7639CAB8E}"/>
              </a:ext>
            </a:extLst>
          </p:cNvPr>
          <p:cNvCxnSpPr/>
          <p:nvPr>
            <p:custDataLst>
              <p:tags r:id="rId12"/>
            </p:custDataLst>
          </p:nvPr>
        </p:nvCxnSpPr>
        <p:spPr bwMode="auto">
          <a:xfrm>
            <a:off x="700088" y="2992438"/>
            <a:ext cx="6480175" cy="0"/>
          </a:xfrm>
          <a:prstGeom prst="line">
            <a:avLst/>
          </a:prstGeom>
          <a:ln w="19050"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7" name="Straight Connector 86">
            <a:extLst>
              <a:ext uri="{FF2B5EF4-FFF2-40B4-BE49-F238E27FC236}">
                <a16:creationId xmlns:a16="http://schemas.microsoft.com/office/drawing/2014/main" id="{FA31D648-8FCB-6AD2-FA16-A60A48A86193}"/>
              </a:ext>
            </a:extLst>
          </p:cNvPr>
          <p:cNvCxnSpPr/>
          <p:nvPr>
            <p:custDataLst>
              <p:tags r:id="rId13"/>
            </p:custDataLst>
          </p:nvPr>
        </p:nvCxnSpPr>
        <p:spPr bwMode="gray">
          <a:xfrm>
            <a:off x="700088" y="2709863"/>
            <a:ext cx="64801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8" name="Straight Connector 87">
            <a:extLst>
              <a:ext uri="{FF2B5EF4-FFF2-40B4-BE49-F238E27FC236}">
                <a16:creationId xmlns:a16="http://schemas.microsoft.com/office/drawing/2014/main" id="{B55FE02C-38C8-E995-3693-5E960FD01669}"/>
              </a:ext>
            </a:extLst>
          </p:cNvPr>
          <p:cNvCxnSpPr/>
          <p:nvPr>
            <p:custDataLst>
              <p:tags r:id="rId14"/>
            </p:custDataLst>
          </p:nvPr>
        </p:nvCxnSpPr>
        <p:spPr bwMode="gray">
          <a:xfrm>
            <a:off x="700088" y="2428875"/>
            <a:ext cx="64801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44" name="Chart 43">
            <a:extLst>
              <a:ext uri="{FF2B5EF4-FFF2-40B4-BE49-F238E27FC236}">
                <a16:creationId xmlns:a16="http://schemas.microsoft.com/office/drawing/2014/main" id="{02C56485-B13E-66B1-B1C5-6D6A35D2FDC9}"/>
              </a:ext>
            </a:extLst>
          </p:cNvPr>
          <p:cNvGraphicFramePr/>
          <p:nvPr>
            <p:custDataLst>
              <p:tags r:id="rId15"/>
            </p:custDataLst>
            <p:extLst>
              <p:ext uri="{D42A27DB-BD31-4B8C-83A1-F6EECF244321}">
                <p14:modId xmlns:p14="http://schemas.microsoft.com/office/powerpoint/2010/main" val="521991374"/>
              </p:ext>
            </p:extLst>
          </p:nvPr>
        </p:nvGraphicFramePr>
        <p:xfrm>
          <a:off x="617538" y="2162175"/>
          <a:ext cx="6645275" cy="3911600"/>
        </p:xfrm>
        <a:graphic>
          <a:graphicData uri="http://schemas.openxmlformats.org/drawingml/2006/chart">
            <c:chart xmlns:c="http://schemas.openxmlformats.org/drawingml/2006/chart" xmlns:r="http://schemas.openxmlformats.org/officeDocument/2006/relationships" r:id="rId46"/>
          </a:graphicData>
        </a:graphic>
      </p:graphicFrame>
      <p:cxnSp>
        <p:nvCxnSpPr>
          <p:cNvPr id="23" name="Straight Connector 22">
            <a:extLst>
              <a:ext uri="{FF2B5EF4-FFF2-40B4-BE49-F238E27FC236}">
                <a16:creationId xmlns:a16="http://schemas.microsoft.com/office/drawing/2014/main" id="{509D80BF-C500-E2A9-D7B8-D6863772DF8D}"/>
              </a:ext>
            </a:extLst>
          </p:cNvPr>
          <p:cNvCxnSpPr/>
          <p:nvPr>
            <p:custDataLst>
              <p:tags r:id="rId16"/>
            </p:custDataLst>
          </p:nvPr>
        </p:nvCxnSpPr>
        <p:spPr bwMode="auto">
          <a:xfrm flipH="1">
            <a:off x="7231063" y="2992438"/>
            <a:ext cx="203200" cy="0"/>
          </a:xfrm>
          <a:prstGeom prst="line">
            <a:avLst/>
          </a:prstGeom>
          <a:ln w="952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42" name="Straight Connector 141">
            <a:extLst>
              <a:ext uri="{FF2B5EF4-FFF2-40B4-BE49-F238E27FC236}">
                <a16:creationId xmlns:a16="http://schemas.microsoft.com/office/drawing/2014/main" id="{6FC41F47-E85C-5813-CABD-0D13F1101D66}"/>
              </a:ext>
            </a:extLst>
          </p:cNvPr>
          <p:cNvCxnSpPr/>
          <p:nvPr>
            <p:custDataLst>
              <p:tags r:id="rId17"/>
            </p:custDataLst>
          </p:nvPr>
        </p:nvCxnSpPr>
        <p:spPr bwMode="auto">
          <a:xfrm>
            <a:off x="5000625" y="4286250"/>
            <a:ext cx="95250" cy="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8" name="Text Placeholder 10">
            <a:extLst>
              <a:ext uri="{FF2B5EF4-FFF2-40B4-BE49-F238E27FC236}">
                <a16:creationId xmlns:a16="http://schemas.microsoft.com/office/drawing/2014/main" id="{FC7F1525-3C24-3BDB-28BB-096B0336F51D}"/>
              </a:ext>
            </a:extLst>
          </p:cNvPr>
          <p:cNvSpPr txBox="1">
            <a:spLocks/>
          </p:cNvSpPr>
          <p:nvPr>
            <p:custDataLst>
              <p:tags r:id="rId18"/>
            </p:custDataLst>
          </p:nvPr>
        </p:nvSpPr>
        <p:spPr bwMode="auto">
          <a:xfrm>
            <a:off x="1238250" y="5857875"/>
            <a:ext cx="21637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200"/>
              <a:t>Total habitable land use today</a:t>
            </a:r>
            <a:endParaRPr lang="en-US" sz="1200"/>
          </a:p>
        </p:txBody>
      </p:sp>
      <p:sp>
        <p:nvSpPr>
          <p:cNvPr id="64" name="Text Placeholder 10">
            <a:extLst>
              <a:ext uri="{FF2B5EF4-FFF2-40B4-BE49-F238E27FC236}">
                <a16:creationId xmlns:a16="http://schemas.microsoft.com/office/drawing/2014/main" id="{38F22F9F-C080-EE52-B696-36C6D860FAD9}"/>
              </a:ext>
            </a:extLst>
          </p:cNvPr>
          <p:cNvSpPr txBox="1">
            <a:spLocks/>
          </p:cNvSpPr>
          <p:nvPr>
            <p:custDataLst>
              <p:tags r:id="rId19"/>
            </p:custDataLst>
          </p:nvPr>
        </p:nvSpPr>
        <p:spPr bwMode="gray">
          <a:xfrm>
            <a:off x="5427663" y="5392738"/>
            <a:ext cx="263525" cy="182563"/>
          </a:xfrm>
          <a:prstGeom prst="rect">
            <a:avLst/>
          </a:prstGeom>
          <a:solidFill>
            <a:schemeClr val="accent1"/>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371EE83-2FB1-452F-8C7C-CEB5B5A64DA1}" type="datetime'1''%'''''''''''''''''''''''''''''''''''''''''''''''''">
              <a:rPr lang="en-US" altLang="en-US" sz="1200" smtClean="0">
                <a:solidFill>
                  <a:schemeClr val="bg1"/>
                </a:solidFill>
                <a:effectLst/>
              </a:rPr>
              <a:pPr marL="0" indent="0" algn="ctr">
                <a:spcBef>
                  <a:spcPct val="0"/>
                </a:spcBef>
                <a:spcAft>
                  <a:spcPct val="0"/>
                </a:spcAft>
                <a:buNone/>
              </a:pPr>
              <a:t>1%</a:t>
            </a:fld>
            <a:endParaRPr lang="en-US" sz="1200">
              <a:solidFill>
                <a:schemeClr val="bg1"/>
              </a:solidFill>
            </a:endParaRPr>
          </a:p>
        </p:txBody>
      </p:sp>
      <p:sp>
        <p:nvSpPr>
          <p:cNvPr id="57" name="Text Placeholder 10">
            <a:extLst>
              <a:ext uri="{FF2B5EF4-FFF2-40B4-BE49-F238E27FC236}">
                <a16:creationId xmlns:a16="http://schemas.microsoft.com/office/drawing/2014/main" id="{912E3DC1-8D28-5A88-13FB-40581812DBF4}"/>
              </a:ext>
            </a:extLst>
          </p:cNvPr>
          <p:cNvSpPr txBox="1">
            <a:spLocks/>
          </p:cNvSpPr>
          <p:nvPr>
            <p:custDataLst>
              <p:tags r:id="rId20"/>
            </p:custDataLst>
          </p:nvPr>
        </p:nvSpPr>
        <p:spPr bwMode="gray">
          <a:xfrm>
            <a:off x="1917700" y="4322763"/>
            <a:ext cx="263525" cy="182563"/>
          </a:xfrm>
          <a:prstGeom prst="rect">
            <a:avLst/>
          </a:prstGeom>
          <a:solidFill>
            <a:schemeClr val="accent4"/>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6CF1A52-05CA-4A91-ADA9-F1954B1BBBCA}" type="datetime'''''1''''''''''''''''''''%'''''''''''''''''''''">
              <a:rPr lang="en-US" altLang="en-US" sz="1200" smtClean="0">
                <a:solidFill>
                  <a:schemeClr val="bg1"/>
                </a:solidFill>
                <a:effectLst/>
              </a:rPr>
              <a:pPr marL="0" indent="0" algn="ctr">
                <a:spcBef>
                  <a:spcPct val="0"/>
                </a:spcBef>
                <a:spcAft>
                  <a:spcPct val="0"/>
                </a:spcAft>
                <a:buNone/>
              </a:pPr>
              <a:t>1%</a:t>
            </a:fld>
            <a:endParaRPr lang="en-US" sz="1200">
              <a:solidFill>
                <a:schemeClr val="bg1"/>
              </a:solidFill>
            </a:endParaRPr>
          </a:p>
        </p:txBody>
      </p:sp>
      <p:sp>
        <p:nvSpPr>
          <p:cNvPr id="17" name="Text Placeholder 10">
            <a:extLst>
              <a:ext uri="{FF2B5EF4-FFF2-40B4-BE49-F238E27FC236}">
                <a16:creationId xmlns:a16="http://schemas.microsoft.com/office/drawing/2014/main" id="{3618963A-0C3A-9CD3-2DCE-09B093607A24}"/>
              </a:ext>
            </a:extLst>
          </p:cNvPr>
          <p:cNvSpPr txBox="1">
            <a:spLocks/>
          </p:cNvSpPr>
          <p:nvPr>
            <p:custDataLst>
              <p:tags r:id="rId21"/>
            </p:custDataLst>
          </p:nvPr>
        </p:nvSpPr>
        <p:spPr bwMode="auto">
          <a:xfrm>
            <a:off x="7485063" y="2908300"/>
            <a:ext cx="357188"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E1B888A0-71E3-483A-97AC-91E022AB241E}" type="datetime'''''''''''''''''''''1''''''''''0''''''0''''''''%'''''">
              <a:rPr lang="en-US" altLang="en-US" sz="1100" smtClean="0">
                <a:effectLst/>
              </a:rPr>
              <a:pPr marL="0" indent="0">
                <a:spcBef>
                  <a:spcPct val="0"/>
                </a:spcBef>
                <a:spcAft>
                  <a:spcPct val="0"/>
                </a:spcAft>
                <a:buNone/>
              </a:pPr>
              <a:t>100%</a:t>
            </a:fld>
            <a:endParaRPr lang="en-US" sz="1100"/>
          </a:p>
        </p:txBody>
      </p:sp>
      <p:sp>
        <p:nvSpPr>
          <p:cNvPr id="63" name="Text Placeholder 10">
            <a:extLst>
              <a:ext uri="{FF2B5EF4-FFF2-40B4-BE49-F238E27FC236}">
                <a16:creationId xmlns:a16="http://schemas.microsoft.com/office/drawing/2014/main" id="{59491FDF-4D7A-7233-3726-86DC5ED30909}"/>
              </a:ext>
            </a:extLst>
          </p:cNvPr>
          <p:cNvSpPr txBox="1">
            <a:spLocks/>
          </p:cNvSpPr>
          <p:nvPr>
            <p:custDataLst>
              <p:tags r:id="rId22"/>
            </p:custDataLst>
          </p:nvPr>
        </p:nvSpPr>
        <p:spPr bwMode="gray">
          <a:xfrm>
            <a:off x="2187575" y="5392738"/>
            <a:ext cx="263525" cy="182563"/>
          </a:xfrm>
          <a:prstGeom prst="rect">
            <a:avLst/>
          </a:prstGeom>
          <a:solidFill>
            <a:schemeClr val="accent1"/>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2DEB689-6BB3-4E3B-86AE-4024307243C3}" type="datetime'''''''''''''''''''''''1''''''''''''%'''''''''''''''''''''">
              <a:rPr lang="en-US" altLang="en-US" sz="1200" smtClean="0">
                <a:solidFill>
                  <a:schemeClr val="bg1"/>
                </a:solidFill>
                <a:effectLst/>
              </a:rPr>
              <a:pPr marL="0" indent="0" algn="ctr">
                <a:spcBef>
                  <a:spcPct val="0"/>
                </a:spcBef>
                <a:spcAft>
                  <a:spcPct val="0"/>
                </a:spcAft>
                <a:buNone/>
              </a:pPr>
              <a:t>1%</a:t>
            </a:fld>
            <a:endParaRPr lang="en-US" sz="1200">
              <a:solidFill>
                <a:schemeClr val="bg1"/>
              </a:solidFill>
            </a:endParaRPr>
          </a:p>
        </p:txBody>
      </p:sp>
      <p:sp>
        <p:nvSpPr>
          <p:cNvPr id="18" name="Text Placeholder 10">
            <a:extLst>
              <a:ext uri="{FF2B5EF4-FFF2-40B4-BE49-F238E27FC236}">
                <a16:creationId xmlns:a16="http://schemas.microsoft.com/office/drawing/2014/main" id="{26F7C7E9-5560-8FD2-F21E-CE8B85E4ADA7}"/>
              </a:ext>
            </a:extLst>
          </p:cNvPr>
          <p:cNvSpPr txBox="1">
            <a:spLocks/>
          </p:cNvSpPr>
          <p:nvPr>
            <p:custDataLst>
              <p:tags r:id="rId23"/>
            </p:custDataLst>
          </p:nvPr>
        </p:nvSpPr>
        <p:spPr bwMode="gray">
          <a:xfrm>
            <a:off x="2103438" y="2784475"/>
            <a:ext cx="4318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17643C6-2C88-44E8-88F8-9E8055970F68}" type="datetime'''''''''''''''''''1''00'''''''''''''''''''''''''''''">
              <a:rPr lang="en-US" altLang="en-US" sz="1200" b="1" smtClean="0"/>
              <a:pPr marL="0" indent="0" algn="ctr">
                <a:spcBef>
                  <a:spcPct val="0"/>
                </a:spcBef>
                <a:spcAft>
                  <a:spcPct val="0"/>
                </a:spcAft>
                <a:buNone/>
              </a:pPr>
              <a:t>100</a:t>
            </a:fld>
            <a:r>
              <a:rPr lang="en-US" altLang="en-US" sz="1200" b="1"/>
              <a:t>%</a:t>
            </a:r>
            <a:endParaRPr lang="en-US" sz="1200" b="1"/>
          </a:p>
        </p:txBody>
      </p:sp>
      <p:sp useBgFill="1">
        <p:nvSpPr>
          <p:cNvPr id="21" name="Text Placeholder 10">
            <a:extLst>
              <a:ext uri="{FF2B5EF4-FFF2-40B4-BE49-F238E27FC236}">
                <a16:creationId xmlns:a16="http://schemas.microsoft.com/office/drawing/2014/main" id="{D239EC67-C9D6-AF08-AD32-18B710D4AB44}"/>
              </a:ext>
            </a:extLst>
          </p:cNvPr>
          <p:cNvSpPr txBox="1">
            <a:spLocks/>
          </p:cNvSpPr>
          <p:nvPr>
            <p:custDataLst>
              <p:tags r:id="rId24"/>
            </p:custDataLst>
          </p:nvPr>
        </p:nvSpPr>
        <p:spPr bwMode="gray">
          <a:xfrm>
            <a:off x="5348288" y="2389188"/>
            <a:ext cx="423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712B6F4-8E24-41EA-A8AA-4E8252B035C3}" type="datetime'''''''''''''''''''''''''1''1''''''''4'''''''''''''''''''''''">
              <a:rPr lang="en-US" altLang="en-US" sz="1200" b="1" smtClean="0"/>
              <a:pPr marL="0" indent="0" algn="ctr">
                <a:spcBef>
                  <a:spcPct val="0"/>
                </a:spcBef>
                <a:spcAft>
                  <a:spcPct val="0"/>
                </a:spcAft>
                <a:buNone/>
              </a:pPr>
              <a:t>114</a:t>
            </a:fld>
            <a:r>
              <a:rPr lang="en-US" altLang="en-US" sz="1200" b="1"/>
              <a:t>%</a:t>
            </a:r>
            <a:endParaRPr lang="en-US" sz="1200" b="1"/>
          </a:p>
        </p:txBody>
      </p:sp>
      <p:sp>
        <p:nvSpPr>
          <p:cNvPr id="34" name="Text Placeholder 10">
            <a:extLst>
              <a:ext uri="{FF2B5EF4-FFF2-40B4-BE49-F238E27FC236}">
                <a16:creationId xmlns:a16="http://schemas.microsoft.com/office/drawing/2014/main" id="{F7826DCB-98B4-7433-CA3C-B3D9CEAE026D}"/>
              </a:ext>
            </a:extLst>
          </p:cNvPr>
          <p:cNvSpPr txBox="1">
            <a:spLocks/>
          </p:cNvSpPr>
          <p:nvPr>
            <p:custDataLst>
              <p:tags r:id="rId25"/>
            </p:custDataLst>
          </p:nvPr>
        </p:nvSpPr>
        <p:spPr bwMode="auto">
          <a:xfrm>
            <a:off x="4491038" y="5857875"/>
            <a:ext cx="21383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200"/>
              <a:t>Total habitable land use 2050</a:t>
            </a:r>
            <a:endParaRPr lang="en-US" sz="1200"/>
          </a:p>
        </p:txBody>
      </p:sp>
      <p:sp>
        <p:nvSpPr>
          <p:cNvPr id="122" name="TextBox 5">
            <a:extLst>
              <a:ext uri="{FF2B5EF4-FFF2-40B4-BE49-F238E27FC236}">
                <a16:creationId xmlns:a16="http://schemas.microsoft.com/office/drawing/2014/main" id="{096CD0E7-FBC0-6C31-196F-52C962CB774E}"/>
              </a:ext>
            </a:extLst>
          </p:cNvPr>
          <p:cNvSpPr txBox="1"/>
          <p:nvPr/>
        </p:nvSpPr>
        <p:spPr bwMode="gray">
          <a:xfrm>
            <a:off x="9542463" y="1554480"/>
            <a:ext cx="2313693" cy="4470455"/>
          </a:xfrm>
          <a:prstGeom prst="rect">
            <a:avLst/>
          </a:prstGeom>
          <a:solidFill>
            <a:srgbClr val="E3E8EE"/>
          </a:solidFill>
        </p:spPr>
        <p:txBody>
          <a:bodyPr wrap="square" lIns="137160" tIns="137160" rIns="274320" bIns="137160" rtlCol="0">
            <a:sp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a:spcBef>
                <a:spcPts val="600"/>
              </a:spcBef>
              <a:spcAft>
                <a:spcPts val="600"/>
              </a:spcAft>
              <a:buFontTx/>
              <a:buNone/>
              <a:defRPr/>
            </a:pPr>
            <a:r>
              <a:rPr lang="en-US" sz="1250" b="1"/>
              <a:t>Observations</a:t>
            </a:r>
          </a:p>
          <a:p>
            <a:pPr marL="171450" indent="-171450">
              <a:spcBef>
                <a:spcPts val="600"/>
              </a:spcBef>
              <a:buFont typeface="Arial" panose="020B0604020202020204" pitchFamily="34" charset="0"/>
              <a:buChar char="•"/>
            </a:pPr>
            <a:r>
              <a:rPr lang="en-US" sz="1050" b="1">
                <a:latin typeface="+mj-lt"/>
              </a:rPr>
              <a:t>With projected agricultural demand growth of +50% by 2050,</a:t>
            </a:r>
            <a:r>
              <a:rPr lang="en-US" sz="1050">
                <a:latin typeface="+mj-lt"/>
              </a:rPr>
              <a:t> land requirements for agriculture and reforestation</a:t>
            </a:r>
            <a:r>
              <a:rPr lang="en-US" sz="1050" baseline="30000">
                <a:latin typeface="+mj-lt"/>
              </a:rPr>
              <a:t>1</a:t>
            </a:r>
            <a:r>
              <a:rPr lang="en-US" sz="1050">
                <a:latin typeface="+mj-lt"/>
              </a:rPr>
              <a:t> combined will </a:t>
            </a:r>
            <a:r>
              <a:rPr lang="en-US" sz="1050" b="1">
                <a:latin typeface="+mj-lt"/>
              </a:rPr>
              <a:t>exceed available habitable land by 1.56 billion ha </a:t>
            </a:r>
            <a:r>
              <a:rPr lang="en-US" sz="1050">
                <a:latin typeface="+mj-lt"/>
              </a:rPr>
              <a:t>— 2x the U.S. land area.</a:t>
            </a:r>
          </a:p>
          <a:p>
            <a:pPr marL="171450" indent="-171450">
              <a:spcBef>
                <a:spcPts val="600"/>
              </a:spcBef>
              <a:buFont typeface="Arial" panose="020B0604020202020204" pitchFamily="34" charset="0"/>
              <a:buChar char="•"/>
            </a:pPr>
            <a:r>
              <a:rPr lang="en-US" sz="1050"/>
              <a:t>This highlights the competition for land, where</a:t>
            </a:r>
            <a:r>
              <a:rPr lang="en-US" sz="1050" b="1"/>
              <a:t> reforestation and agricultural expansion cannot occur simultaneously.</a:t>
            </a:r>
          </a:p>
          <a:p>
            <a:pPr marL="171450" indent="-171450">
              <a:spcBef>
                <a:spcPts val="600"/>
              </a:spcBef>
              <a:buFont typeface="Arial" panose="020B0604020202020204" pitchFamily="34" charset="0"/>
              <a:buChar char="•"/>
            </a:pPr>
            <a:r>
              <a:rPr lang="en-US" sz="1050" b="1">
                <a:latin typeface="+mj-lt"/>
              </a:rPr>
              <a:t>Excessive agricultural land use</a:t>
            </a:r>
            <a:r>
              <a:rPr lang="en-US" sz="1050">
                <a:latin typeface="+mj-lt"/>
              </a:rPr>
              <a:t> also comes with several other challenges, such as </a:t>
            </a:r>
            <a:r>
              <a:rPr lang="en-US" sz="1050" b="1">
                <a:latin typeface="+mj-lt"/>
              </a:rPr>
              <a:t>biodiversity loss, loss of ecosystem services, and opportunity cost </a:t>
            </a:r>
            <a:r>
              <a:rPr lang="en-US" sz="1050">
                <a:latin typeface="+mj-lt"/>
              </a:rPr>
              <a:t>(</a:t>
            </a:r>
            <a:r>
              <a:rPr lang="en-US" altLang="ja-JP" sz="1000"/>
              <a:t>land use for more nutritionally diverse food and carbon sequestration).</a:t>
            </a:r>
          </a:p>
        </p:txBody>
      </p:sp>
      <p:sp>
        <p:nvSpPr>
          <p:cNvPr id="2" name="Title 1">
            <a:extLst>
              <a:ext uri="{FF2B5EF4-FFF2-40B4-BE49-F238E27FC236}">
                <a16:creationId xmlns:a16="http://schemas.microsoft.com/office/drawing/2014/main" id="{A99ED147-E23D-64CC-7E7C-A8E233719914}"/>
              </a:ext>
            </a:extLst>
          </p:cNvPr>
          <p:cNvSpPr>
            <a:spLocks noGrp="1"/>
          </p:cNvSpPr>
          <p:nvPr>
            <p:ph type="title"/>
          </p:nvPr>
        </p:nvSpPr>
        <p:spPr>
          <a:xfrm>
            <a:off x="324556" y="523320"/>
            <a:ext cx="11531600" cy="882788"/>
          </a:xfrm>
        </p:spPr>
        <p:txBody>
          <a:bodyPr vert="horz">
            <a:noAutofit/>
          </a:bodyPr>
          <a:lstStyle/>
          <a:p>
            <a:pPr marL="0" indent="0"/>
            <a:r>
              <a:rPr lang="en-US"/>
              <a:t>Livestock-derived proteins are driving half of global deforestation, a trend that cannot continue under net-zero climate goals</a:t>
            </a:r>
          </a:p>
        </p:txBody>
      </p:sp>
      <p:sp>
        <p:nvSpPr>
          <p:cNvPr id="13" name="TextBox 12">
            <a:extLst>
              <a:ext uri="{FF2B5EF4-FFF2-40B4-BE49-F238E27FC236}">
                <a16:creationId xmlns:a16="http://schemas.microsoft.com/office/drawing/2014/main" id="{4E856353-9B00-7298-51A7-50B7C8ACCC7D}"/>
              </a:ext>
            </a:extLst>
          </p:cNvPr>
          <p:cNvSpPr txBox="1"/>
          <p:nvPr/>
        </p:nvSpPr>
        <p:spPr bwMode="gray">
          <a:xfrm>
            <a:off x="329184" y="6305476"/>
            <a:ext cx="10229525" cy="492443"/>
          </a:xfrm>
          <a:prstGeom prst="rect">
            <a:avLst/>
          </a:prstGeom>
          <a:noFill/>
        </p:spPr>
        <p:txBody>
          <a:bodyPr wrap="square" lIns="0" tIns="0" rIns="0" bIns="0" anchor="t">
            <a:spAutoFit/>
          </a:bodyPr>
          <a:lstStyle/>
          <a:p>
            <a:pPr defTabSz="711200">
              <a:defRPr/>
            </a:pPr>
            <a:r>
              <a:rPr kumimoji="0" lang="en-US" sz="800" b="0" i="0" u="none" strike="noStrike" kern="1200" cap="none" spc="0" normalizeH="0" baseline="30000" noProof="0">
                <a:ln>
                  <a:noFill/>
                </a:ln>
                <a:solidFill>
                  <a:srgbClr val="000000"/>
                </a:solidFill>
                <a:effectLst/>
                <a:uLnTx/>
                <a:uFillTx/>
              </a:rPr>
              <a:t>1</a:t>
            </a:r>
            <a:r>
              <a:rPr lang="en-US" sz="800" baseline="30000">
                <a:solidFill>
                  <a:srgbClr val="000000"/>
                </a:solidFill>
              </a:rPr>
              <a:t> </a:t>
            </a:r>
            <a:r>
              <a:rPr lang="en-US" sz="800">
                <a:solidFill>
                  <a:srgbClr val="000000"/>
                </a:solidFill>
              </a:rPr>
              <a:t>Habitable land refers to all land on earth except glaciers and deserts.</a:t>
            </a:r>
            <a:endParaRPr kumimoji="0" lang="en-US" sz="800" b="0" i="0" u="none" strike="noStrike" kern="1200" cap="none" spc="0" normalizeH="0" noProof="0">
              <a:ln>
                <a:noFill/>
              </a:ln>
              <a:solidFill>
                <a:srgbClr val="000000"/>
              </a:solidFill>
              <a:effectLst/>
              <a:uLnTx/>
              <a:uFillTx/>
            </a:endParaRP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a:ln>
                  <a:noFill/>
                </a:ln>
                <a:solidFill>
                  <a:srgbClr val="000000"/>
                </a:solidFill>
                <a:effectLst/>
                <a:uLnTx/>
                <a:uFillTx/>
              </a:rPr>
              <a:t>2 </a:t>
            </a:r>
            <a:r>
              <a:rPr kumimoji="0" lang="en-US" sz="800" b="0" i="0" u="none" strike="noStrike" kern="1200" cap="none" spc="0" normalizeH="0" noProof="0">
                <a:ln>
                  <a:noFill/>
                </a:ln>
                <a:solidFill>
                  <a:srgbClr val="000000"/>
                </a:solidFill>
                <a:effectLst/>
                <a:uLnTx/>
                <a:uFillTx/>
              </a:rPr>
              <a:t>Planting trees for carbon sequestration to reach climate targets.</a:t>
            </a: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rPr>
              <a:t>Sources:</a:t>
            </a:r>
            <a:r>
              <a:rPr kumimoji="0" lang="en-US" sz="800" b="0" i="0" u="none" strike="noStrike" kern="1200" cap="none" spc="0" normalizeH="0" baseline="0" noProof="0">
                <a:ln>
                  <a:noFill/>
                </a:ln>
                <a:solidFill>
                  <a:srgbClr val="000000"/>
                </a:solidFill>
                <a:effectLst/>
                <a:uLnTx/>
                <a:uFillTx/>
                <a:hlinkClick r:id="rId47"/>
              </a:rPr>
              <a:t> </a:t>
            </a:r>
            <a:r>
              <a:rPr kumimoji="0" lang="en-US" sz="800" b="0" i="0" u="none" strike="noStrike" kern="1200" cap="none" spc="0" normalizeH="0" baseline="0" noProof="0">
                <a:ln>
                  <a:noFill/>
                </a:ln>
                <a:solidFill>
                  <a:srgbClr val="000000"/>
                </a:solidFill>
                <a:effectLst/>
                <a:uLnTx/>
                <a:uFillTx/>
              </a:rPr>
              <a:t>WRI, </a:t>
            </a:r>
            <a:r>
              <a:rPr kumimoji="0" lang="en-US" sz="800" b="0" i="0" u="none" strike="noStrike" kern="1200" cap="none" spc="0" normalizeH="0" baseline="0" noProof="0">
                <a:ln>
                  <a:noFill/>
                </a:ln>
                <a:solidFill>
                  <a:srgbClr val="000000"/>
                </a:solidFill>
                <a:effectLst/>
                <a:uLnTx/>
                <a:uFillTx/>
                <a:hlinkClick r:id="rId47"/>
              </a:rPr>
              <a:t>Managing the global </a:t>
            </a:r>
            <a:r>
              <a:rPr lang="en-US" sz="800">
                <a:solidFill>
                  <a:srgbClr val="000000"/>
                </a:solidFill>
                <a:hlinkClick r:id="rId47"/>
              </a:rPr>
              <a:t>l</a:t>
            </a:r>
            <a:r>
              <a:rPr kumimoji="0" lang="en-US" sz="800" b="0" i="0" u="none" strike="noStrike" kern="1200" cap="none" spc="0" normalizeH="0" baseline="0" noProof="0">
                <a:ln>
                  <a:noFill/>
                </a:ln>
                <a:solidFill>
                  <a:srgbClr val="000000"/>
                </a:solidFill>
                <a:effectLst/>
                <a:uLnTx/>
                <a:uFillTx/>
                <a:hlinkClick r:id="rId47"/>
              </a:rPr>
              <a:t>and </a:t>
            </a:r>
            <a:r>
              <a:rPr lang="en-US" sz="800">
                <a:solidFill>
                  <a:srgbClr val="000000"/>
                </a:solidFill>
                <a:hlinkClick r:id="rId47"/>
              </a:rPr>
              <a:t>s</a:t>
            </a:r>
            <a:r>
              <a:rPr kumimoji="0" lang="en-US" sz="800" b="0" i="0" u="none" strike="noStrike" kern="1200" cap="none" spc="0" normalizeH="0" baseline="0" noProof="0" err="1">
                <a:ln>
                  <a:noFill/>
                </a:ln>
                <a:solidFill>
                  <a:srgbClr val="000000"/>
                </a:solidFill>
                <a:effectLst/>
                <a:uLnTx/>
                <a:uFillTx/>
                <a:hlinkClick r:id="rId47"/>
              </a:rPr>
              <a:t>queeze</a:t>
            </a:r>
            <a:r>
              <a:rPr kumimoji="0" lang="en-US" sz="800" b="0" i="0" u="none" strike="noStrike" kern="1200" cap="none" spc="0" normalizeH="0" baseline="0" noProof="0">
                <a:ln>
                  <a:noFill/>
                </a:ln>
                <a:solidFill>
                  <a:srgbClr val="000000"/>
                </a:solidFill>
                <a:effectLst/>
                <a:uLnTx/>
                <a:uFillTx/>
                <a:hlinkClick r:id="rId47"/>
              </a:rPr>
              <a:t> </a:t>
            </a:r>
            <a:r>
              <a:rPr kumimoji="0" lang="en-US" sz="800" b="0" i="0" u="none" strike="noStrike" kern="1200" cap="none" spc="0" normalizeH="0" baseline="0" noProof="0">
                <a:ln>
                  <a:noFill/>
                </a:ln>
                <a:solidFill>
                  <a:srgbClr val="000000"/>
                </a:solidFill>
                <a:effectLst/>
                <a:uLnTx/>
                <a:uFillTx/>
              </a:rPr>
              <a:t>(2023); </a:t>
            </a:r>
            <a:r>
              <a:rPr lang="en-US" sz="800" b="0" i="0" err="1">
                <a:solidFill>
                  <a:srgbClr val="333333"/>
                </a:solidFill>
                <a:effectLst/>
                <a:highlight>
                  <a:srgbClr val="FFFFFF"/>
                </a:highlight>
              </a:rPr>
              <a:t>Bajželj</a:t>
            </a:r>
            <a:r>
              <a:rPr lang="en-US" sz="800" b="0" i="0">
                <a:solidFill>
                  <a:srgbClr val="333333"/>
                </a:solidFill>
                <a:effectLst/>
                <a:highlight>
                  <a:srgbClr val="FFFFFF"/>
                </a:highlight>
              </a:rPr>
              <a:t> et al., </a:t>
            </a:r>
            <a:r>
              <a:rPr lang="en-US" sz="800" b="0" i="0">
                <a:solidFill>
                  <a:srgbClr val="333333"/>
                </a:solidFill>
                <a:effectLst/>
                <a:highlight>
                  <a:srgbClr val="FFFFFF"/>
                </a:highlight>
                <a:hlinkClick r:id="rId48"/>
              </a:rPr>
              <a:t>Importance of </a:t>
            </a:r>
            <a:r>
              <a:rPr lang="en-US" sz="800">
                <a:solidFill>
                  <a:srgbClr val="333333"/>
                </a:solidFill>
                <a:highlight>
                  <a:srgbClr val="FFFFFF"/>
                </a:highlight>
                <a:hlinkClick r:id="rId48"/>
              </a:rPr>
              <a:t>f</a:t>
            </a:r>
            <a:r>
              <a:rPr lang="en-US" sz="800" b="0" i="0">
                <a:solidFill>
                  <a:srgbClr val="333333"/>
                </a:solidFill>
                <a:effectLst/>
                <a:highlight>
                  <a:srgbClr val="FFFFFF"/>
                </a:highlight>
                <a:hlinkClick r:id="rId48"/>
              </a:rPr>
              <a:t>ood </a:t>
            </a:r>
            <a:r>
              <a:rPr lang="en-US" sz="800">
                <a:solidFill>
                  <a:srgbClr val="333333"/>
                </a:solidFill>
                <a:highlight>
                  <a:srgbClr val="FFFFFF"/>
                </a:highlight>
                <a:hlinkClick r:id="rId48"/>
              </a:rPr>
              <a:t>d</a:t>
            </a:r>
            <a:r>
              <a:rPr lang="en-US" sz="800" b="0" i="0">
                <a:solidFill>
                  <a:srgbClr val="333333"/>
                </a:solidFill>
                <a:effectLst/>
                <a:highlight>
                  <a:srgbClr val="FFFFFF"/>
                </a:highlight>
                <a:hlinkClick r:id="rId48"/>
              </a:rPr>
              <a:t>emand management for </a:t>
            </a:r>
            <a:r>
              <a:rPr lang="en-US" sz="800">
                <a:solidFill>
                  <a:srgbClr val="333333"/>
                </a:solidFill>
                <a:highlight>
                  <a:srgbClr val="FFFFFF"/>
                </a:highlight>
                <a:hlinkClick r:id="rId48"/>
              </a:rPr>
              <a:t>c</a:t>
            </a:r>
            <a:r>
              <a:rPr lang="en-US" sz="800" b="0" i="0">
                <a:solidFill>
                  <a:srgbClr val="333333"/>
                </a:solidFill>
                <a:effectLst/>
                <a:highlight>
                  <a:srgbClr val="FFFFFF"/>
                </a:highlight>
                <a:hlinkClick r:id="rId48"/>
              </a:rPr>
              <a:t>limate </a:t>
            </a:r>
            <a:r>
              <a:rPr lang="en-US" sz="800">
                <a:solidFill>
                  <a:srgbClr val="333333"/>
                </a:solidFill>
                <a:highlight>
                  <a:srgbClr val="FFFFFF"/>
                </a:highlight>
                <a:hlinkClick r:id="rId48"/>
              </a:rPr>
              <a:t>m</a:t>
            </a:r>
            <a:r>
              <a:rPr lang="en-US" sz="800" b="0" i="0">
                <a:solidFill>
                  <a:srgbClr val="333333"/>
                </a:solidFill>
                <a:effectLst/>
                <a:highlight>
                  <a:srgbClr val="FFFFFF"/>
                </a:highlight>
                <a:hlinkClick r:id="rId48"/>
              </a:rPr>
              <a:t>itigation</a:t>
            </a:r>
            <a:r>
              <a:rPr lang="en-US" sz="800" b="0" i="0">
                <a:solidFill>
                  <a:srgbClr val="333333"/>
                </a:solidFill>
                <a:effectLst/>
                <a:highlight>
                  <a:srgbClr val="FFFFFF"/>
                </a:highlight>
              </a:rPr>
              <a:t> (2014); McKinsey, </a:t>
            </a:r>
            <a:r>
              <a:rPr lang="en-US" sz="800" b="0" i="0">
                <a:solidFill>
                  <a:srgbClr val="333333"/>
                </a:solidFill>
                <a:effectLst/>
                <a:highlight>
                  <a:srgbClr val="FFFFFF"/>
                </a:highlight>
                <a:hlinkClick r:id="rId49"/>
              </a:rPr>
              <a:t>The agricultural </a:t>
            </a:r>
            <a:r>
              <a:rPr lang="en-US" sz="800">
                <a:solidFill>
                  <a:srgbClr val="333333"/>
                </a:solidFill>
                <a:highlight>
                  <a:srgbClr val="FFFFFF"/>
                </a:highlight>
                <a:hlinkClick r:id="rId49"/>
              </a:rPr>
              <a:t>t</a:t>
            </a:r>
            <a:r>
              <a:rPr lang="en-US" sz="800" b="0" i="0">
                <a:solidFill>
                  <a:srgbClr val="333333"/>
                </a:solidFill>
                <a:effectLst/>
                <a:highlight>
                  <a:srgbClr val="FFFFFF"/>
                </a:highlight>
                <a:hlinkClick r:id="rId49"/>
              </a:rPr>
              <a:t>ransition</a:t>
            </a:r>
            <a:r>
              <a:rPr lang="en-US" sz="800">
                <a:solidFill>
                  <a:srgbClr val="000000"/>
                </a:solidFill>
                <a:cs typeface="Arial"/>
              </a:rPr>
              <a:t> </a:t>
            </a:r>
            <a:r>
              <a:rPr lang="en-US" sz="800" b="0" i="0">
                <a:solidFill>
                  <a:srgbClr val="333333"/>
                </a:solidFill>
                <a:effectLst/>
                <a:highlight>
                  <a:srgbClr val="FFFFFF"/>
                </a:highlight>
              </a:rPr>
              <a:t>(2023).</a:t>
            </a:r>
            <a:endParaRPr kumimoji="0" lang="en-US" sz="800" b="0" i="0" u="none" strike="noStrike" kern="1200" cap="none" spc="0" normalizeH="0" baseline="0" noProof="0">
              <a:ln>
                <a:noFill/>
              </a:ln>
              <a:solidFill>
                <a:srgbClr val="000000"/>
              </a:solidFill>
              <a:effectLst/>
              <a:uLnTx/>
              <a:uFillTx/>
            </a:endParaRPr>
          </a:p>
          <a:p>
            <a:pPr defTabSz="711200">
              <a:defRPr/>
            </a:pPr>
            <a:r>
              <a:rPr lang="en-US" sz="800">
                <a:solidFill>
                  <a:srgbClr val="000000"/>
                </a:solidFill>
              </a:rPr>
              <a:t>Credit: </a:t>
            </a:r>
            <a:r>
              <a:rPr lang="en-US" sz="800" err="1">
                <a:cs typeface="Arial"/>
              </a:rPr>
              <a:t>Asya</a:t>
            </a:r>
            <a:r>
              <a:rPr lang="en-US" sz="800">
                <a:cs typeface="Arial"/>
              </a:rPr>
              <a:t> </a:t>
            </a:r>
            <a:r>
              <a:rPr lang="en-US" sz="800" err="1">
                <a:cs typeface="Arial"/>
              </a:rPr>
              <a:t>Ikizler</a:t>
            </a:r>
            <a:r>
              <a:rPr lang="en-US" sz="800">
                <a:cs typeface="Arial"/>
              </a:rPr>
              <a:t>, Friedrich </a:t>
            </a:r>
            <a:r>
              <a:rPr lang="en-US" sz="800" err="1">
                <a:cs typeface="Arial"/>
              </a:rPr>
              <a:t>Sayn</a:t>
            </a:r>
            <a:r>
              <a:rPr lang="en-US" sz="800">
                <a:cs typeface="Arial"/>
              </a:rPr>
              <a:t>-Wittgenstein, Nadine </a:t>
            </a:r>
            <a:r>
              <a:rPr lang="en-US" sz="800" err="1">
                <a:cs typeface="Arial"/>
              </a:rPr>
              <a:t>Palmowski</a:t>
            </a:r>
            <a:r>
              <a:rPr lang="en-US" sz="800">
                <a:cs typeface="Arial"/>
              </a:rPr>
              <a:t>, </a:t>
            </a:r>
            <a:r>
              <a:rPr lang="en-US" sz="800" err="1">
                <a:cs typeface="Arial"/>
              </a:rPr>
              <a:t>Hyae</a:t>
            </a:r>
            <a:r>
              <a:rPr lang="en-US" sz="800">
                <a:cs typeface="Arial"/>
              </a:rPr>
              <a:t> </a:t>
            </a:r>
            <a:r>
              <a:rPr lang="en-US" sz="800" err="1">
                <a:cs typeface="Arial"/>
              </a:rPr>
              <a:t>Ryung</a:t>
            </a:r>
            <a:r>
              <a:rPr lang="en-US" sz="800">
                <a:cs typeface="Arial"/>
              </a:rPr>
              <a:t> Kim, </a:t>
            </a:r>
            <a:r>
              <a:rPr lang="en-US" sz="800"/>
              <a:t>and </a:t>
            </a:r>
            <a:r>
              <a:rPr lang="en-US" sz="800">
                <a:hlinkClick r:id="rId50"/>
              </a:rPr>
              <a:t>Gernot Wagner</a:t>
            </a:r>
            <a:r>
              <a:rPr lang="en-US" sz="800"/>
              <a:t>. </a:t>
            </a:r>
            <a:r>
              <a:rPr lang="en-US" sz="800">
                <a:hlinkClick r:id="rId51"/>
              </a:rPr>
              <a:t>Share with attribution</a:t>
            </a:r>
            <a:r>
              <a:rPr lang="en-US" sz="800"/>
              <a:t>: </a:t>
            </a:r>
            <a:r>
              <a:rPr lang="en-US" sz="800" err="1"/>
              <a:t>Sayn</a:t>
            </a:r>
            <a:r>
              <a:rPr lang="en-US" sz="800"/>
              <a:t>-Wittgenstein </a:t>
            </a:r>
            <a:r>
              <a:rPr lang="en-US" sz="800" i="1"/>
              <a:t>et al., </a:t>
            </a:r>
            <a:r>
              <a:rPr lang="en-US" sz="800"/>
              <a:t>“</a:t>
            </a:r>
            <a:r>
              <a:rPr lang="en-US" sz="800">
                <a:hlinkClick r:id="rId52"/>
              </a:rPr>
              <a:t>Sustainable Proteins</a:t>
            </a:r>
            <a:r>
              <a:rPr lang="en-US" sz="800"/>
              <a:t>” (16 May 2025).</a:t>
            </a:r>
            <a:endParaRPr kumimoji="0" lang="en-US" sz="800" b="0" i="0" u="none" strike="noStrike" kern="1200" cap="none" spc="0" normalizeH="0" baseline="0" noProof="0">
              <a:ln>
                <a:noFill/>
              </a:ln>
              <a:solidFill>
                <a:srgbClr val="000000"/>
              </a:solidFill>
              <a:effectLst/>
              <a:uLnTx/>
              <a:uFillTx/>
            </a:endParaRPr>
          </a:p>
        </p:txBody>
      </p:sp>
      <p:grpSp>
        <p:nvGrpSpPr>
          <p:cNvPr id="4" name="btfpColumnHeaderBox223027">
            <a:extLst>
              <a:ext uri="{FF2B5EF4-FFF2-40B4-BE49-F238E27FC236}">
                <a16:creationId xmlns:a16="http://schemas.microsoft.com/office/drawing/2014/main" id="{95923991-B34C-1D0A-5C27-5A279E64D426}"/>
              </a:ext>
            </a:extLst>
          </p:cNvPr>
          <p:cNvGrpSpPr/>
          <p:nvPr>
            <p:custDataLst>
              <p:tags r:id="rId26"/>
            </p:custDataLst>
          </p:nvPr>
        </p:nvGrpSpPr>
        <p:grpSpPr>
          <a:xfrm>
            <a:off x="329185" y="1412815"/>
            <a:ext cx="8513167" cy="567430"/>
            <a:chOff x="6347189" y="981549"/>
            <a:chExt cx="2477492" cy="567430"/>
          </a:xfrm>
        </p:grpSpPr>
        <p:sp>
          <p:nvSpPr>
            <p:cNvPr id="5" name="btfpColumnHeaderBoxText223027">
              <a:extLst>
                <a:ext uri="{FF2B5EF4-FFF2-40B4-BE49-F238E27FC236}">
                  <a16:creationId xmlns:a16="http://schemas.microsoft.com/office/drawing/2014/main" id="{3A31CB20-7806-74A2-7879-2F7F425D9528}"/>
                </a:ext>
              </a:extLst>
            </p:cNvPr>
            <p:cNvSpPr txBox="1"/>
            <p:nvPr/>
          </p:nvSpPr>
          <p:spPr bwMode="gray">
            <a:xfrm>
              <a:off x="6347189" y="981549"/>
              <a:ext cx="2477492" cy="565218"/>
            </a:xfrm>
            <a:prstGeom prst="rect">
              <a:avLst/>
            </a:prstGeom>
            <a:noFill/>
          </p:spPr>
          <p:txBody>
            <a:bodyPr vert="horz" wrap="square" lIns="36036" tIns="36036" rIns="36036" bIns="36036" rtlCol="0" anchor="b">
              <a:spAutoFit/>
            </a:bodyPr>
            <a:lstStyle/>
            <a:p>
              <a:pPr marL="0" indent="0">
                <a:buNone/>
              </a:pPr>
              <a:r>
                <a:rPr lang="en-US" sz="1600" b="1">
                  <a:effectLst/>
                  <a:latin typeface="+mj-lt"/>
                </a:rPr>
                <a:t>Livestock-related land use is still growing and will exceed the total available land area in the future, leading to land competition between agriculture and carbon sinks</a:t>
              </a:r>
            </a:p>
          </p:txBody>
        </p:sp>
        <p:cxnSp>
          <p:nvCxnSpPr>
            <p:cNvPr id="10" name="btfpColumnHeaderBoxLine223027">
              <a:extLst>
                <a:ext uri="{FF2B5EF4-FFF2-40B4-BE49-F238E27FC236}">
                  <a16:creationId xmlns:a16="http://schemas.microsoft.com/office/drawing/2014/main" id="{209E2DD5-6700-2DC3-62FB-FC87FFFE7361}"/>
                </a:ext>
              </a:extLst>
            </p:cNvPr>
            <p:cNvCxnSpPr/>
            <p:nvPr/>
          </p:nvCxnSpPr>
          <p:spPr bwMode="gray">
            <a:xfrm>
              <a:off x="6347189" y="1548979"/>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cxnSp>
        <p:nvCxnSpPr>
          <p:cNvPr id="131" name="Straight Arrow Connector 130">
            <a:extLst>
              <a:ext uri="{FF2B5EF4-FFF2-40B4-BE49-F238E27FC236}">
                <a16:creationId xmlns:a16="http://schemas.microsoft.com/office/drawing/2014/main" id="{9DFDF133-C44A-180F-C77A-1BE71BD7AD74}"/>
              </a:ext>
            </a:extLst>
          </p:cNvPr>
          <p:cNvCxnSpPr>
            <a:cxnSpLocks/>
          </p:cNvCxnSpPr>
          <p:nvPr/>
        </p:nvCxnSpPr>
        <p:spPr bwMode="gray">
          <a:xfrm flipV="1">
            <a:off x="2783268" y="2399294"/>
            <a:ext cx="2145192" cy="515353"/>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32" name="Oval 131">
            <a:extLst>
              <a:ext uri="{FF2B5EF4-FFF2-40B4-BE49-F238E27FC236}">
                <a16:creationId xmlns:a16="http://schemas.microsoft.com/office/drawing/2014/main" id="{B2E6CEDC-3022-307E-325E-B657DA523EB0}"/>
              </a:ext>
            </a:extLst>
          </p:cNvPr>
          <p:cNvSpPr/>
          <p:nvPr/>
        </p:nvSpPr>
        <p:spPr bwMode="gray">
          <a:xfrm rot="20923672">
            <a:off x="3228129" y="2377321"/>
            <a:ext cx="1220535" cy="554011"/>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1200" b="1">
                <a:solidFill>
                  <a:schemeClr val="tx1"/>
                </a:solidFill>
              </a:rPr>
              <a:t>+1,560 </a:t>
            </a:r>
            <a:r>
              <a:rPr lang="en-US" sz="1200" b="1" err="1">
                <a:solidFill>
                  <a:schemeClr val="tx1"/>
                </a:solidFill>
              </a:rPr>
              <a:t>Mha</a:t>
            </a:r>
            <a:endParaRPr lang="en-US" sz="1200" b="1">
              <a:solidFill>
                <a:schemeClr val="tx1"/>
              </a:solidFill>
            </a:endParaRPr>
          </a:p>
          <a:p>
            <a:pPr marL="0" indent="0" algn="ctr">
              <a:buNone/>
            </a:pPr>
            <a:endParaRPr lang="en-US" sz="1200" b="1">
              <a:solidFill>
                <a:schemeClr val="tx1"/>
              </a:solidFill>
            </a:endParaRPr>
          </a:p>
        </p:txBody>
      </p:sp>
      <p:sp>
        <p:nvSpPr>
          <p:cNvPr id="153" name="Rectangular Callout 152">
            <a:extLst>
              <a:ext uri="{FF2B5EF4-FFF2-40B4-BE49-F238E27FC236}">
                <a16:creationId xmlns:a16="http://schemas.microsoft.com/office/drawing/2014/main" id="{D01E12AE-084F-8241-7D05-85FCD8FAD7E0}"/>
              </a:ext>
            </a:extLst>
          </p:cNvPr>
          <p:cNvSpPr/>
          <p:nvPr/>
        </p:nvSpPr>
        <p:spPr bwMode="gray">
          <a:xfrm>
            <a:off x="133338" y="2058845"/>
            <a:ext cx="1448817" cy="1115050"/>
          </a:xfrm>
          <a:prstGeom prst="wedgeRectCallout">
            <a:avLst>
              <a:gd name="adj1" fmla="val 53818"/>
              <a:gd name="adj2" fmla="val 77452"/>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pPr defTabSz="711200"/>
            <a:r>
              <a:rPr lang="en-US" sz="1050">
                <a:solidFill>
                  <a:schemeClr val="bg1"/>
                </a:solidFill>
                <a:latin typeface="+mj-lt"/>
              </a:rPr>
              <a:t>Today, 50% of habitable land</a:t>
            </a:r>
            <a:r>
              <a:rPr lang="en-US" sz="1050" baseline="30000">
                <a:solidFill>
                  <a:schemeClr val="bg1"/>
                </a:solidFill>
                <a:latin typeface="+mj-lt"/>
              </a:rPr>
              <a:t>1</a:t>
            </a:r>
            <a:r>
              <a:rPr lang="en-US" sz="1050">
                <a:solidFill>
                  <a:schemeClr val="bg1"/>
                </a:solidFill>
                <a:latin typeface="+mj-lt"/>
              </a:rPr>
              <a:t> is used for agriculture. Over 80% of that is for animal agriculture only.</a:t>
            </a:r>
          </a:p>
        </p:txBody>
      </p:sp>
      <p:sp>
        <p:nvSpPr>
          <p:cNvPr id="157" name="Rectangular Callout 156">
            <a:extLst>
              <a:ext uri="{FF2B5EF4-FFF2-40B4-BE49-F238E27FC236}">
                <a16:creationId xmlns:a16="http://schemas.microsoft.com/office/drawing/2014/main" id="{38703E11-0216-829A-5B07-692AB954482B}"/>
              </a:ext>
            </a:extLst>
          </p:cNvPr>
          <p:cNvSpPr/>
          <p:nvPr/>
        </p:nvSpPr>
        <p:spPr bwMode="gray">
          <a:xfrm>
            <a:off x="6816725" y="4268684"/>
            <a:ext cx="2039937" cy="1115050"/>
          </a:xfrm>
          <a:prstGeom prst="wedgeRectCallout">
            <a:avLst>
              <a:gd name="adj1" fmla="val -96626"/>
              <a:gd name="adj2" fmla="val -204598"/>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pPr defTabSz="711200"/>
            <a:r>
              <a:rPr lang="en-US" sz="1050"/>
              <a:t>When combining land demands for agricultural expansion, urban growth, and reforestation,</a:t>
            </a:r>
            <a:r>
              <a:rPr lang="en-US" sz="1050" baseline="30000"/>
              <a:t>2</a:t>
            </a:r>
            <a:r>
              <a:rPr lang="en-US" sz="1050"/>
              <a:t> the total land area exceeds available habitable land by 14%. </a:t>
            </a:r>
          </a:p>
        </p:txBody>
      </p:sp>
      <p:sp>
        <p:nvSpPr>
          <p:cNvPr id="7" name="Pentagon 6">
            <a:extLst>
              <a:ext uri="{FF2B5EF4-FFF2-40B4-BE49-F238E27FC236}">
                <a16:creationId xmlns:a16="http://schemas.microsoft.com/office/drawing/2014/main" id="{E0F52994-D38D-2513-E401-FBF355E80DC2}"/>
              </a:ext>
            </a:extLst>
          </p:cNvPr>
          <p:cNvSpPr/>
          <p:nvPr/>
        </p:nvSpPr>
        <p:spPr bwMode="gray">
          <a:xfrm>
            <a:off x="32754" y="20911"/>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Industry Overview</a:t>
            </a:r>
          </a:p>
        </p:txBody>
      </p:sp>
      <p:sp>
        <p:nvSpPr>
          <p:cNvPr id="9" name="Chevron 8">
            <a:extLst>
              <a:ext uri="{FF2B5EF4-FFF2-40B4-BE49-F238E27FC236}">
                <a16:creationId xmlns:a16="http://schemas.microsoft.com/office/drawing/2014/main" id="{F09CFE85-817F-FBB4-8334-7EB90BCC721A}"/>
              </a:ext>
            </a:extLst>
          </p:cNvPr>
          <p:cNvSpPr/>
          <p:nvPr/>
        </p:nvSpPr>
        <p:spPr bwMode="gray">
          <a:xfrm>
            <a:off x="1951430" y="20911"/>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Livestock</a:t>
            </a:r>
          </a:p>
        </p:txBody>
      </p:sp>
      <p:sp>
        <p:nvSpPr>
          <p:cNvPr id="12" name="Chevron 11">
            <a:extLst>
              <a:ext uri="{FF2B5EF4-FFF2-40B4-BE49-F238E27FC236}">
                <a16:creationId xmlns:a16="http://schemas.microsoft.com/office/drawing/2014/main" id="{AC0F69DE-FE5D-BDE0-A290-C54AD53E4FAF}"/>
              </a:ext>
            </a:extLst>
          </p:cNvPr>
          <p:cNvSpPr/>
          <p:nvPr/>
        </p:nvSpPr>
        <p:spPr bwMode="gray">
          <a:xfrm>
            <a:off x="3878803" y="20911"/>
            <a:ext cx="1975828" cy="359675"/>
          </a:xfrm>
          <a:prstGeom prst="chevron">
            <a:avLst>
              <a:gd name="adj" fmla="val 23887"/>
            </a:avLst>
          </a:prstGeom>
          <a:solidFill>
            <a:srgbClr val="318BB0">
              <a:alpha val="81176"/>
            </a:srgbClr>
          </a:solidFill>
          <a:ln w="9525">
            <a:solidFill>
              <a:srgbClr val="318AA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Land Use</a:t>
            </a:r>
          </a:p>
        </p:txBody>
      </p:sp>
      <p:sp>
        <p:nvSpPr>
          <p:cNvPr id="54" name="Rectangle 53">
            <a:extLst>
              <a:ext uri="{FF2B5EF4-FFF2-40B4-BE49-F238E27FC236}">
                <a16:creationId xmlns:a16="http://schemas.microsoft.com/office/drawing/2014/main" id="{3D3D9991-69ED-D442-FB85-117B6B98CC14}"/>
              </a:ext>
            </a:extLst>
          </p:cNvPr>
          <p:cNvSpPr/>
          <p:nvPr>
            <p:custDataLst>
              <p:tags r:id="rId27"/>
            </p:custDataLst>
          </p:nvPr>
        </p:nvSpPr>
        <p:spPr bwMode="auto">
          <a:xfrm>
            <a:off x="7894638" y="2114550"/>
            <a:ext cx="1322388" cy="1703388"/>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8" name="Rectangle 37">
            <a:extLst>
              <a:ext uri="{FF2B5EF4-FFF2-40B4-BE49-F238E27FC236}">
                <a16:creationId xmlns:a16="http://schemas.microsoft.com/office/drawing/2014/main" id="{53CAA341-27D8-32DD-3882-C08812028AD7}"/>
              </a:ext>
            </a:extLst>
          </p:cNvPr>
          <p:cNvSpPr/>
          <p:nvPr>
            <p:custDataLst>
              <p:tags r:id="rId28"/>
            </p:custDataLst>
          </p:nvPr>
        </p:nvSpPr>
        <p:spPr bwMode="auto">
          <a:xfrm>
            <a:off x="7954963" y="2179638"/>
            <a:ext cx="214313" cy="160338"/>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5" name="Rectangle 44">
            <a:extLst>
              <a:ext uri="{FF2B5EF4-FFF2-40B4-BE49-F238E27FC236}">
                <a16:creationId xmlns:a16="http://schemas.microsoft.com/office/drawing/2014/main" id="{E8D474B2-AEA8-97F0-2A6F-75377EB34BE6}"/>
              </a:ext>
            </a:extLst>
          </p:cNvPr>
          <p:cNvSpPr/>
          <p:nvPr>
            <p:custDataLst>
              <p:tags r:id="rId29"/>
            </p:custDataLst>
          </p:nvPr>
        </p:nvSpPr>
        <p:spPr bwMode="auto">
          <a:xfrm>
            <a:off x="7954963" y="3579813"/>
            <a:ext cx="214313" cy="160338"/>
          </a:xfrm>
          <a:prstGeom prst="rect">
            <a:avLst/>
          </a:prstGeom>
          <a:solidFill>
            <a:srgbClr val="007770"/>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9" name="Rectangle 38">
            <a:extLst>
              <a:ext uri="{FF2B5EF4-FFF2-40B4-BE49-F238E27FC236}">
                <a16:creationId xmlns:a16="http://schemas.microsoft.com/office/drawing/2014/main" id="{5B3738E9-CAA2-AB1C-DAD4-A0CB7E592CDC}"/>
              </a:ext>
            </a:extLst>
          </p:cNvPr>
          <p:cNvSpPr/>
          <p:nvPr>
            <p:custDataLst>
              <p:tags r:id="rId30"/>
            </p:custDataLst>
          </p:nvPr>
        </p:nvSpPr>
        <p:spPr bwMode="auto">
          <a:xfrm>
            <a:off x="7954963" y="2413000"/>
            <a:ext cx="214313" cy="160338"/>
          </a:xfrm>
          <a:prstGeom prst="rect">
            <a:avLst/>
          </a:prstGeom>
          <a:solidFill>
            <a:srgbClr val="808080"/>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3" name="Rectangle 42">
            <a:extLst>
              <a:ext uri="{FF2B5EF4-FFF2-40B4-BE49-F238E27FC236}">
                <a16:creationId xmlns:a16="http://schemas.microsoft.com/office/drawing/2014/main" id="{6716DB68-29B4-CE14-474C-C4551CDA502A}"/>
              </a:ext>
            </a:extLst>
          </p:cNvPr>
          <p:cNvSpPr/>
          <p:nvPr>
            <p:custDataLst>
              <p:tags r:id="rId31"/>
            </p:custDataLst>
          </p:nvPr>
        </p:nvSpPr>
        <p:spPr bwMode="auto">
          <a:xfrm>
            <a:off x="7954963" y="3346450"/>
            <a:ext cx="214313" cy="160338"/>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0" name="Rectangle 39">
            <a:extLst>
              <a:ext uri="{FF2B5EF4-FFF2-40B4-BE49-F238E27FC236}">
                <a16:creationId xmlns:a16="http://schemas.microsoft.com/office/drawing/2014/main" id="{5F929E2C-BE9F-4561-3E47-7ECA8791ED86}"/>
              </a:ext>
            </a:extLst>
          </p:cNvPr>
          <p:cNvSpPr/>
          <p:nvPr>
            <p:custDataLst>
              <p:tags r:id="rId32"/>
            </p:custDataLst>
          </p:nvPr>
        </p:nvSpPr>
        <p:spPr bwMode="auto">
          <a:xfrm>
            <a:off x="7954963" y="2646363"/>
            <a:ext cx="214313" cy="160338"/>
          </a:xfrm>
          <a:prstGeom prst="rect">
            <a:avLst/>
          </a:prstGeom>
          <a:solidFill>
            <a:srgbClr val="C0C0C0"/>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2" name="Rectangle 41">
            <a:extLst>
              <a:ext uri="{FF2B5EF4-FFF2-40B4-BE49-F238E27FC236}">
                <a16:creationId xmlns:a16="http://schemas.microsoft.com/office/drawing/2014/main" id="{6B8B5FB6-08AA-7AC1-72A1-DCA75394F79F}"/>
              </a:ext>
            </a:extLst>
          </p:cNvPr>
          <p:cNvSpPr/>
          <p:nvPr>
            <p:custDataLst>
              <p:tags r:id="rId33"/>
            </p:custDataLst>
          </p:nvPr>
        </p:nvSpPr>
        <p:spPr bwMode="auto">
          <a:xfrm>
            <a:off x="7954963" y="3113088"/>
            <a:ext cx="214313" cy="160338"/>
          </a:xfrm>
          <a:prstGeom prst="rect">
            <a:avLst/>
          </a:prstGeom>
          <a:solidFill>
            <a:schemeClr val="accent6"/>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1" name="Rectangle 40">
            <a:extLst>
              <a:ext uri="{FF2B5EF4-FFF2-40B4-BE49-F238E27FC236}">
                <a16:creationId xmlns:a16="http://schemas.microsoft.com/office/drawing/2014/main" id="{226551C8-5E53-6FA2-5180-AEE36238AA9E}"/>
              </a:ext>
            </a:extLst>
          </p:cNvPr>
          <p:cNvSpPr/>
          <p:nvPr>
            <p:custDataLst>
              <p:tags r:id="rId34"/>
            </p:custDataLst>
          </p:nvPr>
        </p:nvSpPr>
        <p:spPr bwMode="auto">
          <a:xfrm>
            <a:off x="7954963" y="2879725"/>
            <a:ext cx="214313" cy="160338"/>
          </a:xfrm>
          <a:prstGeom prst="rect">
            <a:avLst/>
          </a:prstGeom>
          <a:solidFill>
            <a:schemeClr val="accent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51" name="Text Placeholder 10">
            <a:extLst>
              <a:ext uri="{FF2B5EF4-FFF2-40B4-BE49-F238E27FC236}">
                <a16:creationId xmlns:a16="http://schemas.microsoft.com/office/drawing/2014/main" id="{48363A91-0240-ECAE-4777-EB3AF718F963}"/>
              </a:ext>
            </a:extLst>
          </p:cNvPr>
          <p:cNvSpPr txBox="1">
            <a:spLocks/>
          </p:cNvSpPr>
          <p:nvPr>
            <p:custDataLst>
              <p:tags r:id="rId35"/>
            </p:custDataLst>
          </p:nvPr>
        </p:nvSpPr>
        <p:spPr bwMode="auto">
          <a:xfrm>
            <a:off x="8220075" y="3108325"/>
            <a:ext cx="4318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1CAB2FAC-A309-429F-BCC4-D70F84958F4F}" type="datetime'''''''''''Fo''''''''''rest'''">
              <a:rPr lang="en-US" altLang="en-US" sz="1200" smtClean="0"/>
              <a:pPr marL="0" indent="0">
                <a:spcBef>
                  <a:spcPct val="0"/>
                </a:spcBef>
                <a:spcAft>
                  <a:spcPct val="0"/>
                </a:spcAft>
                <a:buNone/>
              </a:pPr>
              <a:t>Forest</a:t>
            </a:fld>
            <a:endParaRPr lang="en-US" sz="1200"/>
          </a:p>
        </p:txBody>
      </p:sp>
      <p:sp>
        <p:nvSpPr>
          <p:cNvPr id="133" name="Text Placeholder 10">
            <a:extLst>
              <a:ext uri="{FF2B5EF4-FFF2-40B4-BE49-F238E27FC236}">
                <a16:creationId xmlns:a16="http://schemas.microsoft.com/office/drawing/2014/main" id="{B16D30F9-882D-4DAC-9445-F541FB4F4980}"/>
              </a:ext>
            </a:extLst>
          </p:cNvPr>
          <p:cNvSpPr txBox="1">
            <a:spLocks/>
          </p:cNvSpPr>
          <p:nvPr>
            <p:custDataLst>
              <p:tags r:id="rId36"/>
            </p:custDataLst>
          </p:nvPr>
        </p:nvSpPr>
        <p:spPr bwMode="auto">
          <a:xfrm>
            <a:off x="8220075" y="2874963"/>
            <a:ext cx="4127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4E672181-6BEC-4DAC-8FC5-857C1D2E0616}" type="datetime'''''''''U''r''''''''b''''''a''''''''''''''''''''''n'''''">
              <a:rPr lang="en-US" altLang="en-US" sz="1200" smtClean="0"/>
              <a:pPr marL="0" indent="0">
                <a:spcBef>
                  <a:spcPct val="0"/>
                </a:spcBef>
                <a:spcAft>
                  <a:spcPct val="0"/>
                </a:spcAft>
                <a:buNone/>
              </a:pPr>
              <a:t>Urban</a:t>
            </a:fld>
            <a:endParaRPr lang="en-US" sz="1200"/>
          </a:p>
        </p:txBody>
      </p:sp>
      <p:sp>
        <p:nvSpPr>
          <p:cNvPr id="61" name="Text Placeholder 10">
            <a:extLst>
              <a:ext uri="{FF2B5EF4-FFF2-40B4-BE49-F238E27FC236}">
                <a16:creationId xmlns:a16="http://schemas.microsoft.com/office/drawing/2014/main" id="{9A2962B2-B420-7267-4C53-D16BCD5CFD4D}"/>
              </a:ext>
            </a:extLst>
          </p:cNvPr>
          <p:cNvSpPr txBox="1">
            <a:spLocks/>
          </p:cNvSpPr>
          <p:nvPr>
            <p:custDataLst>
              <p:tags r:id="rId37"/>
            </p:custDataLst>
          </p:nvPr>
        </p:nvSpPr>
        <p:spPr bwMode="auto">
          <a:xfrm>
            <a:off x="8220075" y="3341688"/>
            <a:ext cx="760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a:t>Fresh water</a:t>
            </a:r>
            <a:endParaRPr lang="en-US" sz="1200"/>
          </a:p>
        </p:txBody>
      </p:sp>
      <p:sp>
        <p:nvSpPr>
          <p:cNvPr id="16" name="Text Placeholder 10">
            <a:extLst>
              <a:ext uri="{FF2B5EF4-FFF2-40B4-BE49-F238E27FC236}">
                <a16:creationId xmlns:a16="http://schemas.microsoft.com/office/drawing/2014/main" id="{9310E02C-80EE-BDB9-1B00-ED240D751309}"/>
              </a:ext>
            </a:extLst>
          </p:cNvPr>
          <p:cNvSpPr txBox="1">
            <a:spLocks/>
          </p:cNvSpPr>
          <p:nvPr>
            <p:custDataLst>
              <p:tags r:id="rId38"/>
            </p:custDataLst>
          </p:nvPr>
        </p:nvSpPr>
        <p:spPr bwMode="auto">
          <a:xfrm>
            <a:off x="8220075" y="2641600"/>
            <a:ext cx="9366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a:t>Human crops</a:t>
            </a:r>
            <a:endParaRPr lang="en-US" sz="1200"/>
          </a:p>
        </p:txBody>
      </p:sp>
      <p:sp>
        <p:nvSpPr>
          <p:cNvPr id="56" name="Text Placeholder 10">
            <a:extLst>
              <a:ext uri="{FF2B5EF4-FFF2-40B4-BE49-F238E27FC236}">
                <a16:creationId xmlns:a16="http://schemas.microsoft.com/office/drawing/2014/main" id="{4AAFAA1A-1FBC-70C0-A761-61DEE9782EBC}"/>
              </a:ext>
            </a:extLst>
          </p:cNvPr>
          <p:cNvSpPr txBox="1">
            <a:spLocks/>
          </p:cNvSpPr>
          <p:nvPr>
            <p:custDataLst>
              <p:tags r:id="rId39"/>
            </p:custDataLst>
          </p:nvPr>
        </p:nvSpPr>
        <p:spPr bwMode="auto">
          <a:xfrm>
            <a:off x="8220075" y="3575050"/>
            <a:ext cx="4048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AF954D36-7AB0-438B-B345-732D7FB09809}" type="datetime'''''''''''''''''''''''''Sh''''ru''''''''''''''''''''''''b'''''">
              <a:rPr lang="en-US" altLang="en-US" sz="1200" smtClean="0"/>
              <a:pPr marL="0" indent="0">
                <a:spcBef>
                  <a:spcPct val="0"/>
                </a:spcBef>
                <a:spcAft>
                  <a:spcPct val="0"/>
                </a:spcAft>
                <a:buNone/>
              </a:pPr>
              <a:t>Shrub</a:t>
            </a:fld>
            <a:endParaRPr lang="en-US" sz="1200"/>
          </a:p>
        </p:txBody>
      </p:sp>
      <p:sp>
        <p:nvSpPr>
          <p:cNvPr id="15" name="Text Placeholder 10">
            <a:extLst>
              <a:ext uri="{FF2B5EF4-FFF2-40B4-BE49-F238E27FC236}">
                <a16:creationId xmlns:a16="http://schemas.microsoft.com/office/drawing/2014/main" id="{18822890-69C6-90B1-89F7-33325BC0C9D8}"/>
              </a:ext>
            </a:extLst>
          </p:cNvPr>
          <p:cNvSpPr txBox="1">
            <a:spLocks/>
          </p:cNvSpPr>
          <p:nvPr>
            <p:custDataLst>
              <p:tags r:id="rId40"/>
            </p:custDataLst>
          </p:nvPr>
        </p:nvSpPr>
        <p:spPr bwMode="auto">
          <a:xfrm>
            <a:off x="8220075" y="2408238"/>
            <a:ext cx="8524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a:t>Animal feed</a:t>
            </a:r>
            <a:endParaRPr lang="en-US" sz="1200"/>
          </a:p>
        </p:txBody>
      </p:sp>
      <p:sp>
        <p:nvSpPr>
          <p:cNvPr id="14" name="Text Placeholder 10">
            <a:extLst>
              <a:ext uri="{FF2B5EF4-FFF2-40B4-BE49-F238E27FC236}">
                <a16:creationId xmlns:a16="http://schemas.microsoft.com/office/drawing/2014/main" id="{33490594-D1CD-EFEA-A695-6E9833BA4734}"/>
              </a:ext>
            </a:extLst>
          </p:cNvPr>
          <p:cNvSpPr txBox="1">
            <a:spLocks/>
          </p:cNvSpPr>
          <p:nvPr>
            <p:custDataLst>
              <p:tags r:id="rId41"/>
            </p:custDataLst>
          </p:nvPr>
        </p:nvSpPr>
        <p:spPr bwMode="auto">
          <a:xfrm>
            <a:off x="8220075" y="2174875"/>
            <a:ext cx="5238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7BD25F27-B885-4876-A73B-B2D2E49222DB}" type="datetime'''P''''''''''''''a''s''t''''''ure'''''''''''''''''">
              <a:rPr lang="en-US" altLang="en-US" sz="1200" smtClean="0"/>
              <a:pPr marL="0" indent="0">
                <a:spcBef>
                  <a:spcPct val="0"/>
                </a:spcBef>
                <a:spcAft>
                  <a:spcPct val="0"/>
                </a:spcAft>
                <a:buNone/>
              </a:pPr>
              <a:t>Pasture</a:t>
            </a:fld>
            <a:endParaRPr lang="en-US" sz="1200"/>
          </a:p>
        </p:txBody>
      </p:sp>
    </p:spTree>
    <p:extLst>
      <p:ext uri="{BB962C8B-B14F-4D97-AF65-F5344CB8AC3E}">
        <p14:creationId xmlns:p14="http://schemas.microsoft.com/office/powerpoint/2010/main" val="2041079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A5280-2D19-6FD6-219B-43BF251EADC6}"/>
            </a:ext>
          </a:extLst>
        </p:cNvPr>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2F40569A-FE43-3239-2799-BD49AADF825B}"/>
              </a:ext>
            </a:extLst>
          </p:cNvPr>
          <p:cNvGraphicFramePr>
            <a:graphicFrameLocks noChangeAspect="1"/>
          </p:cNvGraphicFramePr>
          <p:nvPr>
            <p:custDataLst>
              <p:tags r:id="rId2"/>
            </p:custDataLst>
            <p:extLst>
              <p:ext uri="{D42A27DB-BD31-4B8C-83A1-F6EECF244321}">
                <p14:modId xmlns:p14="http://schemas.microsoft.com/office/powerpoint/2010/main" val="369425086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6630" name="think-cell Slide" r:id="rId83" imgW="7772400" imgH="10058400" progId="TCLayout.ActiveDocument.1">
                  <p:embed/>
                </p:oleObj>
              </mc:Choice>
              <mc:Fallback>
                <p:oleObj name="think-cell Slide" r:id="rId83" imgW="7772400" imgH="10058400" progId="TCLayout.ActiveDocument.1">
                  <p:embed/>
                  <p:pic>
                    <p:nvPicPr>
                      <p:cNvPr id="13" name="think-cell data - do not delete" hidden="1">
                        <a:extLst>
                          <a:ext uri="{FF2B5EF4-FFF2-40B4-BE49-F238E27FC236}">
                            <a16:creationId xmlns:a16="http://schemas.microsoft.com/office/drawing/2014/main" id="{2F40569A-FE43-3239-2799-BD49AADF825B}"/>
                          </a:ext>
                        </a:extLst>
                      </p:cNvPr>
                      <p:cNvPicPr/>
                      <p:nvPr/>
                    </p:nvPicPr>
                    <p:blipFill>
                      <a:blip r:embed="rId84"/>
                      <a:stretch>
                        <a:fillRect/>
                      </a:stretch>
                    </p:blipFill>
                    <p:spPr>
                      <a:xfrm>
                        <a:off x="1588" y="1588"/>
                        <a:ext cx="1227" cy="1588"/>
                      </a:xfrm>
                      <a:prstGeom prst="rect">
                        <a:avLst/>
                      </a:prstGeom>
                    </p:spPr>
                  </p:pic>
                </p:oleObj>
              </mc:Fallback>
            </mc:AlternateContent>
          </a:graphicData>
        </a:graphic>
      </p:graphicFrame>
      <p:sp>
        <p:nvSpPr>
          <p:cNvPr id="473" name="TextBox 5">
            <a:extLst>
              <a:ext uri="{FF2B5EF4-FFF2-40B4-BE49-F238E27FC236}">
                <a16:creationId xmlns:a16="http://schemas.microsoft.com/office/drawing/2014/main" id="{68E3D96B-2DD7-8C55-789C-F6753FF00649}"/>
              </a:ext>
            </a:extLst>
          </p:cNvPr>
          <p:cNvSpPr txBox="1"/>
          <p:nvPr/>
        </p:nvSpPr>
        <p:spPr bwMode="gray">
          <a:xfrm>
            <a:off x="9350051" y="1554673"/>
            <a:ext cx="2512119" cy="4380686"/>
          </a:xfrm>
          <a:prstGeom prst="rect">
            <a:avLst/>
          </a:prstGeom>
          <a:solidFill>
            <a:srgbClr val="E3E8EE"/>
          </a:solidFill>
        </p:spPr>
        <p:txBody>
          <a:bodyPr wrap="square" lIns="137160" tIns="137160" rIns="274320" bIns="137160" rtlCol="0">
            <a:sp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a:spcAft>
                <a:spcPts val="600"/>
              </a:spcAft>
              <a:buFontTx/>
              <a:buNone/>
              <a:defRPr/>
            </a:pPr>
            <a:r>
              <a:rPr lang="en-US" sz="1250" b="1"/>
              <a:t>Observations</a:t>
            </a:r>
          </a:p>
          <a:p>
            <a:pPr marL="171450" marR="0" lvl="0" indent="-171450" algn="l" defTabSz="711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Arial"/>
                <a:ea typeface="+mn-ea"/>
                <a:cs typeface="+mn-cs"/>
              </a:rPr>
              <a:t>Meat consumption rates are closely related to income levels. </a:t>
            </a:r>
            <a:r>
              <a:rPr lang="en-US" sz="1050" b="1">
                <a:solidFill>
                  <a:srgbClr val="000000"/>
                </a:solidFill>
                <a:latin typeface="Arial"/>
              </a:rPr>
              <a:t>H</a:t>
            </a:r>
            <a:r>
              <a:rPr kumimoji="0" lang="en-US" sz="1050" b="1" i="0" u="none" strike="noStrike" kern="1200" cap="none" spc="0" normalizeH="0" baseline="0" noProof="0" err="1">
                <a:ln>
                  <a:noFill/>
                </a:ln>
                <a:solidFill>
                  <a:srgbClr val="000000"/>
                </a:solidFill>
                <a:effectLst/>
                <a:uLnTx/>
                <a:uFillTx/>
                <a:latin typeface="Arial"/>
                <a:ea typeface="+mn-ea"/>
                <a:cs typeface="+mn-cs"/>
              </a:rPr>
              <a:t>igher</a:t>
            </a:r>
            <a:r>
              <a:rPr kumimoji="0" lang="en-US" sz="1050" b="1" i="0" u="none" strike="noStrike" kern="1200" cap="none" spc="0" normalizeH="0" baseline="0" noProof="0">
                <a:ln>
                  <a:noFill/>
                </a:ln>
                <a:solidFill>
                  <a:srgbClr val="000000"/>
                </a:solidFill>
                <a:effectLst/>
                <a:uLnTx/>
                <a:uFillTx/>
                <a:latin typeface="Arial"/>
                <a:ea typeface="+mn-ea"/>
                <a:cs typeface="+mn-cs"/>
              </a:rPr>
              <a:t> GDP per capita is related to higher meat consumption.</a:t>
            </a:r>
          </a:p>
          <a:p>
            <a:pPr marL="171450" marR="0" lvl="0" indent="-171450" algn="l" defTabSz="711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050" b="1">
                <a:solidFill>
                  <a:srgbClr val="000000"/>
                </a:solidFill>
                <a:latin typeface="Arial"/>
                <a:cs typeface="Arial"/>
              </a:rPr>
              <a:t>Related data on animal</a:t>
            </a:r>
            <a:r>
              <a:rPr kumimoji="0" lang="en-US" sz="1050" b="1" i="0" u="none" strike="noStrike" kern="1200" cap="none" spc="0" normalizeH="0" baseline="0" noProof="0">
                <a:ln>
                  <a:noFill/>
                </a:ln>
                <a:solidFill>
                  <a:srgbClr val="000000"/>
                </a:solidFill>
                <a:effectLst/>
                <a:uLnTx/>
                <a:uFillTx/>
                <a:latin typeface="Arial"/>
                <a:ea typeface="+mn-ea"/>
                <a:cs typeface="Arial"/>
              </a:rPr>
              <a:t> protein consumption</a:t>
            </a:r>
            <a:r>
              <a:rPr lang="en-US" sz="1050" b="1">
                <a:solidFill>
                  <a:srgbClr val="000000"/>
                </a:solidFill>
                <a:latin typeface="Arial"/>
                <a:cs typeface="Arial"/>
              </a:rPr>
              <a:t> — </a:t>
            </a:r>
            <a:r>
              <a:rPr lang="en-US" sz="1050">
                <a:solidFill>
                  <a:srgbClr val="000000"/>
                </a:solidFill>
                <a:latin typeface="Arial"/>
                <a:cs typeface="Arial"/>
              </a:rPr>
              <a:t>including not only meat but also fish, seafood, and other animal products (milk, butter, eggs) — </a:t>
            </a:r>
            <a:r>
              <a:rPr lang="en-US" sz="1050" b="1">
                <a:solidFill>
                  <a:srgbClr val="000000"/>
                </a:solidFill>
                <a:latin typeface="Arial"/>
                <a:cs typeface="Arial"/>
              </a:rPr>
              <a:t>also shows a </a:t>
            </a:r>
            <a:r>
              <a:rPr kumimoji="0" lang="en-US" sz="1050" b="1" i="0" u="none" strike="noStrike" kern="1200" cap="none" spc="0" normalizeH="0" baseline="0" noProof="0">
                <a:ln>
                  <a:noFill/>
                </a:ln>
                <a:solidFill>
                  <a:srgbClr val="000000"/>
                </a:solidFill>
                <a:effectLst/>
                <a:uLnTx/>
                <a:uFillTx/>
                <a:latin typeface="Arial"/>
                <a:ea typeface="+mn-ea"/>
                <a:cs typeface="Arial"/>
              </a:rPr>
              <a:t>significant increase:</a:t>
            </a:r>
            <a:endParaRPr lang="en-US" sz="850">
              <a:solidFill>
                <a:srgbClr val="000000"/>
              </a:solidFill>
              <a:latin typeface="Arial"/>
              <a:cs typeface="Arial"/>
            </a:endParaRPr>
          </a:p>
          <a:p>
            <a:pPr lvl="1">
              <a:spcBef>
                <a:spcPts val="0"/>
              </a:spcBef>
              <a:spcAft>
                <a:spcPts val="400"/>
              </a:spcAft>
              <a:defRPr/>
            </a:pPr>
            <a:r>
              <a:rPr lang="en-US" altLang="ja-JP" sz="1000"/>
              <a:t>Animal protein consumption per person increased by 10g on average over the past ~20 years.</a:t>
            </a:r>
          </a:p>
          <a:p>
            <a:pPr lvl="1">
              <a:spcBef>
                <a:spcPts val="0"/>
              </a:spcBef>
              <a:spcAft>
                <a:spcPts val="400"/>
              </a:spcAft>
              <a:defRPr/>
            </a:pPr>
            <a:r>
              <a:rPr lang="en-US" altLang="ja-JP" sz="1000"/>
              <a:t>Meat consumption is slowly increasing the share in overall animal protein consumption.</a:t>
            </a:r>
          </a:p>
          <a:p>
            <a:pPr marL="171450" marR="0" lvl="0" indent="-171450" algn="l" defTabSz="711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050">
                <a:solidFill>
                  <a:srgbClr val="000000"/>
                </a:solidFill>
                <a:latin typeface="Arial"/>
                <a:cs typeface="Arial"/>
              </a:rPr>
              <a:t>Current </a:t>
            </a:r>
            <a:r>
              <a:rPr kumimoji="0" lang="en-US" sz="1050" b="1" i="0" u="none" strike="noStrike" kern="1200" cap="none" spc="0" normalizeH="0" baseline="0" noProof="0">
                <a:ln>
                  <a:noFill/>
                </a:ln>
                <a:solidFill>
                  <a:srgbClr val="000000"/>
                </a:solidFill>
                <a:effectLst/>
                <a:uLnTx/>
                <a:uFillTx/>
                <a:latin typeface="Arial"/>
                <a:ea typeface="+mn-ea"/>
                <a:cs typeface="Arial"/>
              </a:rPr>
              <a:t>growth rates suggest that the trend is </a:t>
            </a:r>
            <a:r>
              <a:rPr lang="en-US" sz="1050" b="1">
                <a:solidFill>
                  <a:srgbClr val="000000"/>
                </a:solidFill>
                <a:latin typeface="Arial"/>
                <a:cs typeface="Arial"/>
              </a:rPr>
              <a:t>going to continue.</a:t>
            </a:r>
          </a:p>
        </p:txBody>
      </p:sp>
      <p:cxnSp>
        <p:nvCxnSpPr>
          <p:cNvPr id="529" name="Straight Connector 528">
            <a:extLst>
              <a:ext uri="{FF2B5EF4-FFF2-40B4-BE49-F238E27FC236}">
                <a16:creationId xmlns:a16="http://schemas.microsoft.com/office/drawing/2014/main" id="{A0017E7F-6D1E-6C8D-AAF8-51C3C4904C2E}"/>
              </a:ext>
            </a:extLst>
          </p:cNvPr>
          <p:cNvCxnSpPr/>
          <p:nvPr>
            <p:custDataLst>
              <p:tags r:id="rId3"/>
            </p:custDataLst>
          </p:nvPr>
        </p:nvCxnSpPr>
        <p:spPr bwMode="gray">
          <a:xfrm>
            <a:off x="6007100" y="2603500"/>
            <a:ext cx="29686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25" name="Straight Connector 524">
            <a:extLst>
              <a:ext uri="{FF2B5EF4-FFF2-40B4-BE49-F238E27FC236}">
                <a16:creationId xmlns:a16="http://schemas.microsoft.com/office/drawing/2014/main" id="{95B684A9-2999-6880-350A-B5A788E59FEC}"/>
              </a:ext>
            </a:extLst>
          </p:cNvPr>
          <p:cNvCxnSpPr/>
          <p:nvPr>
            <p:custDataLst>
              <p:tags r:id="rId4"/>
            </p:custDataLst>
          </p:nvPr>
        </p:nvCxnSpPr>
        <p:spPr bwMode="gray">
          <a:xfrm>
            <a:off x="6007100" y="4010025"/>
            <a:ext cx="29686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23" name="Straight Connector 522">
            <a:extLst>
              <a:ext uri="{FF2B5EF4-FFF2-40B4-BE49-F238E27FC236}">
                <a16:creationId xmlns:a16="http://schemas.microsoft.com/office/drawing/2014/main" id="{3F70305C-FEFD-5A22-430B-EF3027DE4758}"/>
              </a:ext>
            </a:extLst>
          </p:cNvPr>
          <p:cNvCxnSpPr/>
          <p:nvPr>
            <p:custDataLst>
              <p:tags r:id="rId5"/>
            </p:custDataLst>
          </p:nvPr>
        </p:nvCxnSpPr>
        <p:spPr bwMode="gray">
          <a:xfrm>
            <a:off x="6007100" y="5414963"/>
            <a:ext cx="29686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30" name="Straight Connector 529">
            <a:extLst>
              <a:ext uri="{FF2B5EF4-FFF2-40B4-BE49-F238E27FC236}">
                <a16:creationId xmlns:a16="http://schemas.microsoft.com/office/drawing/2014/main" id="{C3AEF5FA-E265-1CE1-6951-DB3C5A4AB593}"/>
              </a:ext>
            </a:extLst>
          </p:cNvPr>
          <p:cNvCxnSpPr/>
          <p:nvPr>
            <p:custDataLst>
              <p:tags r:id="rId6"/>
            </p:custDataLst>
          </p:nvPr>
        </p:nvCxnSpPr>
        <p:spPr bwMode="gray">
          <a:xfrm>
            <a:off x="6007100" y="2252663"/>
            <a:ext cx="29686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89" name="Straight Connector 388">
            <a:extLst>
              <a:ext uri="{FF2B5EF4-FFF2-40B4-BE49-F238E27FC236}">
                <a16:creationId xmlns:a16="http://schemas.microsoft.com/office/drawing/2014/main" id="{E6E6C95C-1627-B348-2473-2502E268FAF9}"/>
              </a:ext>
            </a:extLst>
          </p:cNvPr>
          <p:cNvCxnSpPr/>
          <p:nvPr>
            <p:custDataLst>
              <p:tags r:id="rId7"/>
            </p:custDataLst>
          </p:nvPr>
        </p:nvCxnSpPr>
        <p:spPr bwMode="gray">
          <a:xfrm>
            <a:off x="6007100" y="5062538"/>
            <a:ext cx="29686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26" name="Straight Connector 525">
            <a:extLst>
              <a:ext uri="{FF2B5EF4-FFF2-40B4-BE49-F238E27FC236}">
                <a16:creationId xmlns:a16="http://schemas.microsoft.com/office/drawing/2014/main" id="{D21F32A4-885C-8D21-CE1B-BD334DAD188B}"/>
              </a:ext>
            </a:extLst>
          </p:cNvPr>
          <p:cNvCxnSpPr/>
          <p:nvPr>
            <p:custDataLst>
              <p:tags r:id="rId8"/>
            </p:custDataLst>
          </p:nvPr>
        </p:nvCxnSpPr>
        <p:spPr bwMode="gray">
          <a:xfrm>
            <a:off x="6007100" y="3657600"/>
            <a:ext cx="29686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24" name="Straight Connector 523">
            <a:extLst>
              <a:ext uri="{FF2B5EF4-FFF2-40B4-BE49-F238E27FC236}">
                <a16:creationId xmlns:a16="http://schemas.microsoft.com/office/drawing/2014/main" id="{12953254-CDC1-36D4-9E5F-D0A80E9F17D3}"/>
              </a:ext>
            </a:extLst>
          </p:cNvPr>
          <p:cNvCxnSpPr/>
          <p:nvPr>
            <p:custDataLst>
              <p:tags r:id="rId9"/>
            </p:custDataLst>
          </p:nvPr>
        </p:nvCxnSpPr>
        <p:spPr bwMode="gray">
          <a:xfrm>
            <a:off x="6007100" y="4711700"/>
            <a:ext cx="29686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28" name="Straight Connector 527">
            <a:extLst>
              <a:ext uri="{FF2B5EF4-FFF2-40B4-BE49-F238E27FC236}">
                <a16:creationId xmlns:a16="http://schemas.microsoft.com/office/drawing/2014/main" id="{C1B5A2E2-C064-AA4E-8418-E8E29968C2B4}"/>
              </a:ext>
            </a:extLst>
          </p:cNvPr>
          <p:cNvCxnSpPr/>
          <p:nvPr>
            <p:custDataLst>
              <p:tags r:id="rId10"/>
            </p:custDataLst>
          </p:nvPr>
        </p:nvCxnSpPr>
        <p:spPr bwMode="gray">
          <a:xfrm>
            <a:off x="6007100" y="2955925"/>
            <a:ext cx="29686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91" name="Straight Connector 390">
            <a:extLst>
              <a:ext uri="{FF2B5EF4-FFF2-40B4-BE49-F238E27FC236}">
                <a16:creationId xmlns:a16="http://schemas.microsoft.com/office/drawing/2014/main" id="{0FA65826-BE06-1826-ACB5-015453A3EC0E}"/>
              </a:ext>
            </a:extLst>
          </p:cNvPr>
          <p:cNvCxnSpPr/>
          <p:nvPr>
            <p:custDataLst>
              <p:tags r:id="rId11"/>
            </p:custDataLst>
          </p:nvPr>
        </p:nvCxnSpPr>
        <p:spPr bwMode="gray">
          <a:xfrm>
            <a:off x="6007100" y="4360863"/>
            <a:ext cx="29686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27" name="Straight Connector 526">
            <a:extLst>
              <a:ext uri="{FF2B5EF4-FFF2-40B4-BE49-F238E27FC236}">
                <a16:creationId xmlns:a16="http://schemas.microsoft.com/office/drawing/2014/main" id="{66F18347-1FA6-FED4-2C03-5174EF7614B3}"/>
              </a:ext>
            </a:extLst>
          </p:cNvPr>
          <p:cNvCxnSpPr/>
          <p:nvPr>
            <p:custDataLst>
              <p:tags r:id="rId12"/>
            </p:custDataLst>
          </p:nvPr>
        </p:nvCxnSpPr>
        <p:spPr bwMode="gray">
          <a:xfrm>
            <a:off x="6007100" y="3306763"/>
            <a:ext cx="29686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16" name="Chart 15">
            <a:extLst>
              <a:ext uri="{FF2B5EF4-FFF2-40B4-BE49-F238E27FC236}">
                <a16:creationId xmlns:a16="http://schemas.microsoft.com/office/drawing/2014/main" id="{B0585A15-22BB-183A-DA7E-25F4E2FDA2EB}"/>
              </a:ext>
            </a:extLst>
          </p:cNvPr>
          <p:cNvGraphicFramePr/>
          <p:nvPr>
            <p:custDataLst>
              <p:tags r:id="rId13"/>
            </p:custDataLst>
            <p:extLst>
              <p:ext uri="{D42A27DB-BD31-4B8C-83A1-F6EECF244321}">
                <p14:modId xmlns:p14="http://schemas.microsoft.com/office/powerpoint/2010/main" val="3098590406"/>
              </p:ext>
            </p:extLst>
          </p:nvPr>
        </p:nvGraphicFramePr>
        <p:xfrm>
          <a:off x="5924550" y="2170113"/>
          <a:ext cx="3133725" cy="3678237"/>
        </p:xfrm>
        <a:graphic>
          <a:graphicData uri="http://schemas.openxmlformats.org/drawingml/2006/chart">
            <c:chart xmlns:c="http://schemas.openxmlformats.org/drawingml/2006/chart" xmlns:r="http://schemas.openxmlformats.org/officeDocument/2006/relationships" r:id="rId85"/>
          </a:graphicData>
        </a:graphic>
      </p:graphicFrame>
      <p:sp>
        <p:nvSpPr>
          <p:cNvPr id="515" name="Text Placeholder 10">
            <a:extLst>
              <a:ext uri="{FF2B5EF4-FFF2-40B4-BE49-F238E27FC236}">
                <a16:creationId xmlns:a16="http://schemas.microsoft.com/office/drawing/2014/main" id="{59CF6BA6-43E0-0A11-C364-7560DF68701E}"/>
              </a:ext>
            </a:extLst>
          </p:cNvPr>
          <p:cNvSpPr txBox="1">
            <a:spLocks/>
          </p:cNvSpPr>
          <p:nvPr>
            <p:custDataLst>
              <p:tags r:id="rId14"/>
            </p:custDataLst>
          </p:nvPr>
        </p:nvSpPr>
        <p:spPr bwMode="gray">
          <a:xfrm>
            <a:off x="5851525" y="5338763"/>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2385A824-F2F0-4539-9DCF-BC3BF1B2EF47}" type="datetime'''''''''''5'''''''''''''''''''''''''''">
              <a:rPr lang="en-US" altLang="en-US" sz="1000" smtClean="0">
                <a:effectLst/>
              </a:rPr>
              <a:pPr marL="0" indent="0" algn="r">
                <a:spcBef>
                  <a:spcPct val="0"/>
                </a:spcBef>
                <a:spcAft>
                  <a:spcPct val="0"/>
                </a:spcAft>
                <a:buNone/>
              </a:pPr>
              <a:t>5</a:t>
            </a:fld>
            <a:endParaRPr lang="en-US" sz="1000"/>
          </a:p>
        </p:txBody>
      </p:sp>
      <p:sp>
        <p:nvSpPr>
          <p:cNvPr id="384" name="Text Placeholder 10">
            <a:extLst>
              <a:ext uri="{FF2B5EF4-FFF2-40B4-BE49-F238E27FC236}">
                <a16:creationId xmlns:a16="http://schemas.microsoft.com/office/drawing/2014/main" id="{E323E223-914D-845E-0F1A-5C50893A4103}"/>
              </a:ext>
            </a:extLst>
          </p:cNvPr>
          <p:cNvSpPr txBox="1">
            <a:spLocks/>
          </p:cNvSpPr>
          <p:nvPr>
            <p:custDataLst>
              <p:tags r:id="rId15"/>
            </p:custDataLst>
          </p:nvPr>
        </p:nvSpPr>
        <p:spPr bwMode="gray">
          <a:xfrm>
            <a:off x="5781675" y="498633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32DD8E10-9E59-44DB-8206-32FAF4F23E6D}" type="datetime'''''''''''''''''''''1''''''''''''''''''''''0'''''''''''">
              <a:rPr lang="en-US" altLang="en-US" sz="1000" smtClean="0">
                <a:effectLst/>
              </a:rPr>
              <a:pPr marL="0" indent="0" algn="r">
                <a:spcBef>
                  <a:spcPct val="0"/>
                </a:spcBef>
                <a:spcAft>
                  <a:spcPct val="0"/>
                </a:spcAft>
                <a:buNone/>
              </a:pPr>
              <a:t>10</a:t>
            </a:fld>
            <a:endParaRPr lang="en-US" sz="1000"/>
          </a:p>
        </p:txBody>
      </p:sp>
      <p:sp>
        <p:nvSpPr>
          <p:cNvPr id="516" name="Text Placeholder 10">
            <a:extLst>
              <a:ext uri="{FF2B5EF4-FFF2-40B4-BE49-F238E27FC236}">
                <a16:creationId xmlns:a16="http://schemas.microsoft.com/office/drawing/2014/main" id="{7128AEFE-0CEC-B93B-E1E4-E28ED26F7CCC}"/>
              </a:ext>
            </a:extLst>
          </p:cNvPr>
          <p:cNvSpPr txBox="1">
            <a:spLocks/>
          </p:cNvSpPr>
          <p:nvPr>
            <p:custDataLst>
              <p:tags r:id="rId16"/>
            </p:custDataLst>
          </p:nvPr>
        </p:nvSpPr>
        <p:spPr bwMode="gray">
          <a:xfrm>
            <a:off x="5781675" y="46355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DD6C6BAA-4B28-4E5E-931B-CEEB47269200}" type="datetime'''''15'''''''''''''''''''''''''''''''''''''''">
              <a:rPr lang="en-US" altLang="en-US" sz="1000" smtClean="0">
                <a:effectLst/>
              </a:rPr>
              <a:pPr marL="0" indent="0" algn="r">
                <a:spcBef>
                  <a:spcPct val="0"/>
                </a:spcBef>
                <a:spcAft>
                  <a:spcPct val="0"/>
                </a:spcAft>
                <a:buNone/>
              </a:pPr>
              <a:t>15</a:t>
            </a:fld>
            <a:endParaRPr lang="en-US" sz="1000"/>
          </a:p>
        </p:txBody>
      </p:sp>
      <p:sp>
        <p:nvSpPr>
          <p:cNvPr id="386" name="Text Placeholder 10">
            <a:extLst>
              <a:ext uri="{FF2B5EF4-FFF2-40B4-BE49-F238E27FC236}">
                <a16:creationId xmlns:a16="http://schemas.microsoft.com/office/drawing/2014/main" id="{C77DFBE7-3A0A-8BBA-551F-C880F746C595}"/>
              </a:ext>
            </a:extLst>
          </p:cNvPr>
          <p:cNvSpPr txBox="1">
            <a:spLocks/>
          </p:cNvSpPr>
          <p:nvPr>
            <p:custDataLst>
              <p:tags r:id="rId17"/>
            </p:custDataLst>
          </p:nvPr>
        </p:nvSpPr>
        <p:spPr bwMode="gray">
          <a:xfrm>
            <a:off x="5781675" y="42846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4424C6FC-7FA3-44FC-A4FD-5E4FBF5AD8DC}" type="datetime'''''''''''''''''''''''''''''''''2''''''''''''''''''0'''''''''">
              <a:rPr lang="en-US" altLang="en-US" sz="1000" smtClean="0">
                <a:effectLst/>
              </a:rPr>
              <a:pPr marL="0" indent="0" algn="r">
                <a:spcBef>
                  <a:spcPct val="0"/>
                </a:spcBef>
                <a:spcAft>
                  <a:spcPct val="0"/>
                </a:spcAft>
                <a:buNone/>
              </a:pPr>
              <a:t>20</a:t>
            </a:fld>
            <a:endParaRPr lang="en-US" sz="1000"/>
          </a:p>
        </p:txBody>
      </p:sp>
      <p:sp>
        <p:nvSpPr>
          <p:cNvPr id="517" name="Text Placeholder 10">
            <a:extLst>
              <a:ext uri="{FF2B5EF4-FFF2-40B4-BE49-F238E27FC236}">
                <a16:creationId xmlns:a16="http://schemas.microsoft.com/office/drawing/2014/main" id="{C5194A80-B3A8-FD83-0CD8-B4DB707070D8}"/>
              </a:ext>
            </a:extLst>
          </p:cNvPr>
          <p:cNvSpPr txBox="1">
            <a:spLocks/>
          </p:cNvSpPr>
          <p:nvPr>
            <p:custDataLst>
              <p:tags r:id="rId18"/>
            </p:custDataLst>
          </p:nvPr>
        </p:nvSpPr>
        <p:spPr bwMode="gray">
          <a:xfrm>
            <a:off x="5781675" y="393382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36DD44B5-473A-48FD-AA3F-2A9EA8766A2E}" type="datetime'''2''5'''''">
              <a:rPr lang="en-US" altLang="en-US" sz="1000" smtClean="0">
                <a:effectLst/>
              </a:rPr>
              <a:pPr marL="0" indent="0" algn="r">
                <a:spcBef>
                  <a:spcPct val="0"/>
                </a:spcBef>
                <a:spcAft>
                  <a:spcPct val="0"/>
                </a:spcAft>
                <a:buNone/>
              </a:pPr>
              <a:t>25</a:t>
            </a:fld>
            <a:endParaRPr lang="en-US" sz="1000"/>
          </a:p>
        </p:txBody>
      </p:sp>
      <p:sp>
        <p:nvSpPr>
          <p:cNvPr id="518" name="Text Placeholder 10">
            <a:extLst>
              <a:ext uri="{FF2B5EF4-FFF2-40B4-BE49-F238E27FC236}">
                <a16:creationId xmlns:a16="http://schemas.microsoft.com/office/drawing/2014/main" id="{FE127281-A0B7-7E5F-F281-75C4EF2CA124}"/>
              </a:ext>
            </a:extLst>
          </p:cNvPr>
          <p:cNvSpPr txBox="1">
            <a:spLocks/>
          </p:cNvSpPr>
          <p:nvPr>
            <p:custDataLst>
              <p:tags r:id="rId19"/>
            </p:custDataLst>
          </p:nvPr>
        </p:nvSpPr>
        <p:spPr bwMode="gray">
          <a:xfrm>
            <a:off x="5781675" y="35814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1AA5085C-D75D-4444-B6E1-2C62299E2282}" type="datetime'''3''''''''''0'''''''''''''''''''''''''''''''''''''">
              <a:rPr lang="en-US" altLang="en-US" sz="1000" smtClean="0">
                <a:effectLst/>
              </a:rPr>
              <a:pPr marL="0" indent="0" algn="r">
                <a:spcBef>
                  <a:spcPct val="0"/>
                </a:spcBef>
                <a:spcAft>
                  <a:spcPct val="0"/>
                </a:spcAft>
                <a:buNone/>
              </a:pPr>
              <a:t>30</a:t>
            </a:fld>
            <a:endParaRPr lang="en-US" sz="1000"/>
          </a:p>
        </p:txBody>
      </p:sp>
      <p:sp>
        <p:nvSpPr>
          <p:cNvPr id="519" name="Text Placeholder 10">
            <a:extLst>
              <a:ext uri="{FF2B5EF4-FFF2-40B4-BE49-F238E27FC236}">
                <a16:creationId xmlns:a16="http://schemas.microsoft.com/office/drawing/2014/main" id="{B4B4120D-8709-ACFD-5E10-141A618A1C6B}"/>
              </a:ext>
            </a:extLst>
          </p:cNvPr>
          <p:cNvSpPr txBox="1">
            <a:spLocks/>
          </p:cNvSpPr>
          <p:nvPr>
            <p:custDataLst>
              <p:tags r:id="rId20"/>
            </p:custDataLst>
          </p:nvPr>
        </p:nvSpPr>
        <p:spPr bwMode="gray">
          <a:xfrm>
            <a:off x="5781675" y="32305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11A834D3-40E6-4ABE-91A4-EC86E60A120F}" type="datetime'''''''''''''''3''5'''''''''''''''''''''''''''''''''''''''''''">
              <a:rPr lang="en-US" altLang="en-US" sz="1000" smtClean="0">
                <a:effectLst/>
              </a:rPr>
              <a:pPr marL="0" indent="0" algn="r">
                <a:spcBef>
                  <a:spcPct val="0"/>
                </a:spcBef>
                <a:spcAft>
                  <a:spcPct val="0"/>
                </a:spcAft>
                <a:buNone/>
              </a:pPr>
              <a:t>35</a:t>
            </a:fld>
            <a:endParaRPr lang="en-US" sz="1000"/>
          </a:p>
        </p:txBody>
      </p:sp>
      <p:sp>
        <p:nvSpPr>
          <p:cNvPr id="520" name="Text Placeholder 10">
            <a:extLst>
              <a:ext uri="{FF2B5EF4-FFF2-40B4-BE49-F238E27FC236}">
                <a16:creationId xmlns:a16="http://schemas.microsoft.com/office/drawing/2014/main" id="{19D90EC9-B76A-249C-A610-0DCEE0BAA5E4}"/>
              </a:ext>
            </a:extLst>
          </p:cNvPr>
          <p:cNvSpPr txBox="1">
            <a:spLocks/>
          </p:cNvSpPr>
          <p:nvPr>
            <p:custDataLst>
              <p:tags r:id="rId21"/>
            </p:custDataLst>
          </p:nvPr>
        </p:nvSpPr>
        <p:spPr bwMode="gray">
          <a:xfrm>
            <a:off x="5781675" y="287972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0556300D-A010-442E-ACB1-AC500DED0101}" type="datetime'''''''''''''''''''''''''''''4''''''''''''''0'''''''''''''">
              <a:rPr lang="en-US" altLang="en-US" sz="1000" smtClean="0">
                <a:effectLst/>
              </a:rPr>
              <a:pPr marL="0" indent="0" algn="r">
                <a:spcBef>
                  <a:spcPct val="0"/>
                </a:spcBef>
                <a:spcAft>
                  <a:spcPct val="0"/>
                </a:spcAft>
                <a:buNone/>
              </a:pPr>
              <a:t>40</a:t>
            </a:fld>
            <a:endParaRPr lang="en-US" sz="1000"/>
          </a:p>
        </p:txBody>
      </p:sp>
      <p:sp>
        <p:nvSpPr>
          <p:cNvPr id="522" name="Text Placeholder 10">
            <a:extLst>
              <a:ext uri="{FF2B5EF4-FFF2-40B4-BE49-F238E27FC236}">
                <a16:creationId xmlns:a16="http://schemas.microsoft.com/office/drawing/2014/main" id="{8F229027-39BE-875B-4E18-FAC596F481E2}"/>
              </a:ext>
            </a:extLst>
          </p:cNvPr>
          <p:cNvSpPr txBox="1">
            <a:spLocks/>
          </p:cNvSpPr>
          <p:nvPr>
            <p:custDataLst>
              <p:tags r:id="rId22"/>
            </p:custDataLst>
          </p:nvPr>
        </p:nvSpPr>
        <p:spPr bwMode="gray">
          <a:xfrm>
            <a:off x="5781675" y="21764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E185C413-68BE-4841-BBD7-4E3E192A51F7}" type="datetime'''''''''5''''''''''''''''''''''0'''">
              <a:rPr lang="en-US" altLang="en-US" sz="1000" smtClean="0">
                <a:effectLst/>
              </a:rPr>
              <a:pPr marL="0" indent="0" algn="r">
                <a:spcBef>
                  <a:spcPct val="0"/>
                </a:spcBef>
                <a:spcAft>
                  <a:spcPct val="0"/>
                </a:spcAft>
                <a:buNone/>
              </a:pPr>
              <a:t>50</a:t>
            </a:fld>
            <a:endParaRPr lang="en-US" sz="1000"/>
          </a:p>
        </p:txBody>
      </p:sp>
      <p:sp>
        <p:nvSpPr>
          <p:cNvPr id="521" name="Text Placeholder 10">
            <a:extLst>
              <a:ext uri="{FF2B5EF4-FFF2-40B4-BE49-F238E27FC236}">
                <a16:creationId xmlns:a16="http://schemas.microsoft.com/office/drawing/2014/main" id="{998F26B7-1ACE-A208-AAE9-83F6DC55A5E4}"/>
              </a:ext>
            </a:extLst>
          </p:cNvPr>
          <p:cNvSpPr txBox="1">
            <a:spLocks/>
          </p:cNvSpPr>
          <p:nvPr>
            <p:custDataLst>
              <p:tags r:id="rId23"/>
            </p:custDataLst>
          </p:nvPr>
        </p:nvSpPr>
        <p:spPr bwMode="gray">
          <a:xfrm>
            <a:off x="5781675" y="25273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1961FC70-63D3-40EB-A424-83898158DA4F}" type="datetime'''''''''''''''4''''''''''''''''''''''''5'''''">
              <a:rPr lang="en-US" altLang="en-US" sz="1000" smtClean="0">
                <a:effectLst/>
              </a:rPr>
              <a:pPr marL="0" indent="0" algn="r">
                <a:spcBef>
                  <a:spcPct val="0"/>
                </a:spcBef>
                <a:spcAft>
                  <a:spcPct val="0"/>
                </a:spcAft>
                <a:buNone/>
              </a:pPr>
              <a:t>45</a:t>
            </a:fld>
            <a:endParaRPr lang="en-US" sz="1000"/>
          </a:p>
        </p:txBody>
      </p:sp>
      <p:sp>
        <p:nvSpPr>
          <p:cNvPr id="29" name="Text Placeholder 10">
            <a:extLst>
              <a:ext uri="{FF2B5EF4-FFF2-40B4-BE49-F238E27FC236}">
                <a16:creationId xmlns:a16="http://schemas.microsoft.com/office/drawing/2014/main" id="{585C6C11-E295-D8CE-C937-E7AD430F26DB}"/>
              </a:ext>
            </a:extLst>
          </p:cNvPr>
          <p:cNvSpPr txBox="1">
            <a:spLocks/>
          </p:cNvSpPr>
          <p:nvPr>
            <p:custDataLst>
              <p:tags r:id="rId24"/>
            </p:custDataLst>
          </p:nvPr>
        </p:nvSpPr>
        <p:spPr bwMode="gray">
          <a:xfrm>
            <a:off x="5851525" y="5689600"/>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FEF7538B-5AE0-43B1-82A0-5861A435059E}" type="datetime'''''''''''''''''0'''''''''''">
              <a:rPr lang="en-US" altLang="en-US" sz="1000" smtClean="0"/>
              <a:pPr marL="0" indent="0" algn="r">
                <a:spcBef>
                  <a:spcPct val="0"/>
                </a:spcBef>
                <a:spcAft>
                  <a:spcPct val="0"/>
                </a:spcAft>
                <a:buNone/>
              </a:pPr>
              <a:t>0</a:t>
            </a:fld>
            <a:endParaRPr lang="en-US" sz="1000"/>
          </a:p>
        </p:txBody>
      </p:sp>
      <p:sp>
        <p:nvSpPr>
          <p:cNvPr id="584" name="Text Placeholder 10">
            <a:extLst>
              <a:ext uri="{FF2B5EF4-FFF2-40B4-BE49-F238E27FC236}">
                <a16:creationId xmlns:a16="http://schemas.microsoft.com/office/drawing/2014/main" id="{244FEDBD-F4EC-FF64-E9AB-B8F63847CE0C}"/>
              </a:ext>
            </a:extLst>
          </p:cNvPr>
          <p:cNvSpPr txBox="1">
            <a:spLocks/>
          </p:cNvSpPr>
          <p:nvPr>
            <p:custDataLst>
              <p:tags r:id="rId25"/>
            </p:custDataLst>
          </p:nvPr>
        </p:nvSpPr>
        <p:spPr bwMode="gray">
          <a:xfrm>
            <a:off x="6357938" y="4259263"/>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EC220EE-12E9-4391-B6CF-3FF4FBDE9B2E}" type="datetime'''''''''''''''''''''''''''''''''''''4''''''''''''''''''''7''%'">
              <a:rPr lang="en-US" altLang="en-US" sz="1000" smtClean="0">
                <a:solidFill>
                  <a:schemeClr val="bg1"/>
                </a:solidFill>
                <a:effectLst/>
              </a:rPr>
              <a:pPr marL="0" indent="0" algn="ctr">
                <a:spcBef>
                  <a:spcPct val="0"/>
                </a:spcBef>
                <a:spcAft>
                  <a:spcPct val="0"/>
                </a:spcAft>
                <a:buNone/>
              </a:pPr>
              <a:t>47%</a:t>
            </a:fld>
            <a:endParaRPr lang="en-US" sz="1000">
              <a:solidFill>
                <a:schemeClr val="bg1"/>
              </a:solidFill>
            </a:endParaRPr>
          </a:p>
        </p:txBody>
      </p:sp>
      <p:sp>
        <p:nvSpPr>
          <p:cNvPr id="585" name="Text Placeholder 10">
            <a:extLst>
              <a:ext uri="{FF2B5EF4-FFF2-40B4-BE49-F238E27FC236}">
                <a16:creationId xmlns:a16="http://schemas.microsoft.com/office/drawing/2014/main" id="{5A018EDB-C40F-F1A1-61C6-8A0E6272CB43}"/>
              </a:ext>
            </a:extLst>
          </p:cNvPr>
          <p:cNvSpPr txBox="1">
            <a:spLocks/>
          </p:cNvSpPr>
          <p:nvPr>
            <p:custDataLst>
              <p:tags r:id="rId26"/>
            </p:custDataLst>
          </p:nvPr>
        </p:nvSpPr>
        <p:spPr bwMode="gray">
          <a:xfrm>
            <a:off x="6357938" y="4857750"/>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4F6DCAA-868E-47C4-BDB8-1D815E20EBF8}" type="datetime'1''''''''''''''''7''%'''">
              <a:rPr lang="en-US" altLang="en-US" sz="1000" smtClean="0">
                <a:solidFill>
                  <a:schemeClr val="bg1"/>
                </a:solidFill>
                <a:effectLst/>
              </a:rPr>
              <a:pPr marL="0" indent="0" algn="ctr">
                <a:spcBef>
                  <a:spcPct val="0"/>
                </a:spcBef>
                <a:spcAft>
                  <a:spcPct val="0"/>
                </a:spcAft>
                <a:buNone/>
              </a:pPr>
              <a:t>17%</a:t>
            </a:fld>
            <a:endParaRPr lang="en-US" sz="1000">
              <a:solidFill>
                <a:schemeClr val="bg1"/>
              </a:solidFill>
            </a:endParaRPr>
          </a:p>
        </p:txBody>
      </p:sp>
      <p:sp>
        <p:nvSpPr>
          <p:cNvPr id="586" name="Text Placeholder 10">
            <a:extLst>
              <a:ext uri="{FF2B5EF4-FFF2-40B4-BE49-F238E27FC236}">
                <a16:creationId xmlns:a16="http://schemas.microsoft.com/office/drawing/2014/main" id="{514D85C5-F2DB-23C6-4396-DC944AE8A55A}"/>
              </a:ext>
            </a:extLst>
          </p:cNvPr>
          <p:cNvSpPr txBox="1">
            <a:spLocks/>
          </p:cNvSpPr>
          <p:nvPr>
            <p:custDataLst>
              <p:tags r:id="rId27"/>
            </p:custDataLst>
          </p:nvPr>
        </p:nvSpPr>
        <p:spPr bwMode="gray">
          <a:xfrm>
            <a:off x="6357938" y="5351463"/>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15E83E6-65D2-4992-BBB7-F6B3ACE76F5D}" type="datetime'''''''''36''''''''''''''%'''''''''">
              <a:rPr lang="en-US" altLang="en-US" sz="1000" smtClean="0">
                <a:solidFill>
                  <a:schemeClr val="bg1"/>
                </a:solidFill>
                <a:effectLst/>
              </a:rPr>
              <a:pPr marL="0" indent="0" algn="ctr">
                <a:spcBef>
                  <a:spcPct val="0"/>
                </a:spcBef>
                <a:spcAft>
                  <a:spcPct val="0"/>
                </a:spcAft>
                <a:buNone/>
              </a:pPr>
              <a:t>36%</a:t>
            </a:fld>
            <a:endParaRPr lang="en-US" sz="1000">
              <a:solidFill>
                <a:schemeClr val="bg1"/>
              </a:solidFill>
            </a:endParaRPr>
          </a:p>
        </p:txBody>
      </p:sp>
      <p:sp>
        <p:nvSpPr>
          <p:cNvPr id="398" name="Text Placeholder 10">
            <a:extLst>
              <a:ext uri="{FF2B5EF4-FFF2-40B4-BE49-F238E27FC236}">
                <a16:creationId xmlns:a16="http://schemas.microsoft.com/office/drawing/2014/main" id="{E7B5F0F9-15C6-8C9A-929B-382BDA3CB7C1}"/>
              </a:ext>
            </a:extLst>
          </p:cNvPr>
          <p:cNvSpPr txBox="1">
            <a:spLocks/>
          </p:cNvSpPr>
          <p:nvPr>
            <p:custDataLst>
              <p:tags r:id="rId28"/>
            </p:custDataLst>
          </p:nvPr>
        </p:nvSpPr>
        <p:spPr bwMode="auto">
          <a:xfrm>
            <a:off x="6354763" y="5808663"/>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761CDB7-69CF-4162-9ECB-52C5C0625800}" type="datetime'''''2''''''00''''''0'''''''''''''''">
              <a:rPr lang="en-US" altLang="en-US" sz="1000" smtClean="0"/>
              <a:pPr marL="0" indent="0" algn="ctr">
                <a:spcBef>
                  <a:spcPct val="0"/>
                </a:spcBef>
                <a:spcAft>
                  <a:spcPct val="0"/>
                </a:spcAft>
                <a:buNone/>
              </a:pPr>
              <a:t>2000</a:t>
            </a:fld>
            <a:endParaRPr lang="en-US" sz="1000"/>
          </a:p>
        </p:txBody>
      </p:sp>
      <p:sp>
        <p:nvSpPr>
          <p:cNvPr id="587" name="Text Placeholder 10">
            <a:extLst>
              <a:ext uri="{FF2B5EF4-FFF2-40B4-BE49-F238E27FC236}">
                <a16:creationId xmlns:a16="http://schemas.microsoft.com/office/drawing/2014/main" id="{3FBF93B5-C3CE-0273-D674-94A17A5DBA36}"/>
              </a:ext>
            </a:extLst>
          </p:cNvPr>
          <p:cNvSpPr txBox="1">
            <a:spLocks/>
          </p:cNvSpPr>
          <p:nvPr>
            <p:custDataLst>
              <p:tags r:id="rId29"/>
            </p:custDataLst>
          </p:nvPr>
        </p:nvSpPr>
        <p:spPr bwMode="gray">
          <a:xfrm>
            <a:off x="7346950" y="3771900"/>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CCAA121-A2ED-4ED7-B460-ECE7A884A7CA}" type="datetime'''''''''''''''''5''''''''''''''''''''''''''''1''%'''">
              <a:rPr lang="en-US" altLang="en-US" sz="1000" smtClean="0">
                <a:solidFill>
                  <a:schemeClr val="bg1"/>
                </a:solidFill>
                <a:effectLst/>
              </a:rPr>
              <a:pPr marL="0" indent="0" algn="ctr">
                <a:spcBef>
                  <a:spcPct val="0"/>
                </a:spcBef>
                <a:spcAft>
                  <a:spcPct val="0"/>
                </a:spcAft>
                <a:buNone/>
              </a:pPr>
              <a:t>51%</a:t>
            </a:fld>
            <a:endParaRPr lang="en-US" sz="1000">
              <a:solidFill>
                <a:schemeClr val="bg1"/>
              </a:solidFill>
            </a:endParaRPr>
          </a:p>
        </p:txBody>
      </p:sp>
      <p:sp>
        <p:nvSpPr>
          <p:cNvPr id="588" name="Text Placeholder 10">
            <a:extLst>
              <a:ext uri="{FF2B5EF4-FFF2-40B4-BE49-F238E27FC236}">
                <a16:creationId xmlns:a16="http://schemas.microsoft.com/office/drawing/2014/main" id="{20521CE8-DB79-1859-36D6-5337B2C44364}"/>
              </a:ext>
            </a:extLst>
          </p:cNvPr>
          <p:cNvSpPr txBox="1">
            <a:spLocks/>
          </p:cNvSpPr>
          <p:nvPr>
            <p:custDataLst>
              <p:tags r:id="rId30"/>
            </p:custDataLst>
          </p:nvPr>
        </p:nvSpPr>
        <p:spPr bwMode="gray">
          <a:xfrm>
            <a:off x="7346950" y="4627563"/>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7E2EBCD-C323-48CA-A1D0-10F3EFA01886}" type="datetime'''1''''''''5''''''''''''''%'''''''''''''''''''''''''''''''''''">
              <a:rPr lang="en-US" altLang="en-US" sz="1000" smtClean="0">
                <a:solidFill>
                  <a:schemeClr val="bg1"/>
                </a:solidFill>
                <a:effectLst/>
              </a:rPr>
              <a:pPr marL="0" indent="0" algn="ctr">
                <a:spcBef>
                  <a:spcPct val="0"/>
                </a:spcBef>
                <a:spcAft>
                  <a:spcPct val="0"/>
                </a:spcAft>
                <a:buNone/>
              </a:pPr>
              <a:t>15%</a:t>
            </a:fld>
            <a:endParaRPr lang="en-US" sz="1000">
              <a:solidFill>
                <a:schemeClr val="bg1"/>
              </a:solidFill>
            </a:endParaRPr>
          </a:p>
        </p:txBody>
      </p:sp>
      <p:sp>
        <p:nvSpPr>
          <p:cNvPr id="589" name="Text Placeholder 10">
            <a:extLst>
              <a:ext uri="{FF2B5EF4-FFF2-40B4-BE49-F238E27FC236}">
                <a16:creationId xmlns:a16="http://schemas.microsoft.com/office/drawing/2014/main" id="{BA16FA1D-8E2B-EC6F-EC48-A28763BE62C7}"/>
              </a:ext>
            </a:extLst>
          </p:cNvPr>
          <p:cNvSpPr txBox="1">
            <a:spLocks/>
          </p:cNvSpPr>
          <p:nvPr>
            <p:custDataLst>
              <p:tags r:id="rId31"/>
            </p:custDataLst>
          </p:nvPr>
        </p:nvSpPr>
        <p:spPr bwMode="gray">
          <a:xfrm>
            <a:off x="7346950" y="5256213"/>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7B7654E-16EF-40F1-A7AC-AC49D1067B2D}" type="datetime'''''''''''''3''''''''4%'''''''''''''''''''''''''">
              <a:rPr lang="en-US" altLang="en-US" sz="1000" smtClean="0">
                <a:solidFill>
                  <a:schemeClr val="bg1"/>
                </a:solidFill>
                <a:effectLst/>
              </a:rPr>
              <a:pPr marL="0" indent="0" algn="ctr">
                <a:spcBef>
                  <a:spcPct val="0"/>
                </a:spcBef>
                <a:spcAft>
                  <a:spcPct val="0"/>
                </a:spcAft>
                <a:buNone/>
              </a:pPr>
              <a:t>34%</a:t>
            </a:fld>
            <a:endParaRPr lang="en-US" sz="1000">
              <a:solidFill>
                <a:schemeClr val="bg1"/>
              </a:solidFill>
            </a:endParaRPr>
          </a:p>
        </p:txBody>
      </p:sp>
      <p:sp>
        <p:nvSpPr>
          <p:cNvPr id="402" name="Text Placeholder 10">
            <a:extLst>
              <a:ext uri="{FF2B5EF4-FFF2-40B4-BE49-F238E27FC236}">
                <a16:creationId xmlns:a16="http://schemas.microsoft.com/office/drawing/2014/main" id="{098513D8-C2DB-84B0-877D-3F5D481CC96F}"/>
              </a:ext>
            </a:extLst>
          </p:cNvPr>
          <p:cNvSpPr txBox="1">
            <a:spLocks/>
          </p:cNvSpPr>
          <p:nvPr>
            <p:custDataLst>
              <p:tags r:id="rId32"/>
            </p:custDataLst>
          </p:nvPr>
        </p:nvSpPr>
        <p:spPr bwMode="auto">
          <a:xfrm>
            <a:off x="7343775" y="5808663"/>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50140C2-0EF5-439C-9355-CAF6F6026209}" type="datetime'''''''''''''''2''''0''''''''''''''''''''''''''''''''''2''2'''">
              <a:rPr lang="en-US" altLang="en-US" sz="1000" smtClean="0"/>
              <a:pPr marL="0" indent="0" algn="ctr">
                <a:spcBef>
                  <a:spcPct val="0"/>
                </a:spcBef>
                <a:spcAft>
                  <a:spcPct val="0"/>
                </a:spcAft>
                <a:buNone/>
              </a:pPr>
              <a:t>2022</a:t>
            </a:fld>
            <a:endParaRPr lang="en-US" sz="1000"/>
          </a:p>
        </p:txBody>
      </p:sp>
      <p:sp>
        <p:nvSpPr>
          <p:cNvPr id="590" name="Text Placeholder 10">
            <a:extLst>
              <a:ext uri="{FF2B5EF4-FFF2-40B4-BE49-F238E27FC236}">
                <a16:creationId xmlns:a16="http://schemas.microsoft.com/office/drawing/2014/main" id="{A6FF737B-D0B6-7D83-28A0-055C88224B6F}"/>
              </a:ext>
            </a:extLst>
          </p:cNvPr>
          <p:cNvSpPr txBox="1">
            <a:spLocks/>
          </p:cNvSpPr>
          <p:nvPr>
            <p:custDataLst>
              <p:tags r:id="rId33"/>
            </p:custDataLst>
          </p:nvPr>
        </p:nvSpPr>
        <p:spPr bwMode="gray">
          <a:xfrm>
            <a:off x="8337550" y="3151188"/>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5666FF9-F15A-447E-B12C-0BB5EB5CE54E}" type="datetime'''''''5''''4''''''''''''''''''''''''''''''''''%'">
              <a:rPr lang="en-US" altLang="en-US" sz="1000" smtClean="0">
                <a:solidFill>
                  <a:schemeClr val="bg1"/>
                </a:solidFill>
                <a:effectLst/>
              </a:rPr>
              <a:pPr marL="0" indent="0" algn="ctr">
                <a:spcBef>
                  <a:spcPct val="0"/>
                </a:spcBef>
                <a:spcAft>
                  <a:spcPct val="0"/>
                </a:spcAft>
                <a:buNone/>
              </a:pPr>
              <a:t>54%</a:t>
            </a:fld>
            <a:endParaRPr lang="en-US" sz="1000">
              <a:solidFill>
                <a:schemeClr val="bg1"/>
              </a:solidFill>
            </a:endParaRPr>
          </a:p>
        </p:txBody>
      </p:sp>
      <p:sp>
        <p:nvSpPr>
          <p:cNvPr id="591" name="Text Placeholder 10">
            <a:extLst>
              <a:ext uri="{FF2B5EF4-FFF2-40B4-BE49-F238E27FC236}">
                <a16:creationId xmlns:a16="http://schemas.microsoft.com/office/drawing/2014/main" id="{D7D29564-0359-CAFA-C2A5-8EFFFCD2D556}"/>
              </a:ext>
            </a:extLst>
          </p:cNvPr>
          <p:cNvSpPr txBox="1">
            <a:spLocks/>
          </p:cNvSpPr>
          <p:nvPr>
            <p:custDataLst>
              <p:tags r:id="rId34"/>
            </p:custDataLst>
          </p:nvPr>
        </p:nvSpPr>
        <p:spPr bwMode="gray">
          <a:xfrm>
            <a:off x="8337550" y="4335463"/>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B657661-DA37-4EC0-999A-A2945A19D5B1}" type="datetime'''''''''14''''''''''%'''''''''">
              <a:rPr lang="en-US" altLang="en-US" sz="1000" smtClean="0">
                <a:solidFill>
                  <a:schemeClr val="bg1"/>
                </a:solidFill>
                <a:effectLst/>
              </a:rPr>
              <a:pPr marL="0" indent="0" algn="ctr">
                <a:spcBef>
                  <a:spcPct val="0"/>
                </a:spcBef>
                <a:spcAft>
                  <a:spcPct val="0"/>
                </a:spcAft>
                <a:buNone/>
              </a:pPr>
              <a:t>14%</a:t>
            </a:fld>
            <a:endParaRPr lang="en-US" sz="1000">
              <a:solidFill>
                <a:schemeClr val="bg1"/>
              </a:solidFill>
            </a:endParaRPr>
          </a:p>
        </p:txBody>
      </p:sp>
      <p:sp>
        <p:nvSpPr>
          <p:cNvPr id="592" name="Text Placeholder 10">
            <a:extLst>
              <a:ext uri="{FF2B5EF4-FFF2-40B4-BE49-F238E27FC236}">
                <a16:creationId xmlns:a16="http://schemas.microsoft.com/office/drawing/2014/main" id="{06F20B52-96C2-1EF8-7257-91B328ADD5A4}"/>
              </a:ext>
            </a:extLst>
          </p:cNvPr>
          <p:cNvSpPr txBox="1">
            <a:spLocks/>
          </p:cNvSpPr>
          <p:nvPr>
            <p:custDataLst>
              <p:tags r:id="rId35"/>
            </p:custDataLst>
          </p:nvPr>
        </p:nvSpPr>
        <p:spPr bwMode="gray">
          <a:xfrm>
            <a:off x="8337550" y="5133975"/>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44AE2CE-9CCB-4C5A-87BB-2BE51A0A22C3}" type="datetime'''''''''''3''''''''''2''''''''''''''''''''''''''''''''%'''''''">
              <a:rPr lang="en-US" altLang="en-US" sz="1000" smtClean="0">
                <a:solidFill>
                  <a:schemeClr val="bg1"/>
                </a:solidFill>
                <a:effectLst/>
              </a:rPr>
              <a:pPr marL="0" indent="0" algn="ctr">
                <a:spcBef>
                  <a:spcPct val="0"/>
                </a:spcBef>
                <a:spcAft>
                  <a:spcPct val="0"/>
                </a:spcAft>
                <a:buNone/>
              </a:pPr>
              <a:t>32%</a:t>
            </a:fld>
            <a:endParaRPr lang="en-US" sz="1000">
              <a:solidFill>
                <a:schemeClr val="bg1"/>
              </a:solidFill>
            </a:endParaRPr>
          </a:p>
        </p:txBody>
      </p:sp>
      <p:sp>
        <p:nvSpPr>
          <p:cNvPr id="447" name="Text Placeholder 10">
            <a:extLst>
              <a:ext uri="{FF2B5EF4-FFF2-40B4-BE49-F238E27FC236}">
                <a16:creationId xmlns:a16="http://schemas.microsoft.com/office/drawing/2014/main" id="{51762DB6-6845-8B65-10C0-625CBEF50989}"/>
              </a:ext>
            </a:extLst>
          </p:cNvPr>
          <p:cNvSpPr txBox="1">
            <a:spLocks/>
          </p:cNvSpPr>
          <p:nvPr>
            <p:custDataLst>
              <p:tags r:id="rId36"/>
            </p:custDataLst>
          </p:nvPr>
        </p:nvSpPr>
        <p:spPr bwMode="auto">
          <a:xfrm>
            <a:off x="8310563" y="5808663"/>
            <a:ext cx="3397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3ADAF59-FAA7-4253-820C-080EB62F5B4B}" type="datetime'''2''''''''''''''''''''''''''''''''''''0''''''5''0'''">
              <a:rPr lang="en-US" altLang="en-US" sz="1000" smtClean="0"/>
              <a:pPr marL="0" indent="0" algn="ctr">
                <a:spcBef>
                  <a:spcPct val="0"/>
                </a:spcBef>
                <a:spcAft>
                  <a:spcPct val="0"/>
                </a:spcAft>
                <a:buNone/>
              </a:pPr>
              <a:t>2050</a:t>
            </a:fld>
            <a:r>
              <a:rPr lang="en-US" altLang="en-US" sz="1000" baseline="30000"/>
              <a:t>1</a:t>
            </a:r>
            <a:endParaRPr lang="en-US" sz="1000"/>
          </a:p>
        </p:txBody>
      </p:sp>
      <p:sp>
        <p:nvSpPr>
          <p:cNvPr id="380" name="Text Placeholder 10">
            <a:extLst>
              <a:ext uri="{FF2B5EF4-FFF2-40B4-BE49-F238E27FC236}">
                <a16:creationId xmlns:a16="http://schemas.microsoft.com/office/drawing/2014/main" id="{57CF13AA-1ADB-E9D9-0577-99B63A9E0356}"/>
              </a:ext>
            </a:extLst>
          </p:cNvPr>
          <p:cNvSpPr txBox="1">
            <a:spLocks/>
          </p:cNvSpPr>
          <p:nvPr>
            <p:custDataLst>
              <p:tags r:id="rId37"/>
            </p:custDataLst>
          </p:nvPr>
        </p:nvSpPr>
        <p:spPr bwMode="gray">
          <a:xfrm>
            <a:off x="6413500" y="3714750"/>
            <a:ext cx="17462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8042608-C8E2-44D8-B8C8-AB28AC00E929}" type="datetime'''''''''''''''27'''''''''''''''''''''''''''''''''">
              <a:rPr lang="en-US" altLang="en-US" sz="1000" smtClean="0">
                <a:effectLst/>
              </a:rPr>
              <a:pPr marL="0" indent="0" algn="ctr">
                <a:spcBef>
                  <a:spcPct val="0"/>
                </a:spcBef>
                <a:spcAft>
                  <a:spcPct val="0"/>
                </a:spcAft>
                <a:buNone/>
              </a:pPr>
              <a:t>27</a:t>
            </a:fld>
            <a:endParaRPr lang="en-US" sz="1000"/>
          </a:p>
        </p:txBody>
      </p:sp>
      <p:sp>
        <p:nvSpPr>
          <p:cNvPr id="382" name="Text Placeholder 10">
            <a:extLst>
              <a:ext uri="{FF2B5EF4-FFF2-40B4-BE49-F238E27FC236}">
                <a16:creationId xmlns:a16="http://schemas.microsoft.com/office/drawing/2014/main" id="{43411705-D490-58C5-CF33-F7CCDEE7556A}"/>
              </a:ext>
            </a:extLst>
          </p:cNvPr>
          <p:cNvSpPr txBox="1">
            <a:spLocks/>
          </p:cNvSpPr>
          <p:nvPr>
            <p:custDataLst>
              <p:tags r:id="rId38"/>
            </p:custDataLst>
          </p:nvPr>
        </p:nvSpPr>
        <p:spPr bwMode="gray">
          <a:xfrm>
            <a:off x="7402513" y="3009900"/>
            <a:ext cx="17462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42CF110-DE26-41B3-A3CA-9A10D246C428}" type="datetime'''''''''''''''3''''''''''''''''''''7'''''''''">
              <a:rPr lang="en-US" altLang="en-US" sz="1000" smtClean="0">
                <a:effectLst/>
              </a:rPr>
              <a:pPr marL="0" indent="0" algn="ctr">
                <a:spcBef>
                  <a:spcPct val="0"/>
                </a:spcBef>
                <a:spcAft>
                  <a:spcPct val="0"/>
                </a:spcAft>
                <a:buNone/>
              </a:pPr>
              <a:t>37</a:t>
            </a:fld>
            <a:endParaRPr lang="en-US" sz="1000"/>
          </a:p>
        </p:txBody>
      </p:sp>
      <p:sp>
        <p:nvSpPr>
          <p:cNvPr id="512" name="Text Placeholder 10">
            <a:extLst>
              <a:ext uri="{FF2B5EF4-FFF2-40B4-BE49-F238E27FC236}">
                <a16:creationId xmlns:a16="http://schemas.microsoft.com/office/drawing/2014/main" id="{E4650C97-F25E-0FD9-CCF8-D340A56513D0}"/>
              </a:ext>
            </a:extLst>
          </p:cNvPr>
          <p:cNvSpPr txBox="1">
            <a:spLocks/>
          </p:cNvSpPr>
          <p:nvPr>
            <p:custDataLst>
              <p:tags r:id="rId39"/>
            </p:custDataLst>
          </p:nvPr>
        </p:nvSpPr>
        <p:spPr bwMode="gray">
          <a:xfrm>
            <a:off x="8393113" y="2111375"/>
            <a:ext cx="17462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A5AEBEE-9084-450B-BA35-1453B21C55C3}" type="datetime'''''''''4''''''''''''''''''''''''''''''''''''9'">
              <a:rPr lang="en-US" altLang="en-US" sz="1000" smtClean="0">
                <a:effectLst/>
              </a:rPr>
              <a:pPr marL="0" indent="0" algn="ctr">
                <a:spcBef>
                  <a:spcPct val="0"/>
                </a:spcBef>
                <a:spcAft>
                  <a:spcPct val="0"/>
                </a:spcAft>
                <a:buNone/>
              </a:pPr>
              <a:t>49</a:t>
            </a:fld>
            <a:endParaRPr lang="en-US" sz="1000"/>
          </a:p>
        </p:txBody>
      </p:sp>
      <p:sp>
        <p:nvSpPr>
          <p:cNvPr id="552" name="Rectangle 551">
            <a:extLst>
              <a:ext uri="{FF2B5EF4-FFF2-40B4-BE49-F238E27FC236}">
                <a16:creationId xmlns:a16="http://schemas.microsoft.com/office/drawing/2014/main" id="{47164C84-3673-C488-9526-FD70BE0D96E3}"/>
              </a:ext>
            </a:extLst>
          </p:cNvPr>
          <p:cNvSpPr/>
          <p:nvPr/>
        </p:nvSpPr>
        <p:spPr bwMode="gray">
          <a:xfrm>
            <a:off x="5962764" y="2095496"/>
            <a:ext cx="1671524" cy="77629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 name="Title 1">
            <a:extLst>
              <a:ext uri="{FF2B5EF4-FFF2-40B4-BE49-F238E27FC236}">
                <a16:creationId xmlns:a16="http://schemas.microsoft.com/office/drawing/2014/main" id="{348F379B-8482-9D14-64CC-41A58EBEA2BC}"/>
              </a:ext>
            </a:extLst>
          </p:cNvPr>
          <p:cNvSpPr>
            <a:spLocks noGrp="1"/>
          </p:cNvSpPr>
          <p:nvPr>
            <p:ph type="title"/>
          </p:nvPr>
        </p:nvSpPr>
        <p:spPr/>
        <p:txBody>
          <a:bodyPr vert="horz">
            <a:noAutofit/>
          </a:bodyPr>
          <a:lstStyle/>
          <a:p>
            <a:r>
              <a:rPr lang="en-US"/>
              <a:t>Per-person meat consumption is correlated to income levels and is expected to continue its increase over the next several decades</a:t>
            </a:r>
            <a:endParaRPr lang="en-US">
              <a:cs typeface="Arial"/>
            </a:endParaRPr>
          </a:p>
        </p:txBody>
      </p:sp>
      <p:sp>
        <p:nvSpPr>
          <p:cNvPr id="354" name="Pentagon 353">
            <a:extLst>
              <a:ext uri="{FF2B5EF4-FFF2-40B4-BE49-F238E27FC236}">
                <a16:creationId xmlns:a16="http://schemas.microsoft.com/office/drawing/2014/main" id="{D4E0CA94-F98C-6CF8-2CBD-A45A65E09C3C}"/>
              </a:ext>
            </a:extLst>
          </p:cNvPr>
          <p:cNvSpPr/>
          <p:nvPr/>
        </p:nvSpPr>
        <p:spPr bwMode="gray">
          <a:xfrm>
            <a:off x="32754" y="25336"/>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a:ea typeface="+mn-ea"/>
                <a:cs typeface="+mn-cs"/>
              </a:rPr>
              <a:t>Industry overview</a:t>
            </a:r>
          </a:p>
        </p:txBody>
      </p:sp>
      <p:sp>
        <p:nvSpPr>
          <p:cNvPr id="403" name="btfpNotesBox292759">
            <a:extLst>
              <a:ext uri="{FF2B5EF4-FFF2-40B4-BE49-F238E27FC236}">
                <a16:creationId xmlns:a16="http://schemas.microsoft.com/office/drawing/2014/main" id="{85C54C8B-74A4-C62D-A357-F9F066030F55}"/>
              </a:ext>
            </a:extLst>
          </p:cNvPr>
          <p:cNvSpPr txBox="1"/>
          <p:nvPr>
            <p:custDataLst>
              <p:tags r:id="rId40"/>
            </p:custDataLst>
          </p:nvPr>
        </p:nvSpPr>
        <p:spPr bwMode="gray">
          <a:xfrm>
            <a:off x="330200" y="6419088"/>
            <a:ext cx="9593093" cy="369332"/>
          </a:xfrm>
          <a:prstGeom prst="rect">
            <a:avLst/>
          </a:prstGeom>
          <a:noFill/>
        </p:spPr>
        <p:txBody>
          <a:bodyPr vert="horz" wrap="square" lIns="0" tIns="0" rIns="0" bIns="0" rtlCol="0" anchor="b">
            <a:spAutoFit/>
          </a:bodyPr>
          <a:lstStyle/>
          <a:p>
            <a:pPr>
              <a:defRPr/>
            </a:pPr>
            <a:r>
              <a:rPr lang="en-US" sz="800" baseline="30000">
                <a:solidFill>
                  <a:srgbClr val="000000"/>
                </a:solidFill>
              </a:rPr>
              <a:t>1</a:t>
            </a:r>
            <a:r>
              <a:rPr lang="en-US" sz="800">
                <a:solidFill>
                  <a:srgbClr val="000000"/>
                </a:solidFill>
              </a:rPr>
              <a:t> Conservative estimate, based on linear extrapolation based on growth in the past two decades.</a:t>
            </a:r>
            <a:endParaRPr kumimoji="0" lang="en-US" sz="8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Source: Our World in Data, </a:t>
            </a:r>
            <a:r>
              <a:rPr kumimoji="0" lang="en-US" sz="800" b="0" i="0" u="none" strike="noStrike" kern="1200" cap="none" spc="0" normalizeH="0" baseline="0" noProof="0">
                <a:ln>
                  <a:noFill/>
                </a:ln>
                <a:solidFill>
                  <a:srgbClr val="000000"/>
                </a:solidFill>
                <a:effectLst/>
                <a:uLnTx/>
                <a:uFillTx/>
                <a:latin typeface="Arial"/>
                <a:ea typeface="+mn-ea"/>
                <a:cs typeface="+mn-cs"/>
                <a:hlinkClick r:id="rId86"/>
              </a:rPr>
              <a:t>Meat and Dairy Production</a:t>
            </a:r>
            <a:r>
              <a:rPr kumimoji="0" lang="en-US" sz="800" b="0" i="0" u="none" strike="noStrike" kern="1200" cap="none" spc="0" normalizeH="0" baseline="0" noProof="0">
                <a:ln>
                  <a:noFill/>
                </a:ln>
                <a:solidFill>
                  <a:srgbClr val="000000"/>
                </a:solidFill>
                <a:effectLst/>
                <a:uLnTx/>
                <a:uFillTx/>
                <a:latin typeface="Arial"/>
                <a:cs typeface="Arial"/>
              </a:rPr>
              <a:t> </a:t>
            </a:r>
            <a:r>
              <a:rPr kumimoji="0" lang="en-US" sz="800" b="0" i="0" u="none" strike="noStrike" kern="1200" cap="none" spc="0" normalizeH="0" baseline="0" noProof="0">
                <a:ln>
                  <a:noFill/>
                </a:ln>
                <a:solidFill>
                  <a:srgbClr val="000000"/>
                </a:solidFill>
                <a:effectLst/>
                <a:uLnTx/>
                <a:uFillTx/>
                <a:latin typeface="Arial"/>
                <a:ea typeface="+mn-ea"/>
                <a:cs typeface="+mn-cs"/>
              </a:rPr>
              <a:t>(2023).</a:t>
            </a:r>
          </a:p>
          <a:p>
            <a:pPr>
              <a:defRPr/>
            </a:pPr>
            <a:r>
              <a:rPr kumimoji="0" lang="en-US" sz="800" b="0" i="0" u="none" strike="noStrike" kern="1200" cap="none" spc="0" normalizeH="0" baseline="0" noProof="0">
                <a:ln>
                  <a:noFill/>
                </a:ln>
                <a:solidFill>
                  <a:srgbClr val="000000"/>
                </a:solidFill>
                <a:effectLst/>
                <a:uLnTx/>
                <a:uFillTx/>
                <a:latin typeface="Arial"/>
                <a:ea typeface="+mn-ea"/>
                <a:cs typeface="+mn-cs"/>
              </a:rPr>
              <a:t>Credit: </a:t>
            </a:r>
            <a:r>
              <a:rPr kumimoji="0" lang="en-US" sz="800" b="0" i="0" u="none" strike="noStrike" kern="1200" cap="none" spc="0" normalizeH="0" baseline="0" noProof="0">
                <a:ln>
                  <a:noFill/>
                </a:ln>
                <a:solidFill>
                  <a:srgbClr val="000000"/>
                </a:solidFill>
                <a:effectLst/>
                <a:uLnTx/>
                <a:uFillTx/>
                <a:latin typeface="Arial"/>
                <a:cs typeface="Arial"/>
              </a:rPr>
              <a:t>Nadine </a:t>
            </a:r>
            <a:r>
              <a:rPr kumimoji="0" lang="en-US" sz="800" b="0" i="0" u="none" strike="noStrike" kern="1200" cap="none" spc="0" normalizeH="0" baseline="0" noProof="0" err="1">
                <a:ln>
                  <a:noFill/>
                </a:ln>
                <a:solidFill>
                  <a:srgbClr val="000000"/>
                </a:solidFill>
                <a:effectLst/>
                <a:uLnTx/>
                <a:uFillTx/>
                <a:latin typeface="Arial"/>
                <a:cs typeface="Arial"/>
              </a:rPr>
              <a:t>Palmowski</a:t>
            </a:r>
            <a:r>
              <a:rPr kumimoji="0" lang="en-US" sz="800" b="0" i="0" u="none" strike="noStrike" kern="1200" cap="none" spc="0" normalizeH="0" baseline="0" noProof="0">
                <a:ln>
                  <a:noFill/>
                </a:ln>
                <a:solidFill>
                  <a:srgbClr val="000000"/>
                </a:solidFill>
                <a:effectLst/>
                <a:uLnTx/>
                <a:uFillTx/>
                <a:latin typeface="Arial"/>
                <a:cs typeface="Arial"/>
              </a:rPr>
              <a:t>, Friedrich </a:t>
            </a:r>
            <a:r>
              <a:rPr kumimoji="0" lang="en-US" sz="800" b="0" i="0" u="none" strike="noStrike" kern="1200" cap="none" spc="0" normalizeH="0" baseline="0" noProof="0" err="1">
                <a:ln>
                  <a:noFill/>
                </a:ln>
                <a:solidFill>
                  <a:srgbClr val="000000"/>
                </a:solidFill>
                <a:effectLst/>
                <a:uLnTx/>
                <a:uFillTx/>
                <a:latin typeface="Arial"/>
                <a:cs typeface="Arial"/>
              </a:rPr>
              <a:t>Sayn</a:t>
            </a:r>
            <a:r>
              <a:rPr kumimoji="0" lang="en-US" sz="800" b="0" i="0" u="none" strike="noStrike" kern="1200" cap="none" spc="0" normalizeH="0" baseline="0" noProof="0">
                <a:ln>
                  <a:noFill/>
                </a:ln>
                <a:solidFill>
                  <a:srgbClr val="000000"/>
                </a:solidFill>
                <a:effectLst/>
                <a:uLnTx/>
                <a:uFillTx/>
                <a:latin typeface="Arial"/>
                <a:cs typeface="Arial"/>
              </a:rPr>
              <a:t>-Wittgenstein, </a:t>
            </a:r>
            <a:r>
              <a:rPr kumimoji="0" lang="en-US" sz="800" b="0" i="0" u="none" strike="noStrike" kern="1200" cap="none" spc="0" normalizeH="0" baseline="0" noProof="0" err="1">
                <a:ln>
                  <a:noFill/>
                </a:ln>
                <a:solidFill>
                  <a:srgbClr val="000000"/>
                </a:solidFill>
                <a:effectLst/>
                <a:uLnTx/>
                <a:uFillTx/>
                <a:latin typeface="Arial"/>
                <a:cs typeface="Arial"/>
              </a:rPr>
              <a:t>Hyae</a:t>
            </a:r>
            <a:r>
              <a:rPr kumimoji="0" lang="en-US" sz="800" b="0" i="0" u="none" strike="noStrike" kern="1200" cap="none" spc="0" normalizeH="0" baseline="0" noProof="0">
                <a:ln>
                  <a:noFill/>
                </a:ln>
                <a:solidFill>
                  <a:srgbClr val="000000"/>
                </a:solidFill>
                <a:effectLst/>
                <a:uLnTx/>
                <a:uFillTx/>
                <a:latin typeface="Arial"/>
                <a:cs typeface="Arial"/>
              </a:rPr>
              <a:t> </a:t>
            </a:r>
            <a:r>
              <a:rPr kumimoji="0" lang="en-US" sz="800" b="0" i="0" u="none" strike="noStrike" kern="1200" cap="none" spc="0" normalizeH="0" baseline="0" noProof="0" err="1">
                <a:ln>
                  <a:noFill/>
                </a:ln>
                <a:solidFill>
                  <a:srgbClr val="000000"/>
                </a:solidFill>
                <a:effectLst/>
                <a:uLnTx/>
                <a:uFillTx/>
                <a:latin typeface="Arial"/>
                <a:cs typeface="Arial"/>
              </a:rPr>
              <a:t>Ryung</a:t>
            </a:r>
            <a:r>
              <a:rPr kumimoji="0" lang="en-US" sz="800" b="0" i="0" u="none" strike="noStrike" kern="1200" cap="none" spc="0" normalizeH="0" baseline="0" noProof="0">
                <a:ln>
                  <a:noFill/>
                </a:ln>
                <a:solidFill>
                  <a:srgbClr val="000000"/>
                </a:solidFill>
                <a:effectLst/>
                <a:uLnTx/>
                <a:uFillTx/>
                <a:latin typeface="Arial"/>
                <a:cs typeface="Arial"/>
              </a:rPr>
              <a:t> Kim, </a:t>
            </a:r>
            <a:r>
              <a:rPr lang="en-US" sz="800"/>
              <a:t>and </a:t>
            </a:r>
            <a:r>
              <a:rPr lang="en-US" sz="800">
                <a:hlinkClick r:id="rId87"/>
              </a:rPr>
              <a:t>Gernot Wagner</a:t>
            </a:r>
            <a:r>
              <a:rPr lang="en-US" sz="800"/>
              <a:t>. </a:t>
            </a:r>
            <a:r>
              <a:rPr lang="en-US" sz="800">
                <a:hlinkClick r:id="rId88"/>
              </a:rPr>
              <a:t>Share with attribution</a:t>
            </a:r>
            <a:r>
              <a:rPr lang="en-US" sz="800"/>
              <a:t>: </a:t>
            </a:r>
            <a:r>
              <a:rPr lang="en-US" sz="800" err="1"/>
              <a:t>Sayn</a:t>
            </a:r>
            <a:r>
              <a:rPr lang="en-US" sz="800"/>
              <a:t>-Wittgenstein </a:t>
            </a:r>
            <a:r>
              <a:rPr lang="en-US" sz="800" i="1"/>
              <a:t>et al., </a:t>
            </a:r>
            <a:r>
              <a:rPr lang="en-US" sz="800"/>
              <a:t>“</a:t>
            </a:r>
            <a:r>
              <a:rPr lang="en-US" sz="800">
                <a:hlinkClick r:id="rId89"/>
              </a:rPr>
              <a:t>Sustainable Proteins</a:t>
            </a:r>
            <a:r>
              <a:rPr lang="en-US" sz="800"/>
              <a:t>” (16 May 2025).</a:t>
            </a:r>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sp>
        <p:nvSpPr>
          <p:cNvPr id="404" name="btfpNotesBox292759">
            <a:extLst>
              <a:ext uri="{FF2B5EF4-FFF2-40B4-BE49-F238E27FC236}">
                <a16:creationId xmlns:a16="http://schemas.microsoft.com/office/drawing/2014/main" id="{174B5A90-F7FF-57DB-82AB-D851CFCF9352}"/>
              </a:ext>
            </a:extLst>
          </p:cNvPr>
          <p:cNvSpPr txBox="1"/>
          <p:nvPr>
            <p:custDataLst>
              <p:tags r:id="rId41"/>
            </p:custDataLst>
          </p:nvPr>
        </p:nvSpPr>
        <p:spPr bwMode="gray">
          <a:xfrm>
            <a:off x="2147699" y="6053932"/>
            <a:ext cx="1583290" cy="184150"/>
          </a:xfrm>
          <a:prstGeom prst="rect">
            <a:avLst/>
          </a:prstGeom>
          <a:noFill/>
        </p:spPr>
        <p:txBody>
          <a:bodyPr vert="horz"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GDP (USD/capita)</a:t>
            </a:r>
          </a:p>
        </p:txBody>
      </p:sp>
      <p:sp>
        <p:nvSpPr>
          <p:cNvPr id="406" name="Rectangle 405">
            <a:extLst>
              <a:ext uri="{FF2B5EF4-FFF2-40B4-BE49-F238E27FC236}">
                <a16:creationId xmlns:a16="http://schemas.microsoft.com/office/drawing/2014/main" id="{7CBC863B-FB77-40CE-175E-037E39EC4509}"/>
              </a:ext>
            </a:extLst>
          </p:cNvPr>
          <p:cNvSpPr/>
          <p:nvPr/>
        </p:nvSpPr>
        <p:spPr bwMode="gray">
          <a:xfrm>
            <a:off x="332814" y="1446213"/>
            <a:ext cx="5059697" cy="56514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Meat supply in </a:t>
            </a:r>
            <a:r>
              <a:rPr lang="en-US" sz="1600" b="1">
                <a:solidFill>
                  <a:srgbClr val="000000"/>
                </a:solidFill>
                <a:latin typeface="Arial"/>
              </a:rPr>
              <a:t>grams per </a:t>
            </a:r>
            <a:r>
              <a:rPr kumimoji="0" lang="en-US" sz="1600" b="1" i="0" u="none" strike="noStrike" kern="1200" cap="none" spc="0" normalizeH="0" baseline="0" noProof="0">
                <a:ln>
                  <a:noFill/>
                </a:ln>
                <a:solidFill>
                  <a:srgbClr val="000000"/>
                </a:solidFill>
                <a:effectLst/>
                <a:uLnTx/>
                <a:uFillTx/>
                <a:latin typeface="Arial"/>
                <a:ea typeface="+mn-ea"/>
                <a:cs typeface="+mn-cs"/>
              </a:rPr>
              <a:t>capita</a:t>
            </a:r>
            <a:r>
              <a:rPr lang="en-US" sz="1600" b="1">
                <a:solidFill>
                  <a:srgbClr val="000000"/>
                </a:solidFill>
                <a:latin typeface="Arial"/>
              </a:rPr>
              <a:t> per </a:t>
            </a:r>
            <a:r>
              <a:rPr kumimoji="0" lang="en-US" sz="1600" b="1" i="0" u="none" strike="noStrike" kern="1200" cap="none" spc="0" normalizeH="0" baseline="0" noProof="0">
                <a:ln>
                  <a:noFill/>
                </a:ln>
                <a:solidFill>
                  <a:srgbClr val="000000"/>
                </a:solidFill>
                <a:effectLst/>
                <a:uLnTx/>
                <a:uFillTx/>
                <a:latin typeface="Arial"/>
                <a:ea typeface="+mn-ea"/>
                <a:cs typeface="+mn-cs"/>
              </a:rPr>
              <a:t>day in correlation to GDP and population size in 2023</a:t>
            </a:r>
            <a:endParaRPr kumimoji="0" lang="en-US" sz="1600" b="1" i="1" u="none" strike="noStrike" kern="1200" cap="none" spc="0" normalizeH="0" baseline="0" noProof="0">
              <a:ln>
                <a:noFill/>
              </a:ln>
              <a:solidFill>
                <a:srgbClr val="000000"/>
              </a:solidFill>
              <a:effectLst/>
              <a:uLnTx/>
              <a:uFillTx/>
              <a:latin typeface="Arial"/>
              <a:ea typeface="+mn-ea"/>
              <a:cs typeface="+mn-cs"/>
            </a:endParaRPr>
          </a:p>
        </p:txBody>
      </p:sp>
      <p:cxnSp>
        <p:nvCxnSpPr>
          <p:cNvPr id="407" name="btfpColumnHeaderBoxLine223027">
            <a:extLst>
              <a:ext uri="{FF2B5EF4-FFF2-40B4-BE49-F238E27FC236}">
                <a16:creationId xmlns:a16="http://schemas.microsoft.com/office/drawing/2014/main" id="{5A5C7A7C-108C-F6CA-A192-A7655FA3D281}"/>
              </a:ext>
            </a:extLst>
          </p:cNvPr>
          <p:cNvCxnSpPr>
            <a:cxnSpLocks/>
          </p:cNvCxnSpPr>
          <p:nvPr/>
        </p:nvCxnSpPr>
        <p:spPr bwMode="gray">
          <a:xfrm>
            <a:off x="330200" y="1993896"/>
            <a:ext cx="5059697"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434" name="Rectangle 433">
            <a:extLst>
              <a:ext uri="{FF2B5EF4-FFF2-40B4-BE49-F238E27FC236}">
                <a16:creationId xmlns:a16="http://schemas.microsoft.com/office/drawing/2014/main" id="{9EE25CAD-5E7E-5BBF-9C50-2073DE6D37C4}"/>
              </a:ext>
            </a:extLst>
          </p:cNvPr>
          <p:cNvSpPr/>
          <p:nvPr/>
        </p:nvSpPr>
        <p:spPr bwMode="gray">
          <a:xfrm>
            <a:off x="5725150" y="1428750"/>
            <a:ext cx="3153324" cy="56514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indent="0">
              <a:buNone/>
            </a:pPr>
            <a:r>
              <a:rPr lang="en-US" sz="1600" b="1">
                <a:solidFill>
                  <a:schemeClr val="tx1"/>
                </a:solidFill>
              </a:rPr>
              <a:t>Global protein consumption, 2000 to 2050, in g/capita/day</a:t>
            </a:r>
            <a:endParaRPr lang="en-US" sz="1600" b="1" i="1">
              <a:solidFill>
                <a:schemeClr val="tx1"/>
              </a:solidFill>
            </a:endParaRPr>
          </a:p>
        </p:txBody>
      </p:sp>
      <p:cxnSp>
        <p:nvCxnSpPr>
          <p:cNvPr id="435" name="btfpColumnHeaderBoxLine223027">
            <a:extLst>
              <a:ext uri="{FF2B5EF4-FFF2-40B4-BE49-F238E27FC236}">
                <a16:creationId xmlns:a16="http://schemas.microsoft.com/office/drawing/2014/main" id="{CF325F7F-FB43-FE6C-EE56-55BD72EA43E9}"/>
              </a:ext>
            </a:extLst>
          </p:cNvPr>
          <p:cNvCxnSpPr>
            <a:cxnSpLocks/>
          </p:cNvCxnSpPr>
          <p:nvPr/>
        </p:nvCxnSpPr>
        <p:spPr bwMode="gray">
          <a:xfrm>
            <a:off x="5699214" y="2008422"/>
            <a:ext cx="3474720"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52" name="btfpColumnHeaderBoxLine223027">
            <a:extLst>
              <a:ext uri="{FF2B5EF4-FFF2-40B4-BE49-F238E27FC236}">
                <a16:creationId xmlns:a16="http://schemas.microsoft.com/office/drawing/2014/main" id="{64652879-820A-F61C-EB5D-3DC8F5E04CCA}"/>
              </a:ext>
            </a:extLst>
          </p:cNvPr>
          <p:cNvCxnSpPr/>
          <p:nvPr/>
        </p:nvCxnSpPr>
        <p:spPr bwMode="gray">
          <a:xfrm>
            <a:off x="4878388" y="10191942"/>
            <a:ext cx="5030789"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aphicFrame>
        <p:nvGraphicFramePr>
          <p:cNvPr id="127" name="Chart 126"/>
          <p:cNvGraphicFramePr/>
          <p:nvPr>
            <p:custDataLst>
              <p:tags r:id="rId42"/>
            </p:custDataLst>
            <p:extLst>
              <p:ext uri="{D42A27DB-BD31-4B8C-83A1-F6EECF244321}">
                <p14:modId xmlns:p14="http://schemas.microsoft.com/office/powerpoint/2010/main" val="1041894318"/>
              </p:ext>
            </p:extLst>
          </p:nvPr>
        </p:nvGraphicFramePr>
        <p:xfrm>
          <a:off x="327025" y="2032000"/>
          <a:ext cx="5546725" cy="4148138"/>
        </p:xfrm>
        <a:graphic>
          <a:graphicData uri="http://schemas.openxmlformats.org/drawingml/2006/chart">
            <c:chart xmlns:c="http://schemas.openxmlformats.org/drawingml/2006/chart" xmlns:r="http://schemas.openxmlformats.org/officeDocument/2006/relationships" r:id="rId90"/>
          </a:graphicData>
        </a:graphic>
      </p:graphicFrame>
      <p:cxnSp>
        <p:nvCxnSpPr>
          <p:cNvPr id="359" name="Straight Connector 358">
            <a:extLst>
              <a:ext uri="{FF2B5EF4-FFF2-40B4-BE49-F238E27FC236}">
                <a16:creationId xmlns:a16="http://schemas.microsoft.com/office/drawing/2014/main" id="{97C1DED8-9538-8A83-0A6A-5BF05D6BE123}"/>
              </a:ext>
            </a:extLst>
          </p:cNvPr>
          <p:cNvCxnSpPr>
            <a:cxnSpLocks/>
          </p:cNvCxnSpPr>
          <p:nvPr>
            <p:custDataLst>
              <p:tags r:id="rId43"/>
            </p:custDataLst>
          </p:nvPr>
        </p:nvCxnSpPr>
        <p:spPr bwMode="gray">
          <a:xfrm flipV="1">
            <a:off x="946150" y="2992438"/>
            <a:ext cx="4040188" cy="1744663"/>
          </a:xfrm>
          <a:prstGeom prst="line">
            <a:avLst/>
          </a:prstGeom>
          <a:ln w="12700" cap="flat" cmpd="sng" algn="ctr">
            <a:solidFill>
              <a:srgbClr val="969696"/>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48" name="Straight Connector 447">
            <a:extLst>
              <a:ext uri="{FF2B5EF4-FFF2-40B4-BE49-F238E27FC236}">
                <a16:creationId xmlns:a16="http://schemas.microsoft.com/office/drawing/2014/main" id="{DE9B022A-E64F-D26A-D2A2-B019FAB98303}"/>
              </a:ext>
            </a:extLst>
          </p:cNvPr>
          <p:cNvCxnSpPr/>
          <p:nvPr>
            <p:custDataLst>
              <p:tags r:id="rId44"/>
            </p:custDataLst>
          </p:nvPr>
        </p:nvCxnSpPr>
        <p:spPr bwMode="auto">
          <a:xfrm flipH="1" flipV="1">
            <a:off x="4676775" y="2681288"/>
            <a:ext cx="46038" cy="7938"/>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EEEE678A-124D-9230-3039-CFDE40225E58}"/>
              </a:ext>
            </a:extLst>
          </p:cNvPr>
          <p:cNvCxnSpPr/>
          <p:nvPr>
            <p:custDataLst>
              <p:tags r:id="rId45"/>
            </p:custDataLst>
          </p:nvPr>
        </p:nvCxnSpPr>
        <p:spPr bwMode="auto">
          <a:xfrm flipH="1">
            <a:off x="1744663" y="3316288"/>
            <a:ext cx="88900" cy="127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96EBAF23-AFB4-7B85-40FD-E2CFF462C060}"/>
              </a:ext>
            </a:extLst>
          </p:cNvPr>
          <p:cNvCxnSpPr/>
          <p:nvPr>
            <p:custDataLst>
              <p:tags r:id="rId46"/>
            </p:custDataLst>
          </p:nvPr>
        </p:nvCxnSpPr>
        <p:spPr bwMode="auto">
          <a:xfrm>
            <a:off x="3192463" y="3625850"/>
            <a:ext cx="187325" cy="2222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46AD766F-C91B-6699-3101-69A1F96E7A74}"/>
              </a:ext>
            </a:extLst>
          </p:cNvPr>
          <p:cNvCxnSpPr>
            <a:cxnSpLocks/>
          </p:cNvCxnSpPr>
          <p:nvPr>
            <p:custDataLst>
              <p:tags r:id="rId47"/>
            </p:custDataLst>
          </p:nvPr>
        </p:nvCxnSpPr>
        <p:spPr bwMode="auto">
          <a:xfrm flipH="1">
            <a:off x="3509963" y="3576638"/>
            <a:ext cx="93663" cy="125413"/>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51" name="Straight Connector 450">
            <a:extLst>
              <a:ext uri="{FF2B5EF4-FFF2-40B4-BE49-F238E27FC236}">
                <a16:creationId xmlns:a16="http://schemas.microsoft.com/office/drawing/2014/main" id="{2C2AFCF6-45A2-29FE-627E-4F6C54F79706}"/>
              </a:ext>
            </a:extLst>
          </p:cNvPr>
          <p:cNvCxnSpPr>
            <a:cxnSpLocks/>
          </p:cNvCxnSpPr>
          <p:nvPr>
            <p:custDataLst>
              <p:tags r:id="rId48"/>
            </p:custDataLst>
          </p:nvPr>
        </p:nvCxnSpPr>
        <p:spPr bwMode="auto">
          <a:xfrm flipH="1" flipV="1">
            <a:off x="3429000" y="3811588"/>
            <a:ext cx="249238" cy="373063"/>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53" name="Straight Connector 452">
            <a:extLst>
              <a:ext uri="{FF2B5EF4-FFF2-40B4-BE49-F238E27FC236}">
                <a16:creationId xmlns:a16="http://schemas.microsoft.com/office/drawing/2014/main" id="{4055217E-BB55-BF90-6416-3D6F4B14C957}"/>
              </a:ext>
            </a:extLst>
          </p:cNvPr>
          <p:cNvCxnSpPr/>
          <p:nvPr>
            <p:custDataLst>
              <p:tags r:id="rId49"/>
            </p:custDataLst>
          </p:nvPr>
        </p:nvCxnSpPr>
        <p:spPr bwMode="auto">
          <a:xfrm>
            <a:off x="2208213" y="3792538"/>
            <a:ext cx="142875" cy="33338"/>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08DD9BB6-9839-D21A-BDD7-9F5EF89CAAED}"/>
              </a:ext>
            </a:extLst>
          </p:cNvPr>
          <p:cNvCxnSpPr/>
          <p:nvPr>
            <p:custDataLst>
              <p:tags r:id="rId50"/>
            </p:custDataLst>
          </p:nvPr>
        </p:nvCxnSpPr>
        <p:spPr bwMode="auto">
          <a:xfrm flipH="1">
            <a:off x="4003675" y="3862388"/>
            <a:ext cx="61913" cy="127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56" name="Straight Connector 455">
            <a:extLst>
              <a:ext uri="{FF2B5EF4-FFF2-40B4-BE49-F238E27FC236}">
                <a16:creationId xmlns:a16="http://schemas.microsoft.com/office/drawing/2014/main" id="{F3004587-A1C3-1FB1-CBE7-1B751A2A550F}"/>
              </a:ext>
            </a:extLst>
          </p:cNvPr>
          <p:cNvCxnSpPr/>
          <p:nvPr>
            <p:custDataLst>
              <p:tags r:id="rId51"/>
            </p:custDataLst>
          </p:nvPr>
        </p:nvCxnSpPr>
        <p:spPr bwMode="auto">
          <a:xfrm flipV="1">
            <a:off x="3246438" y="3995738"/>
            <a:ext cx="33338" cy="9525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43" name="Straight Connector 342">
            <a:extLst>
              <a:ext uri="{FF2B5EF4-FFF2-40B4-BE49-F238E27FC236}">
                <a16:creationId xmlns:a16="http://schemas.microsoft.com/office/drawing/2014/main" id="{8A7C7D7A-765E-E4FD-5055-737E6EF7B232}"/>
              </a:ext>
            </a:extLst>
          </p:cNvPr>
          <p:cNvCxnSpPr/>
          <p:nvPr>
            <p:custDataLst>
              <p:tags r:id="rId52"/>
            </p:custDataLst>
          </p:nvPr>
        </p:nvCxnSpPr>
        <p:spPr bwMode="auto">
          <a:xfrm>
            <a:off x="1614488" y="3940175"/>
            <a:ext cx="49213" cy="6985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20" name="Straight Connector 319">
            <a:extLst>
              <a:ext uri="{FF2B5EF4-FFF2-40B4-BE49-F238E27FC236}">
                <a16:creationId xmlns:a16="http://schemas.microsoft.com/office/drawing/2014/main" id="{93931F53-0B34-8F3A-E267-3788B2013F0E}"/>
              </a:ext>
            </a:extLst>
          </p:cNvPr>
          <p:cNvCxnSpPr/>
          <p:nvPr>
            <p:custDataLst>
              <p:tags r:id="rId53"/>
            </p:custDataLst>
          </p:nvPr>
        </p:nvCxnSpPr>
        <p:spPr bwMode="auto">
          <a:xfrm flipV="1">
            <a:off x="3200400" y="4441825"/>
            <a:ext cx="6350" cy="42863"/>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23BF441E-D8D5-2D9A-0EA9-8F9840446DDF}"/>
              </a:ext>
            </a:extLst>
          </p:cNvPr>
          <p:cNvCxnSpPr>
            <a:cxnSpLocks/>
          </p:cNvCxnSpPr>
          <p:nvPr>
            <p:custDataLst>
              <p:tags r:id="rId54"/>
            </p:custDataLst>
          </p:nvPr>
        </p:nvCxnSpPr>
        <p:spPr bwMode="auto">
          <a:xfrm>
            <a:off x="1154113" y="4294188"/>
            <a:ext cx="190500" cy="141288"/>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55" name="Straight Connector 454">
            <a:extLst>
              <a:ext uri="{FF2B5EF4-FFF2-40B4-BE49-F238E27FC236}">
                <a16:creationId xmlns:a16="http://schemas.microsoft.com/office/drawing/2014/main" id="{0F2ED339-A234-BF54-4E97-F638C7B14D84}"/>
              </a:ext>
            </a:extLst>
          </p:cNvPr>
          <p:cNvCxnSpPr>
            <a:cxnSpLocks/>
          </p:cNvCxnSpPr>
          <p:nvPr>
            <p:custDataLst>
              <p:tags r:id="rId55"/>
            </p:custDataLst>
          </p:nvPr>
        </p:nvCxnSpPr>
        <p:spPr bwMode="auto">
          <a:xfrm flipH="1" flipV="1">
            <a:off x="1262063" y="5019675"/>
            <a:ext cx="98425" cy="27622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54" name="Straight Connector 453">
            <a:extLst>
              <a:ext uri="{FF2B5EF4-FFF2-40B4-BE49-F238E27FC236}">
                <a16:creationId xmlns:a16="http://schemas.microsoft.com/office/drawing/2014/main" id="{0A8403B3-3AB4-5374-6F46-3D62D6818274}"/>
              </a:ext>
            </a:extLst>
          </p:cNvPr>
          <p:cNvCxnSpPr/>
          <p:nvPr>
            <p:custDataLst>
              <p:tags r:id="rId56"/>
            </p:custDataLst>
          </p:nvPr>
        </p:nvCxnSpPr>
        <p:spPr bwMode="auto">
          <a:xfrm flipH="1">
            <a:off x="1717675" y="4899025"/>
            <a:ext cx="100013" cy="58738"/>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52" name="Straight Connector 451">
            <a:extLst>
              <a:ext uri="{FF2B5EF4-FFF2-40B4-BE49-F238E27FC236}">
                <a16:creationId xmlns:a16="http://schemas.microsoft.com/office/drawing/2014/main" id="{FA5683A1-3406-2327-89D6-7AE112DEBC58}"/>
              </a:ext>
            </a:extLst>
          </p:cNvPr>
          <p:cNvCxnSpPr/>
          <p:nvPr>
            <p:custDataLst>
              <p:tags r:id="rId57"/>
            </p:custDataLst>
          </p:nvPr>
        </p:nvCxnSpPr>
        <p:spPr bwMode="auto">
          <a:xfrm flipH="1" flipV="1">
            <a:off x="1839913" y="5141913"/>
            <a:ext cx="53975" cy="127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458" name="Text Placeholder 10">
            <a:extLst>
              <a:ext uri="{FF2B5EF4-FFF2-40B4-BE49-F238E27FC236}">
                <a16:creationId xmlns:a16="http://schemas.microsoft.com/office/drawing/2014/main" id="{4B53CE11-7D04-FE99-06D7-272EE31EE47B}"/>
              </a:ext>
            </a:extLst>
          </p:cNvPr>
          <p:cNvSpPr txBox="1">
            <a:spLocks/>
          </p:cNvSpPr>
          <p:nvPr>
            <p:custDataLst>
              <p:tags r:id="rId58"/>
            </p:custDataLst>
          </p:nvPr>
        </p:nvSpPr>
        <p:spPr bwMode="gray">
          <a:xfrm>
            <a:off x="4722813" y="2686050"/>
            <a:ext cx="792163"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267A0C05-DC82-43A1-A621-888357CBD7A3}" type="datetime'''''''''''''U''''ni''te''''''d'''''' S''''ta''''t''es'''">
              <a:rPr lang="en-US" altLang="en-US" sz="1000" smtClean="0"/>
              <a:pPr marL="0" indent="0">
                <a:spcBef>
                  <a:spcPct val="0"/>
                </a:spcBef>
                <a:spcAft>
                  <a:spcPct val="0"/>
                </a:spcAft>
                <a:buNone/>
              </a:pPr>
              <a:t>United States</a:t>
            </a:fld>
            <a:endParaRPr lang="en-US" sz="1000"/>
          </a:p>
        </p:txBody>
      </p:sp>
      <p:sp>
        <p:nvSpPr>
          <p:cNvPr id="471" name="Text Placeholder 10">
            <a:extLst>
              <a:ext uri="{FF2B5EF4-FFF2-40B4-BE49-F238E27FC236}">
                <a16:creationId xmlns:a16="http://schemas.microsoft.com/office/drawing/2014/main" id="{E7A2C2A0-7D58-533A-FAC9-744AF2A454AC}"/>
              </a:ext>
            </a:extLst>
          </p:cNvPr>
          <p:cNvSpPr txBox="1">
            <a:spLocks/>
          </p:cNvSpPr>
          <p:nvPr>
            <p:custDataLst>
              <p:tags r:id="rId59"/>
            </p:custDataLst>
          </p:nvPr>
        </p:nvSpPr>
        <p:spPr bwMode="gray">
          <a:xfrm>
            <a:off x="1833563" y="3214688"/>
            <a:ext cx="35242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95233EDF-B833-40B8-A52E-325A6CE8295A}" type="datetime'''''B''''r''''''''az''''''''''''i''l'">
              <a:rPr lang="en-US" altLang="en-US" sz="1000" smtClean="0"/>
              <a:pPr marL="0" indent="0">
                <a:spcBef>
                  <a:spcPct val="0"/>
                </a:spcBef>
                <a:spcAft>
                  <a:spcPct val="0"/>
                </a:spcAft>
                <a:buNone/>
              </a:pPr>
              <a:t>Brazil</a:t>
            </a:fld>
            <a:endParaRPr lang="en-US" sz="1000"/>
          </a:p>
        </p:txBody>
      </p:sp>
      <p:sp useBgFill="1">
        <p:nvSpPr>
          <p:cNvPr id="469" name="Text Placeholder 10">
            <a:extLst>
              <a:ext uri="{FF2B5EF4-FFF2-40B4-BE49-F238E27FC236}">
                <a16:creationId xmlns:a16="http://schemas.microsoft.com/office/drawing/2014/main" id="{E0AF2218-866B-7B57-85B1-BF91DC33DD3B}"/>
              </a:ext>
            </a:extLst>
          </p:cNvPr>
          <p:cNvSpPr txBox="1">
            <a:spLocks/>
          </p:cNvSpPr>
          <p:nvPr>
            <p:custDataLst>
              <p:tags r:id="rId60"/>
            </p:custDataLst>
          </p:nvPr>
        </p:nvSpPr>
        <p:spPr bwMode="gray">
          <a:xfrm>
            <a:off x="2763838" y="3524250"/>
            <a:ext cx="428625" cy="152400"/>
          </a:xfrm>
          <a:prstGeom prst="rect">
            <a:avLst/>
          </a:prstGeom>
          <a:ln>
            <a:noFill/>
          </a:ln>
          <a:effectLst/>
        </p:spPr>
        <p:txBody>
          <a:bodyPr vert="horz" wrap="none" lIns="17463" tIns="0" rIns="17463"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187F9269-C638-47AC-BBC6-4008E14880A8}" type="datetime'''Fr''''''''''''''''''a''''n''''''''''''''''''ce'''''''''''">
              <a:rPr lang="en-US" altLang="en-US" sz="1000" smtClean="0">
                <a:effectLst/>
              </a:rPr>
              <a:pPr marL="0" indent="0">
                <a:spcBef>
                  <a:spcPct val="0"/>
                </a:spcBef>
                <a:spcAft>
                  <a:spcPct val="0"/>
                </a:spcAft>
                <a:buNone/>
              </a:pPr>
              <a:t>France</a:t>
            </a:fld>
            <a:endParaRPr lang="en-US" sz="1000"/>
          </a:p>
        </p:txBody>
      </p:sp>
      <p:sp>
        <p:nvSpPr>
          <p:cNvPr id="468" name="Text Placeholder 10">
            <a:extLst>
              <a:ext uri="{FF2B5EF4-FFF2-40B4-BE49-F238E27FC236}">
                <a16:creationId xmlns:a16="http://schemas.microsoft.com/office/drawing/2014/main" id="{04E20B32-1FE7-BBFA-04F7-C86D3BB5B748}"/>
              </a:ext>
            </a:extLst>
          </p:cNvPr>
          <p:cNvSpPr txBox="1">
            <a:spLocks/>
          </p:cNvSpPr>
          <p:nvPr>
            <p:custDataLst>
              <p:tags r:id="rId61"/>
            </p:custDataLst>
          </p:nvPr>
        </p:nvSpPr>
        <p:spPr bwMode="gray">
          <a:xfrm>
            <a:off x="3192463" y="3424238"/>
            <a:ext cx="933450"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A82A9B19-10B2-43E7-9CD1-EFD51C642114}" type="datetime'U''''''''''ni''''ted ''''Ki''n''g''''d''''''''''''''o''''''m'">
              <a:rPr lang="en-US" altLang="en-US" sz="1000" smtClean="0"/>
              <a:pPr marL="0" indent="0">
                <a:spcBef>
                  <a:spcPct val="0"/>
                </a:spcBef>
                <a:spcAft>
                  <a:spcPct val="0"/>
                </a:spcAft>
                <a:buNone/>
              </a:pPr>
              <a:t>United Kingdom</a:t>
            </a:fld>
            <a:endParaRPr lang="en-US" sz="1000"/>
          </a:p>
        </p:txBody>
      </p:sp>
      <p:sp>
        <p:nvSpPr>
          <p:cNvPr id="467" name="Text Placeholder 10">
            <a:extLst>
              <a:ext uri="{FF2B5EF4-FFF2-40B4-BE49-F238E27FC236}">
                <a16:creationId xmlns:a16="http://schemas.microsoft.com/office/drawing/2014/main" id="{6E4F6C0E-13C3-D9E3-9361-3849AE9C6696}"/>
              </a:ext>
            </a:extLst>
          </p:cNvPr>
          <p:cNvSpPr txBox="1">
            <a:spLocks/>
          </p:cNvSpPr>
          <p:nvPr>
            <p:custDataLst>
              <p:tags r:id="rId62"/>
            </p:custDataLst>
          </p:nvPr>
        </p:nvSpPr>
        <p:spPr bwMode="gray">
          <a:xfrm>
            <a:off x="3362325" y="4184650"/>
            <a:ext cx="735013"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11327EB9-98FB-4822-8FED-5C6EF5592423}" type="datetime'''''''''''S''''''ou''''''t''''''''''h'' ''K''''''''''o''r''ea'">
              <a:rPr lang="en-US" altLang="en-US" sz="1000" smtClean="0"/>
              <a:pPr marL="0" indent="0">
                <a:spcBef>
                  <a:spcPct val="0"/>
                </a:spcBef>
                <a:spcAft>
                  <a:spcPct val="0"/>
                </a:spcAft>
                <a:buNone/>
              </a:pPr>
              <a:t>South Korea</a:t>
            </a:fld>
            <a:endParaRPr lang="en-US" sz="1000"/>
          </a:p>
        </p:txBody>
      </p:sp>
      <p:sp>
        <p:nvSpPr>
          <p:cNvPr id="466" name="Text Placeholder 10">
            <a:extLst>
              <a:ext uri="{FF2B5EF4-FFF2-40B4-BE49-F238E27FC236}">
                <a16:creationId xmlns:a16="http://schemas.microsoft.com/office/drawing/2014/main" id="{1BF77D2E-4480-7F7B-C8E6-775809D70168}"/>
              </a:ext>
            </a:extLst>
          </p:cNvPr>
          <p:cNvSpPr txBox="1">
            <a:spLocks/>
          </p:cNvSpPr>
          <p:nvPr>
            <p:custDataLst>
              <p:tags r:id="rId63"/>
            </p:custDataLst>
          </p:nvPr>
        </p:nvSpPr>
        <p:spPr bwMode="gray">
          <a:xfrm>
            <a:off x="1785938" y="3668713"/>
            <a:ext cx="42227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B13168E3-74ED-4911-BB83-DD7E3EEFE087}" type="datetime'''''''''''''''''''R''''''''''''us''''''''s''''''''''''''ia'''">
              <a:rPr lang="en-US" altLang="en-US" sz="1000" smtClean="0"/>
              <a:pPr marL="0" indent="0">
                <a:spcBef>
                  <a:spcPct val="0"/>
                </a:spcBef>
                <a:spcAft>
                  <a:spcPct val="0"/>
                </a:spcAft>
                <a:buNone/>
              </a:pPr>
              <a:t>Russia</a:t>
            </a:fld>
            <a:endParaRPr lang="en-US" sz="1000"/>
          </a:p>
        </p:txBody>
      </p:sp>
      <p:sp>
        <p:nvSpPr>
          <p:cNvPr id="463" name="Text Placeholder 10">
            <a:extLst>
              <a:ext uri="{FF2B5EF4-FFF2-40B4-BE49-F238E27FC236}">
                <a16:creationId xmlns:a16="http://schemas.microsoft.com/office/drawing/2014/main" id="{A5371C43-A6D7-950C-B991-A849A6C47DE5}"/>
              </a:ext>
            </a:extLst>
          </p:cNvPr>
          <p:cNvSpPr txBox="1">
            <a:spLocks/>
          </p:cNvSpPr>
          <p:nvPr>
            <p:custDataLst>
              <p:tags r:id="rId64"/>
            </p:custDataLst>
          </p:nvPr>
        </p:nvSpPr>
        <p:spPr bwMode="gray">
          <a:xfrm>
            <a:off x="4065588" y="3725863"/>
            <a:ext cx="55562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88C8C42A-206B-465E-934E-A90FF6A69897}" type="datetime'''Ge''''''''''''''''''rm''''''a''n''''''''''''y'''">
              <a:rPr lang="en-US" altLang="en-US" sz="1000" smtClean="0"/>
              <a:pPr marL="0" indent="0">
                <a:spcBef>
                  <a:spcPct val="0"/>
                </a:spcBef>
                <a:spcAft>
                  <a:spcPct val="0"/>
                </a:spcAft>
                <a:buNone/>
              </a:pPr>
              <a:t>Germany</a:t>
            </a:fld>
            <a:endParaRPr lang="en-US" sz="1000"/>
          </a:p>
        </p:txBody>
      </p:sp>
      <p:sp>
        <p:nvSpPr>
          <p:cNvPr id="461" name="Text Placeholder 10">
            <a:extLst>
              <a:ext uri="{FF2B5EF4-FFF2-40B4-BE49-F238E27FC236}">
                <a16:creationId xmlns:a16="http://schemas.microsoft.com/office/drawing/2014/main" id="{282DAF74-E0E4-6087-4143-795785CFA0B5}"/>
              </a:ext>
            </a:extLst>
          </p:cNvPr>
          <p:cNvSpPr txBox="1">
            <a:spLocks/>
          </p:cNvSpPr>
          <p:nvPr>
            <p:custDataLst>
              <p:tags r:id="rId65"/>
            </p:custDataLst>
          </p:nvPr>
        </p:nvSpPr>
        <p:spPr bwMode="gray">
          <a:xfrm>
            <a:off x="3086100" y="4090988"/>
            <a:ext cx="266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4C891892-CE14-4A07-A297-037033737808}" type="datetime'''I''''''t''''''''''a''''l''''''''''''''y'''''''''''''''''''">
              <a:rPr lang="en-US" altLang="en-US" sz="1000" smtClean="0"/>
              <a:pPr marL="0" indent="0">
                <a:spcBef>
                  <a:spcPct val="0"/>
                </a:spcBef>
                <a:spcAft>
                  <a:spcPct val="0"/>
                </a:spcAft>
                <a:buNone/>
              </a:pPr>
              <a:t>Italy</a:t>
            </a:fld>
            <a:endParaRPr lang="en-US" sz="1000"/>
          </a:p>
        </p:txBody>
      </p:sp>
      <p:sp useBgFill="1">
        <p:nvSpPr>
          <p:cNvPr id="459" name="Text Placeholder 10">
            <a:extLst>
              <a:ext uri="{FF2B5EF4-FFF2-40B4-BE49-F238E27FC236}">
                <a16:creationId xmlns:a16="http://schemas.microsoft.com/office/drawing/2014/main" id="{3E5A3F5C-A566-7F1A-2A2C-2A5E55107B03}"/>
              </a:ext>
            </a:extLst>
          </p:cNvPr>
          <p:cNvSpPr txBox="1">
            <a:spLocks/>
          </p:cNvSpPr>
          <p:nvPr>
            <p:custDataLst>
              <p:tags r:id="rId66"/>
            </p:custDataLst>
          </p:nvPr>
        </p:nvSpPr>
        <p:spPr bwMode="gray">
          <a:xfrm>
            <a:off x="1377950" y="3787775"/>
            <a:ext cx="365125" cy="152400"/>
          </a:xfrm>
          <a:prstGeom prst="rect">
            <a:avLst/>
          </a:prstGeom>
          <a:ln>
            <a:noFill/>
          </a:ln>
          <a:effectLst/>
        </p:spPr>
        <p:txBody>
          <a:bodyPr vert="horz" wrap="none" lIns="17463" tIns="0" rIns="17463"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CD5FC742-86B5-40EA-BE00-23B254786416}" type="datetime'''C''''''''''hi''''n''''''''''''''''''''''''''''''a'''">
              <a:rPr lang="en-US" altLang="en-US" sz="1000" smtClean="0"/>
              <a:pPr marL="0" indent="0">
                <a:spcBef>
                  <a:spcPct val="0"/>
                </a:spcBef>
                <a:spcAft>
                  <a:spcPct val="0"/>
                </a:spcAft>
                <a:buNone/>
              </a:pPr>
              <a:t>China</a:t>
            </a:fld>
            <a:endParaRPr lang="en-US" sz="1000"/>
          </a:p>
        </p:txBody>
      </p:sp>
      <p:sp>
        <p:nvSpPr>
          <p:cNvPr id="472" name="Text Placeholder 10">
            <a:extLst>
              <a:ext uri="{FF2B5EF4-FFF2-40B4-BE49-F238E27FC236}">
                <a16:creationId xmlns:a16="http://schemas.microsoft.com/office/drawing/2014/main" id="{1238543F-4E6A-FA16-0AE0-74A69B9A9223}"/>
              </a:ext>
            </a:extLst>
          </p:cNvPr>
          <p:cNvSpPr txBox="1">
            <a:spLocks/>
          </p:cNvSpPr>
          <p:nvPr>
            <p:custDataLst>
              <p:tags r:id="rId67"/>
            </p:custDataLst>
          </p:nvPr>
        </p:nvSpPr>
        <p:spPr bwMode="gray">
          <a:xfrm>
            <a:off x="2998788" y="4484688"/>
            <a:ext cx="3778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01D5192D-4261-414A-AFA0-746408DCBDBD}" type="datetime'''J''''''''a''''''''p''''''''''''''a''''''n'''''''''''''''">
              <a:rPr lang="en-US" altLang="en-US" sz="1000" smtClean="0"/>
              <a:pPr marL="0" indent="0">
                <a:spcBef>
                  <a:spcPct val="0"/>
                </a:spcBef>
                <a:spcAft>
                  <a:spcPct val="0"/>
                </a:spcAft>
                <a:buNone/>
              </a:pPr>
              <a:t>Japan</a:t>
            </a:fld>
            <a:endParaRPr lang="en-US" sz="1000"/>
          </a:p>
        </p:txBody>
      </p:sp>
      <p:sp>
        <p:nvSpPr>
          <p:cNvPr id="470" name="Text Placeholder 10">
            <a:extLst>
              <a:ext uri="{FF2B5EF4-FFF2-40B4-BE49-F238E27FC236}">
                <a16:creationId xmlns:a16="http://schemas.microsoft.com/office/drawing/2014/main" id="{71F1383A-72B8-AA42-229D-602C1D246E61}"/>
              </a:ext>
            </a:extLst>
          </p:cNvPr>
          <p:cNvSpPr txBox="1">
            <a:spLocks/>
          </p:cNvSpPr>
          <p:nvPr>
            <p:custDataLst>
              <p:tags r:id="rId68"/>
            </p:custDataLst>
          </p:nvPr>
        </p:nvSpPr>
        <p:spPr bwMode="gray">
          <a:xfrm>
            <a:off x="801688" y="4141788"/>
            <a:ext cx="49847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A499C2B9-F84A-4E94-AA54-54026745813D}" type="datetime'''''''Vi''''''''e''''''''''''''''tn''''''a''''''''''''''''m'''">
              <a:rPr lang="en-US" altLang="en-US" sz="1000" smtClean="0"/>
              <a:pPr marL="0" indent="0">
                <a:spcBef>
                  <a:spcPct val="0"/>
                </a:spcBef>
                <a:spcAft>
                  <a:spcPct val="0"/>
                </a:spcAft>
                <a:buNone/>
              </a:pPr>
              <a:t>Vietnam</a:t>
            </a:fld>
            <a:endParaRPr lang="en-US" sz="1000"/>
          </a:p>
        </p:txBody>
      </p:sp>
      <p:sp>
        <p:nvSpPr>
          <p:cNvPr id="460" name="Text Placeholder 10">
            <a:extLst>
              <a:ext uri="{FF2B5EF4-FFF2-40B4-BE49-F238E27FC236}">
                <a16:creationId xmlns:a16="http://schemas.microsoft.com/office/drawing/2014/main" id="{D67BD2AD-4374-2B4A-E5D9-DDE203403201}"/>
              </a:ext>
            </a:extLst>
          </p:cNvPr>
          <p:cNvSpPr txBox="1">
            <a:spLocks/>
          </p:cNvSpPr>
          <p:nvPr>
            <p:custDataLst>
              <p:tags r:id="rId69"/>
            </p:custDataLst>
          </p:nvPr>
        </p:nvSpPr>
        <p:spPr bwMode="gray">
          <a:xfrm>
            <a:off x="1127125" y="5295900"/>
            <a:ext cx="520700"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C2877C6F-FCDF-410C-8FDA-ED76A8F1E1D4}" type="datetime'''''''''M''''''''''o''''r''''''''''''''''''''''''o''cc''o'''''">
              <a:rPr lang="en-US" altLang="en-US" sz="1000" smtClean="0"/>
              <a:pPr marL="0" indent="0">
                <a:spcBef>
                  <a:spcPct val="0"/>
                </a:spcBef>
                <a:spcAft>
                  <a:spcPct val="0"/>
                </a:spcAft>
                <a:buNone/>
              </a:pPr>
              <a:t>Morocco</a:t>
            </a:fld>
            <a:endParaRPr lang="en-US" sz="1000"/>
          </a:p>
        </p:txBody>
      </p:sp>
      <p:sp>
        <p:nvSpPr>
          <p:cNvPr id="462" name="Text Placeholder 10">
            <a:extLst>
              <a:ext uri="{FF2B5EF4-FFF2-40B4-BE49-F238E27FC236}">
                <a16:creationId xmlns:a16="http://schemas.microsoft.com/office/drawing/2014/main" id="{BA6C875C-DA6E-EFC1-D008-DAF5BB407672}"/>
              </a:ext>
            </a:extLst>
          </p:cNvPr>
          <p:cNvSpPr txBox="1">
            <a:spLocks/>
          </p:cNvSpPr>
          <p:nvPr>
            <p:custDataLst>
              <p:tags r:id="rId70"/>
            </p:custDataLst>
          </p:nvPr>
        </p:nvSpPr>
        <p:spPr bwMode="gray">
          <a:xfrm>
            <a:off x="1817688" y="4748213"/>
            <a:ext cx="2524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19B77177-CA0E-482D-9D7B-FCB2BEF82D3E}" type="datetime'''''''''''I''ra''''''''''''''''''''''''''''''''''''''''n'''''">
              <a:rPr lang="en-US" altLang="en-US" sz="1000" smtClean="0"/>
              <a:pPr marL="0" indent="0">
                <a:spcBef>
                  <a:spcPct val="0"/>
                </a:spcBef>
                <a:spcAft>
                  <a:spcPct val="0"/>
                </a:spcAft>
                <a:buNone/>
              </a:pPr>
              <a:t>Iran</a:t>
            </a:fld>
            <a:endParaRPr lang="en-US" sz="1000"/>
          </a:p>
        </p:txBody>
      </p:sp>
      <p:sp>
        <p:nvSpPr>
          <p:cNvPr id="464" name="Text Placeholder 10">
            <a:extLst>
              <a:ext uri="{FF2B5EF4-FFF2-40B4-BE49-F238E27FC236}">
                <a16:creationId xmlns:a16="http://schemas.microsoft.com/office/drawing/2014/main" id="{419CBFD4-84C4-496E-2BFF-10D24CD20895}"/>
              </a:ext>
            </a:extLst>
          </p:cNvPr>
          <p:cNvSpPr txBox="1">
            <a:spLocks/>
          </p:cNvSpPr>
          <p:nvPr>
            <p:custDataLst>
              <p:tags r:id="rId71"/>
            </p:custDataLst>
          </p:nvPr>
        </p:nvSpPr>
        <p:spPr bwMode="gray">
          <a:xfrm>
            <a:off x="1363663" y="5143500"/>
            <a:ext cx="357188"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4FD5279F-73D8-407D-9F5B-CD907C06C74B}" type="datetime'''E''''''''''g''y''''''''''''''pt'''''''''">
              <a:rPr lang="en-US" altLang="en-US" sz="1000" smtClean="0"/>
              <a:pPr marL="0" indent="0">
                <a:spcBef>
                  <a:spcPct val="0"/>
                </a:spcBef>
                <a:spcAft>
                  <a:spcPct val="0"/>
                </a:spcAft>
                <a:buNone/>
              </a:pPr>
              <a:t>Egypt</a:t>
            </a:fld>
            <a:endParaRPr lang="en-US" sz="1000"/>
          </a:p>
        </p:txBody>
      </p:sp>
      <p:sp>
        <p:nvSpPr>
          <p:cNvPr id="465" name="Text Placeholder 10">
            <a:extLst>
              <a:ext uri="{FF2B5EF4-FFF2-40B4-BE49-F238E27FC236}">
                <a16:creationId xmlns:a16="http://schemas.microsoft.com/office/drawing/2014/main" id="{21757975-7272-BE0D-0D5E-BDC22734609A}"/>
              </a:ext>
            </a:extLst>
          </p:cNvPr>
          <p:cNvSpPr txBox="1">
            <a:spLocks/>
          </p:cNvSpPr>
          <p:nvPr>
            <p:custDataLst>
              <p:tags r:id="rId72"/>
            </p:custDataLst>
          </p:nvPr>
        </p:nvSpPr>
        <p:spPr bwMode="gray">
          <a:xfrm>
            <a:off x="1893888" y="5137150"/>
            <a:ext cx="5191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2A909904-F7C7-4487-8737-116BFEA56AAA}" type="datetime'''T''''''h''''a''''i''''l''''a''''''n''''''''d'''''">
              <a:rPr lang="en-US" altLang="en-US" sz="1000" smtClean="0"/>
              <a:pPr marL="0" indent="0">
                <a:spcBef>
                  <a:spcPct val="0"/>
                </a:spcBef>
                <a:spcAft>
                  <a:spcPct val="0"/>
                </a:spcAft>
                <a:buNone/>
              </a:pPr>
              <a:t>Thailand</a:t>
            </a:fld>
            <a:endParaRPr lang="en-US" sz="1000"/>
          </a:p>
        </p:txBody>
      </p:sp>
      <p:sp>
        <p:nvSpPr>
          <p:cNvPr id="345" name="btfpNotesBox292759">
            <a:extLst>
              <a:ext uri="{FF2B5EF4-FFF2-40B4-BE49-F238E27FC236}">
                <a16:creationId xmlns:a16="http://schemas.microsoft.com/office/drawing/2014/main" id="{8AEC02CD-A0C8-39D8-D8CB-399BE2156B3B}"/>
              </a:ext>
            </a:extLst>
          </p:cNvPr>
          <p:cNvSpPr txBox="1"/>
          <p:nvPr>
            <p:custDataLst>
              <p:tags r:id="rId73"/>
            </p:custDataLst>
          </p:nvPr>
        </p:nvSpPr>
        <p:spPr bwMode="gray">
          <a:xfrm rot="16200000">
            <a:off x="-1031916" y="3764008"/>
            <a:ext cx="2558015" cy="184666"/>
          </a:xfrm>
          <a:prstGeom prst="rect">
            <a:avLst/>
          </a:prstGeom>
          <a:noFill/>
        </p:spPr>
        <p:txBody>
          <a:bodyPr vert="horz"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Meat supply (g/capita/day)</a:t>
            </a:r>
          </a:p>
        </p:txBody>
      </p:sp>
      <p:sp>
        <p:nvSpPr>
          <p:cNvPr id="549" name="Rectangle 548">
            <a:extLst>
              <a:ext uri="{FF2B5EF4-FFF2-40B4-BE49-F238E27FC236}">
                <a16:creationId xmlns:a16="http://schemas.microsoft.com/office/drawing/2014/main" id="{DB176CD8-A303-E5FC-56F1-71C620A4B70A}"/>
              </a:ext>
            </a:extLst>
          </p:cNvPr>
          <p:cNvSpPr/>
          <p:nvPr>
            <p:custDataLst>
              <p:tags r:id="rId74"/>
            </p:custDataLst>
          </p:nvPr>
        </p:nvSpPr>
        <p:spPr bwMode="auto">
          <a:xfrm>
            <a:off x="6007100" y="2101850"/>
            <a:ext cx="1550988" cy="769938"/>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546" name="Rectangle 545">
            <a:extLst>
              <a:ext uri="{FF2B5EF4-FFF2-40B4-BE49-F238E27FC236}">
                <a16:creationId xmlns:a16="http://schemas.microsoft.com/office/drawing/2014/main" id="{BCDB613C-DD0C-6FFF-933B-63C7206EEFA4}"/>
              </a:ext>
            </a:extLst>
          </p:cNvPr>
          <p:cNvSpPr/>
          <p:nvPr>
            <p:custDataLst>
              <p:tags r:id="rId75"/>
            </p:custDataLst>
          </p:nvPr>
        </p:nvSpPr>
        <p:spPr bwMode="auto">
          <a:xfrm>
            <a:off x="6067425" y="2166938"/>
            <a:ext cx="214313" cy="160338"/>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547" name="Rectangle 546">
            <a:extLst>
              <a:ext uri="{FF2B5EF4-FFF2-40B4-BE49-F238E27FC236}">
                <a16:creationId xmlns:a16="http://schemas.microsoft.com/office/drawing/2014/main" id="{3FFBCF2D-19F3-9B62-4348-C2ECB9A08B1A}"/>
              </a:ext>
            </a:extLst>
          </p:cNvPr>
          <p:cNvSpPr/>
          <p:nvPr>
            <p:custDataLst>
              <p:tags r:id="rId76"/>
            </p:custDataLst>
          </p:nvPr>
        </p:nvSpPr>
        <p:spPr bwMode="auto">
          <a:xfrm>
            <a:off x="6067425" y="2400300"/>
            <a:ext cx="214313" cy="160338"/>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548" name="Rectangle 547">
            <a:extLst>
              <a:ext uri="{FF2B5EF4-FFF2-40B4-BE49-F238E27FC236}">
                <a16:creationId xmlns:a16="http://schemas.microsoft.com/office/drawing/2014/main" id="{A5CF23DE-2C40-8FBD-D210-B34C5A5202C2}"/>
              </a:ext>
            </a:extLst>
          </p:cNvPr>
          <p:cNvSpPr/>
          <p:nvPr>
            <p:custDataLst>
              <p:tags r:id="rId77"/>
            </p:custDataLst>
          </p:nvPr>
        </p:nvSpPr>
        <p:spPr bwMode="auto">
          <a:xfrm>
            <a:off x="6067425" y="2633663"/>
            <a:ext cx="214313" cy="160338"/>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74" name="Text Placeholder 10">
            <a:extLst>
              <a:ext uri="{FF2B5EF4-FFF2-40B4-BE49-F238E27FC236}">
                <a16:creationId xmlns:a16="http://schemas.microsoft.com/office/drawing/2014/main" id="{E2BFE729-2B48-DF30-7BE6-38C77BA06DCF}"/>
              </a:ext>
            </a:extLst>
          </p:cNvPr>
          <p:cNvSpPr txBox="1">
            <a:spLocks/>
          </p:cNvSpPr>
          <p:nvPr>
            <p:custDataLst>
              <p:tags r:id="rId78"/>
            </p:custDataLst>
          </p:nvPr>
        </p:nvSpPr>
        <p:spPr bwMode="auto">
          <a:xfrm>
            <a:off x="6332538" y="2162175"/>
            <a:ext cx="338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27A8882B-DAF1-47D5-B071-9585BD89CE84}" type="datetime'''''''''''''''''''''''''M''''e''''a''''''''t'''''''">
              <a:rPr lang="en-US" altLang="en-US" sz="1200" smtClean="0">
                <a:effectLst/>
              </a:rPr>
              <a:pPr marL="0" indent="0">
                <a:spcBef>
                  <a:spcPct val="0"/>
                </a:spcBef>
                <a:spcAft>
                  <a:spcPct val="0"/>
                </a:spcAft>
                <a:buNone/>
              </a:pPr>
              <a:t>Meat</a:t>
            </a:fld>
            <a:endParaRPr lang="en-US" sz="1200"/>
          </a:p>
        </p:txBody>
      </p:sp>
      <p:sp>
        <p:nvSpPr>
          <p:cNvPr id="375" name="Text Placeholder 10">
            <a:extLst>
              <a:ext uri="{FF2B5EF4-FFF2-40B4-BE49-F238E27FC236}">
                <a16:creationId xmlns:a16="http://schemas.microsoft.com/office/drawing/2014/main" id="{EE501F5B-28B2-AAE6-DC03-4C4C778948A8}"/>
              </a:ext>
            </a:extLst>
          </p:cNvPr>
          <p:cNvSpPr txBox="1">
            <a:spLocks/>
          </p:cNvSpPr>
          <p:nvPr>
            <p:custDataLst>
              <p:tags r:id="rId79"/>
            </p:custDataLst>
          </p:nvPr>
        </p:nvSpPr>
        <p:spPr bwMode="auto">
          <a:xfrm>
            <a:off x="6332538" y="2395538"/>
            <a:ext cx="11652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a:effectLst/>
              </a:rPr>
              <a:t>Fish and seafood</a:t>
            </a:r>
            <a:endParaRPr lang="en-US" sz="1200"/>
          </a:p>
        </p:txBody>
      </p:sp>
      <p:sp>
        <p:nvSpPr>
          <p:cNvPr id="376" name="Text Placeholder 10">
            <a:extLst>
              <a:ext uri="{FF2B5EF4-FFF2-40B4-BE49-F238E27FC236}">
                <a16:creationId xmlns:a16="http://schemas.microsoft.com/office/drawing/2014/main" id="{969258CA-F295-2D6E-DB1A-316080367554}"/>
              </a:ext>
            </a:extLst>
          </p:cNvPr>
          <p:cNvSpPr txBox="1">
            <a:spLocks/>
          </p:cNvSpPr>
          <p:nvPr>
            <p:custDataLst>
              <p:tags r:id="rId80"/>
            </p:custDataLst>
          </p:nvPr>
        </p:nvSpPr>
        <p:spPr bwMode="auto">
          <a:xfrm>
            <a:off x="6332538" y="2628900"/>
            <a:ext cx="10207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38F1F6FB-0970-4BAF-9DE3-6F3F76317680}" type="datetime'D''''''''''''''a''''''''''''''''''''''''i''''''''''r''y'''''">
              <a:rPr lang="en-US" altLang="en-US" sz="1200" smtClean="0">
                <a:effectLst/>
              </a:rPr>
              <a:pPr marL="0" indent="0">
                <a:spcBef>
                  <a:spcPct val="0"/>
                </a:spcBef>
                <a:spcAft>
                  <a:spcPct val="0"/>
                </a:spcAft>
                <a:buNone/>
              </a:pPr>
              <a:t>Dairy</a:t>
            </a:fld>
            <a:r>
              <a:rPr lang="en-US" altLang="en-US" sz="1200">
                <a:effectLst/>
              </a:rPr>
              <a:t> and eggs</a:t>
            </a:r>
            <a:endParaRPr lang="en-US" sz="1200"/>
          </a:p>
        </p:txBody>
      </p:sp>
      <p:sp>
        <p:nvSpPr>
          <p:cNvPr id="93" name="Pentagon 92">
            <a:extLst>
              <a:ext uri="{FF2B5EF4-FFF2-40B4-BE49-F238E27FC236}">
                <a16:creationId xmlns:a16="http://schemas.microsoft.com/office/drawing/2014/main" id="{E0F52994-D38D-2513-E401-FBF355E80DC2}"/>
              </a:ext>
            </a:extLst>
          </p:cNvPr>
          <p:cNvSpPr/>
          <p:nvPr/>
        </p:nvSpPr>
        <p:spPr bwMode="gray">
          <a:xfrm>
            <a:off x="32754" y="20911"/>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Industry Overview</a:t>
            </a:r>
          </a:p>
        </p:txBody>
      </p:sp>
      <p:sp>
        <p:nvSpPr>
          <p:cNvPr id="94" name="Chevron 93">
            <a:extLst>
              <a:ext uri="{FF2B5EF4-FFF2-40B4-BE49-F238E27FC236}">
                <a16:creationId xmlns:a16="http://schemas.microsoft.com/office/drawing/2014/main" id="{F09CFE85-817F-FBB4-8334-7EB90BCC721A}"/>
              </a:ext>
            </a:extLst>
          </p:cNvPr>
          <p:cNvSpPr/>
          <p:nvPr/>
        </p:nvSpPr>
        <p:spPr bwMode="gray">
          <a:xfrm>
            <a:off x="1951430" y="20911"/>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dirty="0" smtClean="0">
                <a:solidFill>
                  <a:schemeClr val="bg1"/>
                </a:solidFill>
              </a:rPr>
              <a:t>Diets</a:t>
            </a:r>
            <a:endParaRPr lang="en-US" sz="1600" dirty="0">
              <a:solidFill>
                <a:schemeClr val="bg1"/>
              </a:solidFill>
            </a:endParaRPr>
          </a:p>
        </p:txBody>
      </p:sp>
    </p:spTree>
    <p:extLst>
      <p:ext uri="{BB962C8B-B14F-4D97-AF65-F5344CB8AC3E}">
        <p14:creationId xmlns:p14="http://schemas.microsoft.com/office/powerpoint/2010/main" val="3265580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B47A1-F90E-15BA-1E4C-4EFDF68D83E6}"/>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DA2F4B82-2E07-8E6F-1B19-7E1D024FA4D0}"/>
              </a:ext>
            </a:extLst>
          </p:cNvPr>
          <p:cNvGraphicFramePr>
            <a:graphicFrameLocks noChangeAspect="1"/>
          </p:cNvGraphicFramePr>
          <p:nvPr>
            <p:custDataLst>
              <p:tags r:id="rId3"/>
            </p:custDataLst>
            <p:extLst>
              <p:ext uri="{D42A27DB-BD31-4B8C-83A1-F6EECF244321}">
                <p14:modId xmlns:p14="http://schemas.microsoft.com/office/powerpoint/2010/main" val="20217211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654" name="think-cell Slide" r:id="rId87" imgW="592" imgH="591" progId="TCLayout.ActiveDocument.1">
                  <p:embed/>
                </p:oleObj>
              </mc:Choice>
              <mc:Fallback>
                <p:oleObj name="think-cell Slide" r:id="rId87" imgW="592" imgH="591" progId="TCLayout.ActiveDocument.1">
                  <p:embed/>
                  <p:pic>
                    <p:nvPicPr>
                      <p:cNvPr id="5" name="think-cell data - do not delete" hidden="1">
                        <a:extLst>
                          <a:ext uri="{FF2B5EF4-FFF2-40B4-BE49-F238E27FC236}">
                            <a16:creationId xmlns:a16="http://schemas.microsoft.com/office/drawing/2014/main" id="{DA2F4B82-2E07-8E6F-1B19-7E1D024FA4D0}"/>
                          </a:ext>
                        </a:extLst>
                      </p:cNvPr>
                      <p:cNvPicPr/>
                      <p:nvPr/>
                    </p:nvPicPr>
                    <p:blipFill>
                      <a:blip r:embed="rId88"/>
                      <a:stretch>
                        <a:fillRect/>
                      </a:stretch>
                    </p:blipFill>
                    <p:spPr>
                      <a:xfrm>
                        <a:off x="1588" y="1588"/>
                        <a:ext cx="1588" cy="1588"/>
                      </a:xfrm>
                      <a:prstGeom prst="rect">
                        <a:avLst/>
                      </a:prstGeom>
                    </p:spPr>
                  </p:pic>
                </p:oleObj>
              </mc:Fallback>
            </mc:AlternateContent>
          </a:graphicData>
        </a:graphic>
      </p:graphicFrame>
      <p:cxnSp>
        <p:nvCxnSpPr>
          <p:cNvPr id="1412" name="Straight Connector 1411">
            <a:extLst>
              <a:ext uri="{FF2B5EF4-FFF2-40B4-BE49-F238E27FC236}">
                <a16:creationId xmlns:a16="http://schemas.microsoft.com/office/drawing/2014/main" id="{AEF43C09-41A2-19AA-EEB2-EE884B6CFF1A}"/>
              </a:ext>
            </a:extLst>
          </p:cNvPr>
          <p:cNvCxnSpPr/>
          <p:nvPr>
            <p:custDataLst>
              <p:tags r:id="rId4"/>
            </p:custDataLst>
          </p:nvPr>
        </p:nvCxnSpPr>
        <p:spPr bwMode="gray">
          <a:xfrm>
            <a:off x="641350" y="3629025"/>
            <a:ext cx="915193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09" name="Straight Connector 1408">
            <a:extLst>
              <a:ext uri="{FF2B5EF4-FFF2-40B4-BE49-F238E27FC236}">
                <a16:creationId xmlns:a16="http://schemas.microsoft.com/office/drawing/2014/main" id="{7FB94679-6EA9-DAB5-7F7D-EE838D476FFC}"/>
              </a:ext>
            </a:extLst>
          </p:cNvPr>
          <p:cNvCxnSpPr/>
          <p:nvPr>
            <p:custDataLst>
              <p:tags r:id="rId5"/>
            </p:custDataLst>
          </p:nvPr>
        </p:nvCxnSpPr>
        <p:spPr bwMode="gray">
          <a:xfrm>
            <a:off x="641350" y="4567238"/>
            <a:ext cx="915193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10" name="Straight Connector 1409">
            <a:extLst>
              <a:ext uri="{FF2B5EF4-FFF2-40B4-BE49-F238E27FC236}">
                <a16:creationId xmlns:a16="http://schemas.microsoft.com/office/drawing/2014/main" id="{A7B39A86-CCE9-EC5E-2780-97574639AC2B}"/>
              </a:ext>
            </a:extLst>
          </p:cNvPr>
          <p:cNvCxnSpPr/>
          <p:nvPr>
            <p:custDataLst>
              <p:tags r:id="rId6"/>
            </p:custDataLst>
          </p:nvPr>
        </p:nvCxnSpPr>
        <p:spPr bwMode="gray">
          <a:xfrm>
            <a:off x="641350" y="4254500"/>
            <a:ext cx="915193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11" name="Straight Connector 1410">
            <a:extLst>
              <a:ext uri="{FF2B5EF4-FFF2-40B4-BE49-F238E27FC236}">
                <a16:creationId xmlns:a16="http://schemas.microsoft.com/office/drawing/2014/main" id="{3BB8A2D5-C9A1-4044-2FE5-689DD1454313}"/>
              </a:ext>
            </a:extLst>
          </p:cNvPr>
          <p:cNvCxnSpPr/>
          <p:nvPr>
            <p:custDataLst>
              <p:tags r:id="rId7"/>
            </p:custDataLst>
          </p:nvPr>
        </p:nvCxnSpPr>
        <p:spPr bwMode="gray">
          <a:xfrm>
            <a:off x="641350" y="3941763"/>
            <a:ext cx="915193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60" name="Straight Connector 1459">
            <a:extLst>
              <a:ext uri="{FF2B5EF4-FFF2-40B4-BE49-F238E27FC236}">
                <a16:creationId xmlns:a16="http://schemas.microsoft.com/office/drawing/2014/main" id="{C644B9F2-346B-EA8A-21D7-3743CEC48819}"/>
              </a:ext>
            </a:extLst>
          </p:cNvPr>
          <p:cNvCxnSpPr/>
          <p:nvPr>
            <p:custDataLst>
              <p:tags r:id="rId8"/>
            </p:custDataLst>
          </p:nvPr>
        </p:nvCxnSpPr>
        <p:spPr bwMode="gray">
          <a:xfrm>
            <a:off x="641350" y="2376488"/>
            <a:ext cx="915193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13" name="Straight Connector 1412">
            <a:extLst>
              <a:ext uri="{FF2B5EF4-FFF2-40B4-BE49-F238E27FC236}">
                <a16:creationId xmlns:a16="http://schemas.microsoft.com/office/drawing/2014/main" id="{1672D0C6-E0AE-F8CB-6215-7B8D0FD9A95A}"/>
              </a:ext>
            </a:extLst>
          </p:cNvPr>
          <p:cNvCxnSpPr/>
          <p:nvPr>
            <p:custDataLst>
              <p:tags r:id="rId9"/>
            </p:custDataLst>
          </p:nvPr>
        </p:nvCxnSpPr>
        <p:spPr bwMode="gray">
          <a:xfrm>
            <a:off x="641350" y="3314700"/>
            <a:ext cx="915193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14" name="Straight Connector 1413">
            <a:extLst>
              <a:ext uri="{FF2B5EF4-FFF2-40B4-BE49-F238E27FC236}">
                <a16:creationId xmlns:a16="http://schemas.microsoft.com/office/drawing/2014/main" id="{FFD8D724-5F1F-1989-5D54-A28ABC6533DE}"/>
              </a:ext>
            </a:extLst>
          </p:cNvPr>
          <p:cNvCxnSpPr/>
          <p:nvPr>
            <p:custDataLst>
              <p:tags r:id="rId10"/>
            </p:custDataLst>
          </p:nvPr>
        </p:nvCxnSpPr>
        <p:spPr bwMode="gray">
          <a:xfrm>
            <a:off x="641350" y="3001963"/>
            <a:ext cx="915193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15" name="Straight Connector 1414">
            <a:extLst>
              <a:ext uri="{FF2B5EF4-FFF2-40B4-BE49-F238E27FC236}">
                <a16:creationId xmlns:a16="http://schemas.microsoft.com/office/drawing/2014/main" id="{565A1A3D-F3B2-4B95-AD17-4560B68543A7}"/>
              </a:ext>
            </a:extLst>
          </p:cNvPr>
          <p:cNvCxnSpPr/>
          <p:nvPr>
            <p:custDataLst>
              <p:tags r:id="rId11"/>
            </p:custDataLst>
          </p:nvPr>
        </p:nvCxnSpPr>
        <p:spPr bwMode="gray">
          <a:xfrm>
            <a:off x="641350" y="2689225"/>
            <a:ext cx="915193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808" name="Straight Connector 1807">
            <a:extLst>
              <a:ext uri="{FF2B5EF4-FFF2-40B4-BE49-F238E27FC236}">
                <a16:creationId xmlns:a16="http://schemas.microsoft.com/office/drawing/2014/main" id="{8D00A815-C76B-453B-4836-462B01AC9305}"/>
              </a:ext>
            </a:extLst>
          </p:cNvPr>
          <p:cNvCxnSpPr/>
          <p:nvPr>
            <p:custDataLst>
              <p:tags r:id="rId12"/>
            </p:custDataLst>
          </p:nvPr>
        </p:nvCxnSpPr>
        <p:spPr bwMode="gray">
          <a:xfrm>
            <a:off x="641350" y="2063750"/>
            <a:ext cx="9151938"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6" name="Chart 5">
            <a:extLst>
              <a:ext uri="{FF2B5EF4-FFF2-40B4-BE49-F238E27FC236}">
                <a16:creationId xmlns:a16="http://schemas.microsoft.com/office/drawing/2014/main" id="{06684D91-910A-B59D-B76F-A50A6E6D12DC}"/>
              </a:ext>
            </a:extLst>
          </p:cNvPr>
          <p:cNvGraphicFramePr/>
          <p:nvPr>
            <p:custDataLst>
              <p:tags r:id="rId13"/>
            </p:custDataLst>
            <p:extLst>
              <p:ext uri="{D42A27DB-BD31-4B8C-83A1-F6EECF244321}">
                <p14:modId xmlns:p14="http://schemas.microsoft.com/office/powerpoint/2010/main" val="3949701257"/>
              </p:ext>
            </p:extLst>
          </p:nvPr>
        </p:nvGraphicFramePr>
        <p:xfrm>
          <a:off x="558800" y="1838325"/>
          <a:ext cx="9317038" cy="3267075"/>
        </p:xfrm>
        <a:graphic>
          <a:graphicData uri="http://schemas.openxmlformats.org/drawingml/2006/chart">
            <c:chart xmlns:c="http://schemas.openxmlformats.org/drawingml/2006/chart" xmlns:r="http://schemas.openxmlformats.org/officeDocument/2006/relationships" r:id="rId89"/>
          </a:graphicData>
        </a:graphic>
      </p:graphicFrame>
      <p:sp>
        <p:nvSpPr>
          <p:cNvPr id="1395" name="Text Placeholder 10">
            <a:extLst>
              <a:ext uri="{FF2B5EF4-FFF2-40B4-BE49-F238E27FC236}">
                <a16:creationId xmlns:a16="http://schemas.microsoft.com/office/drawing/2014/main" id="{8D268747-0AB8-A5FE-57BC-604DA35D6A7A}"/>
              </a:ext>
            </a:extLst>
          </p:cNvPr>
          <p:cNvSpPr txBox="1">
            <a:spLocks/>
          </p:cNvSpPr>
          <p:nvPr>
            <p:custDataLst>
              <p:tags r:id="rId14"/>
            </p:custDataLst>
          </p:nvPr>
        </p:nvSpPr>
        <p:spPr bwMode="gray">
          <a:xfrm>
            <a:off x="415925" y="449103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1888CD1F-1156-4BA5-B4C5-6451C080158B}" type="datetime'''1''0'">
              <a:rPr lang="en-US" altLang="en-US" sz="1000" smtClean="0">
                <a:effectLst/>
              </a:rPr>
              <a:pPr marL="0" indent="0" algn="r">
                <a:spcBef>
                  <a:spcPct val="0"/>
                </a:spcBef>
                <a:spcAft>
                  <a:spcPct val="0"/>
                </a:spcAft>
                <a:buNone/>
              </a:pPr>
              <a:t>10</a:t>
            </a:fld>
            <a:endParaRPr lang="en-US" sz="1000"/>
          </a:p>
        </p:txBody>
      </p:sp>
      <p:sp>
        <p:nvSpPr>
          <p:cNvPr id="1396" name="Text Placeholder 10">
            <a:extLst>
              <a:ext uri="{FF2B5EF4-FFF2-40B4-BE49-F238E27FC236}">
                <a16:creationId xmlns:a16="http://schemas.microsoft.com/office/drawing/2014/main" id="{D68B49AA-80A5-F93C-CAE3-9AE815C77B11}"/>
              </a:ext>
            </a:extLst>
          </p:cNvPr>
          <p:cNvSpPr txBox="1">
            <a:spLocks/>
          </p:cNvSpPr>
          <p:nvPr>
            <p:custDataLst>
              <p:tags r:id="rId15"/>
            </p:custDataLst>
          </p:nvPr>
        </p:nvSpPr>
        <p:spPr bwMode="gray">
          <a:xfrm>
            <a:off x="415925" y="41783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C95F5048-8B31-4088-AE6D-227AAF854CC4}" type="datetime'''''''''''''''''''''''''''''20'''''''''''''''''''''''">
              <a:rPr lang="en-US" altLang="en-US" sz="1000" smtClean="0">
                <a:effectLst/>
              </a:rPr>
              <a:pPr marL="0" indent="0" algn="r">
                <a:spcBef>
                  <a:spcPct val="0"/>
                </a:spcBef>
                <a:spcAft>
                  <a:spcPct val="0"/>
                </a:spcAft>
                <a:buNone/>
              </a:pPr>
              <a:t>20</a:t>
            </a:fld>
            <a:endParaRPr lang="en-US" sz="1000"/>
          </a:p>
        </p:txBody>
      </p:sp>
      <p:sp>
        <p:nvSpPr>
          <p:cNvPr id="1397" name="Text Placeholder 10">
            <a:extLst>
              <a:ext uri="{FF2B5EF4-FFF2-40B4-BE49-F238E27FC236}">
                <a16:creationId xmlns:a16="http://schemas.microsoft.com/office/drawing/2014/main" id="{4E073FD7-3679-F4FF-B036-CAA8EFCD0FEB}"/>
              </a:ext>
            </a:extLst>
          </p:cNvPr>
          <p:cNvSpPr txBox="1">
            <a:spLocks/>
          </p:cNvSpPr>
          <p:nvPr>
            <p:custDataLst>
              <p:tags r:id="rId16"/>
            </p:custDataLst>
          </p:nvPr>
        </p:nvSpPr>
        <p:spPr bwMode="gray">
          <a:xfrm>
            <a:off x="415925" y="38655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B1CCA177-2CE2-4817-AF5F-BB75B9AF175D}" type="datetime'''''3''''''''''''''''''''''''''''''''''''''''''''''''0'''''">
              <a:rPr lang="en-US" altLang="en-US" sz="1000" smtClean="0">
                <a:effectLst/>
              </a:rPr>
              <a:pPr marL="0" indent="0" algn="r">
                <a:spcBef>
                  <a:spcPct val="0"/>
                </a:spcBef>
                <a:spcAft>
                  <a:spcPct val="0"/>
                </a:spcAft>
                <a:buNone/>
              </a:pPr>
              <a:t>30</a:t>
            </a:fld>
            <a:endParaRPr lang="en-US" sz="1000"/>
          </a:p>
        </p:txBody>
      </p:sp>
      <p:sp>
        <p:nvSpPr>
          <p:cNvPr id="1398" name="Text Placeholder 10">
            <a:extLst>
              <a:ext uri="{FF2B5EF4-FFF2-40B4-BE49-F238E27FC236}">
                <a16:creationId xmlns:a16="http://schemas.microsoft.com/office/drawing/2014/main" id="{0C7D4D30-45B9-A203-1DAC-64CBF865A890}"/>
              </a:ext>
            </a:extLst>
          </p:cNvPr>
          <p:cNvSpPr txBox="1">
            <a:spLocks/>
          </p:cNvSpPr>
          <p:nvPr>
            <p:custDataLst>
              <p:tags r:id="rId17"/>
            </p:custDataLst>
          </p:nvPr>
        </p:nvSpPr>
        <p:spPr bwMode="gray">
          <a:xfrm>
            <a:off x="415925" y="355282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F9C8CF4C-0B82-4EA7-A3F4-DFF70CE4C7C6}" type="datetime'''''''''''''4''''''0'''''''''''''''''''">
              <a:rPr lang="en-US" altLang="en-US" sz="1000" smtClean="0">
                <a:effectLst/>
              </a:rPr>
              <a:pPr marL="0" indent="0" algn="r">
                <a:spcBef>
                  <a:spcPct val="0"/>
                </a:spcBef>
                <a:spcAft>
                  <a:spcPct val="0"/>
                </a:spcAft>
                <a:buNone/>
              </a:pPr>
              <a:t>40</a:t>
            </a:fld>
            <a:endParaRPr lang="en-US" sz="1000"/>
          </a:p>
        </p:txBody>
      </p:sp>
      <p:sp>
        <p:nvSpPr>
          <p:cNvPr id="1399" name="Text Placeholder 10">
            <a:extLst>
              <a:ext uri="{FF2B5EF4-FFF2-40B4-BE49-F238E27FC236}">
                <a16:creationId xmlns:a16="http://schemas.microsoft.com/office/drawing/2014/main" id="{4378BE18-5084-B855-2CEC-CA5D3373FFDD}"/>
              </a:ext>
            </a:extLst>
          </p:cNvPr>
          <p:cNvSpPr txBox="1">
            <a:spLocks/>
          </p:cNvSpPr>
          <p:nvPr>
            <p:custDataLst>
              <p:tags r:id="rId18"/>
            </p:custDataLst>
          </p:nvPr>
        </p:nvSpPr>
        <p:spPr bwMode="gray">
          <a:xfrm>
            <a:off x="415925" y="32385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83DD66F5-0EC3-4159-B066-1E3908246A75}" type="datetime'''''''''''''''''''''5''''''''''''''''''0'''''''''''">
              <a:rPr lang="en-US" altLang="en-US" sz="1000" smtClean="0">
                <a:effectLst/>
              </a:rPr>
              <a:pPr marL="0" indent="0" algn="r">
                <a:spcBef>
                  <a:spcPct val="0"/>
                </a:spcBef>
                <a:spcAft>
                  <a:spcPct val="0"/>
                </a:spcAft>
                <a:buNone/>
              </a:pPr>
              <a:t>50</a:t>
            </a:fld>
            <a:endParaRPr lang="en-US" sz="1000"/>
          </a:p>
        </p:txBody>
      </p:sp>
      <p:sp>
        <p:nvSpPr>
          <p:cNvPr id="1400" name="Text Placeholder 10">
            <a:extLst>
              <a:ext uri="{FF2B5EF4-FFF2-40B4-BE49-F238E27FC236}">
                <a16:creationId xmlns:a16="http://schemas.microsoft.com/office/drawing/2014/main" id="{ABCE147C-8F25-7880-442B-2E15B47E3FA9}"/>
              </a:ext>
            </a:extLst>
          </p:cNvPr>
          <p:cNvSpPr txBox="1">
            <a:spLocks/>
          </p:cNvSpPr>
          <p:nvPr>
            <p:custDataLst>
              <p:tags r:id="rId19"/>
            </p:custDataLst>
          </p:nvPr>
        </p:nvSpPr>
        <p:spPr bwMode="gray">
          <a:xfrm>
            <a:off x="415925" y="29257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35E6A0C6-D5CF-414B-9A19-880E7E00E427}" type="datetime'''''''''''6''''''''''''''''''''0'''''''''''">
              <a:rPr lang="en-US" altLang="en-US" sz="1000" smtClean="0">
                <a:effectLst/>
              </a:rPr>
              <a:pPr marL="0" indent="0" algn="r">
                <a:spcBef>
                  <a:spcPct val="0"/>
                </a:spcBef>
                <a:spcAft>
                  <a:spcPct val="0"/>
                </a:spcAft>
                <a:buNone/>
              </a:pPr>
              <a:t>60</a:t>
            </a:fld>
            <a:endParaRPr lang="en-US" sz="1000"/>
          </a:p>
        </p:txBody>
      </p:sp>
      <p:sp>
        <p:nvSpPr>
          <p:cNvPr id="1401" name="Text Placeholder 10">
            <a:extLst>
              <a:ext uri="{FF2B5EF4-FFF2-40B4-BE49-F238E27FC236}">
                <a16:creationId xmlns:a16="http://schemas.microsoft.com/office/drawing/2014/main" id="{C3229113-82EC-A525-7B5B-DC7E46D8DC41}"/>
              </a:ext>
            </a:extLst>
          </p:cNvPr>
          <p:cNvSpPr txBox="1">
            <a:spLocks/>
          </p:cNvSpPr>
          <p:nvPr>
            <p:custDataLst>
              <p:tags r:id="rId20"/>
            </p:custDataLst>
          </p:nvPr>
        </p:nvSpPr>
        <p:spPr bwMode="gray">
          <a:xfrm>
            <a:off x="415925" y="261302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DE583EFE-73E7-4B94-8155-8178C55FFAC6}" type="datetime'''''''''''''''''''''''''''''''''7''''''''''''0'''">
              <a:rPr lang="en-US" altLang="en-US" sz="1000" smtClean="0">
                <a:effectLst/>
              </a:rPr>
              <a:pPr marL="0" indent="0" algn="r">
                <a:spcBef>
                  <a:spcPct val="0"/>
                </a:spcBef>
                <a:spcAft>
                  <a:spcPct val="0"/>
                </a:spcAft>
                <a:buNone/>
              </a:pPr>
              <a:t>70</a:t>
            </a:fld>
            <a:endParaRPr lang="en-US" sz="1000"/>
          </a:p>
        </p:txBody>
      </p:sp>
      <p:sp>
        <p:nvSpPr>
          <p:cNvPr id="1458" name="Text Placeholder 10">
            <a:extLst>
              <a:ext uri="{FF2B5EF4-FFF2-40B4-BE49-F238E27FC236}">
                <a16:creationId xmlns:a16="http://schemas.microsoft.com/office/drawing/2014/main" id="{22F92E2E-5E48-5947-9FC6-97F818EC9E8D}"/>
              </a:ext>
            </a:extLst>
          </p:cNvPr>
          <p:cNvSpPr txBox="1">
            <a:spLocks/>
          </p:cNvSpPr>
          <p:nvPr>
            <p:custDataLst>
              <p:tags r:id="rId21"/>
            </p:custDataLst>
          </p:nvPr>
        </p:nvSpPr>
        <p:spPr bwMode="gray">
          <a:xfrm>
            <a:off x="415925" y="230028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D0D2A3E0-24E0-4EE2-AA1B-57DCAADB6FA7}" type="datetime'''''''''''''''''''8''''''''''''''''0'''''''''">
              <a:rPr lang="en-US" altLang="en-US" sz="1000" smtClean="0">
                <a:effectLst/>
              </a:rPr>
              <a:pPr marL="0" indent="0" algn="r">
                <a:spcBef>
                  <a:spcPct val="0"/>
                </a:spcBef>
                <a:spcAft>
                  <a:spcPct val="0"/>
                </a:spcAft>
                <a:buNone/>
              </a:pPr>
              <a:t>80</a:t>
            </a:fld>
            <a:endParaRPr lang="en-US" sz="1000"/>
          </a:p>
        </p:txBody>
      </p:sp>
      <p:sp>
        <p:nvSpPr>
          <p:cNvPr id="1394" name="Text Placeholder 10">
            <a:extLst>
              <a:ext uri="{FF2B5EF4-FFF2-40B4-BE49-F238E27FC236}">
                <a16:creationId xmlns:a16="http://schemas.microsoft.com/office/drawing/2014/main" id="{EDA188B7-0CA5-9CAD-A649-7D515037E776}"/>
              </a:ext>
            </a:extLst>
          </p:cNvPr>
          <p:cNvSpPr txBox="1">
            <a:spLocks/>
          </p:cNvSpPr>
          <p:nvPr>
            <p:custDataLst>
              <p:tags r:id="rId22"/>
            </p:custDataLst>
          </p:nvPr>
        </p:nvSpPr>
        <p:spPr bwMode="gray">
          <a:xfrm>
            <a:off x="485775" y="4803775"/>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D4AB82BC-0CE2-4756-B6A2-1F830796DF14}" type="datetime'''''''''0'''''''''''''''''''''''''">
              <a:rPr lang="en-US" altLang="en-US" sz="1000" smtClean="0">
                <a:effectLst/>
              </a:rPr>
              <a:pPr marL="0" indent="0" algn="r">
                <a:spcBef>
                  <a:spcPct val="0"/>
                </a:spcBef>
                <a:spcAft>
                  <a:spcPct val="0"/>
                </a:spcAft>
                <a:buNone/>
              </a:pPr>
              <a:t>0</a:t>
            </a:fld>
            <a:endParaRPr lang="en-US" sz="1000"/>
          </a:p>
        </p:txBody>
      </p:sp>
      <p:sp>
        <p:nvSpPr>
          <p:cNvPr id="1807" name="Text Placeholder 10">
            <a:extLst>
              <a:ext uri="{FF2B5EF4-FFF2-40B4-BE49-F238E27FC236}">
                <a16:creationId xmlns:a16="http://schemas.microsoft.com/office/drawing/2014/main" id="{943B7E02-5F67-C8F4-5C30-5D3A79B59DE6}"/>
              </a:ext>
            </a:extLst>
          </p:cNvPr>
          <p:cNvSpPr txBox="1">
            <a:spLocks/>
          </p:cNvSpPr>
          <p:nvPr>
            <p:custDataLst>
              <p:tags r:id="rId23"/>
            </p:custDataLst>
          </p:nvPr>
        </p:nvSpPr>
        <p:spPr bwMode="gray">
          <a:xfrm>
            <a:off x="415925" y="198755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994735A9-F836-4D19-A3A3-2C85C88D74F0}" type="datetime'''''''''''''''''''''''''''''''9''0'''''''">
              <a:rPr lang="en-US" altLang="en-US" sz="1000" smtClean="0">
                <a:effectLst/>
              </a:rPr>
              <a:pPr marL="0" indent="0" algn="r">
                <a:spcBef>
                  <a:spcPct val="0"/>
                </a:spcBef>
                <a:spcAft>
                  <a:spcPct val="0"/>
                </a:spcAft>
                <a:buNone/>
              </a:pPr>
              <a:t>90</a:t>
            </a:fld>
            <a:endParaRPr lang="en-US" sz="1000"/>
          </a:p>
        </p:txBody>
      </p:sp>
      <p:cxnSp>
        <p:nvCxnSpPr>
          <p:cNvPr id="1631" name="Straight Connector 1630">
            <a:extLst>
              <a:ext uri="{FF2B5EF4-FFF2-40B4-BE49-F238E27FC236}">
                <a16:creationId xmlns:a16="http://schemas.microsoft.com/office/drawing/2014/main" id="{16B2FF86-E6BD-C6C2-D732-EB4480FBAEB4}"/>
              </a:ext>
            </a:extLst>
          </p:cNvPr>
          <p:cNvCxnSpPr>
            <a:cxnSpLocks/>
          </p:cNvCxnSpPr>
          <p:nvPr>
            <p:custDataLst>
              <p:tags r:id="rId24"/>
            </p:custDataLst>
          </p:nvPr>
        </p:nvCxnSpPr>
        <p:spPr bwMode="auto">
          <a:xfrm flipV="1">
            <a:off x="881063" y="2247900"/>
            <a:ext cx="963613" cy="579438"/>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639" name="Straight Connector 1638">
            <a:extLst>
              <a:ext uri="{FF2B5EF4-FFF2-40B4-BE49-F238E27FC236}">
                <a16:creationId xmlns:a16="http://schemas.microsoft.com/office/drawing/2014/main" id="{13200B7F-2584-0E79-7E2E-B444E86924E9}"/>
              </a:ext>
            </a:extLst>
          </p:cNvPr>
          <p:cNvCxnSpPr>
            <a:cxnSpLocks/>
          </p:cNvCxnSpPr>
          <p:nvPr>
            <p:custDataLst>
              <p:tags r:id="rId25"/>
            </p:custDataLst>
          </p:nvPr>
        </p:nvCxnSpPr>
        <p:spPr bwMode="auto">
          <a:xfrm flipV="1">
            <a:off x="2808288" y="1947863"/>
            <a:ext cx="963613" cy="547688"/>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658" name="Straight Connector 1657">
            <a:extLst>
              <a:ext uri="{FF2B5EF4-FFF2-40B4-BE49-F238E27FC236}">
                <a16:creationId xmlns:a16="http://schemas.microsoft.com/office/drawing/2014/main" id="{036AC7A7-BC74-B57E-9C68-A472E691F93E}"/>
              </a:ext>
            </a:extLst>
          </p:cNvPr>
          <p:cNvCxnSpPr>
            <a:cxnSpLocks/>
          </p:cNvCxnSpPr>
          <p:nvPr>
            <p:custDataLst>
              <p:tags r:id="rId26"/>
            </p:custDataLst>
          </p:nvPr>
        </p:nvCxnSpPr>
        <p:spPr bwMode="auto">
          <a:xfrm flipV="1">
            <a:off x="4733925" y="2527300"/>
            <a:ext cx="963613" cy="889000"/>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668" name="Straight Connector 1667">
            <a:extLst>
              <a:ext uri="{FF2B5EF4-FFF2-40B4-BE49-F238E27FC236}">
                <a16:creationId xmlns:a16="http://schemas.microsoft.com/office/drawing/2014/main" id="{1C072A19-5183-F747-7088-23D380476D01}"/>
              </a:ext>
            </a:extLst>
          </p:cNvPr>
          <p:cNvCxnSpPr>
            <a:cxnSpLocks/>
          </p:cNvCxnSpPr>
          <p:nvPr>
            <p:custDataLst>
              <p:tags r:id="rId27"/>
            </p:custDataLst>
          </p:nvPr>
        </p:nvCxnSpPr>
        <p:spPr bwMode="auto">
          <a:xfrm flipV="1">
            <a:off x="6661150" y="3260725"/>
            <a:ext cx="963613" cy="763588"/>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678" name="Straight Connector 1677">
            <a:extLst>
              <a:ext uri="{FF2B5EF4-FFF2-40B4-BE49-F238E27FC236}">
                <a16:creationId xmlns:a16="http://schemas.microsoft.com/office/drawing/2014/main" id="{9692883B-CBE2-D854-0C5A-5E44B57A81CB}"/>
              </a:ext>
            </a:extLst>
          </p:cNvPr>
          <p:cNvCxnSpPr>
            <a:cxnSpLocks/>
          </p:cNvCxnSpPr>
          <p:nvPr>
            <p:custDataLst>
              <p:tags r:id="rId28"/>
            </p:custDataLst>
          </p:nvPr>
        </p:nvCxnSpPr>
        <p:spPr bwMode="auto">
          <a:xfrm flipV="1">
            <a:off x="8588375" y="4040188"/>
            <a:ext cx="963613" cy="128588"/>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130" name="Text Placeholder 10">
            <a:extLst>
              <a:ext uri="{FF2B5EF4-FFF2-40B4-BE49-F238E27FC236}">
                <a16:creationId xmlns:a16="http://schemas.microsoft.com/office/drawing/2014/main" id="{10B3FF18-638E-87CA-7790-E006A845ACC6}"/>
              </a:ext>
            </a:extLst>
          </p:cNvPr>
          <p:cNvSpPr txBox="1">
            <a:spLocks/>
          </p:cNvSpPr>
          <p:nvPr>
            <p:custDataLst>
              <p:tags r:id="rId29"/>
            </p:custDataLst>
          </p:nvPr>
        </p:nvSpPr>
        <p:spPr bwMode="auto">
          <a:xfrm>
            <a:off x="3625850" y="49561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1A375E1-55AB-4732-8BB2-7082F2B1749C}" type="datetime'''''''''''''''2''''''0''2''''''''''2'''''''''''">
              <a:rPr lang="en-US" altLang="en-US" sz="1000" smtClean="0"/>
              <a:pPr marL="0" indent="0" algn="ctr">
                <a:spcBef>
                  <a:spcPct val="0"/>
                </a:spcBef>
                <a:spcAft>
                  <a:spcPct val="0"/>
                </a:spcAft>
                <a:buNone/>
              </a:pPr>
              <a:t>2022</a:t>
            </a:fld>
            <a:endParaRPr lang="en-US" sz="1000"/>
          </a:p>
        </p:txBody>
      </p:sp>
      <p:sp>
        <p:nvSpPr>
          <p:cNvPr id="1851" name="Text Placeholder 10">
            <a:extLst>
              <a:ext uri="{FF2B5EF4-FFF2-40B4-BE49-F238E27FC236}">
                <a16:creationId xmlns:a16="http://schemas.microsoft.com/office/drawing/2014/main" id="{6E0E1ABE-840D-6E0C-75CB-B150AED443F3}"/>
              </a:ext>
            </a:extLst>
          </p:cNvPr>
          <p:cNvSpPr txBox="1">
            <a:spLocks/>
          </p:cNvSpPr>
          <p:nvPr>
            <p:custDataLst>
              <p:tags r:id="rId30"/>
            </p:custDataLst>
          </p:nvPr>
        </p:nvSpPr>
        <p:spPr bwMode="gray">
          <a:xfrm>
            <a:off x="4681538" y="4025900"/>
            <a:ext cx="104775" cy="152400"/>
          </a:xfrm>
          <a:prstGeom prst="rect">
            <a:avLst/>
          </a:prstGeom>
          <a:solidFill>
            <a:schemeClr val="accent1"/>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87E907C-2977-4583-8E53-F03220766ACD}" type="datetime'2'''''''''''''''''''''">
              <a:rPr lang="en-US" altLang="en-US" sz="1000" smtClean="0">
                <a:solidFill>
                  <a:schemeClr val="bg1"/>
                </a:solidFill>
                <a:effectLst/>
              </a:rPr>
              <a:pPr marL="0" indent="0" algn="ctr">
                <a:spcBef>
                  <a:spcPct val="0"/>
                </a:spcBef>
                <a:spcAft>
                  <a:spcPct val="0"/>
                </a:spcAft>
                <a:buNone/>
              </a:pPr>
              <a:t>2</a:t>
            </a:fld>
            <a:endParaRPr lang="en-US" sz="1000">
              <a:solidFill>
                <a:schemeClr val="bg1"/>
              </a:solidFill>
            </a:endParaRPr>
          </a:p>
        </p:txBody>
      </p:sp>
      <p:sp>
        <p:nvSpPr>
          <p:cNvPr id="1132" name="Text Placeholder 10">
            <a:extLst>
              <a:ext uri="{FF2B5EF4-FFF2-40B4-BE49-F238E27FC236}">
                <a16:creationId xmlns:a16="http://schemas.microsoft.com/office/drawing/2014/main" id="{05B7A6CD-F754-A5E9-5052-94C857D7B1BC}"/>
              </a:ext>
            </a:extLst>
          </p:cNvPr>
          <p:cNvSpPr txBox="1">
            <a:spLocks/>
          </p:cNvSpPr>
          <p:nvPr>
            <p:custDataLst>
              <p:tags r:id="rId31"/>
            </p:custDataLst>
          </p:nvPr>
        </p:nvSpPr>
        <p:spPr bwMode="auto">
          <a:xfrm>
            <a:off x="4587875" y="49561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9E9692B-5292-47DF-BE49-AF5BE14C08C6}" type="datetime'1''''''''9''''''''7''''''''0'''''''''''''''''''''''''">
              <a:rPr lang="en-US" altLang="en-US" sz="1000" smtClean="0"/>
              <a:pPr marL="0" indent="0" algn="ctr">
                <a:spcBef>
                  <a:spcPct val="0"/>
                </a:spcBef>
                <a:spcAft>
                  <a:spcPct val="0"/>
                </a:spcAft>
                <a:buNone/>
              </a:pPr>
              <a:t>1970</a:t>
            </a:fld>
            <a:endParaRPr lang="en-US" sz="1000"/>
          </a:p>
        </p:txBody>
      </p:sp>
      <p:sp>
        <p:nvSpPr>
          <p:cNvPr id="1852" name="Text Placeholder 10">
            <a:extLst>
              <a:ext uri="{FF2B5EF4-FFF2-40B4-BE49-F238E27FC236}">
                <a16:creationId xmlns:a16="http://schemas.microsoft.com/office/drawing/2014/main" id="{73A27870-825F-632A-E718-DF766AE6135A}"/>
              </a:ext>
            </a:extLst>
          </p:cNvPr>
          <p:cNvSpPr txBox="1">
            <a:spLocks/>
          </p:cNvSpPr>
          <p:nvPr>
            <p:custDataLst>
              <p:tags r:id="rId32"/>
            </p:custDataLst>
          </p:nvPr>
        </p:nvSpPr>
        <p:spPr bwMode="gray">
          <a:xfrm>
            <a:off x="5164138" y="3652838"/>
            <a:ext cx="104775" cy="152400"/>
          </a:xfrm>
          <a:prstGeom prst="rect">
            <a:avLst/>
          </a:prstGeom>
          <a:solidFill>
            <a:schemeClr val="accent1"/>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314AD57-24C3-492D-8B00-0EDED90044DF}" type="datetime'''''''''''''''''''''2'''''''''''''''''''''''''''">
              <a:rPr lang="en-US" altLang="en-US" sz="1000" smtClean="0">
                <a:solidFill>
                  <a:schemeClr val="bg1"/>
                </a:solidFill>
                <a:effectLst/>
              </a:rPr>
              <a:pPr marL="0" indent="0" algn="ctr">
                <a:spcBef>
                  <a:spcPct val="0"/>
                </a:spcBef>
                <a:spcAft>
                  <a:spcPct val="0"/>
                </a:spcAft>
                <a:buNone/>
              </a:pPr>
              <a:t>2</a:t>
            </a:fld>
            <a:endParaRPr lang="en-US" sz="1000">
              <a:solidFill>
                <a:schemeClr val="bg1"/>
              </a:solidFill>
            </a:endParaRPr>
          </a:p>
        </p:txBody>
      </p:sp>
      <p:sp>
        <p:nvSpPr>
          <p:cNvPr id="1133" name="Text Placeholder 10">
            <a:extLst>
              <a:ext uri="{FF2B5EF4-FFF2-40B4-BE49-F238E27FC236}">
                <a16:creationId xmlns:a16="http://schemas.microsoft.com/office/drawing/2014/main" id="{0F54F7DA-AAAC-59F6-6ED4-F8F41752AF0B}"/>
              </a:ext>
            </a:extLst>
          </p:cNvPr>
          <p:cNvSpPr txBox="1">
            <a:spLocks/>
          </p:cNvSpPr>
          <p:nvPr>
            <p:custDataLst>
              <p:tags r:id="rId33"/>
            </p:custDataLst>
          </p:nvPr>
        </p:nvSpPr>
        <p:spPr bwMode="auto">
          <a:xfrm>
            <a:off x="5070475" y="49561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5635E3F-21FD-47DB-9DF9-FEFD1E595DDF}" type="datetime'''''''''''''''''''2''''''0''''''0''0'''''''''''''''''">
              <a:rPr lang="en-US" altLang="en-US" sz="1000" smtClean="0"/>
              <a:pPr marL="0" indent="0" algn="ctr">
                <a:spcBef>
                  <a:spcPct val="0"/>
                </a:spcBef>
                <a:spcAft>
                  <a:spcPct val="0"/>
                </a:spcAft>
                <a:buNone/>
              </a:pPr>
              <a:t>2000</a:t>
            </a:fld>
            <a:endParaRPr lang="en-US" sz="1000"/>
          </a:p>
        </p:txBody>
      </p:sp>
      <p:sp>
        <p:nvSpPr>
          <p:cNvPr id="1853" name="Text Placeholder 10">
            <a:extLst>
              <a:ext uri="{FF2B5EF4-FFF2-40B4-BE49-F238E27FC236}">
                <a16:creationId xmlns:a16="http://schemas.microsoft.com/office/drawing/2014/main" id="{7C1CE40B-AF7E-72FC-D258-C7750147B689}"/>
              </a:ext>
            </a:extLst>
          </p:cNvPr>
          <p:cNvSpPr txBox="1">
            <a:spLocks/>
          </p:cNvSpPr>
          <p:nvPr>
            <p:custDataLst>
              <p:tags r:id="rId34"/>
            </p:custDataLst>
          </p:nvPr>
        </p:nvSpPr>
        <p:spPr bwMode="gray">
          <a:xfrm>
            <a:off x="5645150" y="3146425"/>
            <a:ext cx="104775" cy="152400"/>
          </a:xfrm>
          <a:prstGeom prst="rect">
            <a:avLst/>
          </a:prstGeom>
          <a:solidFill>
            <a:schemeClr val="accent1"/>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72AADA0-BDCB-4CBA-8080-28E363A4C8A0}" type="datetime'''''''''''''''''''''''3'''''''''''">
              <a:rPr lang="en-US" altLang="en-US" sz="1000" smtClean="0">
                <a:solidFill>
                  <a:schemeClr val="bg1"/>
                </a:solidFill>
                <a:effectLst/>
              </a:rPr>
              <a:pPr marL="0" indent="0" algn="ctr">
                <a:spcBef>
                  <a:spcPct val="0"/>
                </a:spcBef>
                <a:spcAft>
                  <a:spcPct val="0"/>
                </a:spcAft>
                <a:buNone/>
              </a:pPr>
              <a:t>3</a:t>
            </a:fld>
            <a:endParaRPr lang="en-US" sz="1000">
              <a:solidFill>
                <a:schemeClr val="bg1"/>
              </a:solidFill>
            </a:endParaRPr>
          </a:p>
        </p:txBody>
      </p:sp>
      <p:sp>
        <p:nvSpPr>
          <p:cNvPr id="1134" name="Text Placeholder 10">
            <a:extLst>
              <a:ext uri="{FF2B5EF4-FFF2-40B4-BE49-F238E27FC236}">
                <a16:creationId xmlns:a16="http://schemas.microsoft.com/office/drawing/2014/main" id="{417F2936-C9CB-B49D-2960-02C503F45F18}"/>
              </a:ext>
            </a:extLst>
          </p:cNvPr>
          <p:cNvSpPr txBox="1">
            <a:spLocks/>
          </p:cNvSpPr>
          <p:nvPr>
            <p:custDataLst>
              <p:tags r:id="rId35"/>
            </p:custDataLst>
          </p:nvPr>
        </p:nvSpPr>
        <p:spPr bwMode="auto">
          <a:xfrm>
            <a:off x="5551488" y="49561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63D943A-907A-4720-91AA-DCE033B6842F}" type="datetime'''2''''''''''''''''''0''''''''2''2'">
              <a:rPr lang="en-US" altLang="en-US" sz="1000" smtClean="0"/>
              <a:pPr marL="0" indent="0" algn="ctr">
                <a:spcBef>
                  <a:spcPct val="0"/>
                </a:spcBef>
                <a:spcAft>
                  <a:spcPct val="0"/>
                </a:spcAft>
                <a:buNone/>
              </a:pPr>
              <a:t>2022</a:t>
            </a:fld>
            <a:endParaRPr lang="en-US" sz="1000"/>
          </a:p>
        </p:txBody>
      </p:sp>
      <p:sp>
        <p:nvSpPr>
          <p:cNvPr id="1856" name="Text Placeholder 10">
            <a:extLst>
              <a:ext uri="{FF2B5EF4-FFF2-40B4-BE49-F238E27FC236}">
                <a16:creationId xmlns:a16="http://schemas.microsoft.com/office/drawing/2014/main" id="{7EC69B07-27F1-FA51-6C33-3F3BB1E3D9BC}"/>
              </a:ext>
            </a:extLst>
          </p:cNvPr>
          <p:cNvSpPr txBox="1">
            <a:spLocks/>
          </p:cNvSpPr>
          <p:nvPr>
            <p:custDataLst>
              <p:tags r:id="rId36"/>
            </p:custDataLst>
          </p:nvPr>
        </p:nvSpPr>
        <p:spPr bwMode="gray">
          <a:xfrm>
            <a:off x="6608763" y="4760913"/>
            <a:ext cx="104775" cy="152400"/>
          </a:xfrm>
          <a:prstGeom prst="rect">
            <a:avLst/>
          </a:prstGeom>
          <a:solidFill>
            <a:schemeClr val="accent3"/>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582CA14-01B2-4E97-A86C-FB12D4617921}" type="datetime'''''''''''''''''''''''3'''">
              <a:rPr lang="en-US" altLang="en-US" sz="1000" smtClean="0">
                <a:solidFill>
                  <a:schemeClr val="bg1"/>
                </a:solidFill>
                <a:effectLst/>
              </a:rPr>
              <a:pPr marL="0" indent="0" algn="ctr">
                <a:spcBef>
                  <a:spcPct val="0"/>
                </a:spcBef>
                <a:spcAft>
                  <a:spcPct val="0"/>
                </a:spcAft>
                <a:buNone/>
              </a:pPr>
              <a:t>3</a:t>
            </a:fld>
            <a:endParaRPr lang="en-US" sz="1000">
              <a:solidFill>
                <a:schemeClr val="bg1"/>
              </a:solidFill>
            </a:endParaRPr>
          </a:p>
        </p:txBody>
      </p:sp>
      <p:sp>
        <p:nvSpPr>
          <p:cNvPr id="1136" name="Text Placeholder 10">
            <a:extLst>
              <a:ext uri="{FF2B5EF4-FFF2-40B4-BE49-F238E27FC236}">
                <a16:creationId xmlns:a16="http://schemas.microsoft.com/office/drawing/2014/main" id="{43F85E5B-6736-DF8C-B71E-3CA8F822A3F4}"/>
              </a:ext>
            </a:extLst>
          </p:cNvPr>
          <p:cNvSpPr txBox="1">
            <a:spLocks/>
          </p:cNvSpPr>
          <p:nvPr>
            <p:custDataLst>
              <p:tags r:id="rId37"/>
            </p:custDataLst>
          </p:nvPr>
        </p:nvSpPr>
        <p:spPr bwMode="auto">
          <a:xfrm>
            <a:off x="6515100" y="49561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AEF25B7-A1BA-4505-864D-F191B0A2FBC1}" type="datetime'''''1''''''''''''''''''9''''''''''''''''''''''''''70'''''''''">
              <a:rPr lang="en-US" altLang="en-US" sz="1000" smtClean="0"/>
              <a:pPr marL="0" indent="0" algn="ctr">
                <a:spcBef>
                  <a:spcPct val="0"/>
                </a:spcBef>
                <a:spcAft>
                  <a:spcPct val="0"/>
                </a:spcAft>
                <a:buNone/>
              </a:pPr>
              <a:t>1970</a:t>
            </a:fld>
            <a:endParaRPr lang="en-US" sz="1000"/>
          </a:p>
        </p:txBody>
      </p:sp>
      <p:sp>
        <p:nvSpPr>
          <p:cNvPr id="1137" name="Text Placeholder 10">
            <a:extLst>
              <a:ext uri="{FF2B5EF4-FFF2-40B4-BE49-F238E27FC236}">
                <a16:creationId xmlns:a16="http://schemas.microsoft.com/office/drawing/2014/main" id="{713765FF-D612-8C33-E383-F90BDAD170DC}"/>
              </a:ext>
            </a:extLst>
          </p:cNvPr>
          <p:cNvSpPr txBox="1">
            <a:spLocks/>
          </p:cNvSpPr>
          <p:nvPr>
            <p:custDataLst>
              <p:tags r:id="rId38"/>
            </p:custDataLst>
          </p:nvPr>
        </p:nvSpPr>
        <p:spPr bwMode="auto">
          <a:xfrm>
            <a:off x="6996113" y="49561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DE0AB37-87C0-45AC-A40F-A2461BBB2389}" type="datetime'''''''''''2''''''''''''''00''''''''''''''''0'''''''''">
              <a:rPr lang="en-US" altLang="en-US" sz="1000" smtClean="0"/>
              <a:pPr marL="0" indent="0" algn="ctr">
                <a:spcBef>
                  <a:spcPct val="0"/>
                </a:spcBef>
                <a:spcAft>
                  <a:spcPct val="0"/>
                </a:spcAft>
                <a:buNone/>
              </a:pPr>
              <a:t>2000</a:t>
            </a:fld>
            <a:endParaRPr lang="en-US" sz="1000"/>
          </a:p>
        </p:txBody>
      </p:sp>
      <p:sp>
        <p:nvSpPr>
          <p:cNvPr id="1138" name="Text Placeholder 10">
            <a:extLst>
              <a:ext uri="{FF2B5EF4-FFF2-40B4-BE49-F238E27FC236}">
                <a16:creationId xmlns:a16="http://schemas.microsoft.com/office/drawing/2014/main" id="{D4C1C647-5B9A-E71C-06A8-1E4DAC72A101}"/>
              </a:ext>
            </a:extLst>
          </p:cNvPr>
          <p:cNvSpPr txBox="1">
            <a:spLocks/>
          </p:cNvSpPr>
          <p:nvPr>
            <p:custDataLst>
              <p:tags r:id="rId39"/>
            </p:custDataLst>
          </p:nvPr>
        </p:nvSpPr>
        <p:spPr bwMode="auto">
          <a:xfrm>
            <a:off x="7478713" y="49561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A767780-D5B6-4AA1-BD18-02E14CD7F741}" type="datetime'''20''''2''''''''2'''''''''''''">
              <a:rPr lang="en-US" altLang="en-US" sz="1000" smtClean="0"/>
              <a:pPr marL="0" indent="0" algn="ctr">
                <a:spcBef>
                  <a:spcPct val="0"/>
                </a:spcBef>
                <a:spcAft>
                  <a:spcPct val="0"/>
                </a:spcAft>
                <a:buNone/>
              </a:pPr>
              <a:t>2022</a:t>
            </a:fld>
            <a:endParaRPr lang="en-US" sz="1000"/>
          </a:p>
        </p:txBody>
      </p:sp>
      <p:sp>
        <p:nvSpPr>
          <p:cNvPr id="1140" name="Text Placeholder 10">
            <a:extLst>
              <a:ext uri="{FF2B5EF4-FFF2-40B4-BE49-F238E27FC236}">
                <a16:creationId xmlns:a16="http://schemas.microsoft.com/office/drawing/2014/main" id="{FB88C4E8-5580-5C41-1093-A6C624B6053E}"/>
              </a:ext>
            </a:extLst>
          </p:cNvPr>
          <p:cNvSpPr txBox="1">
            <a:spLocks/>
          </p:cNvSpPr>
          <p:nvPr>
            <p:custDataLst>
              <p:tags r:id="rId40"/>
            </p:custDataLst>
          </p:nvPr>
        </p:nvSpPr>
        <p:spPr bwMode="auto">
          <a:xfrm>
            <a:off x="8442325" y="49561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DD2C18E-6118-446B-A715-15A62C411773}" type="datetime'''1''''''''''''''''''''''''''9''''''''''''''''''''70'''''''''">
              <a:rPr lang="en-US" altLang="en-US" sz="1000" smtClean="0"/>
              <a:pPr marL="0" indent="0" algn="ctr">
                <a:spcBef>
                  <a:spcPct val="0"/>
                </a:spcBef>
                <a:spcAft>
                  <a:spcPct val="0"/>
                </a:spcAft>
                <a:buNone/>
              </a:pPr>
              <a:t>1970</a:t>
            </a:fld>
            <a:endParaRPr lang="en-US" sz="1000"/>
          </a:p>
        </p:txBody>
      </p:sp>
      <p:sp>
        <p:nvSpPr>
          <p:cNvPr id="1141" name="Text Placeholder 10">
            <a:extLst>
              <a:ext uri="{FF2B5EF4-FFF2-40B4-BE49-F238E27FC236}">
                <a16:creationId xmlns:a16="http://schemas.microsoft.com/office/drawing/2014/main" id="{416A488E-6C54-9BAB-F418-92E790C53949}"/>
              </a:ext>
            </a:extLst>
          </p:cNvPr>
          <p:cNvSpPr txBox="1">
            <a:spLocks/>
          </p:cNvSpPr>
          <p:nvPr>
            <p:custDataLst>
              <p:tags r:id="rId41"/>
            </p:custDataLst>
          </p:nvPr>
        </p:nvSpPr>
        <p:spPr bwMode="auto">
          <a:xfrm>
            <a:off x="8923338" y="49561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12B0DFF-7673-49C8-B8EA-67277AC2B9A4}" type="datetime'''''''''''''2''''0''''''''''''0''''''''''''''''''''0'''''''">
              <a:rPr lang="en-US" altLang="en-US" sz="1000" smtClean="0"/>
              <a:pPr marL="0" indent="0" algn="ctr">
                <a:spcBef>
                  <a:spcPct val="0"/>
                </a:spcBef>
                <a:spcAft>
                  <a:spcPct val="0"/>
                </a:spcAft>
                <a:buNone/>
              </a:pPr>
              <a:t>2000</a:t>
            </a:fld>
            <a:endParaRPr lang="en-US" sz="1000"/>
          </a:p>
        </p:txBody>
      </p:sp>
      <p:sp>
        <p:nvSpPr>
          <p:cNvPr id="1142" name="Text Placeholder 10">
            <a:extLst>
              <a:ext uri="{FF2B5EF4-FFF2-40B4-BE49-F238E27FC236}">
                <a16:creationId xmlns:a16="http://schemas.microsoft.com/office/drawing/2014/main" id="{C774FE8F-1D07-A48B-FCC5-032DF9668FA9}"/>
              </a:ext>
            </a:extLst>
          </p:cNvPr>
          <p:cNvSpPr txBox="1">
            <a:spLocks/>
          </p:cNvSpPr>
          <p:nvPr>
            <p:custDataLst>
              <p:tags r:id="rId42"/>
            </p:custDataLst>
          </p:nvPr>
        </p:nvSpPr>
        <p:spPr bwMode="auto">
          <a:xfrm>
            <a:off x="9405938" y="49561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491B939-C524-4D1F-955F-52B2C388AF84}" type="datetime'''''2''''''''''''''''''0''''''''''''''2''''''''''''''''2'''">
              <a:rPr lang="en-US" altLang="en-US" sz="1000" smtClean="0"/>
              <a:pPr marL="0" indent="0" algn="ctr">
                <a:spcBef>
                  <a:spcPct val="0"/>
                </a:spcBef>
                <a:spcAft>
                  <a:spcPct val="0"/>
                </a:spcAft>
                <a:buNone/>
              </a:pPr>
              <a:t>2022</a:t>
            </a:fld>
            <a:endParaRPr lang="en-US" sz="1000"/>
          </a:p>
        </p:txBody>
      </p:sp>
      <p:sp>
        <p:nvSpPr>
          <p:cNvPr id="1116" name="Text Placeholder 10">
            <a:extLst>
              <a:ext uri="{FF2B5EF4-FFF2-40B4-BE49-F238E27FC236}">
                <a16:creationId xmlns:a16="http://schemas.microsoft.com/office/drawing/2014/main" id="{E99ABF7C-21CF-55CB-305A-3A07DA3BE5A9}"/>
              </a:ext>
            </a:extLst>
          </p:cNvPr>
          <p:cNvSpPr txBox="1">
            <a:spLocks/>
          </p:cNvSpPr>
          <p:nvPr>
            <p:custDataLst>
              <p:tags r:id="rId43"/>
            </p:custDataLst>
          </p:nvPr>
        </p:nvSpPr>
        <p:spPr bwMode="auto">
          <a:xfrm>
            <a:off x="735013" y="49561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B9FE6E5-634E-486B-A3FE-BB859E14ABBB}" type="datetime'''1''''''''''''9''7''''''''''''''''''''''0'''''''''''">
              <a:rPr lang="en-US" altLang="en-US" sz="1000" smtClean="0"/>
              <a:pPr marL="0" indent="0" algn="ctr">
                <a:spcBef>
                  <a:spcPct val="0"/>
                </a:spcBef>
                <a:spcAft>
                  <a:spcPct val="0"/>
                </a:spcAft>
                <a:buNone/>
              </a:pPr>
              <a:t>1970</a:t>
            </a:fld>
            <a:endParaRPr lang="en-US" sz="1000"/>
          </a:p>
        </p:txBody>
      </p:sp>
      <p:sp>
        <p:nvSpPr>
          <p:cNvPr id="1118" name="Text Placeholder 10">
            <a:extLst>
              <a:ext uri="{FF2B5EF4-FFF2-40B4-BE49-F238E27FC236}">
                <a16:creationId xmlns:a16="http://schemas.microsoft.com/office/drawing/2014/main" id="{7139C145-D83F-96C8-CE91-EDF9158017CC}"/>
              </a:ext>
            </a:extLst>
          </p:cNvPr>
          <p:cNvSpPr txBox="1">
            <a:spLocks/>
          </p:cNvSpPr>
          <p:nvPr>
            <p:custDataLst>
              <p:tags r:id="rId44"/>
            </p:custDataLst>
          </p:nvPr>
        </p:nvSpPr>
        <p:spPr bwMode="auto">
          <a:xfrm>
            <a:off x="1216025" y="49561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1988D18-BD12-4C7C-899A-9FB2DEB58785}" type="datetime'''''''''''''''''''''''''2''''''0''''0''''''''''''''''''''0'">
              <a:rPr lang="en-US" altLang="en-US" sz="1000" smtClean="0"/>
              <a:pPr marL="0" indent="0" algn="ctr">
                <a:spcBef>
                  <a:spcPct val="0"/>
                </a:spcBef>
                <a:spcAft>
                  <a:spcPct val="0"/>
                </a:spcAft>
                <a:buNone/>
              </a:pPr>
              <a:t>2000</a:t>
            </a:fld>
            <a:endParaRPr lang="en-US" sz="1000"/>
          </a:p>
        </p:txBody>
      </p:sp>
      <p:sp>
        <p:nvSpPr>
          <p:cNvPr id="1119" name="Text Placeholder 10">
            <a:extLst>
              <a:ext uri="{FF2B5EF4-FFF2-40B4-BE49-F238E27FC236}">
                <a16:creationId xmlns:a16="http://schemas.microsoft.com/office/drawing/2014/main" id="{7266354A-BE2E-281D-DF14-5A57B0492CBA}"/>
              </a:ext>
            </a:extLst>
          </p:cNvPr>
          <p:cNvSpPr txBox="1">
            <a:spLocks/>
          </p:cNvSpPr>
          <p:nvPr>
            <p:custDataLst>
              <p:tags r:id="rId45"/>
            </p:custDataLst>
          </p:nvPr>
        </p:nvSpPr>
        <p:spPr bwMode="auto">
          <a:xfrm>
            <a:off x="1698625" y="49561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835A849-BAC7-4C9C-A7A2-D6CF9EA6B157}" type="datetime'''''''2''''0''2''''2'''''''''''''''''''">
              <a:rPr lang="en-US" altLang="en-US" sz="1000" smtClean="0"/>
              <a:pPr marL="0" indent="0" algn="ctr">
                <a:spcBef>
                  <a:spcPct val="0"/>
                </a:spcBef>
                <a:spcAft>
                  <a:spcPct val="0"/>
                </a:spcAft>
                <a:buNone/>
              </a:pPr>
              <a:t>2022</a:t>
            </a:fld>
            <a:endParaRPr lang="en-US" sz="1000"/>
          </a:p>
        </p:txBody>
      </p:sp>
      <p:sp>
        <p:nvSpPr>
          <p:cNvPr id="1850" name="Text Placeholder 10">
            <a:extLst>
              <a:ext uri="{FF2B5EF4-FFF2-40B4-BE49-F238E27FC236}">
                <a16:creationId xmlns:a16="http://schemas.microsoft.com/office/drawing/2014/main" id="{FC6B5C1E-6247-2C2F-E381-E36238676CD7}"/>
              </a:ext>
            </a:extLst>
          </p:cNvPr>
          <p:cNvSpPr txBox="1">
            <a:spLocks/>
          </p:cNvSpPr>
          <p:nvPr>
            <p:custDataLst>
              <p:tags r:id="rId46"/>
            </p:custDataLst>
          </p:nvPr>
        </p:nvSpPr>
        <p:spPr bwMode="gray">
          <a:xfrm>
            <a:off x="2755900" y="2800350"/>
            <a:ext cx="104775" cy="152400"/>
          </a:xfrm>
          <a:prstGeom prst="rect">
            <a:avLst/>
          </a:prstGeom>
          <a:solidFill>
            <a:schemeClr val="accent1"/>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EC1D99D-BB11-487D-8664-1DB40279C483}" type="datetime'''''''''''''3'''''''">
              <a:rPr lang="en-US" altLang="en-US" sz="1000" smtClean="0">
                <a:solidFill>
                  <a:schemeClr val="bg1"/>
                </a:solidFill>
                <a:effectLst/>
              </a:rPr>
              <a:pPr marL="0" indent="0" algn="ctr">
                <a:spcBef>
                  <a:spcPct val="0"/>
                </a:spcBef>
                <a:spcAft>
                  <a:spcPct val="0"/>
                </a:spcAft>
                <a:buNone/>
              </a:pPr>
              <a:t>3</a:t>
            </a:fld>
            <a:endParaRPr lang="en-US" sz="1000">
              <a:solidFill>
                <a:schemeClr val="bg1"/>
              </a:solidFill>
            </a:endParaRPr>
          </a:p>
        </p:txBody>
      </p:sp>
      <p:sp>
        <p:nvSpPr>
          <p:cNvPr id="1128" name="Text Placeholder 10">
            <a:extLst>
              <a:ext uri="{FF2B5EF4-FFF2-40B4-BE49-F238E27FC236}">
                <a16:creationId xmlns:a16="http://schemas.microsoft.com/office/drawing/2014/main" id="{B32BEC59-331D-CF11-CED5-16AC7785D00B}"/>
              </a:ext>
            </a:extLst>
          </p:cNvPr>
          <p:cNvSpPr txBox="1">
            <a:spLocks/>
          </p:cNvSpPr>
          <p:nvPr>
            <p:custDataLst>
              <p:tags r:id="rId47"/>
            </p:custDataLst>
          </p:nvPr>
        </p:nvSpPr>
        <p:spPr bwMode="auto">
          <a:xfrm>
            <a:off x="2662238" y="49561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AE0689F-75B9-43F2-9D5E-8D360CC8A5FE}" type="datetime'''''''''''''''''''1''9''7''''''''0'''''''''">
              <a:rPr lang="en-US" altLang="en-US" sz="1000" smtClean="0"/>
              <a:pPr marL="0" indent="0" algn="ctr">
                <a:spcBef>
                  <a:spcPct val="0"/>
                </a:spcBef>
                <a:spcAft>
                  <a:spcPct val="0"/>
                </a:spcAft>
                <a:buNone/>
              </a:pPr>
              <a:t>1970</a:t>
            </a:fld>
            <a:endParaRPr lang="en-US" sz="1000"/>
          </a:p>
        </p:txBody>
      </p:sp>
      <p:sp>
        <p:nvSpPr>
          <p:cNvPr id="1129" name="Text Placeholder 10">
            <a:extLst>
              <a:ext uri="{FF2B5EF4-FFF2-40B4-BE49-F238E27FC236}">
                <a16:creationId xmlns:a16="http://schemas.microsoft.com/office/drawing/2014/main" id="{B5ED72D9-8ED2-163E-DDB4-BA2DB4231A26}"/>
              </a:ext>
            </a:extLst>
          </p:cNvPr>
          <p:cNvSpPr txBox="1">
            <a:spLocks/>
          </p:cNvSpPr>
          <p:nvPr>
            <p:custDataLst>
              <p:tags r:id="rId48"/>
            </p:custDataLst>
          </p:nvPr>
        </p:nvSpPr>
        <p:spPr bwMode="auto">
          <a:xfrm>
            <a:off x="3143250" y="49561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E35322D-9F27-4DDF-B7AA-DD5D4260C96E}" type="datetime'''''''''''''''''''''''2''''''''''''''''''000'''''''''''">
              <a:rPr lang="en-US" altLang="en-US" sz="1000" smtClean="0"/>
              <a:pPr marL="0" indent="0" algn="ctr">
                <a:spcBef>
                  <a:spcPct val="0"/>
                </a:spcBef>
                <a:spcAft>
                  <a:spcPct val="0"/>
                </a:spcAft>
                <a:buNone/>
              </a:pPr>
              <a:t>2000</a:t>
            </a:fld>
            <a:endParaRPr lang="en-US" sz="1000"/>
          </a:p>
        </p:txBody>
      </p:sp>
      <p:sp>
        <p:nvSpPr>
          <p:cNvPr id="1717" name="Text Placeholder 10">
            <a:extLst>
              <a:ext uri="{FF2B5EF4-FFF2-40B4-BE49-F238E27FC236}">
                <a16:creationId xmlns:a16="http://schemas.microsoft.com/office/drawing/2014/main" id="{0361095D-FEEF-AA5E-F806-1FAB6C63DB77}"/>
              </a:ext>
            </a:extLst>
          </p:cNvPr>
          <p:cNvSpPr txBox="1">
            <a:spLocks/>
          </p:cNvSpPr>
          <p:nvPr>
            <p:custDataLst>
              <p:tags r:id="rId49"/>
            </p:custDataLst>
          </p:nvPr>
        </p:nvSpPr>
        <p:spPr bwMode="gray">
          <a:xfrm>
            <a:off x="1274763" y="2746375"/>
            <a:ext cx="17462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B68EAA1-8163-4A7E-8ABE-585B0FCBDE36}" type="datetime'6''''''''''''''''2'''''''''''''''''''''''''''''''''''''''">
              <a:rPr lang="en-US" altLang="en-US" sz="1000" smtClean="0">
                <a:effectLst/>
              </a:rPr>
              <a:pPr marL="0" indent="0" algn="ctr">
                <a:spcBef>
                  <a:spcPct val="0"/>
                </a:spcBef>
                <a:spcAft>
                  <a:spcPct val="0"/>
                </a:spcAft>
                <a:buNone/>
              </a:pPr>
              <a:t>62</a:t>
            </a:fld>
            <a:endParaRPr lang="en-US" sz="1000"/>
          </a:p>
        </p:txBody>
      </p:sp>
      <p:sp>
        <p:nvSpPr>
          <p:cNvPr id="1718" name="Text Placeholder 10">
            <a:extLst>
              <a:ext uri="{FF2B5EF4-FFF2-40B4-BE49-F238E27FC236}">
                <a16:creationId xmlns:a16="http://schemas.microsoft.com/office/drawing/2014/main" id="{2AE8196D-4C4E-A12A-64C9-C42278D135FF}"/>
              </a:ext>
            </a:extLst>
          </p:cNvPr>
          <p:cNvSpPr txBox="1">
            <a:spLocks/>
          </p:cNvSpPr>
          <p:nvPr>
            <p:custDataLst>
              <p:tags r:id="rId50"/>
            </p:custDataLst>
          </p:nvPr>
        </p:nvSpPr>
        <p:spPr bwMode="gray">
          <a:xfrm>
            <a:off x="1757363" y="2444750"/>
            <a:ext cx="17462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0E84F15-94C3-4FFF-BD9C-5CC8DC4B036B}" type="datetime'''''''''''''''''''7''2'''''''''''''''''''''''''''''''''''''''">
              <a:rPr lang="en-US" altLang="en-US" sz="1000" smtClean="0">
                <a:effectLst/>
              </a:rPr>
              <a:pPr marL="0" indent="0" algn="ctr">
                <a:spcBef>
                  <a:spcPct val="0"/>
                </a:spcBef>
                <a:spcAft>
                  <a:spcPct val="0"/>
                </a:spcAft>
                <a:buNone/>
              </a:pPr>
              <a:t>72</a:t>
            </a:fld>
            <a:endParaRPr lang="en-US" sz="1000"/>
          </a:p>
        </p:txBody>
      </p:sp>
      <p:sp useBgFill="1">
        <p:nvSpPr>
          <p:cNvPr id="1720" name="Text Placeholder 10">
            <a:extLst>
              <a:ext uri="{FF2B5EF4-FFF2-40B4-BE49-F238E27FC236}">
                <a16:creationId xmlns:a16="http://schemas.microsoft.com/office/drawing/2014/main" id="{49065475-BE62-AE23-4405-801E1BF895B0}"/>
              </a:ext>
            </a:extLst>
          </p:cNvPr>
          <p:cNvSpPr txBox="1">
            <a:spLocks/>
          </p:cNvSpPr>
          <p:nvPr>
            <p:custDataLst>
              <p:tags r:id="rId51"/>
            </p:custDataLst>
          </p:nvPr>
        </p:nvSpPr>
        <p:spPr bwMode="gray">
          <a:xfrm>
            <a:off x="2720975" y="2646363"/>
            <a:ext cx="174625" cy="152400"/>
          </a:xfrm>
          <a:prstGeom prst="rect">
            <a:avLst/>
          </a:prstGeom>
          <a:ln>
            <a:noFill/>
          </a:ln>
          <a:effec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6976516-2648-4B32-850B-BD8B324D6DB9}" type="datetime'''6''''''''''''''''''''''''6'''''">
              <a:rPr lang="en-US" altLang="en-US" sz="1000" smtClean="0">
                <a:effectLst/>
              </a:rPr>
              <a:pPr marL="0" indent="0" algn="ctr">
                <a:spcBef>
                  <a:spcPct val="0"/>
                </a:spcBef>
                <a:spcAft>
                  <a:spcPct val="0"/>
                </a:spcAft>
                <a:buNone/>
              </a:pPr>
              <a:t>66</a:t>
            </a:fld>
            <a:endParaRPr lang="en-US" sz="1000"/>
          </a:p>
        </p:txBody>
      </p:sp>
      <p:sp>
        <p:nvSpPr>
          <p:cNvPr id="1721" name="Text Placeholder 10">
            <a:extLst>
              <a:ext uri="{FF2B5EF4-FFF2-40B4-BE49-F238E27FC236}">
                <a16:creationId xmlns:a16="http://schemas.microsoft.com/office/drawing/2014/main" id="{A0883403-FE72-3744-6BA9-0B8FDAFDAEAF}"/>
              </a:ext>
            </a:extLst>
          </p:cNvPr>
          <p:cNvSpPr txBox="1">
            <a:spLocks/>
          </p:cNvSpPr>
          <p:nvPr>
            <p:custDataLst>
              <p:tags r:id="rId52"/>
            </p:custDataLst>
          </p:nvPr>
        </p:nvSpPr>
        <p:spPr bwMode="gray">
          <a:xfrm>
            <a:off x="3201988" y="2436813"/>
            <a:ext cx="17462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4E2BAA5-51A5-4551-93D0-AA2ADF4CDB6B}" type="datetime'''''''''''''''''7''''''''''''''''''''''''''2'''">
              <a:rPr lang="en-US" altLang="en-US" sz="1000" smtClean="0">
                <a:effectLst/>
              </a:rPr>
              <a:pPr marL="0" indent="0" algn="ctr">
                <a:spcBef>
                  <a:spcPct val="0"/>
                </a:spcBef>
                <a:spcAft>
                  <a:spcPct val="0"/>
                </a:spcAft>
                <a:buNone/>
              </a:pPr>
              <a:t>72</a:t>
            </a:fld>
            <a:endParaRPr lang="en-US" sz="1000"/>
          </a:p>
        </p:txBody>
      </p:sp>
      <p:sp>
        <p:nvSpPr>
          <p:cNvPr id="1722" name="Text Placeholder 10">
            <a:extLst>
              <a:ext uri="{FF2B5EF4-FFF2-40B4-BE49-F238E27FC236}">
                <a16:creationId xmlns:a16="http://schemas.microsoft.com/office/drawing/2014/main" id="{9720E567-4E15-7EDF-92D9-3F7139221A0B}"/>
              </a:ext>
            </a:extLst>
          </p:cNvPr>
          <p:cNvSpPr txBox="1">
            <a:spLocks/>
          </p:cNvSpPr>
          <p:nvPr>
            <p:custDataLst>
              <p:tags r:id="rId53"/>
            </p:custDataLst>
          </p:nvPr>
        </p:nvSpPr>
        <p:spPr bwMode="gray">
          <a:xfrm>
            <a:off x="3684588" y="2098675"/>
            <a:ext cx="17462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A725BC5-D447-47BD-BEF8-B858792BF2DE}" type="datetime'''''''''83'''''''''''''''''''''''">
              <a:rPr lang="en-US" altLang="en-US" sz="1000" smtClean="0">
                <a:effectLst/>
              </a:rPr>
              <a:pPr marL="0" indent="0" algn="ctr">
                <a:spcBef>
                  <a:spcPct val="0"/>
                </a:spcBef>
                <a:spcAft>
                  <a:spcPct val="0"/>
                </a:spcAft>
                <a:buNone/>
              </a:pPr>
              <a:t>83</a:t>
            </a:fld>
            <a:endParaRPr lang="en-US" sz="1000"/>
          </a:p>
        </p:txBody>
      </p:sp>
      <p:sp useBgFill="1">
        <p:nvSpPr>
          <p:cNvPr id="1724" name="Text Placeholder 10">
            <a:extLst>
              <a:ext uri="{FF2B5EF4-FFF2-40B4-BE49-F238E27FC236}">
                <a16:creationId xmlns:a16="http://schemas.microsoft.com/office/drawing/2014/main" id="{A32DB4E2-7E5C-0224-1BD3-9F38A97CE77D}"/>
              </a:ext>
            </a:extLst>
          </p:cNvPr>
          <p:cNvSpPr txBox="1">
            <a:spLocks/>
          </p:cNvSpPr>
          <p:nvPr>
            <p:custDataLst>
              <p:tags r:id="rId54"/>
            </p:custDataLst>
          </p:nvPr>
        </p:nvSpPr>
        <p:spPr bwMode="gray">
          <a:xfrm>
            <a:off x="4646613" y="3873500"/>
            <a:ext cx="174625" cy="152400"/>
          </a:xfrm>
          <a:prstGeom prst="rect">
            <a:avLst/>
          </a:prstGeom>
          <a:ln>
            <a:noFill/>
          </a:ln>
          <a:effec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C36C459-ED62-45DF-8CEB-331BA3CB5699}" type="datetime'''''''''''2''''''''''''6'''''''''''''">
              <a:rPr lang="en-US" altLang="en-US" sz="1000" smtClean="0">
                <a:effectLst/>
              </a:rPr>
              <a:pPr marL="0" indent="0" algn="ctr">
                <a:spcBef>
                  <a:spcPct val="0"/>
                </a:spcBef>
                <a:spcAft>
                  <a:spcPct val="0"/>
                </a:spcAft>
                <a:buNone/>
              </a:pPr>
              <a:t>26</a:t>
            </a:fld>
            <a:endParaRPr lang="en-US" sz="1000"/>
          </a:p>
        </p:txBody>
      </p:sp>
      <p:sp useBgFill="1">
        <p:nvSpPr>
          <p:cNvPr id="1725" name="Text Placeholder 10">
            <a:extLst>
              <a:ext uri="{FF2B5EF4-FFF2-40B4-BE49-F238E27FC236}">
                <a16:creationId xmlns:a16="http://schemas.microsoft.com/office/drawing/2014/main" id="{B207AE4F-8969-847B-5765-D1A103A932E6}"/>
              </a:ext>
            </a:extLst>
          </p:cNvPr>
          <p:cNvSpPr txBox="1">
            <a:spLocks/>
          </p:cNvSpPr>
          <p:nvPr>
            <p:custDataLst>
              <p:tags r:id="rId55"/>
            </p:custDataLst>
          </p:nvPr>
        </p:nvSpPr>
        <p:spPr bwMode="gray">
          <a:xfrm>
            <a:off x="5129213" y="3500438"/>
            <a:ext cx="174625" cy="152400"/>
          </a:xfrm>
          <a:prstGeom prst="rect">
            <a:avLst/>
          </a:prstGeom>
          <a:ln>
            <a:noFill/>
          </a:ln>
          <a:effec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087CFC7-1692-4B08-88D1-3EBC8F861D26}" type="datetime'''''''''''''''''''''''3''''''''''8'''''''''''''''''''">
              <a:rPr lang="en-US" altLang="en-US" sz="1000" smtClean="0">
                <a:effectLst/>
              </a:rPr>
              <a:pPr marL="0" indent="0" algn="ctr">
                <a:spcBef>
                  <a:spcPct val="0"/>
                </a:spcBef>
                <a:spcAft>
                  <a:spcPct val="0"/>
                </a:spcAft>
                <a:buNone/>
              </a:pPr>
              <a:t>38</a:t>
            </a:fld>
            <a:endParaRPr lang="en-US" sz="1000"/>
          </a:p>
        </p:txBody>
      </p:sp>
      <p:sp>
        <p:nvSpPr>
          <p:cNvPr id="1716" name="Text Placeholder 10">
            <a:extLst>
              <a:ext uri="{FF2B5EF4-FFF2-40B4-BE49-F238E27FC236}">
                <a16:creationId xmlns:a16="http://schemas.microsoft.com/office/drawing/2014/main" id="{FF208637-964C-5029-9344-F36BDAB70270}"/>
              </a:ext>
            </a:extLst>
          </p:cNvPr>
          <p:cNvSpPr txBox="1">
            <a:spLocks/>
          </p:cNvSpPr>
          <p:nvPr>
            <p:custDataLst>
              <p:tags r:id="rId56"/>
            </p:custDataLst>
          </p:nvPr>
        </p:nvSpPr>
        <p:spPr bwMode="gray">
          <a:xfrm>
            <a:off x="793750" y="3024188"/>
            <a:ext cx="17462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C235478-ACDC-440B-BCA4-151AE70A18F4}" type="datetime'''''''''''''''''''''5''''4'''''''''''''''''''''''''''''">
              <a:rPr lang="en-US" altLang="en-US" sz="1000" smtClean="0">
                <a:effectLst/>
              </a:rPr>
              <a:pPr marL="0" indent="0" algn="ctr">
                <a:spcBef>
                  <a:spcPct val="0"/>
                </a:spcBef>
                <a:spcAft>
                  <a:spcPct val="0"/>
                </a:spcAft>
                <a:buNone/>
              </a:pPr>
              <a:t>54</a:t>
            </a:fld>
            <a:endParaRPr lang="en-US" sz="1000"/>
          </a:p>
        </p:txBody>
      </p:sp>
      <p:sp>
        <p:nvSpPr>
          <p:cNvPr id="1727" name="Text Placeholder 10">
            <a:extLst>
              <a:ext uri="{FF2B5EF4-FFF2-40B4-BE49-F238E27FC236}">
                <a16:creationId xmlns:a16="http://schemas.microsoft.com/office/drawing/2014/main" id="{2AE5B234-4915-0D30-D451-F90E9AA0787A}"/>
              </a:ext>
            </a:extLst>
          </p:cNvPr>
          <p:cNvSpPr txBox="1">
            <a:spLocks/>
          </p:cNvSpPr>
          <p:nvPr>
            <p:custDataLst>
              <p:tags r:id="rId57"/>
            </p:custDataLst>
          </p:nvPr>
        </p:nvSpPr>
        <p:spPr bwMode="gray">
          <a:xfrm>
            <a:off x="6127750" y="4702175"/>
            <a:ext cx="1047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297F730-A7ED-495B-A029-93DEEA362CF7}" type="datetime'''''''''''''''''''''''''''''''''''''''''''''''''''''''''''0'">
              <a:rPr lang="en-US" altLang="en-US" sz="1000" smtClean="0">
                <a:effectLst/>
              </a:rPr>
              <a:pPr marL="0" indent="0" algn="ctr">
                <a:spcBef>
                  <a:spcPct val="0"/>
                </a:spcBef>
                <a:spcAft>
                  <a:spcPct val="0"/>
                </a:spcAft>
                <a:buNone/>
              </a:pPr>
              <a:t>0</a:t>
            </a:fld>
            <a:endParaRPr lang="en-US" sz="1000"/>
          </a:p>
        </p:txBody>
      </p:sp>
      <p:sp useBgFill="1">
        <p:nvSpPr>
          <p:cNvPr id="1728" name="Text Placeholder 10">
            <a:extLst>
              <a:ext uri="{FF2B5EF4-FFF2-40B4-BE49-F238E27FC236}">
                <a16:creationId xmlns:a16="http://schemas.microsoft.com/office/drawing/2014/main" id="{2C15EA1A-F96B-5DEF-2C26-316C45237A06}"/>
              </a:ext>
            </a:extLst>
          </p:cNvPr>
          <p:cNvSpPr txBox="1">
            <a:spLocks/>
          </p:cNvSpPr>
          <p:nvPr>
            <p:custDataLst>
              <p:tags r:id="rId58"/>
            </p:custDataLst>
          </p:nvPr>
        </p:nvSpPr>
        <p:spPr bwMode="gray">
          <a:xfrm>
            <a:off x="6608763" y="4437063"/>
            <a:ext cx="104775" cy="152400"/>
          </a:xfrm>
          <a:prstGeom prst="rect">
            <a:avLst/>
          </a:prstGeom>
          <a:ln>
            <a:noFill/>
          </a:ln>
          <a:effec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40A6B97-45FA-4081-8848-81F90CC14257}" type="datetime'''''''''''''''''''''''''''''''''''''8'''''''''''''''">
              <a:rPr lang="en-US" altLang="en-US" sz="1000" smtClean="0">
                <a:effectLst/>
              </a:rPr>
              <a:pPr marL="0" indent="0" algn="ctr">
                <a:spcBef>
                  <a:spcPct val="0"/>
                </a:spcBef>
                <a:spcAft>
                  <a:spcPct val="0"/>
                </a:spcAft>
                <a:buNone/>
              </a:pPr>
              <a:t>8</a:t>
            </a:fld>
            <a:endParaRPr lang="en-US" sz="1000"/>
          </a:p>
        </p:txBody>
      </p:sp>
      <p:sp>
        <p:nvSpPr>
          <p:cNvPr id="1729" name="Text Placeholder 10">
            <a:extLst>
              <a:ext uri="{FF2B5EF4-FFF2-40B4-BE49-F238E27FC236}">
                <a16:creationId xmlns:a16="http://schemas.microsoft.com/office/drawing/2014/main" id="{394282CA-EEC1-A437-EE7F-EB5606AB7392}"/>
              </a:ext>
            </a:extLst>
          </p:cNvPr>
          <p:cNvSpPr txBox="1">
            <a:spLocks/>
          </p:cNvSpPr>
          <p:nvPr>
            <p:custDataLst>
              <p:tags r:id="rId59"/>
            </p:custDataLst>
          </p:nvPr>
        </p:nvSpPr>
        <p:spPr bwMode="gray">
          <a:xfrm>
            <a:off x="7054850" y="4090988"/>
            <a:ext cx="1746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BC0F4CE-2F2B-428C-9BAD-471E52E3A737}" type="datetime'''''''''''''''''''2''''''''''''''''''0'''''''''''''''">
              <a:rPr lang="en-US" altLang="en-US" sz="1000" smtClean="0">
                <a:effectLst/>
              </a:rPr>
              <a:pPr marL="0" indent="0" algn="ctr">
                <a:spcBef>
                  <a:spcPct val="0"/>
                </a:spcBef>
                <a:spcAft>
                  <a:spcPct val="0"/>
                </a:spcAft>
                <a:buNone/>
              </a:pPr>
              <a:t>20</a:t>
            </a:fld>
            <a:endParaRPr lang="en-US" sz="1000"/>
          </a:p>
        </p:txBody>
      </p:sp>
      <p:sp>
        <p:nvSpPr>
          <p:cNvPr id="1730" name="Text Placeholder 10">
            <a:extLst>
              <a:ext uri="{FF2B5EF4-FFF2-40B4-BE49-F238E27FC236}">
                <a16:creationId xmlns:a16="http://schemas.microsoft.com/office/drawing/2014/main" id="{494E1CCA-9E3D-63E8-C826-4969B3B2CE55}"/>
              </a:ext>
            </a:extLst>
          </p:cNvPr>
          <p:cNvSpPr txBox="1">
            <a:spLocks/>
          </p:cNvSpPr>
          <p:nvPr>
            <p:custDataLst>
              <p:tags r:id="rId60"/>
            </p:custDataLst>
          </p:nvPr>
        </p:nvSpPr>
        <p:spPr bwMode="gray">
          <a:xfrm>
            <a:off x="7537450" y="3673475"/>
            <a:ext cx="17462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1E0DD93-7508-493A-81AA-A46C2E0A87B4}" type="datetime'''''''3''''''''''''''''''''''''''''''''''''''3'''''''''''">
              <a:rPr lang="en-US" altLang="en-US" sz="1000" smtClean="0">
                <a:effectLst/>
              </a:rPr>
              <a:pPr marL="0" indent="0" algn="ctr">
                <a:spcBef>
                  <a:spcPct val="0"/>
                </a:spcBef>
                <a:spcAft>
                  <a:spcPct val="0"/>
                </a:spcAft>
                <a:buNone/>
              </a:pPr>
              <a:t>33</a:t>
            </a:fld>
            <a:endParaRPr lang="en-US" sz="1000"/>
          </a:p>
        </p:txBody>
      </p:sp>
      <p:sp>
        <p:nvSpPr>
          <p:cNvPr id="1732" name="Text Placeholder 10">
            <a:extLst>
              <a:ext uri="{FF2B5EF4-FFF2-40B4-BE49-F238E27FC236}">
                <a16:creationId xmlns:a16="http://schemas.microsoft.com/office/drawing/2014/main" id="{D2A9CA49-C62A-E4B5-5E18-022862E840CE}"/>
              </a:ext>
            </a:extLst>
          </p:cNvPr>
          <p:cNvSpPr txBox="1">
            <a:spLocks/>
          </p:cNvSpPr>
          <p:nvPr>
            <p:custDataLst>
              <p:tags r:id="rId61"/>
            </p:custDataLst>
          </p:nvPr>
        </p:nvSpPr>
        <p:spPr bwMode="gray">
          <a:xfrm>
            <a:off x="8501063" y="4371975"/>
            <a:ext cx="17462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DA87229-7E0F-490F-8515-B6414AAF35BC}" type="datetime'''''''''''''''''''''''''''''''''''''''''1''1'''''''''''">
              <a:rPr lang="en-US" altLang="en-US" sz="1000" smtClean="0">
                <a:effectLst/>
              </a:rPr>
              <a:pPr marL="0" indent="0" algn="ctr">
                <a:spcBef>
                  <a:spcPct val="0"/>
                </a:spcBef>
                <a:spcAft>
                  <a:spcPct val="0"/>
                </a:spcAft>
                <a:buNone/>
              </a:pPr>
              <a:t>11</a:t>
            </a:fld>
            <a:endParaRPr lang="en-US" sz="1000"/>
          </a:p>
        </p:txBody>
      </p:sp>
      <p:sp>
        <p:nvSpPr>
          <p:cNvPr id="1733" name="Text Placeholder 10">
            <a:extLst>
              <a:ext uri="{FF2B5EF4-FFF2-40B4-BE49-F238E27FC236}">
                <a16:creationId xmlns:a16="http://schemas.microsoft.com/office/drawing/2014/main" id="{C1C8EDC2-2ABE-736F-7915-8343BC699312}"/>
              </a:ext>
            </a:extLst>
          </p:cNvPr>
          <p:cNvSpPr txBox="1">
            <a:spLocks/>
          </p:cNvSpPr>
          <p:nvPr>
            <p:custDataLst>
              <p:tags r:id="rId62"/>
            </p:custDataLst>
          </p:nvPr>
        </p:nvSpPr>
        <p:spPr bwMode="gray">
          <a:xfrm>
            <a:off x="8982075" y="4313238"/>
            <a:ext cx="17462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AC2E178-9E40-44E8-B163-AA04A716D380}" type="datetime'''''''1''''''2'''''''''''''''''''''''''''''''''''''''''''">
              <a:rPr lang="en-US" altLang="en-US" sz="1000" smtClean="0">
                <a:effectLst/>
              </a:rPr>
              <a:pPr marL="0" indent="0" algn="ctr">
                <a:spcBef>
                  <a:spcPct val="0"/>
                </a:spcBef>
                <a:spcAft>
                  <a:spcPct val="0"/>
                </a:spcAft>
                <a:buNone/>
              </a:pPr>
              <a:t>12</a:t>
            </a:fld>
            <a:endParaRPr lang="en-US" sz="1000"/>
          </a:p>
        </p:txBody>
      </p:sp>
      <p:sp>
        <p:nvSpPr>
          <p:cNvPr id="1734" name="Text Placeholder 10">
            <a:extLst>
              <a:ext uri="{FF2B5EF4-FFF2-40B4-BE49-F238E27FC236}">
                <a16:creationId xmlns:a16="http://schemas.microsoft.com/office/drawing/2014/main" id="{8B889F74-F09C-1EB3-6562-7823F142C5C5}"/>
              </a:ext>
            </a:extLst>
          </p:cNvPr>
          <p:cNvSpPr txBox="1">
            <a:spLocks/>
          </p:cNvSpPr>
          <p:nvPr>
            <p:custDataLst>
              <p:tags r:id="rId63"/>
            </p:custDataLst>
          </p:nvPr>
        </p:nvSpPr>
        <p:spPr bwMode="gray">
          <a:xfrm>
            <a:off x="9464675" y="4243388"/>
            <a:ext cx="1746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150FD64-50EE-447F-8EF3-6B637A6880B2}" type="datetime'''''''''1''''''''5'''''''''''''''''''''''''''''''''''">
              <a:rPr lang="en-US" altLang="en-US" sz="1000" smtClean="0">
                <a:effectLst/>
              </a:rPr>
              <a:pPr marL="0" indent="0" algn="ctr">
                <a:spcBef>
                  <a:spcPct val="0"/>
                </a:spcBef>
                <a:spcAft>
                  <a:spcPct val="0"/>
                </a:spcAft>
                <a:buNone/>
              </a:pPr>
              <a:t>15</a:t>
            </a:fld>
            <a:endParaRPr lang="en-US" sz="1000"/>
          </a:p>
        </p:txBody>
      </p:sp>
      <p:sp>
        <p:nvSpPr>
          <p:cNvPr id="1726" name="Text Placeholder 10">
            <a:extLst>
              <a:ext uri="{FF2B5EF4-FFF2-40B4-BE49-F238E27FC236}">
                <a16:creationId xmlns:a16="http://schemas.microsoft.com/office/drawing/2014/main" id="{4C513E9C-8B6D-A393-1353-6678012C0C4F}"/>
              </a:ext>
            </a:extLst>
          </p:cNvPr>
          <p:cNvSpPr txBox="1">
            <a:spLocks/>
          </p:cNvSpPr>
          <p:nvPr>
            <p:custDataLst>
              <p:tags r:id="rId64"/>
            </p:custDataLst>
          </p:nvPr>
        </p:nvSpPr>
        <p:spPr bwMode="gray">
          <a:xfrm>
            <a:off x="5610225" y="2994025"/>
            <a:ext cx="1746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2A66AAB-922A-4887-A5D0-860CD9EC2CD8}" type="datetime'''''''5''''''4'''''''''''''''''''''''''''''''''''''">
              <a:rPr lang="en-US" altLang="en-US" sz="1000" smtClean="0">
                <a:effectLst/>
              </a:rPr>
              <a:pPr marL="0" indent="0" algn="ctr">
                <a:spcBef>
                  <a:spcPct val="0"/>
                </a:spcBef>
                <a:spcAft>
                  <a:spcPct val="0"/>
                </a:spcAft>
                <a:buNone/>
              </a:pPr>
              <a:t>54</a:t>
            </a:fld>
            <a:endParaRPr lang="en-US" sz="1000"/>
          </a:p>
        </p:txBody>
      </p:sp>
      <p:sp>
        <p:nvSpPr>
          <p:cNvPr id="1630" name="Text Placeholder 10">
            <a:extLst>
              <a:ext uri="{FF2B5EF4-FFF2-40B4-BE49-F238E27FC236}">
                <a16:creationId xmlns:a16="http://schemas.microsoft.com/office/drawing/2014/main" id="{D642AD8C-D2D6-9A9E-9509-1C7EFC7F78E3}"/>
              </a:ext>
            </a:extLst>
          </p:cNvPr>
          <p:cNvSpPr txBox="1">
            <a:spLocks/>
          </p:cNvSpPr>
          <p:nvPr>
            <p:custDataLst>
              <p:tags r:id="rId65"/>
            </p:custDataLst>
          </p:nvPr>
        </p:nvSpPr>
        <p:spPr bwMode="auto">
          <a:xfrm>
            <a:off x="1130300" y="2428875"/>
            <a:ext cx="463550" cy="215900"/>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9E9BB15-AD9F-4025-BDD5-28342162C62C}" type="datetime'''''''''''''''''+3''''5''''''''''''''''''''''''''''''''%'''''">
              <a:rPr lang="en-US" altLang="en-US" sz="1000" b="1" smtClean="0">
                <a:effectLst/>
              </a:rPr>
              <a:pPr marL="0" indent="0" algn="ctr">
                <a:spcBef>
                  <a:spcPct val="0"/>
                </a:spcBef>
                <a:spcAft>
                  <a:spcPct val="0"/>
                </a:spcAft>
                <a:buNone/>
              </a:pPr>
              <a:t>+35%</a:t>
            </a:fld>
            <a:endParaRPr lang="en-US" sz="1000" b="1"/>
          </a:p>
        </p:txBody>
      </p:sp>
      <p:sp>
        <p:nvSpPr>
          <p:cNvPr id="1638" name="Text Placeholder 10">
            <a:extLst>
              <a:ext uri="{FF2B5EF4-FFF2-40B4-BE49-F238E27FC236}">
                <a16:creationId xmlns:a16="http://schemas.microsoft.com/office/drawing/2014/main" id="{C569CE80-B99C-D6EA-59C8-99159FB3608F}"/>
              </a:ext>
            </a:extLst>
          </p:cNvPr>
          <p:cNvSpPr txBox="1">
            <a:spLocks/>
          </p:cNvSpPr>
          <p:nvPr>
            <p:custDataLst>
              <p:tags r:id="rId66"/>
            </p:custDataLst>
          </p:nvPr>
        </p:nvSpPr>
        <p:spPr bwMode="auto">
          <a:xfrm>
            <a:off x="3057525" y="2112963"/>
            <a:ext cx="463550" cy="215900"/>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C5DF4AB-4F9D-48DA-B4CA-724EA3C18704}" type="datetime'''''''+''2''''''''''''''''''''''''7''''''''''''''%'''''''''">
              <a:rPr lang="en-US" altLang="en-US" sz="1000" b="1" smtClean="0">
                <a:effectLst/>
              </a:rPr>
              <a:pPr marL="0" indent="0" algn="ctr">
                <a:spcBef>
                  <a:spcPct val="0"/>
                </a:spcBef>
                <a:spcAft>
                  <a:spcPct val="0"/>
                </a:spcAft>
                <a:buNone/>
              </a:pPr>
              <a:t>+27%</a:t>
            </a:fld>
            <a:endParaRPr lang="en-US" sz="1000" b="1"/>
          </a:p>
        </p:txBody>
      </p:sp>
      <p:sp>
        <p:nvSpPr>
          <p:cNvPr id="1657" name="Text Placeholder 10">
            <a:extLst>
              <a:ext uri="{FF2B5EF4-FFF2-40B4-BE49-F238E27FC236}">
                <a16:creationId xmlns:a16="http://schemas.microsoft.com/office/drawing/2014/main" id="{521C36B9-5C7D-DE60-8F6B-88135F0FDF1F}"/>
              </a:ext>
            </a:extLst>
          </p:cNvPr>
          <p:cNvSpPr txBox="1">
            <a:spLocks/>
          </p:cNvSpPr>
          <p:nvPr>
            <p:custDataLst>
              <p:tags r:id="rId67"/>
            </p:custDataLst>
          </p:nvPr>
        </p:nvSpPr>
        <p:spPr bwMode="auto">
          <a:xfrm>
            <a:off x="4933950" y="2863850"/>
            <a:ext cx="561975" cy="215900"/>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881D058-0AB4-4FDA-BC8F-7C3E0ABBFD4E}" type="datetime'''''''''''''''''+''''''1''''''1''''''''''''0''''''%'''''">
              <a:rPr lang="en-US" altLang="en-US" sz="1000" b="1" smtClean="0">
                <a:effectLst/>
              </a:rPr>
              <a:pPr marL="0" indent="0" algn="ctr">
                <a:spcBef>
                  <a:spcPct val="0"/>
                </a:spcBef>
                <a:spcAft>
                  <a:spcPct val="0"/>
                </a:spcAft>
                <a:buNone/>
              </a:pPr>
              <a:t>+110%</a:t>
            </a:fld>
            <a:endParaRPr lang="en-US" sz="1000" b="1"/>
          </a:p>
        </p:txBody>
      </p:sp>
      <p:sp>
        <p:nvSpPr>
          <p:cNvPr id="1667" name="Text Placeholder 10">
            <a:extLst>
              <a:ext uri="{FF2B5EF4-FFF2-40B4-BE49-F238E27FC236}">
                <a16:creationId xmlns:a16="http://schemas.microsoft.com/office/drawing/2014/main" id="{14B77BCF-3747-6AEF-76B8-63C5A5782CA0}"/>
              </a:ext>
            </a:extLst>
          </p:cNvPr>
          <p:cNvSpPr txBox="1">
            <a:spLocks/>
          </p:cNvSpPr>
          <p:nvPr>
            <p:custDataLst>
              <p:tags r:id="rId68"/>
            </p:custDataLst>
          </p:nvPr>
        </p:nvSpPr>
        <p:spPr bwMode="auto">
          <a:xfrm>
            <a:off x="6861175" y="3533775"/>
            <a:ext cx="561975" cy="215900"/>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A61FA65-0A05-4BDE-8357-B8B39B744DB2}" type="datetime'''+''''''''''''''''''''''''''2''''''''''''''''88''%'''">
              <a:rPr lang="en-US" altLang="en-US" sz="1000" b="1" smtClean="0">
                <a:effectLst/>
              </a:rPr>
              <a:pPr marL="0" indent="0" algn="ctr">
                <a:spcBef>
                  <a:spcPct val="0"/>
                </a:spcBef>
                <a:spcAft>
                  <a:spcPct val="0"/>
                </a:spcAft>
                <a:buNone/>
              </a:pPr>
              <a:t>+288%</a:t>
            </a:fld>
            <a:endParaRPr lang="en-US" sz="1000" b="1"/>
          </a:p>
        </p:txBody>
      </p:sp>
      <p:sp>
        <p:nvSpPr>
          <p:cNvPr id="1677" name="Text Placeholder 10">
            <a:extLst>
              <a:ext uri="{FF2B5EF4-FFF2-40B4-BE49-F238E27FC236}">
                <a16:creationId xmlns:a16="http://schemas.microsoft.com/office/drawing/2014/main" id="{879653DF-B9B0-F8F8-F1CC-2ADB4040F521}"/>
              </a:ext>
            </a:extLst>
          </p:cNvPr>
          <p:cNvSpPr txBox="1">
            <a:spLocks/>
          </p:cNvSpPr>
          <p:nvPr>
            <p:custDataLst>
              <p:tags r:id="rId69"/>
            </p:custDataLst>
          </p:nvPr>
        </p:nvSpPr>
        <p:spPr bwMode="auto">
          <a:xfrm>
            <a:off x="8837613" y="3995738"/>
            <a:ext cx="463550" cy="215900"/>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A23A7DB-8299-4BA4-8D46-DFB3BC5FE9E9}" type="datetime'''''''''''''+''3''''''''''9''%'">
              <a:rPr lang="en-US" altLang="en-US" sz="1000" b="1" smtClean="0">
                <a:effectLst/>
              </a:rPr>
              <a:pPr marL="0" indent="0" algn="ctr">
                <a:spcBef>
                  <a:spcPct val="0"/>
                </a:spcBef>
                <a:spcAft>
                  <a:spcPct val="0"/>
                </a:spcAft>
                <a:buNone/>
              </a:pPr>
              <a:t>+39%</a:t>
            </a:fld>
            <a:endParaRPr lang="en-US" sz="1000" b="1"/>
          </a:p>
        </p:txBody>
      </p:sp>
      <p:sp>
        <p:nvSpPr>
          <p:cNvPr id="1802" name="Rectangle 1801">
            <a:extLst>
              <a:ext uri="{FF2B5EF4-FFF2-40B4-BE49-F238E27FC236}">
                <a16:creationId xmlns:a16="http://schemas.microsoft.com/office/drawing/2014/main" id="{204CB06B-1E5B-DC36-6B3C-8605FF86173F}"/>
              </a:ext>
            </a:extLst>
          </p:cNvPr>
          <p:cNvSpPr/>
          <p:nvPr/>
        </p:nvSpPr>
        <p:spPr bwMode="gray">
          <a:xfrm>
            <a:off x="8119441" y="1934617"/>
            <a:ext cx="1673847" cy="119752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 name="Title 3">
            <a:extLst>
              <a:ext uri="{FF2B5EF4-FFF2-40B4-BE49-F238E27FC236}">
                <a16:creationId xmlns:a16="http://schemas.microsoft.com/office/drawing/2014/main" id="{5F6F7288-B9EE-F871-309A-66606CD5D2A7}"/>
              </a:ext>
            </a:extLst>
          </p:cNvPr>
          <p:cNvSpPr>
            <a:spLocks noGrp="1"/>
          </p:cNvSpPr>
          <p:nvPr>
            <p:ph type="title"/>
          </p:nvPr>
        </p:nvSpPr>
        <p:spPr/>
        <p:txBody>
          <a:bodyPr vert="horz">
            <a:noAutofit/>
          </a:bodyPr>
          <a:lstStyle/>
          <a:p>
            <a:r>
              <a:rPr lang="en-US"/>
              <a:t>Income-level increase drives growing animal protein consumption, with highest growth rates in South America and Asia</a:t>
            </a:r>
          </a:p>
        </p:txBody>
      </p:sp>
      <p:sp>
        <p:nvSpPr>
          <p:cNvPr id="2" name="btfpNotesBox292759">
            <a:extLst>
              <a:ext uri="{FF2B5EF4-FFF2-40B4-BE49-F238E27FC236}">
                <a16:creationId xmlns:a16="http://schemas.microsoft.com/office/drawing/2014/main" id="{E2AC3BB7-0A2E-92E5-886D-DED53998CA40}"/>
              </a:ext>
            </a:extLst>
          </p:cNvPr>
          <p:cNvSpPr txBox="1"/>
          <p:nvPr>
            <p:custDataLst>
              <p:tags r:id="rId70"/>
            </p:custDataLst>
          </p:nvPr>
        </p:nvSpPr>
        <p:spPr bwMode="gray">
          <a:xfrm>
            <a:off x="329184" y="6419088"/>
            <a:ext cx="9964568" cy="369332"/>
          </a:xfrm>
          <a:prstGeom prst="rect">
            <a:avLst/>
          </a:prstGeom>
          <a:noFill/>
        </p:spPr>
        <p:txBody>
          <a:bodyPr vert="horz" wrap="square" lIns="0" tIns="0" rIns="0" bIns="0" rtlCol="0" anchor="b">
            <a:spAutoFit/>
          </a:bodyPr>
          <a:lstStyle/>
          <a:p>
            <a:pPr marL="0" indent="0">
              <a:spcBef>
                <a:spcPts val="0"/>
              </a:spcBef>
              <a:buNone/>
            </a:pPr>
            <a:endParaRPr lang="en-US" sz="800">
              <a:solidFill>
                <a:srgbClr val="000000"/>
              </a:solidFill>
            </a:endParaRPr>
          </a:p>
          <a:p>
            <a:pPr marL="0" indent="0">
              <a:spcBef>
                <a:spcPts val="0"/>
              </a:spcBef>
              <a:buNone/>
            </a:pPr>
            <a:r>
              <a:rPr lang="en-US" sz="800">
                <a:solidFill>
                  <a:srgbClr val="000000"/>
                </a:solidFill>
              </a:rPr>
              <a:t>Source: FAOSTAT, </a:t>
            </a:r>
            <a:r>
              <a:rPr lang="en-US" sz="800">
                <a:solidFill>
                  <a:srgbClr val="000000"/>
                </a:solidFill>
                <a:hlinkClick r:id="rId90"/>
              </a:rPr>
              <a:t>Food balances </a:t>
            </a:r>
            <a:r>
              <a:rPr lang="en-US" sz="800">
                <a:solidFill>
                  <a:srgbClr val="000000"/>
                </a:solidFill>
              </a:rPr>
              <a:t>(2024).</a:t>
            </a:r>
          </a:p>
          <a:p>
            <a:r>
              <a:rPr lang="en-US" sz="800">
                <a:solidFill>
                  <a:srgbClr val="000000"/>
                </a:solidFill>
              </a:rPr>
              <a:t>Credit:</a:t>
            </a:r>
            <a:r>
              <a:rPr lang="en-US" sz="800">
                <a:solidFill>
                  <a:srgbClr val="000000"/>
                </a:solidFill>
                <a:latin typeface="Arial"/>
                <a:cs typeface="Arial"/>
              </a:rPr>
              <a:t> </a:t>
            </a:r>
            <a:r>
              <a:rPr lang="en-US" sz="800" err="1">
                <a:latin typeface="Arial"/>
                <a:cs typeface="Arial"/>
              </a:rPr>
              <a:t>Asya</a:t>
            </a:r>
            <a:r>
              <a:rPr lang="en-US" sz="800">
                <a:latin typeface="Arial"/>
                <a:cs typeface="Arial"/>
              </a:rPr>
              <a:t> </a:t>
            </a:r>
            <a:r>
              <a:rPr lang="en-US" sz="800" err="1">
                <a:latin typeface="Arial"/>
                <a:cs typeface="Arial"/>
              </a:rPr>
              <a:t>Ikizler</a:t>
            </a:r>
            <a:r>
              <a:rPr lang="en-US" sz="800">
                <a:solidFill>
                  <a:srgbClr val="000000"/>
                </a:solidFill>
                <a:cs typeface="Arial"/>
              </a:rPr>
              <a:t>,</a:t>
            </a:r>
            <a:r>
              <a:rPr lang="en-US" sz="800">
                <a:latin typeface="Arial"/>
                <a:cs typeface="Arial"/>
              </a:rPr>
              <a:t> Nadine </a:t>
            </a:r>
            <a:r>
              <a:rPr lang="en-US" sz="800" err="1">
                <a:latin typeface="Arial"/>
                <a:cs typeface="Arial"/>
              </a:rPr>
              <a:t>Palmowski</a:t>
            </a:r>
            <a:r>
              <a:rPr lang="en-US" sz="800">
                <a:latin typeface="Arial"/>
                <a:cs typeface="Arial"/>
              </a:rPr>
              <a:t>, </a:t>
            </a:r>
            <a:r>
              <a:rPr lang="en-US" sz="800" err="1">
                <a:solidFill>
                  <a:srgbClr val="000000"/>
                </a:solidFill>
                <a:cs typeface="Arial"/>
              </a:rPr>
              <a:t>Raissa</a:t>
            </a:r>
            <a:r>
              <a:rPr lang="en-US" sz="800">
                <a:solidFill>
                  <a:srgbClr val="000000"/>
                </a:solidFill>
                <a:cs typeface="Arial"/>
              </a:rPr>
              <a:t> </a:t>
            </a:r>
            <a:r>
              <a:rPr lang="en-US" sz="800" err="1">
                <a:solidFill>
                  <a:srgbClr val="000000"/>
                </a:solidFill>
                <a:cs typeface="Arial"/>
              </a:rPr>
              <a:t>Coan</a:t>
            </a:r>
            <a:r>
              <a:rPr lang="en-US" sz="800">
                <a:solidFill>
                  <a:srgbClr val="000000"/>
                </a:solidFill>
                <a:cs typeface="Arial"/>
              </a:rPr>
              <a:t> Ribeiro, </a:t>
            </a:r>
            <a:r>
              <a:rPr lang="en-US" sz="800">
                <a:latin typeface="Arial"/>
                <a:cs typeface="Arial"/>
              </a:rPr>
              <a:t>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91"/>
              </a:rPr>
              <a:t>Gernot Wagner</a:t>
            </a:r>
            <a:r>
              <a:rPr lang="en-US" sz="800"/>
              <a:t>. </a:t>
            </a:r>
            <a:r>
              <a:rPr lang="en-US" sz="800">
                <a:hlinkClick r:id="rId92"/>
              </a:rPr>
              <a:t>Share with attribution</a:t>
            </a:r>
            <a:r>
              <a:rPr lang="en-US" sz="800"/>
              <a:t>: </a:t>
            </a:r>
            <a:r>
              <a:rPr lang="en-US" sz="800" err="1"/>
              <a:t>Sayn</a:t>
            </a:r>
            <a:r>
              <a:rPr lang="en-US" sz="800"/>
              <a:t>-Wittgenstein </a:t>
            </a:r>
            <a:r>
              <a:rPr lang="en-US" sz="800" i="1"/>
              <a:t>et al., </a:t>
            </a:r>
            <a:r>
              <a:rPr lang="en-US" sz="800"/>
              <a:t>“</a:t>
            </a:r>
            <a:r>
              <a:rPr lang="en-US" sz="800">
                <a:hlinkClick r:id="rId93"/>
              </a:rPr>
              <a:t>Sustainable Proteins</a:t>
            </a:r>
            <a:r>
              <a:rPr lang="en-US" sz="800"/>
              <a:t>” (16 May 2025).</a:t>
            </a:r>
            <a:endParaRPr lang="en-US" sz="800">
              <a:solidFill>
                <a:srgbClr val="000000"/>
              </a:solidFill>
            </a:endParaRPr>
          </a:p>
        </p:txBody>
      </p:sp>
      <p:sp>
        <p:nvSpPr>
          <p:cNvPr id="7" name="Rectangle 6">
            <a:extLst>
              <a:ext uri="{FF2B5EF4-FFF2-40B4-BE49-F238E27FC236}">
                <a16:creationId xmlns:a16="http://schemas.microsoft.com/office/drawing/2014/main" id="{7E702DC4-3276-BC4F-9CDA-AF2F9056BCBC}"/>
              </a:ext>
            </a:extLst>
          </p:cNvPr>
          <p:cNvSpPr/>
          <p:nvPr/>
        </p:nvSpPr>
        <p:spPr bwMode="gray">
          <a:xfrm>
            <a:off x="393771" y="1517881"/>
            <a:ext cx="8283504" cy="31892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indent="0">
              <a:buNone/>
            </a:pPr>
            <a:r>
              <a:rPr lang="en-US" sz="1600" b="1">
                <a:solidFill>
                  <a:schemeClr val="tx1"/>
                </a:solidFill>
              </a:rPr>
              <a:t>Historic animal protein consumption by region from 1970 to 2022 in g/capita/day </a:t>
            </a:r>
            <a:endParaRPr lang="en-US" sz="1600" b="1" i="1">
              <a:solidFill>
                <a:schemeClr val="tx1"/>
              </a:solidFill>
            </a:endParaRPr>
          </a:p>
        </p:txBody>
      </p:sp>
      <p:cxnSp>
        <p:nvCxnSpPr>
          <p:cNvPr id="1077" name="btfpColumnHeaderBoxLine223027">
            <a:extLst>
              <a:ext uri="{FF2B5EF4-FFF2-40B4-BE49-F238E27FC236}">
                <a16:creationId xmlns:a16="http://schemas.microsoft.com/office/drawing/2014/main" id="{A988ED64-9055-D003-9BA1-601600978C81}"/>
              </a:ext>
            </a:extLst>
          </p:cNvPr>
          <p:cNvCxnSpPr>
            <a:cxnSpLocks/>
          </p:cNvCxnSpPr>
          <p:nvPr/>
        </p:nvCxnSpPr>
        <p:spPr bwMode="gray">
          <a:xfrm>
            <a:off x="393771" y="1825078"/>
            <a:ext cx="9402053"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913" name="Rectangle 912">
            <a:extLst>
              <a:ext uri="{FF2B5EF4-FFF2-40B4-BE49-F238E27FC236}">
                <a16:creationId xmlns:a16="http://schemas.microsoft.com/office/drawing/2014/main" id="{FCAAD20D-DB70-4F75-E79A-15746AACE9C4}"/>
              </a:ext>
            </a:extLst>
          </p:cNvPr>
          <p:cNvSpPr/>
          <p:nvPr/>
        </p:nvSpPr>
        <p:spPr bwMode="gray">
          <a:xfrm>
            <a:off x="8191988" y="6059575"/>
            <a:ext cx="1791866" cy="25736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indent="0" algn="ctr">
              <a:buNone/>
            </a:pPr>
            <a:r>
              <a:rPr lang="en-US" sz="1200" b="1">
                <a:solidFill>
                  <a:schemeClr val="tx1"/>
                </a:solidFill>
              </a:rPr>
              <a:t>Africa</a:t>
            </a:r>
          </a:p>
        </p:txBody>
      </p:sp>
      <p:sp>
        <p:nvSpPr>
          <p:cNvPr id="629" name="Rectangle 628">
            <a:extLst>
              <a:ext uri="{FF2B5EF4-FFF2-40B4-BE49-F238E27FC236}">
                <a16:creationId xmlns:a16="http://schemas.microsoft.com/office/drawing/2014/main" id="{1660D9E0-C0F3-FB54-34DE-323FCFA6D5FD}"/>
              </a:ext>
            </a:extLst>
          </p:cNvPr>
          <p:cNvSpPr/>
          <p:nvPr/>
        </p:nvSpPr>
        <p:spPr bwMode="gray">
          <a:xfrm>
            <a:off x="4525717" y="6056401"/>
            <a:ext cx="1387966" cy="25736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indent="0" algn="ctr">
              <a:buNone/>
            </a:pPr>
            <a:r>
              <a:rPr lang="en-US" sz="1200" b="1">
                <a:solidFill>
                  <a:schemeClr val="tx1"/>
                </a:solidFill>
              </a:rPr>
              <a:t>South America</a:t>
            </a:r>
          </a:p>
        </p:txBody>
      </p:sp>
      <p:sp>
        <p:nvSpPr>
          <p:cNvPr id="630" name="Rectangle 629">
            <a:extLst>
              <a:ext uri="{FF2B5EF4-FFF2-40B4-BE49-F238E27FC236}">
                <a16:creationId xmlns:a16="http://schemas.microsoft.com/office/drawing/2014/main" id="{ADCF8528-F5E9-F084-46AE-09137ABED288}"/>
              </a:ext>
            </a:extLst>
          </p:cNvPr>
          <p:cNvSpPr/>
          <p:nvPr/>
        </p:nvSpPr>
        <p:spPr bwMode="gray">
          <a:xfrm>
            <a:off x="2363891" y="6056401"/>
            <a:ext cx="1791866" cy="25736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indent="0" algn="ctr">
              <a:buNone/>
            </a:pPr>
            <a:r>
              <a:rPr lang="en-US" sz="1200" b="1">
                <a:solidFill>
                  <a:schemeClr val="tx1"/>
                </a:solidFill>
              </a:rPr>
              <a:t>United States</a:t>
            </a:r>
          </a:p>
        </p:txBody>
      </p:sp>
      <p:sp>
        <p:nvSpPr>
          <p:cNvPr id="631" name="Rectangle 630">
            <a:extLst>
              <a:ext uri="{FF2B5EF4-FFF2-40B4-BE49-F238E27FC236}">
                <a16:creationId xmlns:a16="http://schemas.microsoft.com/office/drawing/2014/main" id="{032E7F9C-7FAC-BC5C-D260-FC67E21C557F}"/>
              </a:ext>
            </a:extLst>
          </p:cNvPr>
          <p:cNvSpPr/>
          <p:nvPr/>
        </p:nvSpPr>
        <p:spPr bwMode="gray">
          <a:xfrm>
            <a:off x="6236422" y="6056401"/>
            <a:ext cx="1791866" cy="25736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indent="0" algn="ctr">
              <a:buNone/>
            </a:pPr>
            <a:r>
              <a:rPr lang="en-US" sz="1200" b="1">
                <a:solidFill>
                  <a:schemeClr val="tx1"/>
                </a:solidFill>
              </a:rPr>
              <a:t>Asia</a:t>
            </a:r>
          </a:p>
        </p:txBody>
      </p:sp>
      <p:sp>
        <p:nvSpPr>
          <p:cNvPr id="632" name="Rectangle 631">
            <a:extLst>
              <a:ext uri="{FF2B5EF4-FFF2-40B4-BE49-F238E27FC236}">
                <a16:creationId xmlns:a16="http://schemas.microsoft.com/office/drawing/2014/main" id="{B844294E-22A6-AF8C-2463-A30FD10869A5}"/>
              </a:ext>
            </a:extLst>
          </p:cNvPr>
          <p:cNvSpPr/>
          <p:nvPr/>
        </p:nvSpPr>
        <p:spPr bwMode="gray">
          <a:xfrm>
            <a:off x="515642" y="6056401"/>
            <a:ext cx="1791866" cy="25736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indent="0" algn="ctr">
              <a:buNone/>
            </a:pPr>
            <a:r>
              <a:rPr lang="en-US" sz="1200" b="1">
                <a:solidFill>
                  <a:schemeClr val="tx1"/>
                </a:solidFill>
              </a:rPr>
              <a:t>Western Europe </a:t>
            </a:r>
          </a:p>
        </p:txBody>
      </p:sp>
      <p:sp>
        <p:nvSpPr>
          <p:cNvPr id="1367" name="Rectangle 1366">
            <a:extLst>
              <a:ext uri="{FF2B5EF4-FFF2-40B4-BE49-F238E27FC236}">
                <a16:creationId xmlns:a16="http://schemas.microsoft.com/office/drawing/2014/main" id="{46F85707-93BE-A390-C3DF-177C71565F4C}"/>
              </a:ext>
            </a:extLst>
          </p:cNvPr>
          <p:cNvSpPr/>
          <p:nvPr>
            <p:custDataLst>
              <p:tags r:id="rId71"/>
            </p:custDataLst>
          </p:nvPr>
        </p:nvSpPr>
        <p:spPr bwMode="auto">
          <a:xfrm>
            <a:off x="8199438" y="2027238"/>
            <a:ext cx="214313" cy="160338"/>
          </a:xfrm>
          <a:prstGeom prst="rect">
            <a:avLst/>
          </a:prstGeom>
          <a:solidFill>
            <a:schemeClr val="accent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368" name="Rectangle 1367">
            <a:extLst>
              <a:ext uri="{FF2B5EF4-FFF2-40B4-BE49-F238E27FC236}">
                <a16:creationId xmlns:a16="http://schemas.microsoft.com/office/drawing/2014/main" id="{D54BA371-990F-4EDB-6F46-76B7188544D1}"/>
              </a:ext>
            </a:extLst>
          </p:cNvPr>
          <p:cNvSpPr/>
          <p:nvPr>
            <p:custDataLst>
              <p:tags r:id="rId72"/>
            </p:custDataLst>
          </p:nvPr>
        </p:nvSpPr>
        <p:spPr bwMode="auto">
          <a:xfrm>
            <a:off x="8199438" y="2260600"/>
            <a:ext cx="214313" cy="160338"/>
          </a:xfrm>
          <a:prstGeom prst="rect">
            <a:avLst/>
          </a:prstGeom>
          <a:solidFill>
            <a:schemeClr val="accent2"/>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390" name="Rectangle 1389">
            <a:extLst>
              <a:ext uri="{FF2B5EF4-FFF2-40B4-BE49-F238E27FC236}">
                <a16:creationId xmlns:a16="http://schemas.microsoft.com/office/drawing/2014/main" id="{F3E4E8A0-9CDE-D5F3-A341-BDF840A56093}"/>
              </a:ext>
            </a:extLst>
          </p:cNvPr>
          <p:cNvSpPr/>
          <p:nvPr>
            <p:custDataLst>
              <p:tags r:id="rId73"/>
            </p:custDataLst>
          </p:nvPr>
        </p:nvSpPr>
        <p:spPr bwMode="auto">
          <a:xfrm>
            <a:off x="8199438" y="2493963"/>
            <a:ext cx="214313" cy="160338"/>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122" name="Text Placeholder 10">
            <a:extLst>
              <a:ext uri="{FF2B5EF4-FFF2-40B4-BE49-F238E27FC236}">
                <a16:creationId xmlns:a16="http://schemas.microsoft.com/office/drawing/2014/main" id="{0AA42432-AAAD-AEB2-8340-15A1D135819B}"/>
              </a:ext>
            </a:extLst>
          </p:cNvPr>
          <p:cNvSpPr txBox="1">
            <a:spLocks/>
          </p:cNvSpPr>
          <p:nvPr>
            <p:custDataLst>
              <p:tags r:id="rId74"/>
            </p:custDataLst>
          </p:nvPr>
        </p:nvSpPr>
        <p:spPr bwMode="auto">
          <a:xfrm>
            <a:off x="8464550" y="2022475"/>
            <a:ext cx="10398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a:t>Fish and seafood</a:t>
            </a:r>
            <a:endParaRPr lang="en-US" sz="1200"/>
          </a:p>
        </p:txBody>
      </p:sp>
      <p:sp>
        <p:nvSpPr>
          <p:cNvPr id="1143" name="Text Placeholder 10">
            <a:extLst>
              <a:ext uri="{FF2B5EF4-FFF2-40B4-BE49-F238E27FC236}">
                <a16:creationId xmlns:a16="http://schemas.microsoft.com/office/drawing/2014/main" id="{46ACDC33-E190-79EB-9053-DA538E1DB9ED}"/>
              </a:ext>
            </a:extLst>
          </p:cNvPr>
          <p:cNvSpPr txBox="1">
            <a:spLocks/>
          </p:cNvSpPr>
          <p:nvPr>
            <p:custDataLst>
              <p:tags r:id="rId75"/>
            </p:custDataLst>
          </p:nvPr>
        </p:nvSpPr>
        <p:spPr bwMode="auto">
          <a:xfrm>
            <a:off x="8464550" y="2255838"/>
            <a:ext cx="887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a:t>Dairy and eggs</a:t>
            </a:r>
            <a:endParaRPr lang="en-US" sz="1200"/>
          </a:p>
        </p:txBody>
      </p:sp>
      <p:sp>
        <p:nvSpPr>
          <p:cNvPr id="1384" name="Text Placeholder 10">
            <a:extLst>
              <a:ext uri="{FF2B5EF4-FFF2-40B4-BE49-F238E27FC236}">
                <a16:creationId xmlns:a16="http://schemas.microsoft.com/office/drawing/2014/main" id="{24A67B08-E1BA-2708-A994-CBFE93F3E11E}"/>
              </a:ext>
            </a:extLst>
          </p:cNvPr>
          <p:cNvSpPr txBox="1">
            <a:spLocks/>
          </p:cNvSpPr>
          <p:nvPr>
            <p:custDataLst>
              <p:tags r:id="rId76"/>
            </p:custDataLst>
          </p:nvPr>
        </p:nvSpPr>
        <p:spPr bwMode="auto">
          <a:xfrm>
            <a:off x="8464550" y="2489200"/>
            <a:ext cx="338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C2122938-5ADF-4DEF-8EB1-39D52A5A71E1}" type="datetime'''''''''''''''M''''''''''''''''e''''''''''''''''''''a''''t'''">
              <a:rPr lang="en-US" altLang="en-US" sz="1200" smtClean="0"/>
              <a:pPr marL="0" indent="0">
                <a:spcBef>
                  <a:spcPct val="0"/>
                </a:spcBef>
                <a:spcAft>
                  <a:spcPct val="0"/>
                </a:spcAft>
                <a:buNone/>
              </a:pPr>
              <a:t>Meat</a:t>
            </a:fld>
            <a:endParaRPr lang="en-US" sz="1200"/>
          </a:p>
        </p:txBody>
      </p:sp>
      <p:sp>
        <p:nvSpPr>
          <p:cNvPr id="1453" name="TextBox 1452">
            <a:extLst>
              <a:ext uri="{FF2B5EF4-FFF2-40B4-BE49-F238E27FC236}">
                <a16:creationId xmlns:a16="http://schemas.microsoft.com/office/drawing/2014/main" id="{FD41ADFE-8D91-CC51-CDF5-BFCD7155E922}"/>
              </a:ext>
            </a:extLst>
          </p:cNvPr>
          <p:cNvSpPr txBox="1"/>
          <p:nvPr/>
        </p:nvSpPr>
        <p:spPr bwMode="gray">
          <a:xfrm>
            <a:off x="9957921" y="1553634"/>
            <a:ext cx="2068825" cy="4239622"/>
          </a:xfrm>
          <a:prstGeom prst="rect">
            <a:avLst/>
          </a:prstGeom>
          <a:solidFill>
            <a:srgbClr val="E3E8EE"/>
          </a:solidFill>
        </p:spPr>
        <p:txBody>
          <a:bodyPr wrap="square" lIns="137160" tIns="137160" rIns="274320" bIns="137160" rtlCol="0">
            <a:sp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a:spcBef>
                <a:spcPts val="600"/>
              </a:spcBef>
              <a:spcAft>
                <a:spcPts val="300"/>
              </a:spcAft>
              <a:buFontTx/>
              <a:buNone/>
              <a:defRPr/>
            </a:pPr>
            <a:r>
              <a:rPr lang="en-US" sz="1250" b="1"/>
              <a:t>Observations</a:t>
            </a:r>
          </a:p>
          <a:p>
            <a:pPr marL="171450" indent="-171450">
              <a:spcBef>
                <a:spcPts val="600"/>
              </a:spcBef>
              <a:buFont typeface="Arial" panose="020B0604020202020204" pitchFamily="34" charset="0"/>
              <a:buChar char="•"/>
            </a:pPr>
            <a:r>
              <a:rPr lang="en-US" sz="1050" b="1">
                <a:solidFill>
                  <a:schemeClr val="tx1"/>
                </a:solidFill>
                <a:cs typeface="Arial"/>
              </a:rPr>
              <a:t>Animal protein consumption per capita increased significantly </a:t>
            </a:r>
            <a:r>
              <a:rPr lang="en-US" sz="1050">
                <a:solidFill>
                  <a:schemeClr val="tx1"/>
                </a:solidFill>
                <a:cs typeface="Arial"/>
              </a:rPr>
              <a:t>over the past decades in all continents.</a:t>
            </a:r>
          </a:p>
          <a:p>
            <a:pPr lvl="1">
              <a:defRPr/>
            </a:pPr>
            <a:r>
              <a:rPr lang="en-US" altLang="ja-JP" sz="1000"/>
              <a:t>Highest consumption is in the United States and Western Europe.</a:t>
            </a:r>
          </a:p>
          <a:p>
            <a:pPr lvl="1">
              <a:defRPr/>
            </a:pPr>
            <a:r>
              <a:rPr lang="en-US" altLang="ja-JP" sz="1000"/>
              <a:t>Highest growth rates are in Asia and South America.</a:t>
            </a:r>
          </a:p>
          <a:p>
            <a:pPr marL="171450" indent="-171450">
              <a:spcBef>
                <a:spcPts val="600"/>
              </a:spcBef>
              <a:buFont typeface="Arial" panose="020B0604020202020204" pitchFamily="34" charset="0"/>
              <a:buChar char="•"/>
            </a:pPr>
            <a:r>
              <a:rPr lang="en-US" sz="1050" b="1">
                <a:cs typeface="Arial"/>
              </a:rPr>
              <a:t>Meat consumption has the fastest growth rate among all animal proteins </a:t>
            </a:r>
            <a:r>
              <a:rPr lang="en-US" sz="1050">
                <a:solidFill>
                  <a:schemeClr val="tx1"/>
                </a:solidFill>
                <a:cs typeface="Arial"/>
              </a:rPr>
              <a:t>across all continents.</a:t>
            </a:r>
          </a:p>
          <a:p>
            <a:pPr marL="171450" indent="-171450">
              <a:spcBef>
                <a:spcPts val="600"/>
              </a:spcBef>
              <a:buFont typeface="Arial" panose="020B0604020202020204" pitchFamily="34" charset="0"/>
              <a:buChar char="•"/>
            </a:pPr>
            <a:r>
              <a:rPr lang="en-US" sz="1050" b="1">
                <a:solidFill>
                  <a:schemeClr val="tx1"/>
                </a:solidFill>
                <a:cs typeface="Arial"/>
              </a:rPr>
              <a:t>The trend is expected to continue</a:t>
            </a:r>
            <a:r>
              <a:rPr lang="en-US" sz="1050">
                <a:solidFill>
                  <a:schemeClr val="tx1"/>
                </a:solidFill>
                <a:cs typeface="Arial"/>
              </a:rPr>
              <a:t>, hence </a:t>
            </a:r>
            <a:br>
              <a:rPr lang="en-US" sz="1050">
                <a:solidFill>
                  <a:schemeClr val="tx1"/>
                </a:solidFill>
                <a:cs typeface="Arial"/>
              </a:rPr>
            </a:br>
            <a:r>
              <a:rPr lang="en-US" sz="1050">
                <a:solidFill>
                  <a:schemeClr val="tx1"/>
                </a:solidFill>
                <a:cs typeface="Arial"/>
              </a:rPr>
              <a:t>the importance of decarbonizing livestock.</a:t>
            </a:r>
          </a:p>
        </p:txBody>
      </p:sp>
      <p:grpSp>
        <p:nvGrpSpPr>
          <p:cNvPr id="1905" name="Group 1904">
            <a:extLst>
              <a:ext uri="{FF2B5EF4-FFF2-40B4-BE49-F238E27FC236}">
                <a16:creationId xmlns:a16="http://schemas.microsoft.com/office/drawing/2014/main" id="{6659927A-A489-0630-C521-B78744B62F00}"/>
              </a:ext>
            </a:extLst>
          </p:cNvPr>
          <p:cNvGrpSpPr/>
          <p:nvPr/>
        </p:nvGrpSpPr>
        <p:grpSpPr>
          <a:xfrm>
            <a:off x="8148721" y="2704153"/>
            <a:ext cx="1607432" cy="369332"/>
            <a:chOff x="7919062" y="2635057"/>
            <a:chExt cx="1607432" cy="369332"/>
          </a:xfrm>
        </p:grpSpPr>
        <p:sp>
          <p:nvSpPr>
            <p:cNvPr id="1907" name="btfpNotesBox292759">
              <a:extLst>
                <a:ext uri="{FF2B5EF4-FFF2-40B4-BE49-F238E27FC236}">
                  <a16:creationId xmlns:a16="http://schemas.microsoft.com/office/drawing/2014/main" id="{6B920C68-00AF-E97D-549E-8B3BC9431682}"/>
                </a:ext>
              </a:extLst>
            </p:cNvPr>
            <p:cNvSpPr txBox="1"/>
            <p:nvPr>
              <p:custDataLst>
                <p:tags r:id="rId84"/>
              </p:custDataLst>
            </p:nvPr>
          </p:nvSpPr>
          <p:spPr bwMode="gray">
            <a:xfrm>
              <a:off x="8256588" y="2635057"/>
              <a:ext cx="1269906" cy="369332"/>
            </a:xfrm>
            <a:prstGeom prst="rect">
              <a:avLst/>
            </a:prstGeom>
            <a:noFill/>
          </p:spPr>
          <p:txBody>
            <a:bodyPr vert="horz" wrap="square" lIns="0" tIns="0" rIns="0" bIns="0" rtlCol="0" anchor="b">
              <a:spAutoFit/>
            </a:bodyPr>
            <a:lstStyle/>
            <a:p>
              <a:pPr marL="0" indent="0">
                <a:spcBef>
                  <a:spcPts val="0"/>
                </a:spcBef>
                <a:buNone/>
              </a:pPr>
              <a:r>
                <a:rPr lang="en-US" sz="1200">
                  <a:solidFill>
                    <a:srgbClr val="000000"/>
                  </a:solidFill>
                </a:rPr>
                <a:t>Per-capita change in consumption</a:t>
              </a:r>
            </a:p>
          </p:txBody>
        </p:sp>
        <p:sp>
          <p:nvSpPr>
            <p:cNvPr id="1908" name="Oval 1907">
              <a:extLst>
                <a:ext uri="{FF2B5EF4-FFF2-40B4-BE49-F238E27FC236}">
                  <a16:creationId xmlns:a16="http://schemas.microsoft.com/office/drawing/2014/main" id="{793B8335-CBB2-62DB-7831-668E05AB41C5}"/>
                </a:ext>
              </a:extLst>
            </p:cNvPr>
            <p:cNvSpPr/>
            <p:nvPr/>
          </p:nvSpPr>
          <p:spPr bwMode="gray">
            <a:xfrm>
              <a:off x="7919062" y="2655564"/>
              <a:ext cx="290248" cy="20320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0" rIns="36000" bIns="36000" numCol="1" spcCol="0" rtlCol="0" fromWordArt="0" anchor="t" anchorCtr="0" forceAA="0" compatLnSpc="1">
              <a:prstTxWarp prst="textNoShape">
                <a:avLst/>
              </a:prstTxWarp>
              <a:noAutofit/>
            </a:bodyPr>
            <a:lstStyle/>
            <a:p>
              <a:pPr marL="0" indent="0" algn="ctr">
                <a:buNone/>
              </a:pPr>
              <a:r>
                <a:rPr lang="en-US" sz="900" b="1">
                  <a:solidFill>
                    <a:schemeClr val="tx1"/>
                  </a:solidFill>
                </a:rPr>
                <a:t>%</a:t>
              </a:r>
            </a:p>
          </p:txBody>
        </p:sp>
      </p:grpSp>
      <p:graphicFrame>
        <p:nvGraphicFramePr>
          <p:cNvPr id="29" name="Chart 28">
            <a:extLst>
              <a:ext uri="{FF2B5EF4-FFF2-40B4-BE49-F238E27FC236}">
                <a16:creationId xmlns:a16="http://schemas.microsoft.com/office/drawing/2014/main" id="{C6447F33-CAB4-7AE0-9F1A-E6573F618562}"/>
              </a:ext>
            </a:extLst>
          </p:cNvPr>
          <p:cNvGraphicFramePr/>
          <p:nvPr>
            <p:custDataLst>
              <p:tags r:id="rId77"/>
            </p:custDataLst>
            <p:extLst>
              <p:ext uri="{D42A27DB-BD31-4B8C-83A1-F6EECF244321}">
                <p14:modId xmlns:p14="http://schemas.microsoft.com/office/powerpoint/2010/main" val="3193794311"/>
              </p:ext>
            </p:extLst>
          </p:nvPr>
        </p:nvGraphicFramePr>
        <p:xfrm>
          <a:off x="336550" y="5124450"/>
          <a:ext cx="1960563" cy="1157288"/>
        </p:xfrm>
        <a:graphic>
          <a:graphicData uri="http://schemas.openxmlformats.org/drawingml/2006/chart">
            <c:chart xmlns:c="http://schemas.openxmlformats.org/drawingml/2006/chart" xmlns:r="http://schemas.openxmlformats.org/officeDocument/2006/relationships" r:id="rId94"/>
          </a:graphicData>
        </a:graphic>
      </p:graphicFrame>
      <p:graphicFrame>
        <p:nvGraphicFramePr>
          <p:cNvPr id="30" name="Chart 29">
            <a:extLst>
              <a:ext uri="{FF2B5EF4-FFF2-40B4-BE49-F238E27FC236}">
                <a16:creationId xmlns:a16="http://schemas.microsoft.com/office/drawing/2014/main" id="{67C920D3-EFEE-4389-CFD7-5C2B2C971E20}"/>
              </a:ext>
            </a:extLst>
          </p:cNvPr>
          <p:cNvGraphicFramePr/>
          <p:nvPr>
            <p:custDataLst>
              <p:tags r:id="rId78"/>
            </p:custDataLst>
            <p:extLst>
              <p:ext uri="{D42A27DB-BD31-4B8C-83A1-F6EECF244321}">
                <p14:modId xmlns:p14="http://schemas.microsoft.com/office/powerpoint/2010/main" val="1100876939"/>
              </p:ext>
            </p:extLst>
          </p:nvPr>
        </p:nvGraphicFramePr>
        <p:xfrm>
          <a:off x="2241550" y="5124450"/>
          <a:ext cx="1960563" cy="1157288"/>
        </p:xfrm>
        <a:graphic>
          <a:graphicData uri="http://schemas.openxmlformats.org/drawingml/2006/chart">
            <c:chart xmlns:c="http://schemas.openxmlformats.org/drawingml/2006/chart" xmlns:r="http://schemas.openxmlformats.org/officeDocument/2006/relationships" r:id="rId95"/>
          </a:graphicData>
        </a:graphic>
      </p:graphicFrame>
      <p:sp useBgFill="1">
        <p:nvSpPr>
          <p:cNvPr id="1393" name="Text Placeholder 10">
            <a:extLst>
              <a:ext uri="{FF2B5EF4-FFF2-40B4-BE49-F238E27FC236}">
                <a16:creationId xmlns:a16="http://schemas.microsoft.com/office/drawing/2014/main" id="{A7D15C60-E4D2-B368-AB6C-89005A11BD01}"/>
              </a:ext>
            </a:extLst>
          </p:cNvPr>
          <p:cNvSpPr txBox="1">
            <a:spLocks/>
          </p:cNvSpPr>
          <p:nvPr>
            <p:custDataLst>
              <p:tags r:id="rId79"/>
            </p:custDataLst>
          </p:nvPr>
        </p:nvSpPr>
        <p:spPr bwMode="gray">
          <a:xfrm>
            <a:off x="3106738" y="5621338"/>
            <a:ext cx="279400" cy="152400"/>
          </a:xfrm>
          <a:prstGeom prst="rect">
            <a:avLst/>
          </a:prstGeom>
          <a:ln>
            <a:noFill/>
          </a:ln>
          <a:effec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B25ADBF-D64D-4132-B7AF-E98F0D115284}" type="datetime'''''''''''''''''''''''''''''''1''''0.''''''''''''''''''''''3'">
              <a:rPr lang="en-US" altLang="en-US" sz="1000" smtClean="0">
                <a:effectLst/>
              </a:rPr>
              <a:pPr marL="0" indent="0" algn="ctr">
                <a:spcBef>
                  <a:spcPct val="0"/>
                </a:spcBef>
                <a:spcAft>
                  <a:spcPct val="0"/>
                </a:spcAft>
                <a:buNone/>
              </a:pPr>
              <a:t>10.3</a:t>
            </a:fld>
            <a:endParaRPr lang="en-US" sz="1000"/>
          </a:p>
        </p:txBody>
      </p:sp>
      <p:graphicFrame>
        <p:nvGraphicFramePr>
          <p:cNvPr id="31" name="Chart 30">
            <a:extLst>
              <a:ext uri="{FF2B5EF4-FFF2-40B4-BE49-F238E27FC236}">
                <a16:creationId xmlns:a16="http://schemas.microsoft.com/office/drawing/2014/main" id="{43F4C5D7-63C6-EB82-1090-731927642F9F}"/>
              </a:ext>
            </a:extLst>
          </p:cNvPr>
          <p:cNvGraphicFramePr/>
          <p:nvPr>
            <p:custDataLst>
              <p:tags r:id="rId80"/>
            </p:custDataLst>
            <p:extLst>
              <p:ext uri="{D42A27DB-BD31-4B8C-83A1-F6EECF244321}">
                <p14:modId xmlns:p14="http://schemas.microsoft.com/office/powerpoint/2010/main" val="3571784861"/>
              </p:ext>
            </p:extLst>
          </p:nvPr>
        </p:nvGraphicFramePr>
        <p:xfrm>
          <a:off x="4368800" y="5124450"/>
          <a:ext cx="1611313" cy="1157288"/>
        </p:xfrm>
        <a:graphic>
          <a:graphicData uri="http://schemas.openxmlformats.org/drawingml/2006/chart">
            <c:chart xmlns:c="http://schemas.openxmlformats.org/drawingml/2006/chart" xmlns:r="http://schemas.openxmlformats.org/officeDocument/2006/relationships" r:id="rId96"/>
          </a:graphicData>
        </a:graphic>
      </p:graphicFrame>
      <p:graphicFrame>
        <p:nvGraphicFramePr>
          <p:cNvPr id="32" name="Chart 31">
            <a:extLst>
              <a:ext uri="{FF2B5EF4-FFF2-40B4-BE49-F238E27FC236}">
                <a16:creationId xmlns:a16="http://schemas.microsoft.com/office/drawing/2014/main" id="{E17E566F-8799-8105-79D6-AE858E12F486}"/>
              </a:ext>
            </a:extLst>
          </p:cNvPr>
          <p:cNvGraphicFramePr/>
          <p:nvPr>
            <p:custDataLst>
              <p:tags r:id="rId81"/>
            </p:custDataLst>
            <p:extLst>
              <p:ext uri="{D42A27DB-BD31-4B8C-83A1-F6EECF244321}">
                <p14:modId xmlns:p14="http://schemas.microsoft.com/office/powerpoint/2010/main" val="1445954526"/>
              </p:ext>
            </p:extLst>
          </p:nvPr>
        </p:nvGraphicFramePr>
        <p:xfrm>
          <a:off x="6165850" y="5124450"/>
          <a:ext cx="1960563" cy="1157288"/>
        </p:xfrm>
        <a:graphic>
          <a:graphicData uri="http://schemas.openxmlformats.org/drawingml/2006/chart">
            <c:chart xmlns:c="http://schemas.openxmlformats.org/drawingml/2006/chart" xmlns:r="http://schemas.openxmlformats.org/officeDocument/2006/relationships" r:id="rId97"/>
          </a:graphicData>
        </a:graphic>
      </p:graphicFrame>
      <p:sp useBgFill="1">
        <p:nvSpPr>
          <p:cNvPr id="1831" name="Text Placeholder 10">
            <a:extLst>
              <a:ext uri="{FF2B5EF4-FFF2-40B4-BE49-F238E27FC236}">
                <a16:creationId xmlns:a16="http://schemas.microsoft.com/office/drawing/2014/main" id="{26352D87-DEAE-E735-0305-89720595CEA1}"/>
              </a:ext>
            </a:extLst>
          </p:cNvPr>
          <p:cNvSpPr txBox="1">
            <a:spLocks/>
          </p:cNvSpPr>
          <p:nvPr>
            <p:custDataLst>
              <p:tags r:id="rId82"/>
            </p:custDataLst>
          </p:nvPr>
        </p:nvSpPr>
        <p:spPr bwMode="gray">
          <a:xfrm>
            <a:off x="7031038" y="5662613"/>
            <a:ext cx="279400" cy="152400"/>
          </a:xfrm>
          <a:prstGeom prst="rect">
            <a:avLst/>
          </a:prstGeom>
          <a:ln>
            <a:noFill/>
          </a:ln>
          <a:effec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9579C97-2D31-4C11-B68A-EA857D4303BE}" type="datetime'1''''''''''8''.''''6'''''''''''''''''''''''''">
              <a:rPr lang="en-US" altLang="en-US" sz="1000" smtClean="0">
                <a:effectLst/>
              </a:rPr>
              <a:pPr marL="0" indent="0" algn="ctr">
                <a:spcBef>
                  <a:spcPct val="0"/>
                </a:spcBef>
                <a:spcAft>
                  <a:spcPct val="0"/>
                </a:spcAft>
                <a:buNone/>
              </a:pPr>
              <a:t>18.6</a:t>
            </a:fld>
            <a:endParaRPr lang="en-US" sz="1000"/>
          </a:p>
        </p:txBody>
      </p:sp>
      <p:graphicFrame>
        <p:nvGraphicFramePr>
          <p:cNvPr id="33" name="Chart 32">
            <a:extLst>
              <a:ext uri="{FF2B5EF4-FFF2-40B4-BE49-F238E27FC236}">
                <a16:creationId xmlns:a16="http://schemas.microsoft.com/office/drawing/2014/main" id="{A11D07FC-8B0C-A2E9-E926-FB99AD5C830A}"/>
              </a:ext>
            </a:extLst>
          </p:cNvPr>
          <p:cNvGraphicFramePr/>
          <p:nvPr>
            <p:custDataLst>
              <p:tags r:id="rId83"/>
            </p:custDataLst>
            <p:extLst>
              <p:ext uri="{D42A27DB-BD31-4B8C-83A1-F6EECF244321}">
                <p14:modId xmlns:p14="http://schemas.microsoft.com/office/powerpoint/2010/main" val="1273820643"/>
              </p:ext>
            </p:extLst>
          </p:nvPr>
        </p:nvGraphicFramePr>
        <p:xfrm>
          <a:off x="8108950" y="5124450"/>
          <a:ext cx="1960563" cy="1157288"/>
        </p:xfrm>
        <a:graphic>
          <a:graphicData uri="http://schemas.openxmlformats.org/drawingml/2006/chart">
            <c:chart xmlns:c="http://schemas.openxmlformats.org/drawingml/2006/chart" xmlns:r="http://schemas.openxmlformats.org/officeDocument/2006/relationships" r:id="rId98"/>
          </a:graphicData>
        </a:graphic>
      </p:graphicFrame>
      <p:sp>
        <p:nvSpPr>
          <p:cNvPr id="1843" name="TextBox 1842">
            <a:extLst>
              <a:ext uri="{FF2B5EF4-FFF2-40B4-BE49-F238E27FC236}">
                <a16:creationId xmlns:a16="http://schemas.microsoft.com/office/drawing/2014/main" id="{B1C90A4C-749F-D7CD-E2B5-3F6270D23CAA}"/>
              </a:ext>
            </a:extLst>
          </p:cNvPr>
          <p:cNvSpPr txBox="1"/>
          <p:nvPr/>
        </p:nvSpPr>
        <p:spPr bwMode="gray">
          <a:xfrm>
            <a:off x="57449" y="5022639"/>
            <a:ext cx="800219" cy="1079329"/>
          </a:xfrm>
          <a:prstGeom prst="rect">
            <a:avLst/>
          </a:prstGeom>
          <a:noFill/>
        </p:spPr>
        <p:txBody>
          <a:bodyPr vert="vert270" wrap="square" lIns="137160" tIns="137160" rIns="274320" bIns="137160" rtlCol="0">
            <a:spAutoFit/>
          </a:bodyPr>
          <a:lstStyle/>
          <a:p>
            <a:pPr marL="0" indent="0" algn="l">
              <a:spcBef>
                <a:spcPts val="600"/>
              </a:spcBef>
              <a:spcAft>
                <a:spcPts val="600"/>
              </a:spcAft>
              <a:buNone/>
            </a:pPr>
            <a:r>
              <a:rPr lang="en-US" sz="1250"/>
              <a:t>GDP in </a:t>
            </a:r>
            <a:br>
              <a:rPr lang="en-US" sz="1250"/>
            </a:br>
            <a:r>
              <a:rPr lang="en-US" sz="1250"/>
              <a:t>$ trillions</a:t>
            </a:r>
          </a:p>
        </p:txBody>
      </p:sp>
      <p:sp>
        <p:nvSpPr>
          <p:cNvPr id="99" name="Pentagon 98">
            <a:extLst>
              <a:ext uri="{FF2B5EF4-FFF2-40B4-BE49-F238E27FC236}">
                <a16:creationId xmlns:a16="http://schemas.microsoft.com/office/drawing/2014/main" id="{E0F52994-D38D-2513-E401-FBF355E80DC2}"/>
              </a:ext>
            </a:extLst>
          </p:cNvPr>
          <p:cNvSpPr/>
          <p:nvPr/>
        </p:nvSpPr>
        <p:spPr bwMode="gray">
          <a:xfrm>
            <a:off x="32754" y="20911"/>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Industry Overview</a:t>
            </a:r>
          </a:p>
        </p:txBody>
      </p:sp>
      <p:sp>
        <p:nvSpPr>
          <p:cNvPr id="100" name="Chevron 99">
            <a:extLst>
              <a:ext uri="{FF2B5EF4-FFF2-40B4-BE49-F238E27FC236}">
                <a16:creationId xmlns:a16="http://schemas.microsoft.com/office/drawing/2014/main" id="{F09CFE85-817F-FBB4-8334-7EB90BCC721A}"/>
              </a:ext>
            </a:extLst>
          </p:cNvPr>
          <p:cNvSpPr/>
          <p:nvPr/>
        </p:nvSpPr>
        <p:spPr bwMode="gray">
          <a:xfrm>
            <a:off x="1951430" y="20911"/>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dirty="0" smtClean="0">
                <a:solidFill>
                  <a:schemeClr val="bg1"/>
                </a:solidFill>
              </a:rPr>
              <a:t>Diets</a:t>
            </a:r>
            <a:endParaRPr lang="en-US" sz="1600" dirty="0">
              <a:solidFill>
                <a:schemeClr val="bg1"/>
              </a:solidFill>
            </a:endParaRPr>
          </a:p>
        </p:txBody>
      </p:sp>
    </p:spTree>
    <p:custDataLst>
      <p:tags r:id="rId2"/>
    </p:custDataLst>
    <p:extLst>
      <p:ext uri="{BB962C8B-B14F-4D97-AF65-F5344CB8AC3E}">
        <p14:creationId xmlns:p14="http://schemas.microsoft.com/office/powerpoint/2010/main" val="834040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5376B-BE3C-7A19-B146-A1AFD1ABDE27}"/>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A08ACD99-DDC3-832D-44E9-591979671CA0}"/>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8678" name="think-cell Slide" r:id="rId50" imgW="7772400" imgH="10058400" progId="TCLayout.ActiveDocument.1">
                  <p:embed/>
                </p:oleObj>
              </mc:Choice>
              <mc:Fallback>
                <p:oleObj name="think-cell Slide" r:id="rId50" imgW="7772400" imgH="10058400" progId="TCLayout.ActiveDocument.1">
                  <p:embed/>
                  <p:pic>
                    <p:nvPicPr>
                      <p:cNvPr id="4" name="think-cell data - do not delete" hidden="1">
                        <a:extLst>
                          <a:ext uri="{FF2B5EF4-FFF2-40B4-BE49-F238E27FC236}">
                            <a16:creationId xmlns:a16="http://schemas.microsoft.com/office/drawing/2014/main" id="{A08ACD99-DDC3-832D-44E9-591979671CA0}"/>
                          </a:ext>
                        </a:extLst>
                      </p:cNvPr>
                      <p:cNvPicPr/>
                      <p:nvPr/>
                    </p:nvPicPr>
                    <p:blipFill>
                      <a:blip r:embed="rId51"/>
                      <a:stretch>
                        <a:fillRect/>
                      </a:stretch>
                    </p:blipFill>
                    <p:spPr>
                      <a:xfrm>
                        <a:off x="1588" y="1588"/>
                        <a:ext cx="1227" cy="1588"/>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27650398-AD1C-271A-4326-AF88A58FC5E9}"/>
              </a:ext>
            </a:extLst>
          </p:cNvPr>
          <p:cNvSpPr txBox="1">
            <a:spLocks/>
          </p:cNvSpPr>
          <p:nvPr/>
        </p:nvSpPr>
        <p:spPr>
          <a:xfrm>
            <a:off x="329184" y="528500"/>
            <a:ext cx="11570542" cy="882788"/>
          </a:xfrm>
          <a:prstGeom prst="rect">
            <a:avLst/>
          </a:prstGeom>
        </p:spPr>
        <p:txBody>
          <a:bodyPr vert="horz" lIns="91440" tIns="0" rIns="91440" bIns="45720" rtlCol="0" anchor="t">
            <a:no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r>
              <a:rPr lang="en-US"/>
              <a:t>Variations in meat production and consumption across regions highlight the need for tailored sustainable protein strategies</a:t>
            </a:r>
          </a:p>
        </p:txBody>
      </p:sp>
      <p:graphicFrame>
        <p:nvGraphicFramePr>
          <p:cNvPr id="2764" name="Chart 2763">
            <a:extLst>
              <a:ext uri="{FF2B5EF4-FFF2-40B4-BE49-F238E27FC236}">
                <a16:creationId xmlns:a16="http://schemas.microsoft.com/office/drawing/2014/main" id="{4E6E0397-2074-251C-5DC4-637385AD749A}"/>
              </a:ext>
            </a:extLst>
          </p:cNvPr>
          <p:cNvGraphicFramePr/>
          <p:nvPr>
            <p:custDataLst>
              <p:tags r:id="rId3"/>
            </p:custDataLst>
          </p:nvPr>
        </p:nvGraphicFramePr>
        <p:xfrm>
          <a:off x="58738" y="2063750"/>
          <a:ext cx="4279900" cy="3856038"/>
        </p:xfrm>
        <a:graphic>
          <a:graphicData uri="http://schemas.openxmlformats.org/drawingml/2006/chart">
            <c:chart xmlns:c="http://schemas.openxmlformats.org/drawingml/2006/chart" xmlns:r="http://schemas.openxmlformats.org/officeDocument/2006/relationships" r:id="rId52"/>
          </a:graphicData>
        </a:graphic>
      </p:graphicFrame>
      <p:cxnSp>
        <p:nvCxnSpPr>
          <p:cNvPr id="1689" name="Straight Connector 1688">
            <a:extLst>
              <a:ext uri="{FF2B5EF4-FFF2-40B4-BE49-F238E27FC236}">
                <a16:creationId xmlns:a16="http://schemas.microsoft.com/office/drawing/2014/main" id="{396B5FE1-0D43-7C14-6DCD-6EC472EADA5E}"/>
              </a:ext>
            </a:extLst>
          </p:cNvPr>
          <p:cNvCxnSpPr>
            <a:cxnSpLocks/>
          </p:cNvCxnSpPr>
          <p:nvPr>
            <p:custDataLst>
              <p:tags r:id="rId4"/>
            </p:custDataLst>
          </p:nvPr>
        </p:nvCxnSpPr>
        <p:spPr bwMode="auto">
          <a:xfrm>
            <a:off x="638176" y="3911600"/>
            <a:ext cx="276225" cy="0"/>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707" name="Straight Connector 1706">
            <a:extLst>
              <a:ext uri="{FF2B5EF4-FFF2-40B4-BE49-F238E27FC236}">
                <a16:creationId xmlns:a16="http://schemas.microsoft.com/office/drawing/2014/main" id="{E8571A8D-40E1-EA4F-9CD8-F059CB375495}"/>
              </a:ext>
            </a:extLst>
          </p:cNvPr>
          <p:cNvCxnSpPr>
            <a:cxnSpLocks/>
          </p:cNvCxnSpPr>
          <p:nvPr>
            <p:custDataLst>
              <p:tags r:id="rId5"/>
            </p:custDataLst>
          </p:nvPr>
        </p:nvCxnSpPr>
        <p:spPr bwMode="auto">
          <a:xfrm>
            <a:off x="1050926" y="4832350"/>
            <a:ext cx="276225" cy="31750"/>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717" name="Straight Connector 1716">
            <a:extLst>
              <a:ext uri="{FF2B5EF4-FFF2-40B4-BE49-F238E27FC236}">
                <a16:creationId xmlns:a16="http://schemas.microsoft.com/office/drawing/2014/main" id="{3F4EAC52-17EB-3D41-5ABF-919947D1DD19}"/>
              </a:ext>
            </a:extLst>
          </p:cNvPr>
          <p:cNvCxnSpPr/>
          <p:nvPr>
            <p:custDataLst>
              <p:tags r:id="rId6"/>
            </p:custDataLst>
          </p:nvPr>
        </p:nvCxnSpPr>
        <p:spPr bwMode="auto">
          <a:xfrm>
            <a:off x="1465263" y="3749675"/>
            <a:ext cx="274638" cy="12700"/>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773" name="Straight Connector 1772">
            <a:extLst>
              <a:ext uri="{FF2B5EF4-FFF2-40B4-BE49-F238E27FC236}">
                <a16:creationId xmlns:a16="http://schemas.microsoft.com/office/drawing/2014/main" id="{CB7523B3-95A8-19BE-9D7E-6EFAC1232140}"/>
              </a:ext>
            </a:extLst>
          </p:cNvPr>
          <p:cNvCxnSpPr>
            <a:cxnSpLocks/>
          </p:cNvCxnSpPr>
          <p:nvPr>
            <p:custDataLst>
              <p:tags r:id="rId7"/>
            </p:custDataLst>
          </p:nvPr>
        </p:nvCxnSpPr>
        <p:spPr bwMode="auto">
          <a:xfrm flipV="1">
            <a:off x="1878013" y="5118100"/>
            <a:ext cx="276225" cy="7938"/>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785" name="Straight Connector 1784">
            <a:extLst>
              <a:ext uri="{FF2B5EF4-FFF2-40B4-BE49-F238E27FC236}">
                <a16:creationId xmlns:a16="http://schemas.microsoft.com/office/drawing/2014/main" id="{3A4CD48B-C991-A30E-2195-E3FE48D93196}"/>
              </a:ext>
            </a:extLst>
          </p:cNvPr>
          <p:cNvCxnSpPr/>
          <p:nvPr>
            <p:custDataLst>
              <p:tags r:id="rId8"/>
            </p:custDataLst>
          </p:nvPr>
        </p:nvCxnSpPr>
        <p:spPr bwMode="auto">
          <a:xfrm>
            <a:off x="2292350" y="2135188"/>
            <a:ext cx="274638" cy="73025"/>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797" name="Straight Connector 1796">
            <a:extLst>
              <a:ext uri="{FF2B5EF4-FFF2-40B4-BE49-F238E27FC236}">
                <a16:creationId xmlns:a16="http://schemas.microsoft.com/office/drawing/2014/main" id="{D47D0AA0-C869-3489-7802-38A627CE8CA3}"/>
              </a:ext>
            </a:extLst>
          </p:cNvPr>
          <p:cNvCxnSpPr>
            <a:cxnSpLocks/>
          </p:cNvCxnSpPr>
          <p:nvPr>
            <p:custDataLst>
              <p:tags r:id="rId9"/>
            </p:custDataLst>
          </p:nvPr>
        </p:nvCxnSpPr>
        <p:spPr bwMode="auto">
          <a:xfrm flipV="1">
            <a:off x="2705100" y="2713038"/>
            <a:ext cx="274638" cy="419100"/>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807" name="Straight Connector 1806">
            <a:extLst>
              <a:ext uri="{FF2B5EF4-FFF2-40B4-BE49-F238E27FC236}">
                <a16:creationId xmlns:a16="http://schemas.microsoft.com/office/drawing/2014/main" id="{67FAFF08-7A0F-9C35-518C-E46C5AA89F6E}"/>
              </a:ext>
            </a:extLst>
          </p:cNvPr>
          <p:cNvCxnSpPr>
            <a:cxnSpLocks/>
          </p:cNvCxnSpPr>
          <p:nvPr>
            <p:custDataLst>
              <p:tags r:id="rId10"/>
            </p:custDataLst>
          </p:nvPr>
        </p:nvCxnSpPr>
        <p:spPr bwMode="auto">
          <a:xfrm flipV="1">
            <a:off x="3117851" y="5295900"/>
            <a:ext cx="276225" cy="36513"/>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845" name="Straight Connector 1844">
            <a:extLst>
              <a:ext uri="{FF2B5EF4-FFF2-40B4-BE49-F238E27FC236}">
                <a16:creationId xmlns:a16="http://schemas.microsoft.com/office/drawing/2014/main" id="{13D3651F-09D6-3F0A-1295-B767F5683A1D}"/>
              </a:ext>
            </a:extLst>
          </p:cNvPr>
          <p:cNvCxnSpPr>
            <a:cxnSpLocks/>
          </p:cNvCxnSpPr>
          <p:nvPr>
            <p:custDataLst>
              <p:tags r:id="rId11"/>
            </p:custDataLst>
          </p:nvPr>
        </p:nvCxnSpPr>
        <p:spPr bwMode="auto">
          <a:xfrm flipV="1">
            <a:off x="3532188" y="5411788"/>
            <a:ext cx="274638" cy="26988"/>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891" name="Straight Connector 1890">
            <a:extLst>
              <a:ext uri="{FF2B5EF4-FFF2-40B4-BE49-F238E27FC236}">
                <a16:creationId xmlns:a16="http://schemas.microsoft.com/office/drawing/2014/main" id="{8CA3DCD7-DF7B-A3E1-9DCC-80231F929F09}"/>
              </a:ext>
            </a:extLst>
          </p:cNvPr>
          <p:cNvCxnSpPr>
            <a:cxnSpLocks/>
          </p:cNvCxnSpPr>
          <p:nvPr>
            <p:custDataLst>
              <p:tags r:id="rId12"/>
            </p:custDataLst>
          </p:nvPr>
        </p:nvCxnSpPr>
        <p:spPr bwMode="auto">
          <a:xfrm flipV="1">
            <a:off x="3944938" y="4718050"/>
            <a:ext cx="276225" cy="66675"/>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688" name="Text Placeholder 10">
            <a:extLst>
              <a:ext uri="{FF2B5EF4-FFF2-40B4-BE49-F238E27FC236}">
                <a16:creationId xmlns:a16="http://schemas.microsoft.com/office/drawing/2014/main" id="{99E0470C-ACF3-DFF6-D19D-A8EC0CD9D7DF}"/>
              </a:ext>
            </a:extLst>
          </p:cNvPr>
          <p:cNvSpPr txBox="1">
            <a:spLocks/>
          </p:cNvSpPr>
          <p:nvPr>
            <p:custDataLst>
              <p:tags r:id="rId13"/>
            </p:custDataLst>
          </p:nvPr>
        </p:nvSpPr>
        <p:spPr bwMode="auto">
          <a:xfrm>
            <a:off x="671513" y="3825875"/>
            <a:ext cx="209550" cy="173038"/>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A33AEB9-7735-4674-94FF-77371B1A8C4A}" type="datetime'''''''''''''''''''''''''''''''''''''''0''''''''''''''''''''%'">
              <a:rPr lang="en-GB" altLang="en-US" sz="800" b="1" smtClean="0">
                <a:effectLst/>
              </a:rPr>
              <a:pPr marL="0" indent="0" algn="ctr">
                <a:spcBef>
                  <a:spcPct val="0"/>
                </a:spcBef>
                <a:spcAft>
                  <a:spcPct val="0"/>
                </a:spcAft>
                <a:buNone/>
              </a:pPr>
              <a:t>0%</a:t>
            </a:fld>
            <a:endParaRPr lang="en-GB" sz="800" b="1"/>
          </a:p>
        </p:txBody>
      </p:sp>
      <p:sp>
        <p:nvSpPr>
          <p:cNvPr id="1706" name="Text Placeholder 10">
            <a:extLst>
              <a:ext uri="{FF2B5EF4-FFF2-40B4-BE49-F238E27FC236}">
                <a16:creationId xmlns:a16="http://schemas.microsoft.com/office/drawing/2014/main" id="{5658A8BB-1A42-2025-67EB-AC9AE9DBC550}"/>
              </a:ext>
            </a:extLst>
          </p:cNvPr>
          <p:cNvSpPr txBox="1">
            <a:spLocks/>
          </p:cNvSpPr>
          <p:nvPr>
            <p:custDataLst>
              <p:tags r:id="rId14"/>
            </p:custDataLst>
          </p:nvPr>
        </p:nvSpPr>
        <p:spPr bwMode="auto">
          <a:xfrm>
            <a:off x="1060450" y="4762500"/>
            <a:ext cx="257175" cy="173038"/>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A159A69-1E54-4F84-9C51-E99FE4BA327B}" type="datetime'-1''''''%'''''''''''''''''''''''''''''''">
              <a:rPr lang="en-GB" altLang="en-US" sz="800" b="1" smtClean="0">
                <a:effectLst/>
              </a:rPr>
              <a:pPr marL="0" indent="0" algn="ctr">
                <a:spcBef>
                  <a:spcPct val="0"/>
                </a:spcBef>
                <a:spcAft>
                  <a:spcPct val="0"/>
                </a:spcAft>
                <a:buNone/>
              </a:pPr>
              <a:t>-1%</a:t>
            </a:fld>
            <a:endParaRPr lang="en-GB" sz="800" b="1"/>
          </a:p>
        </p:txBody>
      </p:sp>
      <p:sp>
        <p:nvSpPr>
          <p:cNvPr id="1716" name="Text Placeholder 10">
            <a:extLst>
              <a:ext uri="{FF2B5EF4-FFF2-40B4-BE49-F238E27FC236}">
                <a16:creationId xmlns:a16="http://schemas.microsoft.com/office/drawing/2014/main" id="{F3B5C049-D171-80C4-D440-2BD3C6225A31}"/>
              </a:ext>
            </a:extLst>
          </p:cNvPr>
          <p:cNvSpPr txBox="1">
            <a:spLocks/>
          </p:cNvSpPr>
          <p:nvPr>
            <p:custDataLst>
              <p:tags r:id="rId15"/>
            </p:custDataLst>
          </p:nvPr>
        </p:nvSpPr>
        <p:spPr bwMode="auto">
          <a:xfrm>
            <a:off x="1497013" y="3670300"/>
            <a:ext cx="209550" cy="173038"/>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6B69386-6C06-4DF0-AB06-27A3B3A48845}" type="datetime'0''%'''''''''''''''''''''''''''''''''''''''''''">
              <a:rPr lang="en-GB" altLang="en-US" sz="800" b="1" smtClean="0">
                <a:effectLst/>
              </a:rPr>
              <a:pPr marL="0" indent="0" algn="ctr">
                <a:spcBef>
                  <a:spcPct val="0"/>
                </a:spcBef>
                <a:spcAft>
                  <a:spcPct val="0"/>
                </a:spcAft>
                <a:buNone/>
              </a:pPr>
              <a:t>0%</a:t>
            </a:fld>
            <a:endParaRPr lang="en-GB" sz="800" b="1"/>
          </a:p>
        </p:txBody>
      </p:sp>
      <p:sp>
        <p:nvSpPr>
          <p:cNvPr id="1772" name="Text Placeholder 10">
            <a:extLst>
              <a:ext uri="{FF2B5EF4-FFF2-40B4-BE49-F238E27FC236}">
                <a16:creationId xmlns:a16="http://schemas.microsoft.com/office/drawing/2014/main" id="{8EF1CF8E-2585-F599-2024-568713A38A5C}"/>
              </a:ext>
            </a:extLst>
          </p:cNvPr>
          <p:cNvSpPr txBox="1">
            <a:spLocks/>
          </p:cNvSpPr>
          <p:nvPr>
            <p:custDataLst>
              <p:tags r:id="rId16"/>
            </p:custDataLst>
          </p:nvPr>
        </p:nvSpPr>
        <p:spPr bwMode="auto">
          <a:xfrm>
            <a:off x="1911350" y="5035550"/>
            <a:ext cx="209550" cy="173038"/>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4A8C215-5CCE-4356-A1DE-80091DF017BF}" type="datetime'''''''''''''0''''%'''''''''''''''''''''''''''''''''''''''''''">
              <a:rPr lang="en-GB" altLang="en-US" sz="800" b="1" smtClean="0">
                <a:effectLst/>
              </a:rPr>
              <a:pPr marL="0" indent="0" algn="ctr">
                <a:spcBef>
                  <a:spcPct val="0"/>
                </a:spcBef>
                <a:spcAft>
                  <a:spcPct val="0"/>
                </a:spcAft>
                <a:buNone/>
              </a:pPr>
              <a:t>0%</a:t>
            </a:fld>
            <a:endParaRPr lang="en-GB" sz="800" b="1"/>
          </a:p>
        </p:txBody>
      </p:sp>
      <p:sp>
        <p:nvSpPr>
          <p:cNvPr id="1784" name="Text Placeholder 10">
            <a:extLst>
              <a:ext uri="{FF2B5EF4-FFF2-40B4-BE49-F238E27FC236}">
                <a16:creationId xmlns:a16="http://schemas.microsoft.com/office/drawing/2014/main" id="{5C0FB9E3-B53D-E624-49E2-1FB2E5FABBF8}"/>
              </a:ext>
            </a:extLst>
          </p:cNvPr>
          <p:cNvSpPr txBox="1">
            <a:spLocks/>
          </p:cNvSpPr>
          <p:nvPr>
            <p:custDataLst>
              <p:tags r:id="rId17"/>
            </p:custDataLst>
          </p:nvPr>
        </p:nvSpPr>
        <p:spPr bwMode="auto">
          <a:xfrm>
            <a:off x="2300288" y="2085975"/>
            <a:ext cx="257175" cy="173038"/>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552DE24-03DD-4E6D-A389-226DF2150726}" type="datetime'''''''''-''''''''''''1''''''%'">
              <a:rPr lang="en-GB" altLang="en-US" sz="800" b="1" smtClean="0">
                <a:effectLst/>
              </a:rPr>
              <a:pPr marL="0" indent="0" algn="ctr">
                <a:spcBef>
                  <a:spcPct val="0"/>
                </a:spcBef>
                <a:spcAft>
                  <a:spcPct val="0"/>
                </a:spcAft>
                <a:buNone/>
              </a:pPr>
              <a:t>-1%</a:t>
            </a:fld>
            <a:endParaRPr lang="en-GB" sz="800" b="1"/>
          </a:p>
        </p:txBody>
      </p:sp>
      <p:sp>
        <p:nvSpPr>
          <p:cNvPr id="1796" name="Text Placeholder 10">
            <a:extLst>
              <a:ext uri="{FF2B5EF4-FFF2-40B4-BE49-F238E27FC236}">
                <a16:creationId xmlns:a16="http://schemas.microsoft.com/office/drawing/2014/main" id="{A13D3F23-9D84-D530-B9F6-7B7FB534E28E}"/>
              </a:ext>
            </a:extLst>
          </p:cNvPr>
          <p:cNvSpPr txBox="1">
            <a:spLocks/>
          </p:cNvSpPr>
          <p:nvPr>
            <p:custDataLst>
              <p:tags r:id="rId18"/>
            </p:custDataLst>
          </p:nvPr>
        </p:nvSpPr>
        <p:spPr bwMode="auto">
          <a:xfrm>
            <a:off x="2695575" y="2836863"/>
            <a:ext cx="292100" cy="173038"/>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9A4A4A0-2DFD-4979-BDD6-67CE918623A9}" type="datetime'''''''''''''''''''''''''''''''''''+''''4''''''%'''''''">
              <a:rPr lang="en-GB" altLang="en-US" sz="800" b="1" smtClean="0">
                <a:effectLst/>
              </a:rPr>
              <a:pPr marL="0" indent="0" algn="ctr">
                <a:spcBef>
                  <a:spcPct val="0"/>
                </a:spcBef>
                <a:spcAft>
                  <a:spcPct val="0"/>
                </a:spcAft>
                <a:buNone/>
              </a:pPr>
              <a:t>+4%</a:t>
            </a:fld>
            <a:endParaRPr lang="en-GB" sz="800" b="1"/>
          </a:p>
        </p:txBody>
      </p:sp>
      <p:sp>
        <p:nvSpPr>
          <p:cNvPr id="1806" name="Text Placeholder 10">
            <a:extLst>
              <a:ext uri="{FF2B5EF4-FFF2-40B4-BE49-F238E27FC236}">
                <a16:creationId xmlns:a16="http://schemas.microsoft.com/office/drawing/2014/main" id="{EF240F4A-A784-2E10-0738-F180DCF080B1}"/>
              </a:ext>
            </a:extLst>
          </p:cNvPr>
          <p:cNvSpPr txBox="1">
            <a:spLocks/>
          </p:cNvSpPr>
          <p:nvPr>
            <p:custDataLst>
              <p:tags r:id="rId19"/>
            </p:custDataLst>
          </p:nvPr>
        </p:nvSpPr>
        <p:spPr bwMode="auto">
          <a:xfrm>
            <a:off x="3109913" y="5227638"/>
            <a:ext cx="292100" cy="173038"/>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285CDC4-8820-4C45-89A9-849C34AA0AB0}" type="datetime'''+''''''''''''4''''''''%'''''''''''''''''''''''''''">
              <a:rPr lang="en-GB" altLang="en-US" sz="800" b="1" smtClean="0">
                <a:effectLst/>
              </a:rPr>
              <a:pPr marL="0" indent="0" algn="ctr">
                <a:spcBef>
                  <a:spcPct val="0"/>
                </a:spcBef>
                <a:spcAft>
                  <a:spcPct val="0"/>
                </a:spcAft>
                <a:buNone/>
              </a:pPr>
              <a:t>+4%</a:t>
            </a:fld>
            <a:endParaRPr lang="en-GB" sz="800" b="1"/>
          </a:p>
        </p:txBody>
      </p:sp>
      <p:sp>
        <p:nvSpPr>
          <p:cNvPr id="1844" name="Text Placeholder 10">
            <a:extLst>
              <a:ext uri="{FF2B5EF4-FFF2-40B4-BE49-F238E27FC236}">
                <a16:creationId xmlns:a16="http://schemas.microsoft.com/office/drawing/2014/main" id="{54916E36-86A5-8D69-7213-BC0C23A8C152}"/>
              </a:ext>
            </a:extLst>
          </p:cNvPr>
          <p:cNvSpPr txBox="1">
            <a:spLocks/>
          </p:cNvSpPr>
          <p:nvPr>
            <p:custDataLst>
              <p:tags r:id="rId20"/>
            </p:custDataLst>
          </p:nvPr>
        </p:nvSpPr>
        <p:spPr bwMode="auto">
          <a:xfrm>
            <a:off x="3522663" y="5338763"/>
            <a:ext cx="292100" cy="173038"/>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8899A62-367C-44F3-B7E1-F1420B9F29E5}" type="datetime'''''''''''''''''''''+''''''''''5''''''''%'''''''''">
              <a:rPr lang="en-GB" altLang="en-US" sz="800" b="1" smtClean="0">
                <a:effectLst/>
              </a:rPr>
              <a:pPr marL="0" indent="0" algn="ctr">
                <a:spcBef>
                  <a:spcPct val="0"/>
                </a:spcBef>
                <a:spcAft>
                  <a:spcPct val="0"/>
                </a:spcAft>
                <a:buNone/>
              </a:pPr>
              <a:t>+5%</a:t>
            </a:fld>
            <a:endParaRPr lang="en-GB" sz="800" b="1"/>
          </a:p>
        </p:txBody>
      </p:sp>
      <p:sp>
        <p:nvSpPr>
          <p:cNvPr id="1890" name="Text Placeholder 10">
            <a:extLst>
              <a:ext uri="{FF2B5EF4-FFF2-40B4-BE49-F238E27FC236}">
                <a16:creationId xmlns:a16="http://schemas.microsoft.com/office/drawing/2014/main" id="{57D44104-7E8D-4CF5-4775-5AC6E6A60544}"/>
              </a:ext>
            </a:extLst>
          </p:cNvPr>
          <p:cNvSpPr txBox="1">
            <a:spLocks/>
          </p:cNvSpPr>
          <p:nvPr>
            <p:custDataLst>
              <p:tags r:id="rId21"/>
            </p:custDataLst>
          </p:nvPr>
        </p:nvSpPr>
        <p:spPr bwMode="auto">
          <a:xfrm>
            <a:off x="3937000" y="4665663"/>
            <a:ext cx="292100" cy="173038"/>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BB1DFF0-9086-4DE0-8EE1-85EEE0DFAEB5}" type="datetime'''''''+''2''''''''''''''''''''''''''''%'''''''''''">
              <a:rPr lang="en-GB" altLang="en-US" sz="800" b="1" smtClean="0">
                <a:effectLst/>
              </a:rPr>
              <a:pPr marL="0" indent="0" algn="ctr">
                <a:spcBef>
                  <a:spcPct val="0"/>
                </a:spcBef>
                <a:spcAft>
                  <a:spcPct val="0"/>
                </a:spcAft>
                <a:buNone/>
              </a:pPr>
              <a:t>+2%</a:t>
            </a:fld>
            <a:endParaRPr lang="en-GB" sz="800" b="1"/>
          </a:p>
        </p:txBody>
      </p:sp>
      <p:sp>
        <p:nvSpPr>
          <p:cNvPr id="1437" name="TextBox 1436">
            <a:extLst>
              <a:ext uri="{FF2B5EF4-FFF2-40B4-BE49-F238E27FC236}">
                <a16:creationId xmlns:a16="http://schemas.microsoft.com/office/drawing/2014/main" id="{B9C9F861-A3F7-BB9F-3A1D-2E7C687A44CA}"/>
              </a:ext>
            </a:extLst>
          </p:cNvPr>
          <p:cNvSpPr txBox="1"/>
          <p:nvPr/>
        </p:nvSpPr>
        <p:spPr bwMode="gray">
          <a:xfrm>
            <a:off x="156726" y="1465974"/>
            <a:ext cx="4894262" cy="461665"/>
          </a:xfrm>
          <a:prstGeom prst="rect">
            <a:avLst/>
          </a:prstGeom>
          <a:noFill/>
        </p:spPr>
        <p:txBody>
          <a:bodyPr wrap="square">
            <a:spAutoFit/>
          </a:bodyPr>
          <a:lstStyle/>
          <a:p>
            <a:pPr marL="0" indent="0">
              <a:spcBef>
                <a:spcPct val="0"/>
              </a:spcBef>
              <a:spcAft>
                <a:spcPct val="0"/>
              </a:spcAft>
              <a:buNone/>
            </a:pPr>
            <a:r>
              <a:rPr lang="en-US" altLang="en-US" sz="1200" b="1"/>
              <a:t>Beef and veal production – 2020-2024 summary, </a:t>
            </a:r>
          </a:p>
          <a:p>
            <a:pPr marL="0" indent="0">
              <a:spcBef>
                <a:spcPct val="0"/>
              </a:spcBef>
              <a:spcAft>
                <a:spcPct val="0"/>
              </a:spcAft>
              <a:buNone/>
            </a:pPr>
            <a:r>
              <a:rPr lang="en-US" altLang="en-US" sz="1200" b="1"/>
              <a:t>1,000 kilograms per capita (carcass weight equivalent)</a:t>
            </a:r>
            <a:endParaRPr lang="en-US" sz="1200" b="1"/>
          </a:p>
        </p:txBody>
      </p:sp>
      <p:sp>
        <p:nvSpPr>
          <p:cNvPr id="1420" name="TextBox 1419">
            <a:extLst>
              <a:ext uri="{FF2B5EF4-FFF2-40B4-BE49-F238E27FC236}">
                <a16:creationId xmlns:a16="http://schemas.microsoft.com/office/drawing/2014/main" id="{723C14D2-BE93-EAA9-F7A6-9A1ABE622F80}"/>
              </a:ext>
            </a:extLst>
          </p:cNvPr>
          <p:cNvSpPr txBox="1"/>
          <p:nvPr/>
        </p:nvSpPr>
        <p:spPr bwMode="gray">
          <a:xfrm>
            <a:off x="452000" y="5767388"/>
            <a:ext cx="4663637" cy="230188"/>
          </a:xfrm>
          <a:prstGeom prst="rect">
            <a:avLst/>
          </a:prstGeom>
          <a:noFill/>
        </p:spPr>
        <p:txBody>
          <a:bodyPr wrap="square">
            <a:spAutoFit/>
          </a:bodyPr>
          <a:lstStyle/>
          <a:p>
            <a:r>
              <a:rPr lang="en-US" altLang="en-US" sz="900"/>
              <a:t>Canada    EU         U.S.  Russia  Argentina Brazil China  India    Mexico</a:t>
            </a:r>
            <a:endParaRPr lang="en-GB" sz="900"/>
          </a:p>
        </p:txBody>
      </p:sp>
      <p:sp>
        <p:nvSpPr>
          <p:cNvPr id="1423" name="TextBox 1422">
            <a:extLst>
              <a:ext uri="{FF2B5EF4-FFF2-40B4-BE49-F238E27FC236}">
                <a16:creationId xmlns:a16="http://schemas.microsoft.com/office/drawing/2014/main" id="{21B155B8-9BBD-74CF-4EBB-443AB35B569F}"/>
              </a:ext>
            </a:extLst>
          </p:cNvPr>
          <p:cNvSpPr txBox="1"/>
          <p:nvPr/>
        </p:nvSpPr>
        <p:spPr bwMode="gray">
          <a:xfrm>
            <a:off x="613568" y="5963443"/>
            <a:ext cx="1465263" cy="246063"/>
          </a:xfrm>
          <a:prstGeom prst="rect">
            <a:avLst/>
          </a:prstGeom>
          <a:noFill/>
        </p:spPr>
        <p:txBody>
          <a:bodyPr wrap="square">
            <a:spAutoFit/>
          </a:bodyPr>
          <a:lstStyle/>
          <a:p>
            <a:pPr algn="ctr"/>
            <a:r>
              <a:rPr lang="en-US" altLang="en-US" sz="1000" b="1"/>
              <a:t>Developed countries</a:t>
            </a:r>
            <a:endParaRPr lang="en-GB" sz="1000"/>
          </a:p>
        </p:txBody>
      </p:sp>
      <p:sp>
        <p:nvSpPr>
          <p:cNvPr id="1424" name="TextBox 1423">
            <a:extLst>
              <a:ext uri="{FF2B5EF4-FFF2-40B4-BE49-F238E27FC236}">
                <a16:creationId xmlns:a16="http://schemas.microsoft.com/office/drawing/2014/main" id="{01F1CBB3-A158-E774-43A0-073B53FD1439}"/>
              </a:ext>
            </a:extLst>
          </p:cNvPr>
          <p:cNvSpPr txBox="1"/>
          <p:nvPr/>
        </p:nvSpPr>
        <p:spPr bwMode="gray">
          <a:xfrm>
            <a:off x="2923277" y="5998274"/>
            <a:ext cx="1570038" cy="246063"/>
          </a:xfrm>
          <a:prstGeom prst="rect">
            <a:avLst/>
          </a:prstGeom>
          <a:noFill/>
        </p:spPr>
        <p:txBody>
          <a:bodyPr wrap="square">
            <a:spAutoFit/>
          </a:bodyPr>
          <a:lstStyle/>
          <a:p>
            <a:pPr algn="ctr"/>
            <a:r>
              <a:rPr lang="en-US" altLang="en-US" sz="1000" b="1"/>
              <a:t>Developing countries</a:t>
            </a:r>
            <a:endParaRPr lang="en-GB" sz="1000"/>
          </a:p>
        </p:txBody>
      </p:sp>
      <p:sp>
        <p:nvSpPr>
          <p:cNvPr id="1425" name="TextBox 1424">
            <a:extLst>
              <a:ext uri="{FF2B5EF4-FFF2-40B4-BE49-F238E27FC236}">
                <a16:creationId xmlns:a16="http://schemas.microsoft.com/office/drawing/2014/main" id="{0384289F-8EEE-CEEA-A9EF-EB234F6BB6A9}"/>
              </a:ext>
            </a:extLst>
          </p:cNvPr>
          <p:cNvSpPr txBox="1"/>
          <p:nvPr/>
        </p:nvSpPr>
        <p:spPr bwMode="gray">
          <a:xfrm>
            <a:off x="8649411" y="1554480"/>
            <a:ext cx="3341421" cy="4796185"/>
          </a:xfrm>
          <a:custGeom>
            <a:avLst/>
            <a:gdLst>
              <a:gd name="connsiteX0" fmla="*/ 0 w 3251216"/>
              <a:gd name="connsiteY0" fmla="*/ 0 h 4867999"/>
              <a:gd name="connsiteX1" fmla="*/ 3251216 w 3251216"/>
              <a:gd name="connsiteY1" fmla="*/ 0 h 4867999"/>
              <a:gd name="connsiteX2" fmla="*/ 3251216 w 3251216"/>
              <a:gd name="connsiteY2" fmla="*/ 4867999 h 4867999"/>
              <a:gd name="connsiteX3" fmla="*/ 0 w 3251216"/>
              <a:gd name="connsiteY3" fmla="*/ 4867999 h 4867999"/>
              <a:gd name="connsiteX4" fmla="*/ 0 w 3251216"/>
              <a:gd name="connsiteY4" fmla="*/ 0 h 4867999"/>
              <a:gd name="connsiteX0" fmla="*/ 0 w 3251216"/>
              <a:gd name="connsiteY0" fmla="*/ 0 h 4867999"/>
              <a:gd name="connsiteX1" fmla="*/ 3251216 w 3251216"/>
              <a:gd name="connsiteY1" fmla="*/ 0 h 4867999"/>
              <a:gd name="connsiteX2" fmla="*/ 3251216 w 3251216"/>
              <a:gd name="connsiteY2" fmla="*/ 4779864 h 4867999"/>
              <a:gd name="connsiteX3" fmla="*/ 0 w 3251216"/>
              <a:gd name="connsiteY3" fmla="*/ 4867999 h 4867999"/>
              <a:gd name="connsiteX4" fmla="*/ 0 w 3251216"/>
              <a:gd name="connsiteY4" fmla="*/ 0 h 4867999"/>
              <a:gd name="connsiteX0" fmla="*/ 0 w 3251216"/>
              <a:gd name="connsiteY0" fmla="*/ 0 h 4779864"/>
              <a:gd name="connsiteX1" fmla="*/ 3251216 w 3251216"/>
              <a:gd name="connsiteY1" fmla="*/ 0 h 4779864"/>
              <a:gd name="connsiteX2" fmla="*/ 3251216 w 3251216"/>
              <a:gd name="connsiteY2" fmla="*/ 4779864 h 4779864"/>
              <a:gd name="connsiteX3" fmla="*/ 11017 w 3251216"/>
              <a:gd name="connsiteY3" fmla="*/ 4713763 h 4779864"/>
              <a:gd name="connsiteX4" fmla="*/ 0 w 3251216"/>
              <a:gd name="connsiteY4" fmla="*/ 0 h 4779864"/>
              <a:gd name="connsiteX0" fmla="*/ 1059 w 3252275"/>
              <a:gd name="connsiteY0" fmla="*/ 0 h 4779864"/>
              <a:gd name="connsiteX1" fmla="*/ 3252275 w 3252275"/>
              <a:gd name="connsiteY1" fmla="*/ 0 h 4779864"/>
              <a:gd name="connsiteX2" fmla="*/ 3252275 w 3252275"/>
              <a:gd name="connsiteY2" fmla="*/ 4779864 h 4779864"/>
              <a:gd name="connsiteX3" fmla="*/ 1060 w 3252275"/>
              <a:gd name="connsiteY3" fmla="*/ 4779864 h 4779864"/>
              <a:gd name="connsiteX4" fmla="*/ 1059 w 3252275"/>
              <a:gd name="connsiteY4" fmla="*/ 0 h 4779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2275" h="4779864">
                <a:moveTo>
                  <a:pt x="1059" y="0"/>
                </a:moveTo>
                <a:lnTo>
                  <a:pt x="3252275" y="0"/>
                </a:lnTo>
                <a:lnTo>
                  <a:pt x="3252275" y="4779864"/>
                </a:lnTo>
                <a:lnTo>
                  <a:pt x="1060" y="4779864"/>
                </a:lnTo>
                <a:cubicBezTo>
                  <a:pt x="-2612" y="3208610"/>
                  <a:pt x="4731" y="1571254"/>
                  <a:pt x="1059" y="0"/>
                </a:cubicBezTo>
                <a:close/>
              </a:path>
            </a:pathLst>
          </a:custGeom>
          <a:solidFill>
            <a:srgbClr val="E3E8EE"/>
          </a:solidFill>
        </p:spPr>
        <p:txBody>
          <a:bodyPr wrap="square" lIns="137160" tIns="137160" rIns="274320" bIns="137160" rtlCol="0">
            <a:spAutoFit/>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250" b="1" i="0" u="none" strike="noStrike" kern="1200" cap="none" spc="0" normalizeH="0" baseline="0" noProof="0">
                <a:ln>
                  <a:noFill/>
                </a:ln>
                <a:solidFill>
                  <a:srgbClr val="000000"/>
                </a:solidFill>
                <a:effectLst/>
                <a:uLnTx/>
                <a:uFillTx/>
                <a:latin typeface="Arial"/>
                <a:ea typeface="+mn-ea"/>
                <a:cs typeface="+mn-cs"/>
              </a:rPr>
              <a:t>Observations</a:t>
            </a:r>
          </a:p>
          <a:p>
            <a:pPr marL="177800" marR="0" lvl="0" indent="-177800" algn="l" defTabSz="711200" rtl="0" eaLnBrk="1" fontAlgn="auto" latinLnBrk="0" hangingPunct="1">
              <a:lnSpc>
                <a:spcPct val="100000"/>
              </a:lnSpc>
              <a:spcBef>
                <a:spcPts val="400"/>
              </a:spcBef>
              <a:spcAft>
                <a:spcPts val="0"/>
              </a:spcAft>
              <a:buClrTx/>
              <a:buSzTx/>
              <a:buFontTx/>
              <a:buChar char="•"/>
              <a:tabLst/>
              <a:defRPr/>
            </a:pPr>
            <a:r>
              <a:rPr lang="en-US" sz="1050">
                <a:solidFill>
                  <a:srgbClr val="000000"/>
                </a:solidFill>
                <a:latin typeface="Arial"/>
              </a:rPr>
              <a:t>The standard recommended dietary allowance (RDA) for proteins is </a:t>
            </a:r>
            <a:r>
              <a:rPr lang="en-US" sz="1050" b="1">
                <a:solidFill>
                  <a:srgbClr val="000000"/>
                </a:solidFill>
                <a:latin typeface="Arial"/>
              </a:rPr>
              <a:t>0.8 kg of protein per kg of body weight.</a:t>
            </a:r>
          </a:p>
          <a:p>
            <a:pPr marL="355600" lvl="1" indent="-177800" defTabSz="711200">
              <a:spcBef>
                <a:spcPts val="600"/>
              </a:spcBef>
              <a:buFontTx/>
              <a:buChar char="–"/>
              <a:defRPr/>
            </a:pPr>
            <a:r>
              <a:rPr lang="en-US" sz="1000"/>
              <a:t>Animal protein </a:t>
            </a:r>
            <a:r>
              <a:rPr lang="en-US" sz="1000" b="1"/>
              <a:t>can fulfill daily dietary minimum needs, especially in developing regions</a:t>
            </a:r>
            <a:r>
              <a:rPr lang="en-US" sz="1000"/>
              <a:t> such as Africa, where 58% of the population is food insecure.</a:t>
            </a:r>
          </a:p>
          <a:p>
            <a:pPr marL="355600" lvl="1" indent="-177800" defTabSz="711200">
              <a:spcBef>
                <a:spcPts val="600"/>
              </a:spcBef>
              <a:buFontTx/>
              <a:buChar char="–"/>
              <a:defRPr/>
            </a:pPr>
            <a:r>
              <a:rPr lang="en-US" sz="1000"/>
              <a:t>Most </a:t>
            </a:r>
            <a:r>
              <a:rPr lang="en-US" sz="1000" b="1"/>
              <a:t>American diets exceed recommended meat consumption.</a:t>
            </a:r>
            <a:r>
              <a:rPr lang="en-US" sz="1000"/>
              <a:t> Reduction in red and processed meats is advised by the Dietary Guidelines for Americans.</a:t>
            </a:r>
          </a:p>
          <a:p>
            <a:pPr marL="177800" indent="-177800" defTabSz="711200">
              <a:spcBef>
                <a:spcPts val="400"/>
              </a:spcBef>
              <a:buFontTx/>
              <a:buChar char="•"/>
              <a:defRPr/>
            </a:pPr>
            <a:r>
              <a:rPr lang="en-US" sz="1050" b="1">
                <a:solidFill>
                  <a:srgbClr val="000000"/>
                </a:solidFill>
                <a:latin typeface="Arial"/>
              </a:rPr>
              <a:t>Livestock production growth is driven by increased productivity </a:t>
            </a:r>
            <a:r>
              <a:rPr lang="en-US" sz="1050">
                <a:solidFill>
                  <a:srgbClr val="000000"/>
                </a:solidFill>
                <a:latin typeface="Arial"/>
              </a:rPr>
              <a:t>—</a:t>
            </a:r>
            <a:r>
              <a:rPr lang="en-US" sz="1050" b="1">
                <a:solidFill>
                  <a:srgbClr val="000000"/>
                </a:solidFill>
                <a:latin typeface="Arial"/>
              </a:rPr>
              <a:t> </a:t>
            </a:r>
            <a:r>
              <a:rPr lang="en-US" sz="1050">
                <a:solidFill>
                  <a:srgbClr val="000000"/>
                </a:solidFill>
                <a:latin typeface="Arial"/>
              </a:rPr>
              <a:t>measured as total factor productivity (TFP), or production inputs and outputs — resulting in </a:t>
            </a:r>
            <a:r>
              <a:rPr lang="en-US" sz="1050" b="1">
                <a:solidFill>
                  <a:srgbClr val="000000"/>
                </a:solidFill>
                <a:latin typeface="Arial"/>
              </a:rPr>
              <a:t>lower climate impact, less risk, and improved animal and human health.</a:t>
            </a:r>
          </a:p>
          <a:p>
            <a:pPr marL="355600" lvl="1" indent="-177800" defTabSz="711200">
              <a:spcBef>
                <a:spcPts val="600"/>
              </a:spcBef>
              <a:buFontTx/>
              <a:buChar char="–"/>
              <a:defRPr/>
            </a:pPr>
            <a:r>
              <a:rPr lang="en-US" sz="1000"/>
              <a:t>The livestock sector is one of the </a:t>
            </a:r>
            <a:r>
              <a:rPr lang="en-US" sz="1000" b="1"/>
              <a:t>fastest growing economic sectors in middle- and low-income countries.</a:t>
            </a:r>
          </a:p>
          <a:p>
            <a:pPr marL="355600" lvl="1" indent="-177800" defTabSz="711200">
              <a:spcBef>
                <a:spcPts val="600"/>
              </a:spcBef>
              <a:buFontTx/>
              <a:buChar char="–"/>
              <a:defRPr/>
            </a:pPr>
            <a:r>
              <a:rPr lang="en-US" sz="1000"/>
              <a:t>There is a </a:t>
            </a:r>
            <a:r>
              <a:rPr lang="en-US" sz="1000" b="1"/>
              <a:t>high association between a higher TFP and economic performance,</a:t>
            </a:r>
            <a:r>
              <a:rPr lang="en-US" sz="1000"/>
              <a:t> presenting a major opportunity for small-holders in the agribusiness supply chain.</a:t>
            </a:r>
          </a:p>
        </p:txBody>
      </p:sp>
      <p:sp>
        <p:nvSpPr>
          <p:cNvPr id="2433" name="btfpNotesBox292759">
            <a:extLst>
              <a:ext uri="{FF2B5EF4-FFF2-40B4-BE49-F238E27FC236}">
                <a16:creationId xmlns:a16="http://schemas.microsoft.com/office/drawing/2014/main" id="{CA195B68-38FD-5B07-67BF-79917EC1AE37}"/>
              </a:ext>
            </a:extLst>
          </p:cNvPr>
          <p:cNvSpPr txBox="1"/>
          <p:nvPr>
            <p:custDataLst>
              <p:tags r:id="rId22"/>
            </p:custDataLst>
          </p:nvPr>
        </p:nvSpPr>
        <p:spPr bwMode="gray">
          <a:xfrm>
            <a:off x="329185" y="6419088"/>
            <a:ext cx="8351520" cy="369332"/>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Sources: USDA, </a:t>
            </a:r>
            <a:r>
              <a:rPr lang="en-US" sz="800">
                <a:solidFill>
                  <a:srgbClr val="000000"/>
                </a:solidFill>
                <a:hlinkClick r:id="rId53"/>
              </a:rPr>
              <a:t>Livestock and Poultry: World Markets and Trade</a:t>
            </a:r>
            <a:r>
              <a:rPr lang="en-US" sz="800">
                <a:solidFill>
                  <a:srgbClr val="000000"/>
                </a:solidFill>
              </a:rPr>
              <a:t> (2024); OECD, </a:t>
            </a:r>
            <a:r>
              <a:rPr lang="en-US" sz="800">
                <a:solidFill>
                  <a:srgbClr val="000000"/>
                </a:solidFill>
                <a:hlinkClick r:id="rId54"/>
              </a:rPr>
              <a:t>Agricultural Outlook</a:t>
            </a:r>
            <a:r>
              <a:rPr lang="en-US" sz="800">
                <a:solidFill>
                  <a:srgbClr val="000000"/>
                </a:solidFill>
              </a:rPr>
              <a:t> (2024); FAO, </a:t>
            </a:r>
            <a:r>
              <a:rPr lang="en-US" sz="800">
                <a:solidFill>
                  <a:srgbClr val="000000"/>
                </a:solidFill>
                <a:hlinkClick r:id="rId55"/>
              </a:rPr>
              <a:t>SoFI</a:t>
            </a:r>
            <a:r>
              <a:rPr lang="en-US" sz="800">
                <a:solidFill>
                  <a:srgbClr val="000000"/>
                </a:solidFill>
              </a:rPr>
              <a:t> (2024); USDA, </a:t>
            </a:r>
            <a:r>
              <a:rPr lang="en-US" sz="800">
                <a:solidFill>
                  <a:srgbClr val="000000"/>
                </a:solidFill>
                <a:hlinkClick r:id="rId56"/>
              </a:rPr>
              <a:t>DGA</a:t>
            </a:r>
            <a:r>
              <a:rPr lang="en-US" sz="800">
                <a:solidFill>
                  <a:srgbClr val="000000"/>
                </a:solidFill>
              </a:rPr>
              <a:t> (2020); USDA, </a:t>
            </a:r>
            <a:r>
              <a:rPr lang="en-US" sz="800">
                <a:solidFill>
                  <a:srgbClr val="000000"/>
                </a:solidFill>
                <a:hlinkClick r:id="rId57"/>
              </a:rPr>
              <a:t>Global Changes in Agricultural Productivity</a:t>
            </a:r>
            <a:r>
              <a:rPr lang="en-US" sz="800">
                <a:solidFill>
                  <a:srgbClr val="000000"/>
                </a:solidFill>
              </a:rPr>
              <a:t> (2024); World Bank, </a:t>
            </a:r>
            <a:r>
              <a:rPr lang="en-US" sz="800">
                <a:solidFill>
                  <a:srgbClr val="000000"/>
                </a:solidFill>
                <a:hlinkClick r:id="rId58"/>
              </a:rPr>
              <a:t>Moving Towards Su stainability</a:t>
            </a:r>
            <a:r>
              <a:rPr lang="en-US" sz="800">
                <a:solidFill>
                  <a:srgbClr val="000000"/>
                </a:solidFill>
              </a:rPr>
              <a:t> (2024).</a:t>
            </a:r>
          </a:p>
          <a:p>
            <a:r>
              <a:rPr lang="en-US" sz="800">
                <a:solidFill>
                  <a:srgbClr val="000000"/>
                </a:solidFill>
              </a:rPr>
              <a:t>Credit:</a:t>
            </a:r>
            <a:r>
              <a:rPr lang="en-US" sz="800">
                <a:latin typeface="Arial"/>
                <a:cs typeface="Arial"/>
              </a:rPr>
              <a:t> Ariela Farchi Behar, Isabel Hoyos, </a:t>
            </a:r>
            <a:r>
              <a:rPr lang="en-US" sz="800" err="1">
                <a:latin typeface="Arial"/>
                <a:cs typeface="Arial"/>
              </a:rPr>
              <a:t>Hyae</a:t>
            </a:r>
            <a:r>
              <a:rPr lang="en-US" sz="800">
                <a:latin typeface="Arial"/>
                <a:cs typeface="Arial"/>
              </a:rPr>
              <a:t> Ryung Kim, </a:t>
            </a:r>
            <a:r>
              <a:rPr lang="en-US" sz="800"/>
              <a:t>and </a:t>
            </a:r>
            <a:r>
              <a:rPr lang="en-US" sz="800">
                <a:hlinkClick r:id="rId59"/>
              </a:rPr>
              <a:t>Gernot Wagner</a:t>
            </a:r>
            <a:r>
              <a:rPr lang="en-US" sz="800"/>
              <a:t>. </a:t>
            </a:r>
            <a:r>
              <a:rPr lang="en-US" sz="800">
                <a:hlinkClick r:id="rId60"/>
              </a:rPr>
              <a:t>Share with attribution</a:t>
            </a:r>
            <a:r>
              <a:rPr lang="en-US" sz="800"/>
              <a:t>: </a:t>
            </a:r>
            <a:r>
              <a:rPr lang="en-US" sz="800" err="1"/>
              <a:t>Sayn</a:t>
            </a:r>
            <a:r>
              <a:rPr lang="en-US" sz="800"/>
              <a:t>-Wittgenstein </a:t>
            </a:r>
            <a:r>
              <a:rPr lang="en-US" sz="800" i="1"/>
              <a:t>et al., </a:t>
            </a:r>
            <a:r>
              <a:rPr lang="en-US" sz="800"/>
              <a:t>“</a:t>
            </a:r>
            <a:r>
              <a:rPr lang="en-US" sz="800">
                <a:hlinkClick r:id="rId61"/>
              </a:rPr>
              <a:t>Sustainable Proteins</a:t>
            </a:r>
            <a:r>
              <a:rPr lang="en-US" sz="800"/>
              <a:t>” (16 May 2025).</a:t>
            </a:r>
            <a:endParaRPr lang="en-US" sz="800">
              <a:solidFill>
                <a:srgbClr val="000000"/>
              </a:solidFill>
            </a:endParaRPr>
          </a:p>
        </p:txBody>
      </p:sp>
      <p:cxnSp>
        <p:nvCxnSpPr>
          <p:cNvPr id="2475" name="Straight Connector 2474">
            <a:extLst>
              <a:ext uri="{FF2B5EF4-FFF2-40B4-BE49-F238E27FC236}">
                <a16:creationId xmlns:a16="http://schemas.microsoft.com/office/drawing/2014/main" id="{E1906C6D-B96C-F0BA-1FED-95933D5AC7AD}"/>
              </a:ext>
            </a:extLst>
          </p:cNvPr>
          <p:cNvCxnSpPr>
            <a:cxnSpLocks/>
          </p:cNvCxnSpPr>
          <p:nvPr/>
        </p:nvCxnSpPr>
        <p:spPr bwMode="gray">
          <a:xfrm>
            <a:off x="561975" y="5982159"/>
            <a:ext cx="1592263"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2477" name="Straight Connector 2476">
            <a:extLst>
              <a:ext uri="{FF2B5EF4-FFF2-40B4-BE49-F238E27FC236}">
                <a16:creationId xmlns:a16="http://schemas.microsoft.com/office/drawing/2014/main" id="{764C743A-06C2-CFBF-0CA0-968F5B9DC7CB}"/>
              </a:ext>
            </a:extLst>
          </p:cNvPr>
          <p:cNvCxnSpPr>
            <a:cxnSpLocks/>
          </p:cNvCxnSpPr>
          <p:nvPr/>
        </p:nvCxnSpPr>
        <p:spPr bwMode="gray">
          <a:xfrm flipV="1">
            <a:off x="2292350" y="5980810"/>
            <a:ext cx="2046288" cy="16766"/>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6BBA0C7-64CA-5616-2024-443EFBFCB1C0}"/>
              </a:ext>
            </a:extLst>
          </p:cNvPr>
          <p:cNvCxnSpPr>
            <a:cxnSpLocks/>
          </p:cNvCxnSpPr>
          <p:nvPr/>
        </p:nvCxnSpPr>
        <p:spPr bwMode="gray">
          <a:xfrm flipV="1">
            <a:off x="156726" y="1948754"/>
            <a:ext cx="4099362" cy="1842"/>
          </a:xfrm>
          <a:prstGeom prst="line">
            <a:avLst/>
          </a:prstGeom>
          <a:ln>
            <a:tailEnd type="none" w="med" len="lg"/>
          </a:ln>
        </p:spPr>
        <p:style>
          <a:lnRef idx="2">
            <a:schemeClr val="dk1"/>
          </a:lnRef>
          <a:fillRef idx="0">
            <a:schemeClr val="dk1"/>
          </a:fillRef>
          <a:effectRef idx="1">
            <a:schemeClr val="dk1"/>
          </a:effectRef>
          <a:fontRef idx="minor">
            <a:schemeClr val="tx1"/>
          </a:fontRef>
        </p:style>
      </p:cxnSp>
      <p:graphicFrame>
        <p:nvGraphicFramePr>
          <p:cNvPr id="2765" name="Chart 2764">
            <a:extLst>
              <a:ext uri="{FF2B5EF4-FFF2-40B4-BE49-F238E27FC236}">
                <a16:creationId xmlns:a16="http://schemas.microsoft.com/office/drawing/2014/main" id="{84B1022D-3082-1E89-E75C-6AA5CEF0BE76}"/>
              </a:ext>
            </a:extLst>
          </p:cNvPr>
          <p:cNvGraphicFramePr/>
          <p:nvPr>
            <p:custDataLst>
              <p:tags r:id="rId23"/>
            </p:custDataLst>
          </p:nvPr>
        </p:nvGraphicFramePr>
        <p:xfrm>
          <a:off x="4410075" y="1935163"/>
          <a:ext cx="3979863" cy="4017962"/>
        </p:xfrm>
        <a:graphic>
          <a:graphicData uri="http://schemas.openxmlformats.org/drawingml/2006/chart">
            <c:chart xmlns:c="http://schemas.openxmlformats.org/drawingml/2006/chart" xmlns:r="http://schemas.openxmlformats.org/officeDocument/2006/relationships" r:id="rId62"/>
          </a:graphicData>
        </a:graphic>
      </p:graphicFrame>
      <p:sp>
        <p:nvSpPr>
          <p:cNvPr id="2650" name="Text Placeholder 10">
            <a:extLst>
              <a:ext uri="{FF2B5EF4-FFF2-40B4-BE49-F238E27FC236}">
                <a16:creationId xmlns:a16="http://schemas.microsoft.com/office/drawing/2014/main" id="{C7D06CE2-F7F0-80D1-C838-A93952A9E7C6}"/>
              </a:ext>
            </a:extLst>
          </p:cNvPr>
          <p:cNvSpPr txBox="1">
            <a:spLocks/>
          </p:cNvSpPr>
          <p:nvPr>
            <p:custDataLst>
              <p:tags r:id="rId24"/>
            </p:custDataLst>
          </p:nvPr>
        </p:nvSpPr>
        <p:spPr bwMode="auto">
          <a:xfrm>
            <a:off x="5000625" y="5819775"/>
            <a:ext cx="412750" cy="319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F1D4E70-B8E7-41D8-AD3C-4E2C4FFD4B3B}" type="datetime'''So''ut''heas''''t'''''' an''d'''''''' ''''''E''as''t Asia'">
              <a:rPr lang="en-GB" altLang="en-US" sz="700" smtClean="0">
                <a:effectLst/>
              </a:rPr>
              <a:pPr marL="0" indent="0" algn="ctr">
                <a:spcBef>
                  <a:spcPct val="0"/>
                </a:spcBef>
                <a:spcAft>
                  <a:spcPct val="0"/>
                </a:spcAft>
                <a:buNone/>
              </a:pPr>
              <a:t>Southeast and East Asia</a:t>
            </a:fld>
            <a:endParaRPr lang="en-GB" sz="700"/>
          </a:p>
        </p:txBody>
      </p:sp>
      <p:sp>
        <p:nvSpPr>
          <p:cNvPr id="2651" name="Text Placeholder 10">
            <a:extLst>
              <a:ext uri="{FF2B5EF4-FFF2-40B4-BE49-F238E27FC236}">
                <a16:creationId xmlns:a16="http://schemas.microsoft.com/office/drawing/2014/main" id="{CC1E55E0-3744-C886-42D6-31BDC387BA4A}"/>
              </a:ext>
            </a:extLst>
          </p:cNvPr>
          <p:cNvSpPr txBox="1">
            <a:spLocks/>
          </p:cNvSpPr>
          <p:nvPr>
            <p:custDataLst>
              <p:tags r:id="rId25"/>
            </p:custDataLst>
          </p:nvPr>
        </p:nvSpPr>
        <p:spPr bwMode="auto">
          <a:xfrm>
            <a:off x="5448300" y="5819775"/>
            <a:ext cx="471488" cy="531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3EE1A26-57B1-46C6-BA40-BABC99356767}" type="datetime'Central or'' ''''Eastern'' Europe and Centr''a''l'' Asia'''">
              <a:rPr lang="en-GB" altLang="en-US" sz="700" smtClean="0"/>
              <a:pPr marL="0" indent="0" algn="ctr">
                <a:spcBef>
                  <a:spcPct val="0"/>
                </a:spcBef>
                <a:spcAft>
                  <a:spcPct val="0"/>
                </a:spcAft>
                <a:buNone/>
              </a:pPr>
              <a:t>Central or Eastern Europe and Central Asia</a:t>
            </a:fld>
            <a:endParaRPr lang="en-GB" sz="700"/>
          </a:p>
        </p:txBody>
      </p:sp>
      <p:sp>
        <p:nvSpPr>
          <p:cNvPr id="2652" name="Text Placeholder 10">
            <a:extLst>
              <a:ext uri="{FF2B5EF4-FFF2-40B4-BE49-F238E27FC236}">
                <a16:creationId xmlns:a16="http://schemas.microsoft.com/office/drawing/2014/main" id="{EF6B8017-9ACB-103D-3FF6-FD4F3173F7F0}"/>
              </a:ext>
            </a:extLst>
          </p:cNvPr>
          <p:cNvSpPr txBox="1">
            <a:spLocks/>
          </p:cNvSpPr>
          <p:nvPr>
            <p:custDataLst>
              <p:tags r:id="rId26"/>
            </p:custDataLst>
          </p:nvPr>
        </p:nvSpPr>
        <p:spPr bwMode="auto">
          <a:xfrm>
            <a:off x="5975350" y="5819775"/>
            <a:ext cx="373063" cy="319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3C77E61-75FD-485E-B158-7FE828B05DBC}" type="datetime'''''H''''i''''''''gh''''-''inc''''''''''ome ''count''''ri''es'">
              <a:rPr lang="en-GB" altLang="en-US" sz="700" smtClean="0">
                <a:effectLst/>
              </a:rPr>
              <a:pPr marL="0" indent="0" algn="ctr">
                <a:spcBef>
                  <a:spcPct val="0"/>
                </a:spcBef>
                <a:spcAft>
                  <a:spcPct val="0"/>
                </a:spcAft>
                <a:buNone/>
              </a:pPr>
              <a:t>High-income countries</a:t>
            </a:fld>
            <a:endParaRPr lang="en-GB" sz="700"/>
          </a:p>
        </p:txBody>
      </p:sp>
      <p:sp>
        <p:nvSpPr>
          <p:cNvPr id="2653" name="Text Placeholder 10">
            <a:extLst>
              <a:ext uri="{FF2B5EF4-FFF2-40B4-BE49-F238E27FC236}">
                <a16:creationId xmlns:a16="http://schemas.microsoft.com/office/drawing/2014/main" id="{323DC374-BEBA-2312-1DF2-575B52C2B19F}"/>
              </a:ext>
            </a:extLst>
          </p:cNvPr>
          <p:cNvSpPr txBox="1">
            <a:spLocks/>
          </p:cNvSpPr>
          <p:nvPr>
            <p:custDataLst>
              <p:tags r:id="rId27"/>
            </p:custDataLst>
          </p:nvPr>
        </p:nvSpPr>
        <p:spPr bwMode="auto">
          <a:xfrm>
            <a:off x="6427788" y="5819775"/>
            <a:ext cx="420688" cy="4254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5BEDFD5-792C-4B3D-A397-59BB5D1CF031}" type="datetime'''L''ati''n ''America'''' ''''''a''nd C''''ar''i''b''bean'">
              <a:rPr lang="en-GB" altLang="en-US" sz="700" smtClean="0">
                <a:effectLst/>
              </a:rPr>
              <a:pPr marL="0" indent="0" algn="ctr">
                <a:spcBef>
                  <a:spcPct val="0"/>
                </a:spcBef>
                <a:spcAft>
                  <a:spcPct val="0"/>
                </a:spcAft>
                <a:buNone/>
              </a:pPr>
              <a:t>Latin America and Caribbean</a:t>
            </a:fld>
            <a:endParaRPr lang="en-GB" sz="700"/>
          </a:p>
        </p:txBody>
      </p:sp>
      <p:sp>
        <p:nvSpPr>
          <p:cNvPr id="2654" name="Text Placeholder 10">
            <a:extLst>
              <a:ext uri="{FF2B5EF4-FFF2-40B4-BE49-F238E27FC236}">
                <a16:creationId xmlns:a16="http://schemas.microsoft.com/office/drawing/2014/main" id="{C3F96268-A845-FA59-06EE-487B0BA48B21}"/>
              </a:ext>
            </a:extLst>
          </p:cNvPr>
          <p:cNvSpPr txBox="1">
            <a:spLocks/>
          </p:cNvSpPr>
          <p:nvPr>
            <p:custDataLst>
              <p:tags r:id="rId28"/>
            </p:custDataLst>
          </p:nvPr>
        </p:nvSpPr>
        <p:spPr bwMode="auto">
          <a:xfrm>
            <a:off x="6932613" y="5819775"/>
            <a:ext cx="363538" cy="4254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E68462B-5FB3-4C09-9AE5-11AC819799E0}" type="datetime'Middl''''e ''''''Ea''s''''t'' and ''N''or''th Af''''''r''ica'">
              <a:rPr lang="en-GB" altLang="en-US" sz="700" smtClean="0">
                <a:effectLst/>
              </a:rPr>
              <a:pPr marL="0" indent="0" algn="ctr">
                <a:spcBef>
                  <a:spcPct val="0"/>
                </a:spcBef>
                <a:spcAft>
                  <a:spcPct val="0"/>
                </a:spcAft>
                <a:buNone/>
              </a:pPr>
              <a:t>Middle East and North Africa</a:t>
            </a:fld>
            <a:endParaRPr lang="en-GB" sz="700"/>
          </a:p>
        </p:txBody>
      </p:sp>
      <p:sp>
        <p:nvSpPr>
          <p:cNvPr id="2694" name="Text Placeholder 10">
            <a:extLst>
              <a:ext uri="{FF2B5EF4-FFF2-40B4-BE49-F238E27FC236}">
                <a16:creationId xmlns:a16="http://schemas.microsoft.com/office/drawing/2014/main" id="{3BB91AE3-4A28-CD1B-E71C-EB3C80D92BF4}"/>
              </a:ext>
            </a:extLst>
          </p:cNvPr>
          <p:cNvSpPr txBox="1">
            <a:spLocks/>
          </p:cNvSpPr>
          <p:nvPr>
            <p:custDataLst>
              <p:tags r:id="rId29"/>
            </p:custDataLst>
          </p:nvPr>
        </p:nvSpPr>
        <p:spPr bwMode="gray">
          <a:xfrm>
            <a:off x="7548563" y="4867275"/>
            <a:ext cx="85725" cy="122238"/>
          </a:xfrm>
          <a:prstGeom prst="rect">
            <a:avLst/>
          </a:prstGeom>
          <a:solidFill>
            <a:schemeClr val="accent1"/>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E7D8FB8-AB4E-42B9-8EA4-9FAACBDABDFA}" type="datetime'''''''''''''''''''''''''''7'''''">
              <a:rPr lang="en-GB" altLang="en-US" sz="800" smtClean="0">
                <a:solidFill>
                  <a:schemeClr val="bg1"/>
                </a:solidFill>
                <a:effectLst/>
              </a:rPr>
              <a:pPr marL="0" indent="0" algn="ctr">
                <a:spcBef>
                  <a:spcPct val="0"/>
                </a:spcBef>
                <a:spcAft>
                  <a:spcPct val="0"/>
                </a:spcAft>
                <a:buNone/>
              </a:pPr>
              <a:t>7</a:t>
            </a:fld>
            <a:endParaRPr lang="en-GB" sz="800">
              <a:solidFill>
                <a:schemeClr val="bg1"/>
              </a:solidFill>
            </a:endParaRPr>
          </a:p>
        </p:txBody>
      </p:sp>
      <p:sp>
        <p:nvSpPr>
          <p:cNvPr id="2700" name="Text Placeholder 10">
            <a:extLst>
              <a:ext uri="{FF2B5EF4-FFF2-40B4-BE49-F238E27FC236}">
                <a16:creationId xmlns:a16="http://schemas.microsoft.com/office/drawing/2014/main" id="{04C593DF-6610-A20D-D3FB-622C31245E7B}"/>
              </a:ext>
            </a:extLst>
          </p:cNvPr>
          <p:cNvSpPr txBox="1">
            <a:spLocks/>
          </p:cNvSpPr>
          <p:nvPr>
            <p:custDataLst>
              <p:tags r:id="rId30"/>
            </p:custDataLst>
          </p:nvPr>
        </p:nvSpPr>
        <p:spPr bwMode="gray">
          <a:xfrm>
            <a:off x="7548563" y="5667375"/>
            <a:ext cx="85725" cy="122238"/>
          </a:xfrm>
          <a:prstGeom prst="rect">
            <a:avLst/>
          </a:prstGeom>
          <a:solidFill>
            <a:schemeClr val="accent3"/>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54E3D9D-8B4A-4CFD-AC99-2E1ACBE1FDEF}" type="datetime'''''''''''''7'''''''''''''''''''''''''''''">
              <a:rPr lang="en-GB" altLang="en-US" sz="800" smtClean="0">
                <a:solidFill>
                  <a:schemeClr val="bg1"/>
                </a:solidFill>
                <a:effectLst/>
              </a:rPr>
              <a:pPr marL="0" indent="0" algn="ctr">
                <a:spcBef>
                  <a:spcPct val="0"/>
                </a:spcBef>
                <a:spcAft>
                  <a:spcPct val="0"/>
                </a:spcAft>
                <a:buNone/>
              </a:pPr>
              <a:t>7</a:t>
            </a:fld>
            <a:endParaRPr lang="en-GB" sz="800">
              <a:solidFill>
                <a:schemeClr val="bg1"/>
              </a:solidFill>
            </a:endParaRPr>
          </a:p>
        </p:txBody>
      </p:sp>
      <p:sp>
        <p:nvSpPr>
          <p:cNvPr id="2655" name="Text Placeholder 10">
            <a:extLst>
              <a:ext uri="{FF2B5EF4-FFF2-40B4-BE49-F238E27FC236}">
                <a16:creationId xmlns:a16="http://schemas.microsoft.com/office/drawing/2014/main" id="{54602A4A-9FF9-8FEB-6430-EF0174B26D7C}"/>
              </a:ext>
            </a:extLst>
          </p:cNvPr>
          <p:cNvSpPr txBox="1">
            <a:spLocks/>
          </p:cNvSpPr>
          <p:nvPr>
            <p:custDataLst>
              <p:tags r:id="rId31"/>
            </p:custDataLst>
          </p:nvPr>
        </p:nvSpPr>
        <p:spPr bwMode="auto">
          <a:xfrm>
            <a:off x="7370763" y="5819775"/>
            <a:ext cx="441325" cy="1063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9446A97-15DF-47B2-81DD-C11F3621A5DC}" type="datetime'''''''S''ou''th'''' ''A''''''''''''s''''''i''a'">
              <a:rPr lang="en-GB" altLang="en-US" sz="700" smtClean="0">
                <a:effectLst/>
              </a:rPr>
              <a:pPr marL="0" indent="0" algn="ctr">
                <a:spcBef>
                  <a:spcPct val="0"/>
                </a:spcBef>
                <a:spcAft>
                  <a:spcPct val="0"/>
                </a:spcAft>
                <a:buNone/>
              </a:pPr>
              <a:t>South Asia</a:t>
            </a:fld>
            <a:endParaRPr lang="en-GB" sz="700"/>
          </a:p>
        </p:txBody>
      </p:sp>
      <p:sp>
        <p:nvSpPr>
          <p:cNvPr id="2648" name="Text Placeholder 10">
            <a:extLst>
              <a:ext uri="{FF2B5EF4-FFF2-40B4-BE49-F238E27FC236}">
                <a16:creationId xmlns:a16="http://schemas.microsoft.com/office/drawing/2014/main" id="{FF64001D-7151-6DC8-EC21-038F09B8A45F}"/>
              </a:ext>
            </a:extLst>
          </p:cNvPr>
          <p:cNvSpPr txBox="1">
            <a:spLocks/>
          </p:cNvSpPr>
          <p:nvPr>
            <p:custDataLst>
              <p:tags r:id="rId32"/>
            </p:custDataLst>
          </p:nvPr>
        </p:nvSpPr>
        <p:spPr bwMode="auto">
          <a:xfrm>
            <a:off x="4606925" y="5819776"/>
            <a:ext cx="244475" cy="1063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A105DED-BD9F-4AD4-B7BE-E2547CFA15D8}" type="datetime'''''''W''''''''''''''''''''''''''o''r''ld'''''''''''''''">
              <a:rPr lang="en-GB" altLang="en-US" sz="700" smtClean="0">
                <a:effectLst/>
              </a:rPr>
              <a:pPr marL="0" indent="0" algn="ctr">
                <a:spcBef>
                  <a:spcPct val="0"/>
                </a:spcBef>
                <a:spcAft>
                  <a:spcPct val="0"/>
                </a:spcAft>
                <a:buNone/>
              </a:pPr>
              <a:t>World</a:t>
            </a:fld>
            <a:endParaRPr lang="en-GB" sz="700"/>
          </a:p>
        </p:txBody>
      </p:sp>
      <p:sp>
        <p:nvSpPr>
          <p:cNvPr id="2687" name="Text Placeholder 10">
            <a:extLst>
              <a:ext uri="{FF2B5EF4-FFF2-40B4-BE49-F238E27FC236}">
                <a16:creationId xmlns:a16="http://schemas.microsoft.com/office/drawing/2014/main" id="{4384B334-E061-7120-5914-82B461AFE3C3}"/>
              </a:ext>
            </a:extLst>
          </p:cNvPr>
          <p:cNvSpPr txBox="1">
            <a:spLocks/>
          </p:cNvSpPr>
          <p:nvPr>
            <p:custDataLst>
              <p:tags r:id="rId33"/>
            </p:custDataLst>
          </p:nvPr>
        </p:nvSpPr>
        <p:spPr bwMode="gray">
          <a:xfrm>
            <a:off x="4629150" y="3986213"/>
            <a:ext cx="200025"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DF98CB8-1F8D-4B61-BCB8-32D85855C507}" type="datetime'1''4''''''''''''''''7'''''''''">
              <a:rPr lang="en-GB" altLang="en-US" sz="800" smtClean="0"/>
              <a:pPr marL="0" indent="0" algn="ctr">
                <a:spcBef>
                  <a:spcPct val="0"/>
                </a:spcBef>
                <a:spcAft>
                  <a:spcPct val="0"/>
                </a:spcAft>
                <a:buNone/>
              </a:pPr>
              <a:t>147</a:t>
            </a:fld>
            <a:endParaRPr lang="en-GB" sz="800"/>
          </a:p>
        </p:txBody>
      </p:sp>
      <p:sp>
        <p:nvSpPr>
          <p:cNvPr id="2688" name="Text Placeholder 10">
            <a:extLst>
              <a:ext uri="{FF2B5EF4-FFF2-40B4-BE49-F238E27FC236}">
                <a16:creationId xmlns:a16="http://schemas.microsoft.com/office/drawing/2014/main" id="{B9A5F989-8CB1-1829-4144-5E7B28701006}"/>
              </a:ext>
            </a:extLst>
          </p:cNvPr>
          <p:cNvSpPr txBox="1">
            <a:spLocks/>
          </p:cNvSpPr>
          <p:nvPr>
            <p:custDataLst>
              <p:tags r:id="rId34"/>
            </p:custDataLst>
          </p:nvPr>
        </p:nvSpPr>
        <p:spPr bwMode="gray">
          <a:xfrm>
            <a:off x="5106988" y="2740025"/>
            <a:ext cx="200025"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F5F72E4-6CCC-468D-906D-8937EDF5A1BD}" type="datetime'''''2''''''''''''''''''''''5''''''9'''''''''''''''''''">
              <a:rPr lang="en-GB" altLang="en-US" sz="800" smtClean="0"/>
              <a:pPr marL="0" indent="0" algn="ctr">
                <a:spcBef>
                  <a:spcPct val="0"/>
                </a:spcBef>
                <a:spcAft>
                  <a:spcPct val="0"/>
                </a:spcAft>
                <a:buNone/>
              </a:pPr>
              <a:t>259</a:t>
            </a:fld>
            <a:endParaRPr lang="en-GB" sz="800"/>
          </a:p>
        </p:txBody>
      </p:sp>
      <p:sp>
        <p:nvSpPr>
          <p:cNvPr id="2690" name="Text Placeholder 10">
            <a:extLst>
              <a:ext uri="{FF2B5EF4-FFF2-40B4-BE49-F238E27FC236}">
                <a16:creationId xmlns:a16="http://schemas.microsoft.com/office/drawing/2014/main" id="{1574B62D-DC2E-C845-36C3-E34635188485}"/>
              </a:ext>
            </a:extLst>
          </p:cNvPr>
          <p:cNvSpPr txBox="1">
            <a:spLocks/>
          </p:cNvSpPr>
          <p:nvPr>
            <p:custDataLst>
              <p:tags r:id="rId35"/>
            </p:custDataLst>
          </p:nvPr>
        </p:nvSpPr>
        <p:spPr bwMode="gray">
          <a:xfrm>
            <a:off x="5583238" y="1973263"/>
            <a:ext cx="200025"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88103CD-255F-40E8-A3BE-2F0213CBE784}" type="datetime'''''''''''''''''''''3''''''''''2''''''8'''''''''''">
              <a:rPr lang="en-GB" altLang="en-US" sz="800" smtClean="0"/>
              <a:pPr marL="0" indent="0" algn="ctr">
                <a:spcBef>
                  <a:spcPct val="0"/>
                </a:spcBef>
                <a:spcAft>
                  <a:spcPct val="0"/>
                </a:spcAft>
                <a:buNone/>
              </a:pPr>
              <a:t>328</a:t>
            </a:fld>
            <a:endParaRPr lang="en-GB" sz="800"/>
          </a:p>
        </p:txBody>
      </p:sp>
      <p:sp>
        <p:nvSpPr>
          <p:cNvPr id="2691" name="Text Placeholder 10">
            <a:extLst>
              <a:ext uri="{FF2B5EF4-FFF2-40B4-BE49-F238E27FC236}">
                <a16:creationId xmlns:a16="http://schemas.microsoft.com/office/drawing/2014/main" id="{D3744D89-869E-6AE5-9150-2F07085582CD}"/>
              </a:ext>
            </a:extLst>
          </p:cNvPr>
          <p:cNvSpPr txBox="1">
            <a:spLocks/>
          </p:cNvSpPr>
          <p:nvPr>
            <p:custDataLst>
              <p:tags r:id="rId36"/>
            </p:custDataLst>
          </p:nvPr>
        </p:nvSpPr>
        <p:spPr bwMode="gray">
          <a:xfrm>
            <a:off x="6061075" y="4230688"/>
            <a:ext cx="200025"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D407B28-1D72-47B1-919B-2669B894B142}" type="datetime'''''''''''''''''''''''''''''''1''''''2''''''5'''''''''''''''''">
              <a:rPr lang="en-GB" altLang="en-US" sz="800" smtClean="0"/>
              <a:pPr marL="0" indent="0" algn="ctr">
                <a:spcBef>
                  <a:spcPct val="0"/>
                </a:spcBef>
                <a:spcAft>
                  <a:spcPct val="0"/>
                </a:spcAft>
                <a:buNone/>
              </a:pPr>
              <a:t>125</a:t>
            </a:fld>
            <a:endParaRPr lang="en-GB" sz="800"/>
          </a:p>
        </p:txBody>
      </p:sp>
      <p:sp>
        <p:nvSpPr>
          <p:cNvPr id="2692" name="Text Placeholder 10">
            <a:extLst>
              <a:ext uri="{FF2B5EF4-FFF2-40B4-BE49-F238E27FC236}">
                <a16:creationId xmlns:a16="http://schemas.microsoft.com/office/drawing/2014/main" id="{94597A0D-460E-B05B-AF95-7597F160AAE5}"/>
              </a:ext>
            </a:extLst>
          </p:cNvPr>
          <p:cNvSpPr txBox="1">
            <a:spLocks/>
          </p:cNvSpPr>
          <p:nvPr>
            <p:custDataLst>
              <p:tags r:id="rId37"/>
            </p:custDataLst>
          </p:nvPr>
        </p:nvSpPr>
        <p:spPr bwMode="gray">
          <a:xfrm>
            <a:off x="6537325" y="3362325"/>
            <a:ext cx="200025"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CA62F7C-161B-49C2-B589-18EEBFA1E61D}" type="datetime'''''''''2''''''''''''''0''''''''''3'''''''''''''''''''''">
              <a:rPr lang="en-GB" altLang="en-US" sz="800" smtClean="0"/>
              <a:pPr marL="0" indent="0" algn="ctr">
                <a:spcBef>
                  <a:spcPct val="0"/>
                </a:spcBef>
                <a:spcAft>
                  <a:spcPct val="0"/>
                </a:spcAft>
                <a:buNone/>
              </a:pPr>
              <a:t>203</a:t>
            </a:fld>
            <a:endParaRPr lang="en-GB" sz="800"/>
          </a:p>
        </p:txBody>
      </p:sp>
      <p:sp>
        <p:nvSpPr>
          <p:cNvPr id="2693" name="Text Placeholder 10">
            <a:extLst>
              <a:ext uri="{FF2B5EF4-FFF2-40B4-BE49-F238E27FC236}">
                <a16:creationId xmlns:a16="http://schemas.microsoft.com/office/drawing/2014/main" id="{90516CCC-C390-FA8A-9021-712F651ACE46}"/>
              </a:ext>
            </a:extLst>
          </p:cNvPr>
          <p:cNvSpPr txBox="1">
            <a:spLocks/>
          </p:cNvSpPr>
          <p:nvPr>
            <p:custDataLst>
              <p:tags r:id="rId38"/>
            </p:custDataLst>
          </p:nvPr>
        </p:nvSpPr>
        <p:spPr bwMode="gray">
          <a:xfrm>
            <a:off x="7013575" y="4408488"/>
            <a:ext cx="200025"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F16E6B1-9765-4CCC-8517-FE5AC9702932}" type="datetime'''''''''''1''''''''''''''''''''''0''''9'''''''''''''''">
              <a:rPr lang="en-GB" altLang="en-US" sz="800" smtClean="0"/>
              <a:pPr marL="0" indent="0" algn="ctr">
                <a:spcBef>
                  <a:spcPct val="0"/>
                </a:spcBef>
                <a:spcAft>
                  <a:spcPct val="0"/>
                </a:spcAft>
                <a:buNone/>
              </a:pPr>
              <a:t>109</a:t>
            </a:fld>
            <a:endParaRPr lang="en-GB" sz="800"/>
          </a:p>
        </p:txBody>
      </p:sp>
      <p:sp>
        <p:nvSpPr>
          <p:cNvPr id="2695" name="Text Placeholder 10">
            <a:extLst>
              <a:ext uri="{FF2B5EF4-FFF2-40B4-BE49-F238E27FC236}">
                <a16:creationId xmlns:a16="http://schemas.microsoft.com/office/drawing/2014/main" id="{66E156D6-1636-ABB7-A317-2401DC29CC8D}"/>
              </a:ext>
            </a:extLst>
          </p:cNvPr>
          <p:cNvSpPr txBox="1">
            <a:spLocks/>
          </p:cNvSpPr>
          <p:nvPr>
            <p:custDataLst>
              <p:tags r:id="rId39"/>
            </p:custDataLst>
          </p:nvPr>
        </p:nvSpPr>
        <p:spPr bwMode="gray">
          <a:xfrm>
            <a:off x="7519988" y="4741863"/>
            <a:ext cx="142875"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CD98847-5BED-4FEF-A260-0241BA7EE57D}" type="datetime'''''''''''''7''''''''9'">
              <a:rPr lang="en-GB" altLang="en-US" sz="800" smtClean="0"/>
              <a:pPr marL="0" indent="0" algn="ctr">
                <a:spcBef>
                  <a:spcPct val="0"/>
                </a:spcBef>
                <a:spcAft>
                  <a:spcPct val="0"/>
                </a:spcAft>
                <a:buNone/>
              </a:pPr>
              <a:t>79</a:t>
            </a:fld>
            <a:endParaRPr lang="en-GB" sz="800"/>
          </a:p>
        </p:txBody>
      </p:sp>
      <p:sp>
        <p:nvSpPr>
          <p:cNvPr id="2696" name="Text Placeholder 10">
            <a:extLst>
              <a:ext uri="{FF2B5EF4-FFF2-40B4-BE49-F238E27FC236}">
                <a16:creationId xmlns:a16="http://schemas.microsoft.com/office/drawing/2014/main" id="{30E9D54C-F97D-3434-6C1F-23D48A4BC5A7}"/>
              </a:ext>
            </a:extLst>
          </p:cNvPr>
          <p:cNvSpPr txBox="1">
            <a:spLocks/>
          </p:cNvSpPr>
          <p:nvPr>
            <p:custDataLst>
              <p:tags r:id="rId40"/>
            </p:custDataLst>
          </p:nvPr>
        </p:nvSpPr>
        <p:spPr bwMode="gray">
          <a:xfrm>
            <a:off x="7996238" y="4808538"/>
            <a:ext cx="142875"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4A0BB11-8BE9-4042-8962-146BD05E2082}" type="datetime'''''''''''''''''''''''''''73'''''''''''''''''''''''''''">
              <a:rPr lang="en-GB" altLang="en-US" sz="800" smtClean="0"/>
              <a:pPr marL="0" indent="0" algn="ctr">
                <a:spcBef>
                  <a:spcPct val="0"/>
                </a:spcBef>
                <a:spcAft>
                  <a:spcPct val="0"/>
                </a:spcAft>
                <a:buNone/>
              </a:pPr>
              <a:t>73</a:t>
            </a:fld>
            <a:endParaRPr lang="en-GB" sz="800"/>
          </a:p>
        </p:txBody>
      </p:sp>
      <p:sp>
        <p:nvSpPr>
          <p:cNvPr id="2656" name="Text Placeholder 10">
            <a:extLst>
              <a:ext uri="{FF2B5EF4-FFF2-40B4-BE49-F238E27FC236}">
                <a16:creationId xmlns:a16="http://schemas.microsoft.com/office/drawing/2014/main" id="{C803CC7F-70FE-9E1E-B93B-A08562BA62B3}"/>
              </a:ext>
            </a:extLst>
          </p:cNvPr>
          <p:cNvSpPr txBox="1">
            <a:spLocks/>
          </p:cNvSpPr>
          <p:nvPr>
            <p:custDataLst>
              <p:tags r:id="rId41"/>
            </p:custDataLst>
          </p:nvPr>
        </p:nvSpPr>
        <p:spPr bwMode="auto">
          <a:xfrm>
            <a:off x="7894638" y="5819775"/>
            <a:ext cx="347663" cy="319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4FF0D83-A0E7-4584-8FAC-8B2ABBDCD9F3}" type="datetime'Sub''''-Saha''''''r''''a''''''''''''''n ''Afri''c''''a'''">
              <a:rPr lang="en-GB" altLang="en-US" sz="700" smtClean="0">
                <a:effectLst/>
              </a:rPr>
              <a:pPr marL="0" indent="0" algn="ctr">
                <a:spcBef>
                  <a:spcPct val="0"/>
                </a:spcBef>
                <a:spcAft>
                  <a:spcPct val="0"/>
                </a:spcAft>
                <a:buNone/>
              </a:pPr>
              <a:t>Sub-Saharan Africa</a:t>
            </a:fld>
            <a:endParaRPr lang="en-GB" sz="700"/>
          </a:p>
        </p:txBody>
      </p:sp>
      <p:sp>
        <p:nvSpPr>
          <p:cNvPr id="2631" name="Rectangle 2630">
            <a:extLst>
              <a:ext uri="{FF2B5EF4-FFF2-40B4-BE49-F238E27FC236}">
                <a16:creationId xmlns:a16="http://schemas.microsoft.com/office/drawing/2014/main" id="{CFD58715-1872-6C78-8171-798C124124F4}"/>
              </a:ext>
            </a:extLst>
          </p:cNvPr>
          <p:cNvSpPr/>
          <p:nvPr>
            <p:custDataLst>
              <p:tags r:id="rId42"/>
            </p:custDataLst>
          </p:nvPr>
        </p:nvSpPr>
        <p:spPr bwMode="auto">
          <a:xfrm>
            <a:off x="7693025" y="2166938"/>
            <a:ext cx="142875" cy="106363"/>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GB" sz="1600" err="1">
              <a:solidFill>
                <a:schemeClr val="tx1"/>
              </a:solidFill>
            </a:endParaRPr>
          </a:p>
        </p:txBody>
      </p:sp>
      <p:sp>
        <p:nvSpPr>
          <p:cNvPr id="2632" name="Rectangle 2631">
            <a:extLst>
              <a:ext uri="{FF2B5EF4-FFF2-40B4-BE49-F238E27FC236}">
                <a16:creationId xmlns:a16="http://schemas.microsoft.com/office/drawing/2014/main" id="{97A5A444-E58F-6172-0154-180292A0C953}"/>
              </a:ext>
            </a:extLst>
          </p:cNvPr>
          <p:cNvSpPr/>
          <p:nvPr>
            <p:custDataLst>
              <p:tags r:id="rId43"/>
            </p:custDataLst>
          </p:nvPr>
        </p:nvSpPr>
        <p:spPr bwMode="auto">
          <a:xfrm>
            <a:off x="7693025" y="2339975"/>
            <a:ext cx="142875" cy="106363"/>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GB" sz="1600" err="1">
              <a:solidFill>
                <a:schemeClr val="tx1"/>
              </a:solidFill>
            </a:endParaRPr>
          </a:p>
        </p:txBody>
      </p:sp>
      <p:sp>
        <p:nvSpPr>
          <p:cNvPr id="2633" name="Rectangle 2632">
            <a:extLst>
              <a:ext uri="{FF2B5EF4-FFF2-40B4-BE49-F238E27FC236}">
                <a16:creationId xmlns:a16="http://schemas.microsoft.com/office/drawing/2014/main" id="{A6395DCF-EB76-A22D-A5E0-C6007504173D}"/>
              </a:ext>
            </a:extLst>
          </p:cNvPr>
          <p:cNvSpPr/>
          <p:nvPr>
            <p:custDataLst>
              <p:tags r:id="rId44"/>
            </p:custDataLst>
          </p:nvPr>
        </p:nvSpPr>
        <p:spPr bwMode="auto">
          <a:xfrm>
            <a:off x="7693025" y="2513013"/>
            <a:ext cx="142875" cy="106363"/>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GB" sz="1600" err="1">
              <a:solidFill>
                <a:schemeClr val="tx1"/>
              </a:solidFill>
            </a:endParaRPr>
          </a:p>
        </p:txBody>
      </p:sp>
      <p:sp>
        <p:nvSpPr>
          <p:cNvPr id="2629" name="Text Placeholder 10">
            <a:extLst>
              <a:ext uri="{FF2B5EF4-FFF2-40B4-BE49-F238E27FC236}">
                <a16:creationId xmlns:a16="http://schemas.microsoft.com/office/drawing/2014/main" id="{A42076B0-C737-165D-96EF-8C718BC04C87}"/>
              </a:ext>
            </a:extLst>
          </p:cNvPr>
          <p:cNvSpPr txBox="1">
            <a:spLocks/>
          </p:cNvSpPr>
          <p:nvPr>
            <p:custDataLst>
              <p:tags r:id="rId45"/>
            </p:custDataLst>
          </p:nvPr>
        </p:nvSpPr>
        <p:spPr bwMode="auto">
          <a:xfrm>
            <a:off x="7886700" y="2162175"/>
            <a:ext cx="363538"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7AE043D5-D70F-4F0D-A6DB-69276808200B}" type="datetime'''''''''''A''''''''ll'''''''' a''g''''e''s'''''''">
              <a:rPr lang="en-GB" altLang="en-US" sz="800" smtClean="0"/>
              <a:pPr marL="0" indent="0">
                <a:spcBef>
                  <a:spcPct val="0"/>
                </a:spcBef>
                <a:spcAft>
                  <a:spcPct val="0"/>
                </a:spcAft>
                <a:buNone/>
              </a:pPr>
              <a:t>All ages</a:t>
            </a:fld>
            <a:endParaRPr lang="en-GB" sz="800"/>
          </a:p>
        </p:txBody>
      </p:sp>
      <p:sp>
        <p:nvSpPr>
          <p:cNvPr id="2628" name="Text Placeholder 10">
            <a:extLst>
              <a:ext uri="{FF2B5EF4-FFF2-40B4-BE49-F238E27FC236}">
                <a16:creationId xmlns:a16="http://schemas.microsoft.com/office/drawing/2014/main" id="{254946DF-6B2C-CEE7-E4F8-1D235E665E27}"/>
              </a:ext>
            </a:extLst>
          </p:cNvPr>
          <p:cNvSpPr txBox="1">
            <a:spLocks/>
          </p:cNvSpPr>
          <p:nvPr>
            <p:custDataLst>
              <p:tags r:id="rId46"/>
            </p:custDataLst>
          </p:nvPr>
        </p:nvSpPr>
        <p:spPr bwMode="auto">
          <a:xfrm>
            <a:off x="7886700" y="2335213"/>
            <a:ext cx="379413"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33AC2A05-93EF-4602-93DA-C99C55C3B2E4}" type="datetime'''''''C''''''''''''h''''i''''l''''''''''''dr''''''e''''''n'''">
              <a:rPr lang="en-GB" altLang="en-US" sz="800" smtClean="0"/>
              <a:pPr marL="0" indent="0">
                <a:spcBef>
                  <a:spcPct val="0"/>
                </a:spcBef>
                <a:spcAft>
                  <a:spcPct val="0"/>
                </a:spcAft>
                <a:buNone/>
              </a:pPr>
              <a:t>Children</a:t>
            </a:fld>
            <a:endParaRPr lang="en-GB" sz="800"/>
          </a:p>
        </p:txBody>
      </p:sp>
      <p:sp>
        <p:nvSpPr>
          <p:cNvPr id="2627" name="Text Placeholder 10">
            <a:extLst>
              <a:ext uri="{FF2B5EF4-FFF2-40B4-BE49-F238E27FC236}">
                <a16:creationId xmlns:a16="http://schemas.microsoft.com/office/drawing/2014/main" id="{C9E8672C-DCCB-4FC8-86AF-7B35C97FEF10}"/>
              </a:ext>
            </a:extLst>
          </p:cNvPr>
          <p:cNvSpPr txBox="1">
            <a:spLocks/>
          </p:cNvSpPr>
          <p:nvPr>
            <p:custDataLst>
              <p:tags r:id="rId47"/>
            </p:custDataLst>
          </p:nvPr>
        </p:nvSpPr>
        <p:spPr bwMode="auto">
          <a:xfrm>
            <a:off x="7886700" y="2508250"/>
            <a:ext cx="284163"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D6774C7E-CCE9-4979-9146-B7DAF255C3F0}" type="datetime'''A''''d''''''''ul''''''ts'">
              <a:rPr lang="en-GB" altLang="en-US" sz="800" smtClean="0"/>
              <a:pPr marL="0" indent="0">
                <a:spcBef>
                  <a:spcPct val="0"/>
                </a:spcBef>
                <a:spcAft>
                  <a:spcPct val="0"/>
                </a:spcAft>
                <a:buNone/>
              </a:pPr>
              <a:t>Adults</a:t>
            </a:fld>
            <a:endParaRPr lang="en-GB" sz="800"/>
          </a:p>
        </p:txBody>
      </p:sp>
      <p:sp>
        <p:nvSpPr>
          <p:cNvPr id="2714" name="TextBox 2713">
            <a:extLst>
              <a:ext uri="{FF2B5EF4-FFF2-40B4-BE49-F238E27FC236}">
                <a16:creationId xmlns:a16="http://schemas.microsoft.com/office/drawing/2014/main" id="{82B75752-1786-866C-258C-5B48AF2440E6}"/>
              </a:ext>
            </a:extLst>
          </p:cNvPr>
          <p:cNvSpPr txBox="1"/>
          <p:nvPr/>
        </p:nvSpPr>
        <p:spPr bwMode="gray">
          <a:xfrm>
            <a:off x="4221163" y="1465974"/>
            <a:ext cx="4511580" cy="461665"/>
          </a:xfrm>
          <a:prstGeom prst="rect">
            <a:avLst/>
          </a:prstGeom>
          <a:noFill/>
        </p:spPr>
        <p:txBody>
          <a:bodyPr wrap="square">
            <a:spAutoFit/>
          </a:bodyPr>
          <a:lstStyle/>
          <a:p>
            <a:pPr marL="0" indent="0">
              <a:spcBef>
                <a:spcPct val="0"/>
              </a:spcBef>
              <a:spcAft>
                <a:spcPct val="0"/>
              </a:spcAft>
              <a:buNone/>
            </a:pPr>
            <a:r>
              <a:rPr lang="en-US" sz="1200" b="1" i="0">
                <a:solidFill>
                  <a:srgbClr val="1F1F1F"/>
                </a:solidFill>
                <a:effectLst/>
              </a:rPr>
              <a:t>Estimated unprocessed red meat consumption among children and adults, by world region, in 2018 (g/day) </a:t>
            </a:r>
            <a:endParaRPr lang="en-US" sz="1200" b="1"/>
          </a:p>
        </p:txBody>
      </p:sp>
      <p:cxnSp>
        <p:nvCxnSpPr>
          <p:cNvPr id="2716" name="Straight Connector 2715">
            <a:extLst>
              <a:ext uri="{FF2B5EF4-FFF2-40B4-BE49-F238E27FC236}">
                <a16:creationId xmlns:a16="http://schemas.microsoft.com/office/drawing/2014/main" id="{542D63AA-4CD2-E3B4-9970-B97E6C965CFC}"/>
              </a:ext>
            </a:extLst>
          </p:cNvPr>
          <p:cNvCxnSpPr>
            <a:cxnSpLocks/>
          </p:cNvCxnSpPr>
          <p:nvPr/>
        </p:nvCxnSpPr>
        <p:spPr bwMode="gray">
          <a:xfrm>
            <a:off x="4311592" y="1948754"/>
            <a:ext cx="3996123" cy="0"/>
          </a:xfrm>
          <a:prstGeom prst="line">
            <a:avLst/>
          </a:prstGeom>
          <a:ln>
            <a:tailEnd type="none" w="med" len="lg"/>
          </a:ln>
        </p:spPr>
        <p:style>
          <a:lnRef idx="2">
            <a:schemeClr val="dk1"/>
          </a:lnRef>
          <a:fillRef idx="0">
            <a:schemeClr val="dk1"/>
          </a:fillRef>
          <a:effectRef idx="1">
            <a:schemeClr val="dk1"/>
          </a:effectRef>
          <a:fontRef idx="minor">
            <a:schemeClr val="tx1"/>
          </a:fontRef>
        </p:style>
      </p:cxnSp>
      <p:sp>
        <p:nvSpPr>
          <p:cNvPr id="62" name="Pentagon 61">
            <a:extLst>
              <a:ext uri="{FF2B5EF4-FFF2-40B4-BE49-F238E27FC236}">
                <a16:creationId xmlns:a16="http://schemas.microsoft.com/office/drawing/2014/main" id="{E0F52994-D38D-2513-E401-FBF355E80DC2}"/>
              </a:ext>
            </a:extLst>
          </p:cNvPr>
          <p:cNvSpPr/>
          <p:nvPr/>
        </p:nvSpPr>
        <p:spPr bwMode="gray">
          <a:xfrm>
            <a:off x="32754" y="20911"/>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Industry Overview</a:t>
            </a:r>
          </a:p>
        </p:txBody>
      </p:sp>
      <p:sp>
        <p:nvSpPr>
          <p:cNvPr id="63" name="Chevron 62">
            <a:extLst>
              <a:ext uri="{FF2B5EF4-FFF2-40B4-BE49-F238E27FC236}">
                <a16:creationId xmlns:a16="http://schemas.microsoft.com/office/drawing/2014/main" id="{F09CFE85-817F-FBB4-8334-7EB90BCC721A}"/>
              </a:ext>
            </a:extLst>
          </p:cNvPr>
          <p:cNvSpPr/>
          <p:nvPr/>
        </p:nvSpPr>
        <p:spPr bwMode="gray">
          <a:xfrm>
            <a:off x="1951430" y="20911"/>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dirty="0" smtClean="0">
                <a:solidFill>
                  <a:schemeClr val="bg1"/>
                </a:solidFill>
              </a:rPr>
              <a:t>Diets</a:t>
            </a:r>
            <a:endParaRPr lang="en-US" sz="1600" dirty="0">
              <a:solidFill>
                <a:schemeClr val="bg1"/>
              </a:solidFill>
            </a:endParaRPr>
          </a:p>
        </p:txBody>
      </p:sp>
    </p:spTree>
    <p:extLst>
      <p:ext uri="{BB962C8B-B14F-4D97-AF65-F5344CB8AC3E}">
        <p14:creationId xmlns:p14="http://schemas.microsoft.com/office/powerpoint/2010/main" val="1805972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710CFEC-E0FC-477B-9138-9B1AF470BB29}"/>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6542BF5B-C09C-4469-C521-E6BB43A2D458}"/>
              </a:ext>
            </a:extLst>
          </p:cNvPr>
          <p:cNvGraphicFramePr>
            <a:graphicFrameLocks noChangeAspect="1"/>
          </p:cNvGraphicFramePr>
          <p:nvPr>
            <p:custDataLst>
              <p:tags r:id="rId3"/>
            </p:custDataLst>
            <p:extLst>
              <p:ext uri="{D42A27DB-BD31-4B8C-83A1-F6EECF244321}">
                <p14:modId xmlns:p14="http://schemas.microsoft.com/office/powerpoint/2010/main" val="32273391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702" name="think-cell Slide" r:id="rId6" imgW="592" imgH="591" progId="TCLayout.ActiveDocument.1">
                  <p:embed/>
                </p:oleObj>
              </mc:Choice>
              <mc:Fallback>
                <p:oleObj name="think-cell Slide" r:id="rId6" imgW="592" imgH="591" progId="TCLayout.ActiveDocument.1">
                  <p:embed/>
                  <p:pic>
                    <p:nvPicPr>
                      <p:cNvPr id="7" name="think-cell data - do not delete" hidden="1">
                        <a:extLst>
                          <a:ext uri="{FF2B5EF4-FFF2-40B4-BE49-F238E27FC236}">
                            <a16:creationId xmlns:a16="http://schemas.microsoft.com/office/drawing/2014/main" id="{A57188C4-6D7D-72A5-A9F5-8A23DF98EED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4" name="Picture 3" descr="A family eating at a table&#10;&#10;Description automatically generated">
            <a:extLst>
              <a:ext uri="{FF2B5EF4-FFF2-40B4-BE49-F238E27FC236}">
                <a16:creationId xmlns:a16="http://schemas.microsoft.com/office/drawing/2014/main" id="{03863A67-4C97-6999-580A-5EF5EBD2598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0" y="0"/>
            <a:ext cx="12192001" cy="6858000"/>
          </a:xfrm>
          <a:prstGeom prst="rect">
            <a:avLst/>
          </a:prstGeom>
        </p:spPr>
      </p:pic>
      <p:sp>
        <p:nvSpPr>
          <p:cNvPr id="2" name="Title 1">
            <a:extLst>
              <a:ext uri="{FF2B5EF4-FFF2-40B4-BE49-F238E27FC236}">
                <a16:creationId xmlns:a16="http://schemas.microsoft.com/office/drawing/2014/main" id="{0D1BED9F-32EE-A02F-42B1-DA6DD367598E}"/>
              </a:ext>
            </a:extLst>
          </p:cNvPr>
          <p:cNvSpPr>
            <a:spLocks noGrp="1"/>
          </p:cNvSpPr>
          <p:nvPr>
            <p:ph type="title"/>
          </p:nvPr>
        </p:nvSpPr>
        <p:spPr>
          <a:xfrm>
            <a:off x="1676400" y="1772333"/>
            <a:ext cx="10515600" cy="2436792"/>
          </a:xfrm>
        </p:spPr>
        <p:txBody>
          <a:bodyPr vert="horz">
            <a:normAutofit/>
          </a:bodyPr>
          <a:lstStyle/>
          <a:p>
            <a:r>
              <a:rPr lang="en-US"/>
              <a:t>Technological and Industry  Advancements </a:t>
            </a:r>
          </a:p>
        </p:txBody>
      </p:sp>
      <p:pic>
        <p:nvPicPr>
          <p:cNvPr id="9" name="Picture 8">
            <a:extLst>
              <a:ext uri="{FF2B5EF4-FFF2-40B4-BE49-F238E27FC236}">
                <a16:creationId xmlns:a16="http://schemas.microsoft.com/office/drawing/2014/main" id="{76EB8319-164F-90BD-88AF-3A17B446903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1272" y="342685"/>
            <a:ext cx="2699675" cy="477381"/>
          </a:xfrm>
          <a:prstGeom prst="rect">
            <a:avLst/>
          </a:prstGeom>
        </p:spPr>
      </p:pic>
      <p:sp>
        <p:nvSpPr>
          <p:cNvPr id="5" name="TextBox 4">
            <a:extLst>
              <a:ext uri="{FF2B5EF4-FFF2-40B4-BE49-F238E27FC236}">
                <a16:creationId xmlns:a16="http://schemas.microsoft.com/office/drawing/2014/main" id="{40C9EB48-67B2-7A80-0144-C4F51A3530CC}"/>
              </a:ext>
            </a:extLst>
          </p:cNvPr>
          <p:cNvSpPr txBox="1"/>
          <p:nvPr/>
        </p:nvSpPr>
        <p:spPr bwMode="gray">
          <a:xfrm>
            <a:off x="9483635" y="1393510"/>
            <a:ext cx="415563" cy="469359"/>
          </a:xfrm>
          <a:prstGeom prst="rect">
            <a:avLst/>
          </a:prstGeom>
          <a:solidFill>
            <a:srgbClr val="E3E8EE"/>
          </a:solidFill>
        </p:spPr>
        <p:txBody>
          <a:bodyPr wrap="none" lIns="137160" tIns="137160" rIns="274320" bIns="137160" rtlCol="0">
            <a:spAutoFit/>
          </a:bodyPr>
          <a:lstStyle/>
          <a:p>
            <a:pPr marL="0" indent="0" algn="l">
              <a:spcBef>
                <a:spcPts val="600"/>
              </a:spcBef>
              <a:spcAft>
                <a:spcPts val="600"/>
              </a:spcAft>
              <a:buNone/>
            </a:pPr>
            <a:endParaRPr lang="en-US" sz="1250" b="1"/>
          </a:p>
        </p:txBody>
      </p:sp>
    </p:spTree>
    <p:custDataLst>
      <p:tags r:id="rId2"/>
    </p:custDataLst>
    <p:extLst>
      <p:ext uri="{BB962C8B-B14F-4D97-AF65-F5344CB8AC3E}">
        <p14:creationId xmlns:p14="http://schemas.microsoft.com/office/powerpoint/2010/main" val="3057231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3"/>
            </p:custDataLst>
            <p:extLst>
              <p:ext uri="{D42A27DB-BD31-4B8C-83A1-F6EECF244321}">
                <p14:modId xmlns:p14="http://schemas.microsoft.com/office/powerpoint/2010/main" val="32911281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94" name="think-cell Slide" r:id="rId5" imgW="592" imgH="591" progId="TCLayout.ActiveDocument.1">
                  <p:embed/>
                </p:oleObj>
              </mc:Choice>
              <mc:Fallback>
                <p:oleObj name="think-cell Slide" r:id="rId5" imgW="592" imgH="591" progId="TCLayout.ActiveDocument.1">
                  <p:embed/>
                  <p:pic>
                    <p:nvPicPr>
                      <p:cNvPr id="7" name="think-cell data - do not delete"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6" name="Picture 5" descr="Cows eating hay in a barn&#10;&#10;Description automatically generated">
            <a:extLst>
              <a:ext uri="{FF2B5EF4-FFF2-40B4-BE49-F238E27FC236}">
                <a16:creationId xmlns:a16="http://schemas.microsoft.com/office/drawing/2014/main" id="{E97ACFF9-1DDB-77B2-C9DD-1AAB889D13E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22075" t="22030"/>
          <a:stretch/>
        </p:blipFill>
        <p:spPr>
          <a:xfrm>
            <a:off x="-9144" y="-9145"/>
            <a:ext cx="12201144" cy="6867145"/>
          </a:xfrm>
          <a:prstGeom prst="rect">
            <a:avLst/>
          </a:prstGeom>
        </p:spPr>
      </p:pic>
      <p:sp>
        <p:nvSpPr>
          <p:cNvPr id="2" name="Title 1"/>
          <p:cNvSpPr>
            <a:spLocks noGrp="1"/>
          </p:cNvSpPr>
          <p:nvPr>
            <p:ph type="title"/>
          </p:nvPr>
        </p:nvSpPr>
        <p:spPr/>
        <p:txBody>
          <a:bodyPr vert="horz"/>
          <a:lstStyle/>
          <a:p>
            <a:r>
              <a:rPr lang="en-US"/>
              <a:t>Protein</a:t>
            </a:r>
            <a:r>
              <a:rPr lang="en-US">
                <a:cs typeface="Arial"/>
              </a:rPr>
              <a:t> </a:t>
            </a:r>
            <a:r>
              <a:rPr lang="en-US"/>
              <a:t>Industry Overview</a:t>
            </a:r>
          </a:p>
        </p:txBody>
      </p:sp>
      <p:pic>
        <p:nvPicPr>
          <p:cNvPr id="9" name="Picture 8">
            <a:extLst>
              <a:ext uri="{FF2B5EF4-FFF2-40B4-BE49-F238E27FC236}">
                <a16:creationId xmlns:a16="http://schemas.microsoft.com/office/drawing/2014/main" id="{002B0A2C-4F72-D6F6-6EB9-45238818B70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1272" y="342685"/>
            <a:ext cx="2699675" cy="477381"/>
          </a:xfrm>
          <a:prstGeom prst="rect">
            <a:avLst/>
          </a:prstGeom>
        </p:spPr>
      </p:pic>
    </p:spTree>
    <p:custDataLst>
      <p:tags r:id="rId2"/>
    </p:custDataLst>
    <p:extLst>
      <p:ext uri="{BB962C8B-B14F-4D97-AF65-F5344CB8AC3E}">
        <p14:creationId xmlns:p14="http://schemas.microsoft.com/office/powerpoint/2010/main" val="4245007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330AE-E5DF-02AE-A162-09876142BB71}"/>
            </a:ext>
          </a:extLst>
        </p:cNvPr>
        <p:cNvGrpSpPr/>
        <p:nvPr/>
      </p:nvGrpSpPr>
      <p:grpSpPr>
        <a:xfrm>
          <a:off x="0" y="0"/>
          <a:ext cx="0" cy="0"/>
          <a:chOff x="0" y="0"/>
          <a:chExt cx="0" cy="0"/>
        </a:xfrm>
      </p:grpSpPr>
      <p:sp>
        <p:nvSpPr>
          <p:cNvPr id="23" name="Title 2">
            <a:extLst>
              <a:ext uri="{FF2B5EF4-FFF2-40B4-BE49-F238E27FC236}">
                <a16:creationId xmlns:a16="http://schemas.microsoft.com/office/drawing/2014/main" id="{79FBB88E-8CD8-0FE3-A64B-57A67062EC67}"/>
              </a:ext>
            </a:extLst>
          </p:cNvPr>
          <p:cNvSpPr>
            <a:spLocks noGrp="1"/>
          </p:cNvSpPr>
          <p:nvPr>
            <p:ph type="title"/>
          </p:nvPr>
        </p:nvSpPr>
        <p:spPr>
          <a:xfrm>
            <a:off x="530352" y="4628864"/>
            <a:ext cx="3165987" cy="1523494"/>
          </a:xfrm>
          <a:solidFill>
            <a:srgbClr val="9D9D9D">
              <a:alpha val="67059"/>
            </a:srgbClr>
          </a:solidFill>
        </p:spPr>
        <p:txBody>
          <a:bodyPr vert="horz" lIns="91440" tIns="0" rIns="91440" bIns="45720" rtlCol="0" anchor="b" anchorCtr="0">
            <a:spAutoFit/>
          </a:bodyPr>
          <a:lstStyle/>
          <a:p>
            <a:r>
              <a:rPr lang="en-US" sz="2400">
                <a:solidFill>
                  <a:srgbClr val="FFFFFF"/>
                </a:solidFill>
                <a:latin typeface="Arial"/>
              </a:rPr>
              <a:t>Key messages</a:t>
            </a:r>
            <a:br>
              <a:rPr lang="en-US" sz="2400">
                <a:solidFill>
                  <a:srgbClr val="FFFFFF"/>
                </a:solidFill>
                <a:latin typeface="Arial"/>
              </a:rPr>
            </a:br>
            <a:r>
              <a:rPr lang="en-US" sz="2400" b="0">
                <a:solidFill>
                  <a:srgbClr val="FFFFFF"/>
                </a:solidFill>
                <a:latin typeface="Arial"/>
              </a:rPr>
              <a:t>Technological and Industry Advancements</a:t>
            </a:r>
          </a:p>
        </p:txBody>
      </p:sp>
      <p:graphicFrame>
        <p:nvGraphicFramePr>
          <p:cNvPr id="2" name="think-cell data - do not delete" hidden="1">
            <a:extLst>
              <a:ext uri="{FF2B5EF4-FFF2-40B4-BE49-F238E27FC236}">
                <a16:creationId xmlns:a16="http://schemas.microsoft.com/office/drawing/2014/main" id="{A5E8DB95-890A-0281-11CD-9934008E7619}"/>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26" name="think-cell Slide" r:id="rId7" imgW="592" imgH="591" progId="TCLayout.ActiveDocument.1">
                  <p:embed/>
                </p:oleObj>
              </mc:Choice>
              <mc:Fallback>
                <p:oleObj name="think-cell Slide" r:id="rId7" imgW="592" imgH="591" progId="TCLayout.ActiveDocument.1">
                  <p:embed/>
                  <p:pic>
                    <p:nvPicPr>
                      <p:cNvPr id="2" name="think-cell data - do not delete" hidden="1">
                        <a:extLst>
                          <a:ext uri="{FF2B5EF4-FFF2-40B4-BE49-F238E27FC236}">
                            <a16:creationId xmlns:a16="http://schemas.microsoft.com/office/drawing/2014/main" id="{3911C6AB-4BBB-DD70-0FE0-FC51B3A80E67}"/>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cxnSp>
        <p:nvCxnSpPr>
          <p:cNvPr id="3" name="Straight Connector 2">
            <a:extLst>
              <a:ext uri="{FF2B5EF4-FFF2-40B4-BE49-F238E27FC236}">
                <a16:creationId xmlns:a16="http://schemas.microsoft.com/office/drawing/2014/main" id="{0670843B-6D4E-F0C9-96E6-14D11CB0051D}"/>
              </a:ext>
            </a:extLst>
          </p:cNvPr>
          <p:cNvCxnSpPr/>
          <p:nvPr/>
        </p:nvCxnSpPr>
        <p:spPr bwMode="gray">
          <a:xfrm>
            <a:off x="4340430" y="1720876"/>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0B42E17-A910-1E3E-69B8-AE16401AC84A}"/>
              </a:ext>
            </a:extLst>
          </p:cNvPr>
          <p:cNvSpPr txBox="1"/>
          <p:nvPr/>
        </p:nvSpPr>
        <p:spPr bwMode="gray">
          <a:xfrm>
            <a:off x="4209771" y="382570"/>
            <a:ext cx="7855516" cy="1454244"/>
          </a:xfrm>
          <a:prstGeom prst="rect">
            <a:avLst/>
          </a:prstGeom>
          <a:noFill/>
        </p:spPr>
        <p:txBody>
          <a:bodyPr wrap="square" lIns="137160" tIns="137160" rIns="274320" bIns="137160" rtlCol="0">
            <a:spAutoFit/>
          </a:bodyPr>
          <a:lstStyle/>
          <a:p>
            <a:pPr>
              <a:spcAft>
                <a:spcPts val="300"/>
              </a:spcAft>
              <a:buClr>
                <a:schemeClr val="accent1"/>
              </a:buClr>
              <a:buSzPct val="100000"/>
            </a:pPr>
            <a:r>
              <a:rPr lang="en-US" sz="1400" b="1" dirty="0">
                <a:effectLst/>
              </a:rPr>
              <a:t>Decarbonizing global protein supply requires a nuanced and multi-faceted approach.</a:t>
            </a:r>
            <a:endParaRPr lang="en-US" sz="1400" b="1" dirty="0"/>
          </a:p>
          <a:p>
            <a:pPr marL="285750" indent="-169863">
              <a:buClr>
                <a:schemeClr val="tx1"/>
              </a:buClr>
              <a:buSzPct val="100000"/>
              <a:buFont typeface="Apple Symbols" panose="02000000000000000000" pitchFamily="2" charset="-79"/>
              <a:buChar char="⎻"/>
            </a:pPr>
            <a:r>
              <a:rPr lang="en-US" sz="1200" dirty="0">
                <a:effectLst/>
                <a:latin typeface="Helvetica" pitchFamily="2" charset="0"/>
              </a:rPr>
              <a:t>A </a:t>
            </a:r>
            <a:r>
              <a:rPr lang="en-US" sz="1200" b="1" dirty="0">
                <a:effectLst/>
                <a:latin typeface="Helvetica" pitchFamily="2" charset="0"/>
              </a:rPr>
              <a:t>sustainable protein future will see a mix of </a:t>
            </a:r>
            <a:r>
              <a:rPr lang="en-US" sz="1200" dirty="0">
                <a:effectLst/>
                <a:latin typeface="Helvetica" pitchFamily="2" charset="0"/>
              </a:rPr>
              <a:t>animal protein from </a:t>
            </a:r>
            <a:r>
              <a:rPr lang="en-US" sz="1200" b="1" dirty="0">
                <a:effectLst/>
                <a:latin typeface="Helvetica" pitchFamily="2" charset="0"/>
              </a:rPr>
              <a:t>sustainable livestock management </a:t>
            </a:r>
            <a:r>
              <a:rPr lang="en-US" sz="1200" dirty="0">
                <a:effectLst/>
                <a:latin typeface="Helvetica" pitchFamily="2" charset="0"/>
              </a:rPr>
              <a:t>practices in developing economies, and a </a:t>
            </a:r>
            <a:r>
              <a:rPr lang="en-US" sz="1200" b="1" dirty="0">
                <a:effectLst/>
                <a:latin typeface="Helvetica" pitchFamily="2" charset="0"/>
              </a:rPr>
              <a:t>higher consumption of alternative proteins</a:t>
            </a:r>
            <a:r>
              <a:rPr lang="en-US" sz="1200" b="1" dirty="0">
                <a:latin typeface="Helvetica" pitchFamily="2" charset="0"/>
              </a:rPr>
              <a:t> </a:t>
            </a:r>
            <a:r>
              <a:rPr lang="en-US" sz="1200" dirty="0">
                <a:effectLst/>
                <a:latin typeface="Helvetica" pitchFamily="2" charset="0"/>
              </a:rPr>
              <a:t>in developed economies.</a:t>
            </a:r>
            <a:endParaRPr lang="en-US" sz="1200" b="1" dirty="0"/>
          </a:p>
          <a:p>
            <a:pPr marL="285750" indent="-169863">
              <a:buClr>
                <a:schemeClr val="tx1"/>
              </a:buClr>
              <a:buSzPct val="100000"/>
              <a:buFont typeface="Apple Symbols" panose="02000000000000000000" pitchFamily="2" charset="-79"/>
              <a:buChar char="⎻"/>
            </a:pPr>
            <a:r>
              <a:rPr lang="en-US" sz="1200" dirty="0"/>
              <a:t>A protein transition approach with diverse solutions—such as sustainable production practices, methane-inhibitor technologies, and alternative proteins—is essential to achieve that.</a:t>
            </a:r>
          </a:p>
        </p:txBody>
      </p:sp>
      <p:sp>
        <p:nvSpPr>
          <p:cNvPr id="5" name="TextBox 4">
            <a:extLst>
              <a:ext uri="{FF2B5EF4-FFF2-40B4-BE49-F238E27FC236}">
                <a16:creationId xmlns:a16="http://schemas.microsoft.com/office/drawing/2014/main" id="{2A9F06BA-BCF3-B835-C9DB-CA96DA3F1884}"/>
              </a:ext>
            </a:extLst>
          </p:cNvPr>
          <p:cNvSpPr txBox="1"/>
          <p:nvPr/>
        </p:nvSpPr>
        <p:spPr bwMode="gray">
          <a:xfrm>
            <a:off x="4214533" y="3891804"/>
            <a:ext cx="7845992" cy="2562240"/>
          </a:xfrm>
          <a:prstGeom prst="rect">
            <a:avLst/>
          </a:prstGeom>
          <a:noFill/>
        </p:spPr>
        <p:txBody>
          <a:bodyPr wrap="square" lIns="137160" tIns="137160" rIns="274320" bIns="137160" rtlCol="0" anchor="t">
            <a:spAutoFit/>
          </a:bodyPr>
          <a:lstStyle/>
          <a:p>
            <a:pPr>
              <a:spcAft>
                <a:spcPts val="300"/>
              </a:spcAft>
            </a:pPr>
            <a:r>
              <a:rPr lang="en-US" sz="1400" b="1" dirty="0"/>
              <a:t>A diet shift and adoption of alternative proteins are effective ways to reduce emissions.</a:t>
            </a:r>
            <a:endParaRPr lang="en-US" sz="1400" b="1" dirty="0">
              <a:effectLst/>
            </a:endParaRPr>
          </a:p>
          <a:p>
            <a:pPr marL="347663" lvl="1" indent="-204788">
              <a:buFont typeface="Apple Symbols" panose="02000000000000000000" pitchFamily="2" charset="-79"/>
              <a:buChar char="⎻"/>
            </a:pPr>
            <a:r>
              <a:rPr lang="en-US" sz="1200" dirty="0"/>
              <a:t>Alternative proteins fall under three categories: </a:t>
            </a:r>
            <a:r>
              <a:rPr lang="en-US" sz="1200" b="1" dirty="0"/>
              <a:t>plant-based, fermentation, and cultivated.</a:t>
            </a:r>
            <a:endParaRPr lang="en-US" sz="1200" b="1" dirty="0">
              <a:effectLst/>
            </a:endParaRPr>
          </a:p>
          <a:p>
            <a:pPr marL="347345" lvl="1" indent="-204470">
              <a:buFont typeface="Apple Symbols" panose="02000000000000000000" pitchFamily="2" charset="-79"/>
              <a:buChar char="⎻"/>
            </a:pPr>
            <a:r>
              <a:rPr lang="en-US" sz="1200" b="1" dirty="0"/>
              <a:t>Plant-based </a:t>
            </a:r>
            <a:r>
              <a:rPr lang="en-US" sz="1200" dirty="0"/>
              <a:t>proteins save </a:t>
            </a:r>
            <a:r>
              <a:rPr lang="en-US" sz="1200" b="1" dirty="0"/>
              <a:t>4.4 </a:t>
            </a:r>
            <a:r>
              <a:rPr lang="en-US" sz="1200" b="1" dirty="0" err="1"/>
              <a:t>gigatonnes</a:t>
            </a:r>
            <a:r>
              <a:rPr lang="en-US" sz="1200" b="1" dirty="0"/>
              <a:t> of CO</a:t>
            </a:r>
            <a:r>
              <a:rPr lang="en-US" sz="800" b="1" baseline="-25000" dirty="0"/>
              <a:t>2</a:t>
            </a:r>
            <a:r>
              <a:rPr lang="en-US" sz="1200" b="1" dirty="0"/>
              <a:t>e emissions per $1 trillion invested</a:t>
            </a:r>
            <a:r>
              <a:rPr lang="en-US" sz="1200" dirty="0"/>
              <a:t>. </a:t>
            </a:r>
            <a:r>
              <a:rPr lang="en-US" sz="1200" dirty="0">
                <a:ea typeface="+mn-lt"/>
                <a:cs typeface="+mn-lt"/>
              </a:rPr>
              <a:t>Emissions abatement could increase when accounting for land-use changes and carbon sequestration from rewilding and afforestation.</a:t>
            </a:r>
            <a:endParaRPr lang="en-US" sz="1200" b="1" dirty="0">
              <a:cs typeface="Arial"/>
            </a:endParaRPr>
          </a:p>
          <a:p>
            <a:pPr marL="347663" lvl="1" indent="-204788">
              <a:buFont typeface="Apple Symbols" panose="02000000000000000000" pitchFamily="2" charset="-79"/>
              <a:buChar char="⎻"/>
            </a:pPr>
            <a:r>
              <a:rPr lang="en-US" sz="1200" b="1" dirty="0">
                <a:effectLst/>
              </a:rPr>
              <a:t>Consumers prioritize taste, price, and health </a:t>
            </a:r>
            <a:r>
              <a:rPr lang="en-US" sz="1200" dirty="0">
                <a:effectLst/>
              </a:rPr>
              <a:t>over sustainability when purchasing food</a:t>
            </a:r>
            <a:r>
              <a:rPr lang="en-US" sz="1200" dirty="0"/>
              <a:t>. C</a:t>
            </a:r>
            <a:r>
              <a:rPr lang="en-US" sz="1200" dirty="0">
                <a:effectLst/>
              </a:rPr>
              <a:t>ompanies need to address these key concerns with </a:t>
            </a:r>
            <a:r>
              <a:rPr lang="en-US" sz="1200" b="1" dirty="0">
                <a:effectLst/>
              </a:rPr>
              <a:t>product development and improved marketing strategies.</a:t>
            </a:r>
            <a:r>
              <a:rPr lang="en-US" sz="1200" b="1" dirty="0"/>
              <a:t> </a:t>
            </a:r>
          </a:p>
          <a:p>
            <a:pPr marL="347345" lvl="1" indent="-204470">
              <a:buFont typeface="Apple Symbols" panose="02000000000000000000" pitchFamily="2" charset="-79"/>
              <a:buChar char="⎻"/>
            </a:pPr>
            <a:r>
              <a:rPr lang="en-US" sz="1200" dirty="0">
                <a:effectLst/>
              </a:rPr>
              <a:t>Alternative proteins can use </a:t>
            </a:r>
            <a:r>
              <a:rPr lang="en-US" sz="1200" b="1" dirty="0">
                <a:effectLst/>
              </a:rPr>
              <a:t>lessons learned from electric vehicles </a:t>
            </a:r>
            <a:r>
              <a:rPr lang="en-US" sz="1200" dirty="0"/>
              <a:t>and the energy transition to </a:t>
            </a:r>
            <a:r>
              <a:rPr lang="en-US" sz="1200" b="1" dirty="0"/>
              <a:t>accelerate</a:t>
            </a:r>
            <a:r>
              <a:rPr lang="en-US" sz="1200" dirty="0"/>
              <a:t> the protein transition through alternative proteins, an </a:t>
            </a:r>
            <a:r>
              <a:rPr lang="en-US" sz="1200" b="1" dirty="0"/>
              <a:t>innovation that is also struggling with consumer adoption and price parity at first.</a:t>
            </a:r>
            <a:endParaRPr lang="en-US" sz="1200" b="1" dirty="0">
              <a:cs typeface="Arial"/>
            </a:endParaRPr>
          </a:p>
          <a:p>
            <a:pPr marL="347663" lvl="1" indent="-204788">
              <a:buFont typeface="Apple Symbols" panose="02000000000000000000" pitchFamily="2" charset="-79"/>
              <a:buChar char="⎻"/>
            </a:pPr>
            <a:r>
              <a:rPr lang="en-US" sz="1200" dirty="0">
                <a:effectLst/>
              </a:rPr>
              <a:t>Strategies to </a:t>
            </a:r>
            <a:r>
              <a:rPr lang="en-US" sz="1200" b="1" dirty="0">
                <a:effectLst/>
              </a:rPr>
              <a:t>tap into unexplored markets </a:t>
            </a:r>
            <a:r>
              <a:rPr lang="en-US" sz="1200" dirty="0">
                <a:effectLst/>
              </a:rPr>
              <a:t>like frozen, ready-to-eat foods, displacing </a:t>
            </a:r>
            <a:r>
              <a:rPr lang="en-US" sz="1200" dirty="0" err="1">
                <a:effectLst/>
              </a:rPr>
              <a:t>ultraprocessed</a:t>
            </a:r>
            <a:r>
              <a:rPr lang="en-US" sz="1200" dirty="0">
                <a:effectLst/>
              </a:rPr>
              <a:t> meat and blended products, can help alternative proteins scale.</a:t>
            </a:r>
          </a:p>
        </p:txBody>
      </p:sp>
      <p:sp>
        <p:nvSpPr>
          <p:cNvPr id="8" name="TextBox 7">
            <a:extLst>
              <a:ext uri="{FF2B5EF4-FFF2-40B4-BE49-F238E27FC236}">
                <a16:creationId xmlns:a16="http://schemas.microsoft.com/office/drawing/2014/main" id="{DCBAA2EF-1858-1F6E-4346-E2E20A662092}"/>
              </a:ext>
            </a:extLst>
          </p:cNvPr>
          <p:cNvSpPr txBox="1"/>
          <p:nvPr/>
        </p:nvSpPr>
        <p:spPr bwMode="gray">
          <a:xfrm>
            <a:off x="4210708" y="1690419"/>
            <a:ext cx="7844117" cy="2415674"/>
          </a:xfrm>
          <a:prstGeom prst="rect">
            <a:avLst/>
          </a:prstGeom>
          <a:noFill/>
        </p:spPr>
        <p:txBody>
          <a:bodyPr wrap="square" lIns="137160" tIns="137160" rIns="274320" bIns="137160" rtlCol="0" anchor="t">
            <a:spAutoFit/>
          </a:bodyPr>
          <a:lstStyle/>
          <a:p>
            <a:pPr>
              <a:spcAft>
                <a:spcPts val="300"/>
              </a:spcAft>
            </a:pPr>
            <a:r>
              <a:rPr lang="en-US" sz="1400" b="1" dirty="0"/>
              <a:t>Different abatement solutions are being developed for animal-based protein emissions.</a:t>
            </a:r>
          </a:p>
          <a:p>
            <a:pPr marL="401638" indent="-169863">
              <a:buFont typeface="Apple Symbols" panose="02000000000000000000" pitchFamily="2" charset="-79"/>
              <a:buChar char="⎻"/>
            </a:pPr>
            <a:r>
              <a:rPr lang="en-US" sz="1200" b="1" dirty="0">
                <a:effectLst/>
              </a:rPr>
              <a:t>Sustainable management practices, productivity increases, and selective breeding </a:t>
            </a:r>
            <a:r>
              <a:rPr lang="en-US" sz="1200" dirty="0">
                <a:effectLst/>
              </a:rPr>
              <a:t>present the greatest </a:t>
            </a:r>
            <a:r>
              <a:rPr lang="en-US" sz="1200" b="1" dirty="0">
                <a:effectLst/>
              </a:rPr>
              <a:t>mitigation potential for livestock in developing countries.</a:t>
            </a:r>
            <a:endParaRPr lang="en-US" sz="1200" b="1" dirty="0"/>
          </a:p>
          <a:p>
            <a:pPr marL="401638" indent="-169863">
              <a:buFont typeface="Apple Symbols" panose="02000000000000000000" pitchFamily="2" charset="-79"/>
              <a:buChar char="⎻"/>
            </a:pPr>
            <a:r>
              <a:rPr lang="en-US" sz="1200" b="1" dirty="0">
                <a:effectLst/>
              </a:rPr>
              <a:t>Livestock methane</a:t>
            </a:r>
            <a:r>
              <a:rPr lang="en-US" sz="1200" dirty="0">
                <a:effectLst/>
              </a:rPr>
              <a:t> </a:t>
            </a:r>
            <a:r>
              <a:rPr lang="en-US" sz="1200" b="1" dirty="0">
                <a:effectLst/>
              </a:rPr>
              <a:t>reduction</a:t>
            </a:r>
            <a:r>
              <a:rPr lang="en-US" sz="1200" dirty="0">
                <a:effectLst/>
              </a:rPr>
              <a:t> strategies and technologies are emerging, but their mitigation potential </a:t>
            </a:r>
            <a:r>
              <a:rPr lang="en-US" sz="1200" dirty="0"/>
              <a:t>is</a:t>
            </a:r>
            <a:r>
              <a:rPr lang="en-US" sz="1200" dirty="0">
                <a:effectLst/>
              </a:rPr>
              <a:t> still uncertain </a:t>
            </a:r>
            <a:r>
              <a:rPr lang="en-US" sz="1200" dirty="0"/>
              <a:t>or </a:t>
            </a:r>
            <a:r>
              <a:rPr lang="en-US" sz="1200" dirty="0">
                <a:effectLst/>
              </a:rPr>
              <a:t>depends on </a:t>
            </a:r>
            <a:r>
              <a:rPr lang="en-US" sz="1200" b="1" dirty="0">
                <a:effectLst/>
              </a:rPr>
              <a:t>incentives </a:t>
            </a:r>
            <a:r>
              <a:rPr lang="en-US" sz="1200" b="1" dirty="0"/>
              <a:t>for</a:t>
            </a:r>
            <a:r>
              <a:rPr lang="en-US" sz="1200" b="1" dirty="0">
                <a:effectLst/>
              </a:rPr>
              <a:t> large-scale implementation </a:t>
            </a:r>
            <a:r>
              <a:rPr lang="en-US" sz="1200" dirty="0">
                <a:effectLst/>
              </a:rPr>
              <a:t>by producers.</a:t>
            </a:r>
          </a:p>
          <a:p>
            <a:pPr marL="401638" indent="-169863">
              <a:buFont typeface="Apple Symbols" panose="02000000000000000000" pitchFamily="2" charset="-79"/>
              <a:buChar char="⎻"/>
            </a:pPr>
            <a:r>
              <a:rPr lang="en-US" sz="1200" b="1" dirty="0">
                <a:effectLst/>
              </a:rPr>
              <a:t>Reducing</a:t>
            </a:r>
            <a:r>
              <a:rPr lang="en-US" sz="1200" dirty="0">
                <a:effectLst/>
              </a:rPr>
              <a:t> </a:t>
            </a:r>
            <a:r>
              <a:rPr lang="en-US" sz="1200" b="1" dirty="0">
                <a:effectLst/>
              </a:rPr>
              <a:t>the</a:t>
            </a:r>
            <a:r>
              <a:rPr lang="en-US" sz="1200" dirty="0">
                <a:effectLst/>
              </a:rPr>
              <a:t> </a:t>
            </a:r>
            <a:r>
              <a:rPr lang="en-US" sz="1200" b="1" dirty="0">
                <a:effectLst/>
              </a:rPr>
              <a:t>CO</a:t>
            </a:r>
            <a:r>
              <a:rPr lang="en-US" sz="1200" b="1" baseline="-25000" dirty="0">
                <a:effectLst/>
              </a:rPr>
              <a:t>2</a:t>
            </a:r>
            <a:r>
              <a:rPr lang="en-US" sz="1200" dirty="0">
                <a:effectLst/>
              </a:rPr>
              <a:t> emissions of the sector relies on combatting </a:t>
            </a:r>
            <a:r>
              <a:rPr lang="en-US" sz="1200" b="1" dirty="0">
                <a:effectLst/>
              </a:rPr>
              <a:t>deforestation</a:t>
            </a:r>
            <a:r>
              <a:rPr lang="en-US" sz="1200" b="1" dirty="0"/>
              <a:t>.</a:t>
            </a:r>
            <a:r>
              <a:rPr lang="en-US" sz="1200" dirty="0">
                <a:effectLst/>
              </a:rPr>
              <a:t> </a:t>
            </a:r>
            <a:r>
              <a:rPr lang="en-US" sz="1200" dirty="0"/>
              <a:t>S</a:t>
            </a:r>
            <a:r>
              <a:rPr lang="en-US" sz="1200" dirty="0">
                <a:effectLst/>
              </a:rPr>
              <a:t>witching to less land- and water-intensive animal feed and implementing deforestation-free corporate supply chain policies can cut over 60% of CO</a:t>
            </a:r>
            <a:r>
              <a:rPr lang="en-US" sz="1200" baseline="-25000" dirty="0">
                <a:effectLst/>
              </a:rPr>
              <a:t>2 </a:t>
            </a:r>
            <a:r>
              <a:rPr lang="en-US" sz="1200" dirty="0">
                <a:effectLst/>
              </a:rPr>
              <a:t>emissions related to animal agriculture.</a:t>
            </a:r>
          </a:p>
          <a:p>
            <a:pPr marL="401638" indent="-169863">
              <a:buFont typeface="Apple Symbols" panose="02000000000000000000" pitchFamily="2" charset="-79"/>
              <a:buChar char="⎻"/>
            </a:pPr>
            <a:r>
              <a:rPr lang="en-US" sz="1200" b="1" dirty="0"/>
              <a:t>Aquaculture</a:t>
            </a:r>
            <a:r>
              <a:rPr lang="en-US" sz="1200" dirty="0"/>
              <a:t> is the world’s </a:t>
            </a:r>
            <a:r>
              <a:rPr lang="en-US" sz="1200" b="1" dirty="0"/>
              <a:t>fastest growing</a:t>
            </a:r>
            <a:r>
              <a:rPr lang="en-US" sz="1200" dirty="0"/>
              <a:t> food industry. The </a:t>
            </a:r>
            <a:r>
              <a:rPr lang="en-US" sz="1200" b="1" dirty="0"/>
              <a:t>species, feed, and production method </a:t>
            </a:r>
            <a:r>
              <a:rPr lang="en-US" sz="1200" dirty="0"/>
              <a:t>determine its emissions. Focusing on </a:t>
            </a:r>
            <a:r>
              <a:rPr lang="en-US" sz="1200" b="1" dirty="0"/>
              <a:t>expanding</a:t>
            </a:r>
            <a:r>
              <a:rPr lang="en-US" sz="1200" dirty="0"/>
              <a:t> the right ones and </a:t>
            </a:r>
            <a:r>
              <a:rPr lang="en-US" sz="1200" b="1" dirty="0"/>
              <a:t>innovating feed </a:t>
            </a:r>
            <a:r>
              <a:rPr lang="en-US" sz="1200" dirty="0"/>
              <a:t>are critical for a sustainable protein supply.</a:t>
            </a:r>
            <a:endParaRPr lang="en-US" sz="1100" b="1" dirty="0">
              <a:effectLst/>
            </a:endParaRPr>
          </a:p>
        </p:txBody>
      </p:sp>
      <p:cxnSp>
        <p:nvCxnSpPr>
          <p:cNvPr id="9" name="Straight Connector 8">
            <a:extLst>
              <a:ext uri="{FF2B5EF4-FFF2-40B4-BE49-F238E27FC236}">
                <a16:creationId xmlns:a16="http://schemas.microsoft.com/office/drawing/2014/main" id="{27F82054-8FD1-E0A0-2BF1-573DEAAA4BFD}"/>
              </a:ext>
            </a:extLst>
          </p:cNvPr>
          <p:cNvCxnSpPr/>
          <p:nvPr/>
        </p:nvCxnSpPr>
        <p:spPr bwMode="gray">
          <a:xfrm>
            <a:off x="4340430" y="3935675"/>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10" name="btfpNotesBox111697">
            <a:extLst>
              <a:ext uri="{FF2B5EF4-FFF2-40B4-BE49-F238E27FC236}">
                <a16:creationId xmlns:a16="http://schemas.microsoft.com/office/drawing/2014/main" id="{39EF9DF2-5580-E2B7-1A3B-3DF00644756B}"/>
              </a:ext>
            </a:extLst>
          </p:cNvPr>
          <p:cNvSpPr txBox="1"/>
          <p:nvPr>
            <p:custDataLst>
              <p:tags r:id="rId4"/>
            </p:custDataLst>
          </p:nvPr>
        </p:nvSpPr>
        <p:spPr bwMode="gray">
          <a:xfrm>
            <a:off x="329184" y="6542199"/>
            <a:ext cx="9183670" cy="246221"/>
          </a:xfrm>
          <a:prstGeom prst="rect">
            <a:avLst/>
          </a:prstGeom>
          <a:noFill/>
        </p:spPr>
        <p:txBody>
          <a:bodyPr vert="horz" wrap="square" lIns="0" tIns="0" rIns="0" bIns="0" rtlCol="0" anchor="b">
            <a:spAutoFit/>
          </a:bodyPr>
          <a:lstStyle/>
          <a:p>
            <a:endParaRPr lang="en-US" sz="800">
              <a:solidFill>
                <a:srgbClr val="000000"/>
              </a:solidFill>
              <a:latin typeface="Arial"/>
              <a:cs typeface="Arial"/>
            </a:endParaRPr>
          </a:p>
          <a:p>
            <a:r>
              <a:rPr lang="en-US" sz="800">
                <a:solidFill>
                  <a:srgbClr val="000000"/>
                </a:solidFill>
              </a:rPr>
              <a:t>Credit: </a:t>
            </a:r>
            <a:r>
              <a:rPr lang="en-US" sz="800" err="1">
                <a:latin typeface="Arial"/>
                <a:cs typeface="Arial"/>
              </a:rPr>
              <a:t>Asya</a:t>
            </a:r>
            <a:r>
              <a:rPr lang="en-US" sz="800">
                <a:latin typeface="Arial"/>
                <a:cs typeface="Arial"/>
              </a:rPr>
              <a:t> </a:t>
            </a:r>
            <a:r>
              <a:rPr lang="en-US" sz="800" err="1">
                <a:latin typeface="Arial"/>
                <a:cs typeface="Arial"/>
              </a:rPr>
              <a:t>Ikizler</a:t>
            </a:r>
            <a:r>
              <a:rPr lang="en-US" sz="800">
                <a:latin typeface="Arial"/>
                <a:cs typeface="Arial"/>
              </a:rPr>
              <a:t>, 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9"/>
              </a:rPr>
              <a:t>Gernot Wagner</a:t>
            </a:r>
            <a:r>
              <a:rPr lang="en-US" sz="800"/>
              <a:t>. </a:t>
            </a:r>
            <a:r>
              <a:rPr lang="en-US" sz="800">
                <a:hlinkClick r:id="rId10"/>
              </a:rPr>
              <a:t>Share with attribution</a:t>
            </a:r>
            <a:r>
              <a:rPr lang="en-US" sz="800"/>
              <a:t>: </a:t>
            </a:r>
            <a:r>
              <a:rPr lang="en-US" sz="800" err="1"/>
              <a:t>Sayn</a:t>
            </a:r>
            <a:r>
              <a:rPr lang="en-US" sz="800"/>
              <a:t>-Wittgenstein </a:t>
            </a:r>
            <a:r>
              <a:rPr lang="en-US" sz="800" i="1"/>
              <a:t>et al., </a:t>
            </a:r>
            <a:r>
              <a:rPr lang="en-US" sz="800"/>
              <a:t>“</a:t>
            </a:r>
            <a:r>
              <a:rPr lang="en-US" sz="800">
                <a:hlinkClick r:id="rId11"/>
              </a:rPr>
              <a:t>Sustainable Proteins</a:t>
            </a:r>
            <a:r>
              <a:rPr lang="en-US" sz="800"/>
              <a:t>” (16 May 2025).</a:t>
            </a:r>
            <a:endParaRPr lang="en-US" sz="800">
              <a:solidFill>
                <a:srgbClr val="000000"/>
              </a:solidFill>
              <a:latin typeface="Arial" panose="020B0604020202020204" pitchFamily="34" charset="0"/>
              <a:cs typeface="Arial" panose="020B0604020202020204" pitchFamily="34" charset="0"/>
            </a:endParaRPr>
          </a:p>
        </p:txBody>
      </p:sp>
      <p:pic>
        <p:nvPicPr>
          <p:cNvPr id="12" name="Picture 11" descr="A family eating at a table&#10;&#10;Description automatically generated">
            <a:extLst>
              <a:ext uri="{FF2B5EF4-FFF2-40B4-BE49-F238E27FC236}">
                <a16:creationId xmlns:a16="http://schemas.microsoft.com/office/drawing/2014/main" id="{03863A67-4C97-6999-580A-5EF5EBD25980}"/>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l="2626" t="9199" r="68423" b="6533"/>
          <a:stretch/>
        </p:blipFill>
        <p:spPr>
          <a:xfrm>
            <a:off x="320041" y="630936"/>
            <a:ext cx="3529584" cy="5779008"/>
          </a:xfrm>
          <a:prstGeom prst="rect">
            <a:avLst/>
          </a:prstGeom>
        </p:spPr>
      </p:pic>
    </p:spTree>
    <p:custDataLst>
      <p:tags r:id="rId2"/>
    </p:custDataLst>
    <p:extLst>
      <p:ext uri="{BB962C8B-B14F-4D97-AF65-F5344CB8AC3E}">
        <p14:creationId xmlns:p14="http://schemas.microsoft.com/office/powerpoint/2010/main" val="2059759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3AF84-C7D4-72E1-B121-4C18DDC3B5A8}"/>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25DCE80E-5059-88B3-60B9-ABD9E470496F}"/>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1750" name="think-cell Slide" r:id="rId6" imgW="7772400" imgH="10058400" progId="TCLayout.ActiveDocument.1">
                  <p:embed/>
                </p:oleObj>
              </mc:Choice>
              <mc:Fallback>
                <p:oleObj name="think-cell Slide" r:id="rId6" imgW="7772400" imgH="10058400" progId="TCLayout.ActiveDocument.1">
                  <p:embed/>
                  <p:pic>
                    <p:nvPicPr>
                      <p:cNvPr id="4" name="think-cell data - do not delete" hidden="1">
                        <a:extLst>
                          <a:ext uri="{FF2B5EF4-FFF2-40B4-BE49-F238E27FC236}">
                            <a16:creationId xmlns:a16="http://schemas.microsoft.com/office/drawing/2014/main" id="{25DCE80E-5059-88B3-60B9-ABD9E470496F}"/>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AC0F039-5A08-CA9A-2DE0-55C554CF4584}"/>
              </a:ext>
            </a:extLst>
          </p:cNvPr>
          <p:cNvSpPr>
            <a:spLocks noGrp="1"/>
          </p:cNvSpPr>
          <p:nvPr>
            <p:ph type="title"/>
          </p:nvPr>
        </p:nvSpPr>
        <p:spPr>
          <a:xfrm>
            <a:off x="330200" y="523318"/>
            <a:ext cx="11531600" cy="746406"/>
          </a:xfrm>
        </p:spPr>
        <p:txBody>
          <a:bodyPr vert="horz">
            <a:noAutofit/>
          </a:bodyPr>
          <a:lstStyle/>
          <a:p>
            <a:r>
              <a:rPr lang="en-US"/>
              <a:t>Decarbonizing proteins requires transforming livestock systems and accelerating growth of plant and alternative sources</a:t>
            </a:r>
            <a:endParaRPr lang="en-US">
              <a:cs typeface="Arial"/>
            </a:endParaRPr>
          </a:p>
        </p:txBody>
      </p:sp>
      <p:graphicFrame>
        <p:nvGraphicFramePr>
          <p:cNvPr id="5" name="Table 4">
            <a:extLst>
              <a:ext uri="{FF2B5EF4-FFF2-40B4-BE49-F238E27FC236}">
                <a16:creationId xmlns:a16="http://schemas.microsoft.com/office/drawing/2014/main" id="{6BF33546-9865-9CC2-CAC8-BED43B84E550}"/>
              </a:ext>
            </a:extLst>
          </p:cNvPr>
          <p:cNvGraphicFramePr>
            <a:graphicFrameLocks noGrp="1"/>
          </p:cNvGraphicFramePr>
          <p:nvPr/>
        </p:nvGraphicFramePr>
        <p:xfrm>
          <a:off x="340360" y="1685078"/>
          <a:ext cx="11511678" cy="4642489"/>
        </p:xfrm>
        <a:graphic>
          <a:graphicData uri="http://schemas.openxmlformats.org/drawingml/2006/table">
            <a:tbl>
              <a:tblPr firstRow="1" bandRow="1">
                <a:tableStyleId>{2D5ABB26-0587-4C30-8999-92F81FD0307C}</a:tableStyleId>
              </a:tblPr>
              <a:tblGrid>
                <a:gridCol w="1910478">
                  <a:extLst>
                    <a:ext uri="{9D8B030D-6E8A-4147-A177-3AD203B41FA5}">
                      <a16:colId xmlns:a16="http://schemas.microsoft.com/office/drawing/2014/main" val="1209005246"/>
                    </a:ext>
                  </a:extLst>
                </a:gridCol>
                <a:gridCol w="3200400">
                  <a:extLst>
                    <a:ext uri="{9D8B030D-6E8A-4147-A177-3AD203B41FA5}">
                      <a16:colId xmlns:a16="http://schemas.microsoft.com/office/drawing/2014/main" val="1110654787"/>
                    </a:ext>
                  </a:extLst>
                </a:gridCol>
                <a:gridCol w="3200400">
                  <a:extLst>
                    <a:ext uri="{9D8B030D-6E8A-4147-A177-3AD203B41FA5}">
                      <a16:colId xmlns:a16="http://schemas.microsoft.com/office/drawing/2014/main" val="2863399275"/>
                    </a:ext>
                  </a:extLst>
                </a:gridCol>
                <a:gridCol w="3200400">
                  <a:extLst>
                    <a:ext uri="{9D8B030D-6E8A-4147-A177-3AD203B41FA5}">
                      <a16:colId xmlns:a16="http://schemas.microsoft.com/office/drawing/2014/main" val="986539659"/>
                    </a:ext>
                  </a:extLst>
                </a:gridCol>
              </a:tblGrid>
              <a:tr h="451833">
                <a:tc>
                  <a:txBody>
                    <a:bodyPr/>
                    <a:lstStyle/>
                    <a:p>
                      <a:pPr marL="0" indent="0">
                        <a:lnSpc>
                          <a:spcPct val="100000"/>
                        </a:lnSpc>
                        <a:buFontTx/>
                        <a:buNone/>
                      </a:pPr>
                      <a:endParaRPr lang="en-US" sz="1200" b="1"/>
                    </a:p>
                  </a:txBody>
                  <a:tcPr>
                    <a:lnB w="6350" cap="flat" cmpd="sng" algn="ctr">
                      <a:solidFill>
                        <a:schemeClr val="tx1"/>
                      </a:solidFill>
                      <a:prstDash val="solid"/>
                      <a:round/>
                      <a:headEnd type="none" w="med" len="med"/>
                      <a:tailEnd type="none" w="med" len="med"/>
                    </a:lnB>
                  </a:tcPr>
                </a:tc>
                <a:tc>
                  <a:txBody>
                    <a:bodyPr/>
                    <a:lstStyle/>
                    <a:p>
                      <a:pPr marL="0" indent="0" algn="l">
                        <a:lnSpc>
                          <a:spcPct val="100000"/>
                        </a:lnSpc>
                        <a:spcBef>
                          <a:spcPts val="400"/>
                        </a:spcBef>
                        <a:buFontTx/>
                        <a:buNone/>
                      </a:pPr>
                      <a:r>
                        <a:rPr lang="en-US" sz="1200" b="1">
                          <a:solidFill>
                            <a:schemeClr val="bg1"/>
                          </a:solidFill>
                          <a:cs typeface="Arial"/>
                        </a:rPr>
                        <a:t>Sustainable Pasture-Based</a:t>
                      </a:r>
                      <a:r>
                        <a:rPr lang="en-US" sz="1200" b="1" baseline="0">
                          <a:solidFill>
                            <a:schemeClr val="bg1"/>
                          </a:solidFill>
                          <a:cs typeface="Arial"/>
                        </a:rPr>
                        <a:t> L</a:t>
                      </a:r>
                      <a:r>
                        <a:rPr lang="en-US" sz="1200" b="1">
                          <a:solidFill>
                            <a:schemeClr val="bg1"/>
                          </a:solidFill>
                          <a:cs typeface="Arial"/>
                        </a:rPr>
                        <a:t>ivestock Production</a:t>
                      </a:r>
                    </a:p>
                  </a:txBody>
                  <a:tcPr>
                    <a:lnR w="6350" cap="flat" cmpd="sng" algn="ctr">
                      <a:solidFill>
                        <a:schemeClr val="bg1"/>
                      </a:solidFill>
                      <a:prstDash val="solid"/>
                      <a:round/>
                      <a:headEnd type="none" w="med" len="med"/>
                      <a:tailEnd type="none" w="med" len="med"/>
                    </a:lnR>
                    <a:lnB w="6350" cap="flat" cmpd="sng" algn="ctr">
                      <a:solidFill>
                        <a:schemeClr val="tx1"/>
                      </a:solidFill>
                      <a:prstDash val="solid"/>
                      <a:round/>
                      <a:headEnd type="none" w="med" len="med"/>
                      <a:tailEnd type="none" w="med" len="med"/>
                    </a:lnB>
                    <a:solidFill>
                      <a:schemeClr val="accent6"/>
                    </a:solidFill>
                  </a:tcPr>
                </a:tc>
                <a:tc>
                  <a:txBody>
                    <a:bodyPr/>
                    <a:lstStyle/>
                    <a:p>
                      <a:pPr marL="0" indent="0" algn="l">
                        <a:lnSpc>
                          <a:spcPct val="100000"/>
                        </a:lnSpc>
                        <a:spcBef>
                          <a:spcPts val="400"/>
                        </a:spcBef>
                        <a:buFontTx/>
                        <a:buNone/>
                      </a:pPr>
                      <a:r>
                        <a:rPr lang="en-US" sz="1200" b="1">
                          <a:solidFill>
                            <a:schemeClr val="bg1"/>
                          </a:solidFill>
                          <a:cs typeface="Arial"/>
                        </a:rPr>
                        <a:t>Emissions</a:t>
                      </a:r>
                      <a:r>
                        <a:rPr lang="en-US" sz="1200" b="1" baseline="0">
                          <a:solidFill>
                            <a:schemeClr val="bg1"/>
                          </a:solidFill>
                          <a:cs typeface="Arial"/>
                        </a:rPr>
                        <a:t> Reduction in Industrial Livestock Production</a:t>
                      </a:r>
                      <a:endParaRPr lang="en-US" sz="1200" b="1">
                        <a:solidFill>
                          <a:schemeClr val="bg1"/>
                        </a:solidFill>
                        <a:cs typeface="Aria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tx1"/>
                      </a:solidFill>
                      <a:prstDash val="solid"/>
                      <a:round/>
                      <a:headEnd type="none" w="med" len="med"/>
                      <a:tailEnd type="none" w="med" len="med"/>
                    </a:lnB>
                    <a:solidFill>
                      <a:schemeClr val="accent5"/>
                    </a:solidFill>
                  </a:tcPr>
                </a:tc>
                <a:tc>
                  <a:txBody>
                    <a:bodyPr/>
                    <a:lstStyle/>
                    <a:p>
                      <a:pPr marL="0" indent="0">
                        <a:lnSpc>
                          <a:spcPct val="100000"/>
                        </a:lnSpc>
                        <a:buFontTx/>
                        <a:buNone/>
                      </a:pPr>
                      <a:r>
                        <a:rPr lang="en-US" sz="1200" b="1">
                          <a:solidFill>
                            <a:schemeClr val="bg1"/>
                          </a:solidFill>
                        </a:rPr>
                        <a:t>Shift</a:t>
                      </a:r>
                      <a:r>
                        <a:rPr lang="en-US" sz="1200" b="1" baseline="0">
                          <a:solidFill>
                            <a:schemeClr val="bg1"/>
                          </a:solidFill>
                        </a:rPr>
                        <a:t> to Vegetal and Alternative Protein Sources</a:t>
                      </a:r>
                      <a:endParaRPr lang="en-US" sz="1200" b="1">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105080875"/>
                  </a:ext>
                </a:extLst>
              </a:tr>
              <a:tr h="990744">
                <a:tc>
                  <a:txBody>
                    <a:bodyPr/>
                    <a:lstStyle/>
                    <a:p>
                      <a:pPr marL="0" indent="0">
                        <a:lnSpc>
                          <a:spcPct val="100000"/>
                        </a:lnSpc>
                        <a:buFontTx/>
                        <a:buNone/>
                      </a:pPr>
                      <a:r>
                        <a:rPr lang="en-US" sz="1200" b="1"/>
                        <a:t>Description</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77800" marR="0" lvl="0" indent="-177800" algn="l" defTabSz="711200" rtl="0" eaLnBrk="1" fontAlgn="auto" latinLnBrk="0" hangingPunct="1">
                        <a:lnSpc>
                          <a:spcPct val="100000"/>
                        </a:lnSpc>
                        <a:spcBef>
                          <a:spcPts val="0"/>
                        </a:spcBef>
                        <a:spcAft>
                          <a:spcPts val="0"/>
                        </a:spcAft>
                        <a:buClrTx/>
                        <a:buSzTx/>
                        <a:tabLst/>
                        <a:defRPr/>
                      </a:pPr>
                      <a:r>
                        <a:rPr lang="en-US" sz="1200" b="0" i="0" u="none" strike="noStrike" kern="1200" cap="none" spc="0" normalizeH="0" baseline="0" noProof="0">
                          <a:ln>
                            <a:noFill/>
                          </a:ln>
                          <a:solidFill>
                            <a:schemeClr val="tx1"/>
                          </a:solidFill>
                          <a:effectLst/>
                          <a:uLnTx/>
                          <a:uFillTx/>
                          <a:latin typeface="+mn-lt"/>
                          <a:ea typeface="+mn-ea"/>
                          <a:cs typeface="Arial"/>
                        </a:rPr>
                        <a:t>Rotational and adaptive </a:t>
                      </a:r>
                      <a:r>
                        <a:rPr lang="en-US" sz="1200" b="1" i="0" u="none" strike="noStrike" kern="1200" cap="none" spc="0" normalizeH="0" baseline="0" noProof="0">
                          <a:ln>
                            <a:noFill/>
                          </a:ln>
                          <a:solidFill>
                            <a:schemeClr val="tx1"/>
                          </a:solidFill>
                          <a:effectLst/>
                          <a:uLnTx/>
                          <a:uFillTx/>
                          <a:latin typeface="+mn-lt"/>
                          <a:ea typeface="+mn-ea"/>
                          <a:cs typeface="Arial"/>
                        </a:rPr>
                        <a:t>grazing management</a:t>
                      </a:r>
                    </a:p>
                    <a:p>
                      <a:pPr marL="177800" marR="0" lvl="0" indent="-177800" algn="l" rtl="0" eaLnBrk="1" fontAlgn="auto" latinLnBrk="0" hangingPunct="1">
                        <a:lnSpc>
                          <a:spcPct val="100000"/>
                        </a:lnSpc>
                        <a:spcBef>
                          <a:spcPts val="0"/>
                        </a:spcBef>
                        <a:spcAft>
                          <a:spcPts val="0"/>
                        </a:spcAft>
                        <a:buClrTx/>
                        <a:buSzTx/>
                      </a:pPr>
                      <a:r>
                        <a:rPr lang="en-US" sz="1200" b="1" i="0" u="none" strike="noStrike" kern="1200" cap="none" spc="0" normalizeH="0" baseline="0" noProof="0" err="1">
                          <a:ln>
                            <a:noFill/>
                          </a:ln>
                          <a:solidFill>
                            <a:schemeClr val="tx1"/>
                          </a:solidFill>
                          <a:effectLst/>
                          <a:uLnTx/>
                          <a:uFillTx/>
                          <a:latin typeface="+mn-lt"/>
                          <a:ea typeface="+mn-ea"/>
                          <a:cs typeface="Arial"/>
                        </a:rPr>
                        <a:t>Silvopasture</a:t>
                      </a:r>
                      <a:r>
                        <a:rPr lang="en-US" sz="1200" b="0" i="0" u="none" strike="noStrike" kern="1200" cap="none" spc="0" normalizeH="0" baseline="0" noProof="0">
                          <a:ln>
                            <a:noFill/>
                          </a:ln>
                          <a:solidFill>
                            <a:schemeClr val="tx1"/>
                          </a:solidFill>
                          <a:effectLst/>
                          <a:uLnTx/>
                          <a:uFillTx/>
                          <a:latin typeface="+mn-lt"/>
                          <a:ea typeface="+mn-ea"/>
                          <a:cs typeface="Arial"/>
                        </a:rPr>
                        <a:t> system integration</a:t>
                      </a:r>
                    </a:p>
                    <a:p>
                      <a:pPr marL="177800" marR="0" lvl="0" indent="-177800" algn="l" rtl="0" eaLnBrk="1" fontAlgn="auto" latinLnBrk="0" hangingPunct="1">
                        <a:lnSpc>
                          <a:spcPct val="100000"/>
                        </a:lnSpc>
                        <a:spcBef>
                          <a:spcPts val="0"/>
                        </a:spcBef>
                        <a:spcAft>
                          <a:spcPts val="0"/>
                        </a:spcAft>
                        <a:buClrTx/>
                        <a:buSzTx/>
                      </a:pPr>
                      <a:r>
                        <a:rPr lang="en-US" sz="1200" b="1" i="0" u="none" strike="noStrike" kern="1200" cap="none" spc="0" normalizeH="0" baseline="0" noProof="0">
                          <a:ln>
                            <a:noFill/>
                          </a:ln>
                          <a:solidFill>
                            <a:schemeClr val="tx1"/>
                          </a:solidFill>
                          <a:effectLst/>
                          <a:uLnTx/>
                          <a:uFillTx/>
                          <a:latin typeface="+mn-lt"/>
                          <a:ea typeface="+mn-ea"/>
                          <a:cs typeface="Arial"/>
                        </a:rPr>
                        <a:t>Selective breeding</a:t>
                      </a:r>
                      <a:r>
                        <a:rPr lang="en-US" sz="1200" b="0" i="0" u="none" strike="noStrike" kern="1200" cap="none" spc="0" normalizeH="0" baseline="0" noProof="0">
                          <a:ln>
                            <a:noFill/>
                          </a:ln>
                          <a:solidFill>
                            <a:schemeClr val="tx1"/>
                          </a:solidFill>
                          <a:effectLst/>
                          <a:uLnTx/>
                          <a:uFillTx/>
                          <a:latin typeface="+mn-lt"/>
                          <a:ea typeface="+mn-ea"/>
                          <a:cs typeface="Arial"/>
                        </a:rPr>
                        <a:t> for lower methane</a:t>
                      </a:r>
                    </a:p>
                    <a:p>
                      <a:pPr marL="177800" marR="0" lvl="0" indent="-177800" algn="l" defTabSz="711200" rtl="0" eaLnBrk="1" fontAlgn="auto" latinLnBrk="0" hangingPunct="1">
                        <a:lnSpc>
                          <a:spcPct val="100000"/>
                        </a:lnSpc>
                        <a:spcBef>
                          <a:spcPts val="0"/>
                        </a:spcBef>
                        <a:spcAft>
                          <a:spcPts val="0"/>
                        </a:spcAft>
                        <a:buClrTx/>
                        <a:buSzTx/>
                        <a:tabLst/>
                        <a:defRPr/>
                      </a:pPr>
                      <a:r>
                        <a:rPr lang="en-US" sz="1200" b="1">
                          <a:solidFill>
                            <a:schemeClr val="tx1"/>
                          </a:solidFill>
                        </a:rPr>
                        <a:t>Deforestation-free</a:t>
                      </a:r>
                      <a:r>
                        <a:rPr lang="en-US" sz="1200" b="0">
                          <a:solidFill>
                            <a:schemeClr val="tx1"/>
                          </a:solidFill>
                        </a:rPr>
                        <a:t> supply chains</a:t>
                      </a:r>
                    </a:p>
                    <a:p>
                      <a:pPr marL="177800" marR="0" lvl="0" indent="-177800" algn="l" defTabSz="711200" rtl="0" eaLnBrk="1" fontAlgn="auto" latinLnBrk="0" hangingPunct="1">
                        <a:lnSpc>
                          <a:spcPct val="100000"/>
                        </a:lnSpc>
                        <a:spcBef>
                          <a:spcPts val="0"/>
                        </a:spcBef>
                        <a:spcAft>
                          <a:spcPts val="0"/>
                        </a:spcAft>
                        <a:buClrTx/>
                        <a:buSzTx/>
                        <a:tabLst/>
                        <a:defRPr/>
                      </a:pPr>
                      <a:r>
                        <a:rPr lang="en-US" sz="1200" b="0" i="0" u="none" strike="noStrike" kern="1200" cap="none" spc="0" normalizeH="0" baseline="0" noProof="0">
                          <a:ln>
                            <a:noFill/>
                          </a:ln>
                          <a:solidFill>
                            <a:schemeClr val="tx1"/>
                          </a:solidFill>
                          <a:effectLst/>
                          <a:uLnTx/>
                          <a:uFillTx/>
                          <a:latin typeface="+mn-lt"/>
                          <a:ea typeface="+mn-ea"/>
                          <a:cs typeface="Arial"/>
                        </a:rPr>
                        <a:t>Improved </a:t>
                      </a:r>
                      <a:r>
                        <a:rPr lang="en-US" sz="1200" b="1" i="0" u="none" strike="noStrike" kern="1200" cap="none" spc="0" normalizeH="0" baseline="0" noProof="0">
                          <a:ln>
                            <a:noFill/>
                          </a:ln>
                          <a:solidFill>
                            <a:schemeClr val="tx1"/>
                          </a:solidFill>
                          <a:effectLst/>
                          <a:uLnTx/>
                          <a:uFillTx/>
                          <a:latin typeface="+mn-lt"/>
                          <a:ea typeface="+mn-ea"/>
                          <a:cs typeface="Arial"/>
                        </a:rPr>
                        <a:t>animal health and productivity</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177800" marR="0" lvl="0" indent="-177800" algn="l" rtl="0" eaLnBrk="1" fontAlgn="auto" latinLnBrk="0" hangingPunct="1">
                        <a:lnSpc>
                          <a:spcPct val="100000"/>
                        </a:lnSpc>
                        <a:spcBef>
                          <a:spcPts val="0"/>
                        </a:spcBef>
                        <a:spcAft>
                          <a:spcPts val="0"/>
                        </a:spcAft>
                        <a:buClrTx/>
                        <a:buSzTx/>
                      </a:pPr>
                      <a:r>
                        <a:rPr lang="en-US" sz="1200" b="0" i="0" u="none" strike="noStrike" kern="1200" cap="none" spc="0" normalizeH="0" baseline="0" noProof="0">
                          <a:ln>
                            <a:noFill/>
                          </a:ln>
                          <a:solidFill>
                            <a:schemeClr val="tx1"/>
                          </a:solidFill>
                          <a:effectLst/>
                          <a:uLnTx/>
                          <a:uFillTx/>
                          <a:latin typeface="+mn-lt"/>
                          <a:ea typeface="+mn-ea"/>
                          <a:cs typeface="Arial"/>
                        </a:rPr>
                        <a:t>Feed </a:t>
                      </a:r>
                      <a:r>
                        <a:rPr lang="en-US" sz="1200" b="1" i="0" u="none" strike="noStrike" kern="1200" cap="none" spc="0" normalizeH="0" baseline="0" noProof="0">
                          <a:ln>
                            <a:noFill/>
                          </a:ln>
                          <a:solidFill>
                            <a:schemeClr val="tx1"/>
                          </a:solidFill>
                          <a:effectLst/>
                          <a:uLnTx/>
                          <a:uFillTx/>
                          <a:latin typeface="+mn-lt"/>
                          <a:ea typeface="+mn-ea"/>
                          <a:cs typeface="Arial"/>
                        </a:rPr>
                        <a:t>additives</a:t>
                      </a:r>
                      <a:r>
                        <a:rPr lang="en-US" sz="1200" b="0" i="0" u="none" strike="noStrike" kern="1200" cap="none" spc="0" normalizeH="0" baseline="0" noProof="0">
                          <a:ln>
                            <a:noFill/>
                          </a:ln>
                          <a:solidFill>
                            <a:schemeClr val="tx1"/>
                          </a:solidFill>
                          <a:effectLst/>
                          <a:uLnTx/>
                          <a:uFillTx/>
                          <a:latin typeface="+mn-lt"/>
                          <a:ea typeface="+mn-ea"/>
                          <a:cs typeface="Arial"/>
                        </a:rPr>
                        <a:t> and </a:t>
                      </a:r>
                      <a:r>
                        <a:rPr lang="en-US" sz="1200" b="1" i="0" u="none" strike="noStrike" kern="1200" cap="none" spc="0" normalizeH="0" baseline="0" noProof="0">
                          <a:ln>
                            <a:noFill/>
                          </a:ln>
                          <a:solidFill>
                            <a:schemeClr val="tx1"/>
                          </a:solidFill>
                          <a:effectLst/>
                          <a:uLnTx/>
                          <a:uFillTx/>
                          <a:latin typeface="+mn-lt"/>
                          <a:ea typeface="+mn-ea"/>
                          <a:cs typeface="Arial"/>
                        </a:rPr>
                        <a:t>vaccines</a:t>
                      </a:r>
                      <a:endParaRPr kumimoji="0" lang="en-US" sz="1200" b="1" i="0" u="none" strike="noStrike" kern="1200" cap="none" spc="0" normalizeH="0" baseline="0" noProof="0">
                        <a:ln>
                          <a:noFill/>
                        </a:ln>
                        <a:solidFill>
                          <a:schemeClr val="tx1"/>
                        </a:solidFill>
                        <a:effectLst/>
                        <a:uLnTx/>
                        <a:uFillTx/>
                        <a:latin typeface="+mn-lt"/>
                        <a:ea typeface="+mn-ea"/>
                        <a:cs typeface="Arial"/>
                      </a:endParaRPr>
                    </a:p>
                    <a:p>
                      <a:pPr marL="177800" marR="0" lvl="0" indent="-177800" algn="l" rtl="0" eaLnBrk="1" fontAlgn="auto" latinLnBrk="0" hangingPunct="1">
                        <a:lnSpc>
                          <a:spcPct val="100000"/>
                        </a:lnSpc>
                        <a:spcBef>
                          <a:spcPts val="0"/>
                        </a:spcBef>
                        <a:spcAft>
                          <a:spcPts val="0"/>
                        </a:spcAft>
                        <a:buClrTx/>
                        <a:buSzTx/>
                      </a:pPr>
                      <a:r>
                        <a:rPr kumimoji="0" lang="en-US" sz="1200" b="0" i="0" u="none" strike="noStrike" kern="1200" cap="none" spc="0" normalizeH="0" baseline="0" noProof="0">
                          <a:ln>
                            <a:noFill/>
                          </a:ln>
                          <a:solidFill>
                            <a:schemeClr val="tx1"/>
                          </a:solidFill>
                          <a:effectLst/>
                          <a:uLnTx/>
                          <a:uFillTx/>
                          <a:latin typeface="+mn-lt"/>
                          <a:ea typeface="+mn-ea"/>
                          <a:cs typeface="Arial"/>
                        </a:rPr>
                        <a:t>Improved </a:t>
                      </a:r>
                      <a:r>
                        <a:rPr kumimoji="0" lang="en-US" sz="1200" b="1" i="0" u="none" strike="noStrike" kern="1200" cap="none" spc="0" normalizeH="0" baseline="0" noProof="0">
                          <a:ln>
                            <a:noFill/>
                          </a:ln>
                          <a:solidFill>
                            <a:schemeClr val="tx1"/>
                          </a:solidFill>
                          <a:effectLst/>
                          <a:uLnTx/>
                          <a:uFillTx/>
                          <a:latin typeface="+mn-lt"/>
                          <a:ea typeface="+mn-ea"/>
                          <a:cs typeface="Arial"/>
                        </a:rPr>
                        <a:t>manure management</a:t>
                      </a:r>
                    </a:p>
                    <a:p>
                      <a:pPr marL="177800" indent="-177800" algn="l">
                        <a:lnSpc>
                          <a:spcPct val="100000"/>
                        </a:lnSpc>
                        <a:spcBef>
                          <a:spcPts val="0"/>
                        </a:spcBef>
                      </a:pPr>
                      <a:r>
                        <a:rPr lang="en-US" sz="1200" b="0">
                          <a:solidFill>
                            <a:schemeClr val="tx1"/>
                          </a:solidFill>
                        </a:rPr>
                        <a:t>Alternative </a:t>
                      </a:r>
                      <a:r>
                        <a:rPr lang="en-US" sz="1200" b="1">
                          <a:solidFill>
                            <a:schemeClr val="tx1"/>
                          </a:solidFill>
                        </a:rPr>
                        <a:t>animal feed</a:t>
                      </a:r>
                    </a:p>
                    <a:p>
                      <a:pPr marL="177800" indent="-177800" algn="l">
                        <a:lnSpc>
                          <a:spcPct val="100000"/>
                        </a:lnSpc>
                        <a:spcBef>
                          <a:spcPts val="0"/>
                        </a:spcBef>
                      </a:pPr>
                      <a:r>
                        <a:rPr lang="en-US" sz="1200" b="1">
                          <a:solidFill>
                            <a:schemeClr val="tx1"/>
                          </a:solidFill>
                        </a:rPr>
                        <a:t>Selective breeding </a:t>
                      </a:r>
                      <a:r>
                        <a:rPr lang="en-US" sz="1200" b="0">
                          <a:solidFill>
                            <a:schemeClr val="tx1"/>
                          </a:solidFill>
                        </a:rPr>
                        <a:t>for lower methane</a:t>
                      </a:r>
                    </a:p>
                    <a:p>
                      <a:pPr marL="177800" marR="0" lvl="0" indent="-177800" algn="l" defTabSz="711200" rtl="0" eaLnBrk="1" fontAlgn="auto" latinLnBrk="0" hangingPunct="1">
                        <a:lnSpc>
                          <a:spcPct val="100000"/>
                        </a:lnSpc>
                        <a:spcBef>
                          <a:spcPts val="0"/>
                        </a:spcBef>
                        <a:spcAft>
                          <a:spcPts val="0"/>
                        </a:spcAft>
                        <a:buClrTx/>
                        <a:buSzTx/>
                        <a:tabLst/>
                        <a:defRPr/>
                      </a:pPr>
                      <a:r>
                        <a:rPr lang="en-US" sz="1200" b="1">
                          <a:solidFill>
                            <a:schemeClr val="tx1"/>
                          </a:solidFill>
                        </a:rPr>
                        <a:t>Deforestation-free</a:t>
                      </a:r>
                      <a:r>
                        <a:rPr lang="en-US" sz="1200" b="0">
                          <a:solidFill>
                            <a:schemeClr val="tx1"/>
                          </a:solidFill>
                        </a:rPr>
                        <a:t> supply chains</a:t>
                      </a:r>
                    </a:p>
                    <a:p>
                      <a:pPr marL="177800" marR="0" lvl="0" indent="-177800" algn="l" defTabSz="711200" rtl="0" eaLnBrk="1" fontAlgn="auto" latinLnBrk="0" hangingPunct="1">
                        <a:lnSpc>
                          <a:spcPct val="100000"/>
                        </a:lnSpc>
                        <a:spcBef>
                          <a:spcPts val="0"/>
                        </a:spcBef>
                        <a:spcAft>
                          <a:spcPts val="0"/>
                        </a:spcAft>
                        <a:buClrTx/>
                        <a:buSzTx/>
                        <a:tabLst/>
                        <a:defRPr/>
                      </a:pPr>
                      <a:r>
                        <a:rPr lang="en-US" sz="1200" b="0" i="0" u="none" strike="noStrike" kern="1200" cap="none" spc="0" normalizeH="0" baseline="0" noProof="0">
                          <a:ln>
                            <a:noFill/>
                          </a:ln>
                          <a:solidFill>
                            <a:schemeClr val="tx1"/>
                          </a:solidFill>
                          <a:effectLst/>
                          <a:uLnTx/>
                          <a:uFillTx/>
                          <a:latin typeface="+mn-lt"/>
                          <a:ea typeface="+mn-ea"/>
                          <a:cs typeface="Arial"/>
                        </a:rPr>
                        <a:t>Improved </a:t>
                      </a:r>
                      <a:r>
                        <a:rPr lang="en-US" sz="1200" b="1" i="0" u="none" strike="noStrike" kern="1200" cap="none" spc="0" normalizeH="0" baseline="0" noProof="0">
                          <a:ln>
                            <a:noFill/>
                          </a:ln>
                          <a:solidFill>
                            <a:schemeClr val="tx1"/>
                          </a:solidFill>
                          <a:effectLst/>
                          <a:uLnTx/>
                          <a:uFillTx/>
                          <a:latin typeface="+mn-lt"/>
                          <a:ea typeface="+mn-ea"/>
                          <a:cs typeface="Arial"/>
                        </a:rPr>
                        <a:t>animal health and productivity</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177800" indent="-177800">
                        <a:lnSpc>
                          <a:spcPct val="100000"/>
                        </a:lnSpc>
                        <a:spcBef>
                          <a:spcPts val="0"/>
                        </a:spcBef>
                      </a:pPr>
                      <a:r>
                        <a:rPr lang="en-US" sz="1200" b="0">
                          <a:solidFill>
                            <a:schemeClr val="tx1"/>
                          </a:solidFill>
                        </a:rPr>
                        <a:t>Increased adoption of </a:t>
                      </a:r>
                      <a:r>
                        <a:rPr lang="en-US" sz="1200" b="1">
                          <a:solidFill>
                            <a:schemeClr val="tx1"/>
                          </a:solidFill>
                        </a:rPr>
                        <a:t>plant-based,</a:t>
                      </a:r>
                      <a:r>
                        <a:rPr lang="en-US" sz="1200" b="1" baseline="0">
                          <a:solidFill>
                            <a:schemeClr val="tx1"/>
                          </a:solidFill>
                        </a:rPr>
                        <a:t> f</a:t>
                      </a:r>
                      <a:r>
                        <a:rPr lang="en-US" sz="1200" b="1">
                          <a:solidFill>
                            <a:schemeClr val="tx1"/>
                          </a:solidFill>
                        </a:rPr>
                        <a:t>ermented,</a:t>
                      </a:r>
                      <a:r>
                        <a:rPr lang="en-US" sz="1200" b="1" baseline="0">
                          <a:solidFill>
                            <a:schemeClr val="tx1"/>
                          </a:solidFill>
                        </a:rPr>
                        <a:t> and l</a:t>
                      </a:r>
                      <a:r>
                        <a:rPr lang="en-US" sz="1200" b="1">
                          <a:solidFill>
                            <a:schemeClr val="tx1"/>
                          </a:solidFill>
                        </a:rPr>
                        <a:t>ab-grown alternatives </a:t>
                      </a:r>
                      <a:r>
                        <a:rPr lang="en-US" sz="1200" b="0">
                          <a:solidFill>
                            <a:schemeClr val="tx1"/>
                          </a:solidFill>
                        </a:rPr>
                        <a:t>to meat and dairy</a:t>
                      </a:r>
                    </a:p>
                    <a:p>
                      <a:pPr marL="177800" marR="0" lvl="0" indent="-177800" algn="l" defTabSz="711200" rtl="0" eaLnBrk="1" fontAlgn="auto" latinLnBrk="0" hangingPunct="1">
                        <a:lnSpc>
                          <a:spcPct val="100000"/>
                        </a:lnSpc>
                        <a:spcBef>
                          <a:spcPts val="0"/>
                        </a:spcBef>
                        <a:spcAft>
                          <a:spcPts val="0"/>
                        </a:spcAft>
                        <a:buClrTx/>
                        <a:buSzTx/>
                        <a:tabLst/>
                        <a:defRPr/>
                      </a:pPr>
                      <a:r>
                        <a:rPr lang="en-US" sz="1200" b="0">
                          <a:solidFill>
                            <a:schemeClr val="tx1"/>
                          </a:solidFill>
                        </a:rPr>
                        <a:t>Increased consumption </a:t>
                      </a:r>
                      <a:r>
                        <a:rPr lang="en-US" sz="1200" b="1">
                          <a:solidFill>
                            <a:schemeClr val="tx1"/>
                          </a:solidFill>
                        </a:rPr>
                        <a:t>of traditional protein-rich</a:t>
                      </a:r>
                      <a:r>
                        <a:rPr lang="en-US" sz="1200" b="1" baseline="0">
                          <a:solidFill>
                            <a:schemeClr val="tx1"/>
                          </a:solidFill>
                        </a:rPr>
                        <a:t> foods </a:t>
                      </a:r>
                      <a:r>
                        <a:rPr lang="en-US" sz="1200" b="0">
                          <a:solidFill>
                            <a:schemeClr val="tx1"/>
                          </a:solidFill>
                        </a:rPr>
                        <a:t>like legumes, pulses, tofu, tempeh, and seitan</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87815052"/>
                  </a:ext>
                </a:extLst>
              </a:tr>
              <a:tr h="990744">
                <a:tc>
                  <a:txBody>
                    <a:bodyPr/>
                    <a:lstStyle/>
                    <a:p>
                      <a:pPr marL="0" indent="0">
                        <a:lnSpc>
                          <a:spcPct val="100000"/>
                        </a:lnSpc>
                        <a:buFontTx/>
                        <a:buNone/>
                      </a:pPr>
                      <a:r>
                        <a:rPr lang="en-US" sz="1200" b="1"/>
                        <a:t>Opportunities</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77800" marR="0" lvl="0" indent="-177800" algn="l" defTabSz="711200" rtl="0" eaLnBrk="1" fontAlgn="auto" latinLnBrk="0" hangingPunct="1">
                        <a:lnSpc>
                          <a:spcPct val="100000"/>
                        </a:lnSpc>
                        <a:spcBef>
                          <a:spcPts val="0"/>
                        </a:spcBef>
                        <a:spcAft>
                          <a:spcPts val="0"/>
                        </a:spcAft>
                        <a:buClrTx/>
                        <a:buSzTx/>
                        <a:buFontTx/>
                        <a:buChar char="•"/>
                        <a:tabLst/>
                        <a:defRPr/>
                      </a:pPr>
                      <a:r>
                        <a:rPr lang="en-US" altLang="ko-KR" sz="1200" b="0">
                          <a:solidFill>
                            <a:schemeClr val="tx1"/>
                          </a:solidFill>
                        </a:rPr>
                        <a:t>Enhances soil carbon storage </a:t>
                      </a:r>
                    </a:p>
                    <a:p>
                      <a:pPr marL="177800" marR="0" lvl="0" indent="-177800" algn="l" defTabSz="711200" rtl="0" eaLnBrk="1" fontAlgn="auto" latinLnBrk="0" hangingPunct="1">
                        <a:lnSpc>
                          <a:spcPct val="100000"/>
                        </a:lnSpc>
                        <a:spcBef>
                          <a:spcPts val="0"/>
                        </a:spcBef>
                        <a:spcAft>
                          <a:spcPts val="0"/>
                        </a:spcAft>
                        <a:buClrTx/>
                        <a:buSzTx/>
                        <a:buFontTx/>
                        <a:buChar char="•"/>
                        <a:tabLst/>
                        <a:defRPr/>
                      </a:pPr>
                      <a:r>
                        <a:rPr lang="en-US" altLang="ko-KR" sz="1200" b="0">
                          <a:solidFill>
                            <a:schemeClr val="tx1"/>
                          </a:solidFill>
                        </a:rPr>
                        <a:t>Improved</a:t>
                      </a:r>
                      <a:r>
                        <a:rPr lang="en-US" altLang="ko-KR" sz="1200" b="0" baseline="0">
                          <a:solidFill>
                            <a:schemeClr val="tx1"/>
                          </a:solidFill>
                        </a:rPr>
                        <a:t> ecosystem health</a:t>
                      </a:r>
                      <a:endParaRPr lang="en-US" altLang="ko-KR" sz="1200" b="0">
                        <a:solidFill>
                          <a:schemeClr val="tx1"/>
                        </a:solidFill>
                      </a:endParaRPr>
                    </a:p>
                    <a:p>
                      <a:pPr marL="177800" marR="0" lvl="0" indent="-177800" algn="l" defTabSz="711200" rtl="0" eaLnBrk="1" fontAlgn="auto" latinLnBrk="0" hangingPunct="1">
                        <a:lnSpc>
                          <a:spcPct val="100000"/>
                        </a:lnSpc>
                        <a:spcBef>
                          <a:spcPts val="0"/>
                        </a:spcBef>
                        <a:spcAft>
                          <a:spcPts val="0"/>
                        </a:spcAft>
                        <a:buClrTx/>
                        <a:buSzTx/>
                        <a:buFontTx/>
                        <a:buChar char="•"/>
                        <a:tabLst/>
                        <a:defRPr/>
                      </a:pPr>
                      <a:r>
                        <a:rPr lang="en-US" altLang="ko-KR" sz="1200" b="0">
                          <a:solidFill>
                            <a:schemeClr val="tx1"/>
                          </a:solidFill>
                        </a:rPr>
                        <a:t>Potential for value-added markets (e.g. regenerative, organic certification)</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177800" marR="0" lvl="0" indent="-177800" algn="l" defTabSz="711200" rtl="0" eaLnBrk="1" fontAlgn="auto" latinLnBrk="0" hangingPunct="1">
                        <a:lnSpc>
                          <a:spcPct val="100000"/>
                        </a:lnSpc>
                        <a:spcBef>
                          <a:spcPts val="0"/>
                        </a:spcBef>
                        <a:spcAft>
                          <a:spcPts val="0"/>
                        </a:spcAft>
                        <a:buClrTx/>
                        <a:buSzTx/>
                        <a:buFontTx/>
                        <a:buChar char="•"/>
                        <a:tabLst/>
                        <a:defRPr/>
                      </a:pPr>
                      <a:r>
                        <a:rPr lang="en-US" altLang="ko-KR" sz="1200">
                          <a:solidFill>
                            <a:schemeClr val="tx1"/>
                          </a:solidFill>
                        </a:rPr>
                        <a:t>Methane</a:t>
                      </a:r>
                      <a:r>
                        <a:rPr lang="en-US" altLang="ko-KR" sz="1200" baseline="0">
                          <a:solidFill>
                            <a:schemeClr val="tx1"/>
                          </a:solidFill>
                        </a:rPr>
                        <a:t> and nitrous oxide reduction</a:t>
                      </a:r>
                    </a:p>
                    <a:p>
                      <a:pPr marL="177800" marR="0" lvl="0" indent="-177800" algn="l" defTabSz="711200" rtl="0" eaLnBrk="1" fontAlgn="auto" latinLnBrk="0" hangingPunct="1">
                        <a:lnSpc>
                          <a:spcPct val="100000"/>
                        </a:lnSpc>
                        <a:spcBef>
                          <a:spcPts val="0"/>
                        </a:spcBef>
                        <a:spcAft>
                          <a:spcPts val="0"/>
                        </a:spcAft>
                        <a:buClrTx/>
                        <a:buSzTx/>
                        <a:buFontTx/>
                        <a:buChar char="•"/>
                        <a:tabLst/>
                        <a:defRPr/>
                      </a:pPr>
                      <a:r>
                        <a:rPr lang="en-US" altLang="ko-KR" sz="1200" baseline="0">
                          <a:solidFill>
                            <a:schemeClr val="tx1"/>
                          </a:solidFill>
                        </a:rPr>
                        <a:t>Potential for added value through energy production and nutrient cycling</a:t>
                      </a:r>
                    </a:p>
                    <a:p>
                      <a:pPr marL="177800" marR="0" lvl="0" indent="-177800" algn="l" defTabSz="711200" rtl="0" eaLnBrk="1" fontAlgn="auto" latinLnBrk="0" hangingPunct="1">
                        <a:lnSpc>
                          <a:spcPct val="100000"/>
                        </a:lnSpc>
                        <a:spcBef>
                          <a:spcPts val="0"/>
                        </a:spcBef>
                        <a:spcAft>
                          <a:spcPts val="0"/>
                        </a:spcAft>
                        <a:buClrTx/>
                        <a:buSzTx/>
                        <a:tabLst/>
                        <a:defRPr/>
                      </a:pPr>
                      <a:endParaRPr lang="en-US" sz="1200" b="0" i="0" u="none" strike="noStrike" kern="1200" cap="none" spc="0" normalizeH="0" baseline="0" noProof="0">
                        <a:ln>
                          <a:noFill/>
                        </a:ln>
                        <a:solidFill>
                          <a:schemeClr val="tx1"/>
                        </a:solidFill>
                        <a:effectLst/>
                        <a:uLnTx/>
                        <a:uFillTx/>
                        <a:latin typeface="+mn-lt"/>
                        <a:ea typeface="+mn-ea"/>
                        <a:cs typeface="Aria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177800" marR="0" lvl="0" indent="-177800" algn="l" defTabSz="711200" rtl="0" eaLnBrk="1" fontAlgn="auto" latinLnBrk="0" hangingPunct="1">
                        <a:lnSpc>
                          <a:spcPct val="100000"/>
                        </a:lnSpc>
                        <a:spcBef>
                          <a:spcPts val="0"/>
                        </a:spcBef>
                        <a:spcAft>
                          <a:spcPts val="0"/>
                        </a:spcAft>
                        <a:buClrTx/>
                        <a:buSzTx/>
                        <a:buFontTx/>
                        <a:buChar char="•"/>
                        <a:tabLst/>
                        <a:defRPr/>
                      </a:pPr>
                      <a:r>
                        <a:rPr lang="en-US" sz="1200" b="0" kern="1200">
                          <a:solidFill>
                            <a:schemeClr val="tx1"/>
                          </a:solidFill>
                          <a:latin typeface="+mn-lt"/>
                          <a:ea typeface="+mn-ea"/>
                          <a:cs typeface="+mn-cs"/>
                        </a:rPr>
                        <a:t>Drastic reduction</a:t>
                      </a:r>
                      <a:r>
                        <a:rPr lang="en-US" sz="1200" b="0" kern="1200" baseline="0">
                          <a:solidFill>
                            <a:schemeClr val="tx1"/>
                          </a:solidFill>
                          <a:latin typeface="+mn-lt"/>
                          <a:ea typeface="+mn-ea"/>
                          <a:cs typeface="+mn-cs"/>
                        </a:rPr>
                        <a:t> of</a:t>
                      </a:r>
                      <a:r>
                        <a:rPr lang="en-US" sz="1200" b="0" kern="1200">
                          <a:solidFill>
                            <a:schemeClr val="tx1"/>
                          </a:solidFill>
                          <a:latin typeface="+mn-lt"/>
                          <a:ea typeface="+mn-ea"/>
                          <a:cs typeface="+mn-cs"/>
                        </a:rPr>
                        <a:t> all emissions,</a:t>
                      </a:r>
                      <a:r>
                        <a:rPr lang="en-US" sz="1200" b="0" kern="1200" baseline="0">
                          <a:solidFill>
                            <a:schemeClr val="tx1"/>
                          </a:solidFill>
                          <a:latin typeface="+mn-lt"/>
                          <a:ea typeface="+mn-ea"/>
                          <a:cs typeface="+mn-cs"/>
                        </a:rPr>
                        <a:t> </a:t>
                      </a:r>
                      <a:r>
                        <a:rPr lang="en-US" sz="1200" b="0" kern="1200">
                          <a:solidFill>
                            <a:schemeClr val="tx1"/>
                          </a:solidFill>
                          <a:latin typeface="+mn-lt"/>
                          <a:ea typeface="+mn-ea"/>
                          <a:cs typeface="+mn-cs"/>
                        </a:rPr>
                        <a:t>land,</a:t>
                      </a:r>
                      <a:r>
                        <a:rPr lang="en-US" sz="1200" b="0" kern="1200" baseline="0">
                          <a:solidFill>
                            <a:schemeClr val="tx1"/>
                          </a:solidFill>
                          <a:latin typeface="+mn-lt"/>
                          <a:ea typeface="+mn-ea"/>
                          <a:cs typeface="+mn-cs"/>
                        </a:rPr>
                        <a:t> </a:t>
                      </a:r>
                      <a:r>
                        <a:rPr lang="en-US" sz="1200" b="0" kern="1200">
                          <a:solidFill>
                            <a:schemeClr val="tx1"/>
                          </a:solidFill>
                          <a:latin typeface="+mn-lt"/>
                          <a:ea typeface="+mn-ea"/>
                          <a:cs typeface="+mn-cs"/>
                        </a:rPr>
                        <a:t>and water use relative to animal protein</a:t>
                      </a:r>
                    </a:p>
                    <a:p>
                      <a:pPr marL="177800" marR="0" lvl="0" indent="-177800" algn="l" defTabSz="711200" rtl="0" eaLnBrk="1" fontAlgn="auto" latinLnBrk="0" hangingPunct="1">
                        <a:lnSpc>
                          <a:spcPct val="100000"/>
                        </a:lnSpc>
                        <a:spcBef>
                          <a:spcPts val="0"/>
                        </a:spcBef>
                        <a:spcAft>
                          <a:spcPts val="0"/>
                        </a:spcAft>
                        <a:buClrTx/>
                        <a:buSzTx/>
                        <a:buFontTx/>
                        <a:buChar char="•"/>
                        <a:tabLst/>
                        <a:defRPr/>
                      </a:pPr>
                      <a:r>
                        <a:rPr lang="en-US" sz="1200"/>
                        <a:t>Aligned with health, sustainability, and ethical consumer trends</a:t>
                      </a:r>
                      <a:endParaRPr lang="en-US" altLang="ko-KR" sz="1200" b="0">
                        <a:solidFill>
                          <a:schemeClr val="tx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84723142"/>
                  </a:ext>
                </a:extLst>
              </a:tr>
              <a:tr h="840648">
                <a:tc>
                  <a:txBody>
                    <a:bodyPr/>
                    <a:lstStyle/>
                    <a:p>
                      <a:pPr marL="0" indent="0">
                        <a:lnSpc>
                          <a:spcPct val="100000"/>
                        </a:lnSpc>
                        <a:buFontTx/>
                        <a:buNone/>
                      </a:pPr>
                      <a:r>
                        <a:rPr lang="en-US" sz="1200" b="1"/>
                        <a:t>Challenges</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77800" marR="0" lvl="0" indent="-177800" algn="l" defTabSz="711200" rtl="0" eaLnBrk="1" fontAlgn="auto" latinLnBrk="0" hangingPunct="1">
                        <a:lnSpc>
                          <a:spcPct val="100000"/>
                        </a:lnSpc>
                        <a:spcBef>
                          <a:spcPts val="0"/>
                        </a:spcBef>
                        <a:spcAft>
                          <a:spcPts val="0"/>
                        </a:spcAft>
                        <a:buClrTx/>
                        <a:buSzTx/>
                        <a:buFontTx/>
                        <a:buChar char="•"/>
                        <a:tabLst/>
                        <a:defRPr/>
                      </a:pPr>
                      <a:r>
                        <a:rPr lang="en-US" sz="1200"/>
                        <a:t>Significant land and labor requirement</a:t>
                      </a:r>
                    </a:p>
                    <a:p>
                      <a:pPr marL="177800" marR="0" lvl="0" indent="-177800" algn="l" defTabSz="711200" rtl="0" eaLnBrk="1" fontAlgn="auto" latinLnBrk="0" hangingPunct="1">
                        <a:lnSpc>
                          <a:spcPct val="100000"/>
                        </a:lnSpc>
                        <a:spcBef>
                          <a:spcPts val="0"/>
                        </a:spcBef>
                        <a:spcAft>
                          <a:spcPts val="0"/>
                        </a:spcAft>
                        <a:buClrTx/>
                        <a:buSzTx/>
                        <a:buFontTx/>
                        <a:buChar char="•"/>
                        <a:tabLst/>
                        <a:defRPr/>
                      </a:pPr>
                      <a:r>
                        <a:rPr lang="en-US" sz="1200"/>
                        <a:t>Vulnerable to climate variability and requires long-term land management</a:t>
                      </a:r>
                    </a:p>
                    <a:p>
                      <a:pPr marL="177800" marR="0" lvl="0" indent="-177800" algn="l" defTabSz="711200" rtl="0" eaLnBrk="1" fontAlgn="auto" latinLnBrk="0" hangingPunct="1">
                        <a:lnSpc>
                          <a:spcPct val="100000"/>
                        </a:lnSpc>
                        <a:spcBef>
                          <a:spcPts val="0"/>
                        </a:spcBef>
                        <a:spcAft>
                          <a:spcPts val="0"/>
                        </a:spcAft>
                        <a:buClrTx/>
                        <a:buSzTx/>
                        <a:buFontTx/>
                        <a:buChar char="•"/>
                        <a:tabLst/>
                        <a:defRPr/>
                      </a:pPr>
                      <a:r>
                        <a:rPr lang="en-US" sz="1200"/>
                        <a:t>Lower productivity than industrial systems</a:t>
                      </a:r>
                      <a:endParaRPr lang="en-US" altLang="ko-KR" sz="1200" b="1">
                        <a:solidFill>
                          <a:schemeClr val="tx1"/>
                        </a:solidFill>
                      </a:endParaRP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177800" marR="0" lvl="0" indent="-177800" algn="l" defTabSz="711200" rtl="0" eaLnBrk="1" fontAlgn="auto" latinLnBrk="0" hangingPunct="1">
                        <a:lnSpc>
                          <a:spcPct val="100000"/>
                        </a:lnSpc>
                        <a:spcBef>
                          <a:spcPts val="0"/>
                        </a:spcBef>
                        <a:spcAft>
                          <a:spcPts val="0"/>
                        </a:spcAft>
                        <a:buClrTx/>
                        <a:buSzTx/>
                        <a:buFontTx/>
                        <a:buChar char="•"/>
                        <a:tabLst/>
                        <a:defRPr/>
                      </a:pPr>
                      <a:r>
                        <a:rPr lang="en-US" sz="1200"/>
                        <a:t>High capital and operational costs </a:t>
                      </a:r>
                    </a:p>
                    <a:p>
                      <a:pPr marL="177800" marR="0" lvl="0" indent="-177800" algn="l" defTabSz="711200" rtl="0" eaLnBrk="1" fontAlgn="auto" latinLnBrk="0" hangingPunct="1">
                        <a:lnSpc>
                          <a:spcPct val="100000"/>
                        </a:lnSpc>
                        <a:spcBef>
                          <a:spcPts val="0"/>
                        </a:spcBef>
                        <a:spcAft>
                          <a:spcPts val="0"/>
                        </a:spcAft>
                        <a:buClrTx/>
                        <a:buSzTx/>
                        <a:buFontTx/>
                        <a:buChar char="•"/>
                        <a:tabLst/>
                        <a:defRPr/>
                      </a:pPr>
                      <a:r>
                        <a:rPr lang="en-US" sz="1200"/>
                        <a:t>Limited maturity</a:t>
                      </a:r>
                      <a:r>
                        <a:rPr lang="en-US" sz="1200" baseline="0"/>
                        <a:t> and </a:t>
                      </a:r>
                      <a:r>
                        <a:rPr lang="en-US" sz="1200"/>
                        <a:t>regulatory approval</a:t>
                      </a:r>
                      <a:r>
                        <a:rPr lang="en-US" sz="1200" baseline="0"/>
                        <a:t> </a:t>
                      </a:r>
                      <a:r>
                        <a:rPr lang="en-US" sz="1200"/>
                        <a:t>for feed additives and vaccines</a:t>
                      </a:r>
                    </a:p>
                    <a:p>
                      <a:pPr marL="177800" marR="0" lvl="0" indent="-177800" algn="l" defTabSz="711200" rtl="0" eaLnBrk="1" fontAlgn="auto" latinLnBrk="0" hangingPunct="1">
                        <a:lnSpc>
                          <a:spcPct val="100000"/>
                        </a:lnSpc>
                        <a:spcBef>
                          <a:spcPts val="0"/>
                        </a:spcBef>
                        <a:spcAft>
                          <a:spcPts val="0"/>
                        </a:spcAft>
                        <a:buClrTx/>
                        <a:buSzTx/>
                        <a:buFontTx/>
                        <a:buChar char="•"/>
                        <a:tabLst/>
                        <a:defRPr/>
                      </a:pPr>
                      <a:r>
                        <a:rPr lang="en-US" sz="1200"/>
                        <a:t>Don’t solve ethical concerns with industrial animal farming</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177800" marR="0" lvl="0" indent="-177800" algn="l" defTabSz="711200" rtl="0" eaLnBrk="1" fontAlgn="auto" latinLnBrk="0" hangingPunct="1">
                        <a:lnSpc>
                          <a:spcPct val="100000"/>
                        </a:lnSpc>
                        <a:spcBef>
                          <a:spcPts val="0"/>
                        </a:spcBef>
                        <a:spcAft>
                          <a:spcPts val="0"/>
                        </a:spcAft>
                        <a:buClrTx/>
                        <a:buSzTx/>
                        <a:buFontTx/>
                        <a:buChar char="•"/>
                        <a:tabLst/>
                        <a:defRPr/>
                      </a:pPr>
                      <a:r>
                        <a:rPr lang="en-US" altLang="ko-KR" sz="1200" b="0">
                          <a:solidFill>
                            <a:schemeClr val="tx1"/>
                          </a:solidFill>
                        </a:rPr>
                        <a:t>Low</a:t>
                      </a:r>
                      <a:r>
                        <a:rPr lang="en-US" altLang="ko-KR" sz="1200" b="0" baseline="0">
                          <a:solidFill>
                            <a:schemeClr val="tx1"/>
                          </a:solidFill>
                        </a:rPr>
                        <a:t> c</a:t>
                      </a:r>
                      <a:r>
                        <a:rPr lang="en-US" altLang="ko-KR" sz="1200" b="0">
                          <a:solidFill>
                            <a:schemeClr val="tx1"/>
                          </a:solidFill>
                        </a:rPr>
                        <a:t>onsumer acceptance</a:t>
                      </a:r>
                    </a:p>
                    <a:p>
                      <a:pPr marL="177800" marR="0" lvl="0" indent="-177800" algn="l" defTabSz="711200" rtl="0" eaLnBrk="1" fontAlgn="auto" latinLnBrk="0" hangingPunct="1">
                        <a:lnSpc>
                          <a:spcPct val="100000"/>
                        </a:lnSpc>
                        <a:spcBef>
                          <a:spcPts val="0"/>
                        </a:spcBef>
                        <a:spcAft>
                          <a:spcPts val="0"/>
                        </a:spcAft>
                        <a:buClrTx/>
                        <a:buSzTx/>
                        <a:buFontTx/>
                        <a:buChar char="•"/>
                        <a:tabLst/>
                        <a:defRPr/>
                      </a:pPr>
                      <a:r>
                        <a:rPr lang="en-US" altLang="ko-KR" sz="1200" b="0">
                          <a:solidFill>
                            <a:schemeClr val="tx1"/>
                          </a:solidFill>
                        </a:rPr>
                        <a:t>High production costs for</a:t>
                      </a:r>
                      <a:r>
                        <a:rPr lang="en-US" altLang="ko-KR" sz="1200" b="0" baseline="0">
                          <a:solidFill>
                            <a:schemeClr val="tx1"/>
                          </a:solidFill>
                        </a:rPr>
                        <a:t> alternatives</a:t>
                      </a:r>
                      <a:endParaRPr lang="en-US" altLang="ko-KR" sz="1200" b="0">
                        <a:solidFill>
                          <a:schemeClr val="tx1"/>
                        </a:solidFill>
                      </a:endParaRPr>
                    </a:p>
                    <a:p>
                      <a:pPr marL="177800" marR="0" lvl="0" indent="-177800" algn="l" defTabSz="711200" rtl="0" eaLnBrk="1" fontAlgn="auto" latinLnBrk="0" hangingPunct="1">
                        <a:lnSpc>
                          <a:spcPct val="100000"/>
                        </a:lnSpc>
                        <a:spcBef>
                          <a:spcPts val="0"/>
                        </a:spcBef>
                        <a:spcAft>
                          <a:spcPts val="0"/>
                        </a:spcAft>
                        <a:buClrTx/>
                        <a:buSzTx/>
                        <a:buFontTx/>
                        <a:buChar char="•"/>
                        <a:tabLst/>
                        <a:defRPr/>
                      </a:pPr>
                      <a:r>
                        <a:rPr lang="en-US" altLang="ko-KR" sz="1200" b="0">
                          <a:solidFill>
                            <a:schemeClr val="tx1"/>
                          </a:solidFill>
                        </a:rPr>
                        <a:t>Regulatory, infrastructure,</a:t>
                      </a:r>
                      <a:r>
                        <a:rPr lang="en-US" altLang="ko-KR" sz="1200" b="0" baseline="0">
                          <a:solidFill>
                            <a:schemeClr val="tx1"/>
                          </a:solidFill>
                        </a:rPr>
                        <a:t> and supply chain hurdles to scaling manufacturing</a:t>
                      </a:r>
                      <a:endParaRPr lang="en-US" altLang="ko-KR" sz="1200" b="0">
                        <a:solidFill>
                          <a:schemeClr val="tx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07826603"/>
                  </a:ext>
                </a:extLst>
              </a:tr>
              <a:tr h="420413">
                <a:tc>
                  <a:txBody>
                    <a:bodyPr/>
                    <a:lstStyle/>
                    <a:p>
                      <a:pPr marL="0" indent="0">
                        <a:buNone/>
                      </a:pPr>
                      <a:r>
                        <a:rPr lang="en-US" sz="1200" b="1" dirty="0"/>
                        <a:t>Abatement</a:t>
                      </a:r>
                      <a:r>
                        <a:rPr lang="en-US" sz="1200" b="1" baseline="0" dirty="0"/>
                        <a:t> </a:t>
                      </a:r>
                      <a:r>
                        <a:rPr lang="en-US" sz="1200" b="1" dirty="0"/>
                        <a:t>potential</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spcBef>
                          <a:spcPts val="600"/>
                        </a:spcBef>
                      </a:pPr>
                      <a:endParaRPr lang="en-US" sz="1200">
                        <a:solidFill>
                          <a:srgbClr val="A61D1D"/>
                        </a:solidFill>
                      </a:endParaRP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177800" marR="0" lvl="0" indent="-177800" algn="l" defTabSz="711200" rtl="0" eaLnBrk="1" fontAlgn="auto" latinLnBrk="0" hangingPunct="1">
                        <a:lnSpc>
                          <a:spcPct val="100000"/>
                        </a:lnSpc>
                        <a:spcBef>
                          <a:spcPts val="600"/>
                        </a:spcBef>
                        <a:spcAft>
                          <a:spcPts val="0"/>
                        </a:spcAft>
                        <a:buClrTx/>
                        <a:buSzTx/>
                        <a:buFontTx/>
                        <a:buChar char="•"/>
                        <a:tabLst/>
                        <a:defRPr/>
                      </a:pPr>
                      <a:endParaRPr lang="en-US" altLang="ko-KR" sz="120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a:spcBef>
                          <a:spcPts val="600"/>
                        </a:spcBef>
                      </a:pPr>
                      <a:endParaRPr lang="en-US" altLang="ko-KR" sz="1200">
                        <a:solidFill>
                          <a:srgbClr val="A61D1D"/>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132441618"/>
                  </a:ext>
                </a:extLst>
              </a:tr>
              <a:tr h="396692">
                <a:tc>
                  <a:txBody>
                    <a:bodyPr/>
                    <a:lstStyle/>
                    <a:p>
                      <a:pPr marL="0" indent="0">
                        <a:buNone/>
                      </a:pPr>
                      <a:r>
                        <a:rPr lang="en-US" sz="1200" b="1" dirty="0"/>
                        <a:t>Deployment</a:t>
                      </a:r>
                      <a:r>
                        <a:rPr lang="en-US" sz="1200" b="1" baseline="0" dirty="0"/>
                        <a:t> r</a:t>
                      </a:r>
                      <a:r>
                        <a:rPr lang="en-US" sz="1200" b="1" dirty="0"/>
                        <a:t>eadiness</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spcBef>
                          <a:spcPts val="600"/>
                        </a:spcBef>
                      </a:pPr>
                      <a:endParaRPr lang="en-US" sz="1200">
                        <a:solidFill>
                          <a:srgbClr val="A61D1D"/>
                        </a:solidFill>
                      </a:endParaRP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177800" marR="0" lvl="0" indent="-177800" algn="l" defTabSz="711200" rtl="0" eaLnBrk="1" fontAlgn="auto" latinLnBrk="0" hangingPunct="1">
                        <a:lnSpc>
                          <a:spcPct val="100000"/>
                        </a:lnSpc>
                        <a:spcBef>
                          <a:spcPts val="600"/>
                        </a:spcBef>
                        <a:spcAft>
                          <a:spcPts val="0"/>
                        </a:spcAft>
                        <a:buClrTx/>
                        <a:buSzTx/>
                        <a:buFontTx/>
                        <a:buChar char="•"/>
                        <a:tabLst/>
                        <a:defRPr/>
                      </a:pPr>
                      <a:endParaRPr lang="en-US" altLang="ko-KR" sz="120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indent="0" algn="l">
                        <a:spcBef>
                          <a:spcPts val="600"/>
                        </a:spcBef>
                        <a:buNone/>
                      </a:pPr>
                      <a:r>
                        <a:rPr lang="en-US" altLang="ko-KR" sz="1200" dirty="0">
                          <a:solidFill>
                            <a:schemeClr val="tx1"/>
                          </a:solidFill>
                        </a:rPr>
                        <a:t>Traditional:                  Alternative:</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646618263"/>
                  </a:ext>
                </a:extLst>
              </a:tr>
            </a:tbl>
          </a:graphicData>
        </a:graphic>
      </p:graphicFrame>
      <p:grpSp>
        <p:nvGrpSpPr>
          <p:cNvPr id="51" name="Group 50">
            <a:extLst>
              <a:ext uri="{FF2B5EF4-FFF2-40B4-BE49-F238E27FC236}">
                <a16:creationId xmlns:a16="http://schemas.microsoft.com/office/drawing/2014/main" id="{ED29FB87-01E3-F259-2C23-CBE70685D881}"/>
              </a:ext>
            </a:extLst>
          </p:cNvPr>
          <p:cNvGrpSpPr/>
          <p:nvPr/>
        </p:nvGrpSpPr>
        <p:grpSpPr>
          <a:xfrm>
            <a:off x="9667962" y="1369290"/>
            <a:ext cx="2092052" cy="245551"/>
            <a:chOff x="9763910" y="1502847"/>
            <a:chExt cx="2092052" cy="245551"/>
          </a:xfrm>
        </p:grpSpPr>
        <p:sp>
          <p:nvSpPr>
            <p:cNvPr id="41" name="TextBox 40">
              <a:extLst>
                <a:ext uri="{FF2B5EF4-FFF2-40B4-BE49-F238E27FC236}">
                  <a16:creationId xmlns:a16="http://schemas.microsoft.com/office/drawing/2014/main" id="{5F6DCD4E-4579-F474-C622-3222C8752509}"/>
                </a:ext>
              </a:extLst>
            </p:cNvPr>
            <p:cNvSpPr txBox="1"/>
            <p:nvPr/>
          </p:nvSpPr>
          <p:spPr bwMode="gray">
            <a:xfrm>
              <a:off x="10061002" y="1520021"/>
              <a:ext cx="335596" cy="226591"/>
            </a:xfrm>
            <a:prstGeom prst="rect">
              <a:avLst/>
            </a:prstGeom>
            <a:noFill/>
          </p:spPr>
          <p:txBody>
            <a:bodyPr wrap="none" lIns="36000" tIns="36000" rIns="36000" bIns="36000" rtlCol="0">
              <a:spAutoFit/>
            </a:bodyPr>
            <a:lstStyle/>
            <a:p>
              <a:pPr marL="0" indent="0">
                <a:buNone/>
              </a:pPr>
              <a:r>
                <a:rPr lang="en-US" sz="1000"/>
                <a:t>High</a:t>
              </a:r>
            </a:p>
          </p:txBody>
        </p:sp>
        <p:sp>
          <p:nvSpPr>
            <p:cNvPr id="42" name="TextBox 41">
              <a:extLst>
                <a:ext uri="{FF2B5EF4-FFF2-40B4-BE49-F238E27FC236}">
                  <a16:creationId xmlns:a16="http://schemas.microsoft.com/office/drawing/2014/main" id="{FE21B351-90B1-533B-E743-DCBECB03A29B}"/>
                </a:ext>
              </a:extLst>
            </p:cNvPr>
            <p:cNvSpPr txBox="1"/>
            <p:nvPr/>
          </p:nvSpPr>
          <p:spPr bwMode="gray">
            <a:xfrm>
              <a:off x="10718549" y="1520021"/>
              <a:ext cx="527956" cy="226591"/>
            </a:xfrm>
            <a:prstGeom prst="rect">
              <a:avLst/>
            </a:prstGeom>
            <a:noFill/>
          </p:spPr>
          <p:txBody>
            <a:bodyPr wrap="none" lIns="36000" tIns="36000" rIns="36000" bIns="36000" rtlCol="0">
              <a:spAutoFit/>
            </a:bodyPr>
            <a:lstStyle/>
            <a:p>
              <a:pPr marL="0" indent="0">
                <a:buNone/>
              </a:pPr>
              <a:r>
                <a:rPr lang="en-US" sz="1000"/>
                <a:t>Medium</a:t>
              </a:r>
            </a:p>
          </p:txBody>
        </p:sp>
        <p:sp>
          <p:nvSpPr>
            <p:cNvPr id="45" name="TextBox 44">
              <a:extLst>
                <a:ext uri="{FF2B5EF4-FFF2-40B4-BE49-F238E27FC236}">
                  <a16:creationId xmlns:a16="http://schemas.microsoft.com/office/drawing/2014/main" id="{184BF8A6-071A-E8D2-3977-DFAE999F4EE5}"/>
                </a:ext>
              </a:extLst>
            </p:cNvPr>
            <p:cNvSpPr txBox="1"/>
            <p:nvPr/>
          </p:nvSpPr>
          <p:spPr bwMode="gray">
            <a:xfrm>
              <a:off x="11549220" y="1520021"/>
              <a:ext cx="306742" cy="226591"/>
            </a:xfrm>
            <a:prstGeom prst="rect">
              <a:avLst/>
            </a:prstGeom>
            <a:noFill/>
          </p:spPr>
          <p:txBody>
            <a:bodyPr wrap="none" lIns="36000" tIns="36000" rIns="36000" bIns="36000" rtlCol="0">
              <a:spAutoFit/>
            </a:bodyPr>
            <a:lstStyle/>
            <a:p>
              <a:pPr marL="0" indent="0">
                <a:buNone/>
              </a:pPr>
              <a:r>
                <a:rPr lang="en-US" sz="1000"/>
                <a:t>Low</a:t>
              </a:r>
            </a:p>
          </p:txBody>
        </p:sp>
        <p:sp>
          <p:nvSpPr>
            <p:cNvPr id="46" name="Oval 45">
              <a:extLst>
                <a:ext uri="{FF2B5EF4-FFF2-40B4-BE49-F238E27FC236}">
                  <a16:creationId xmlns:a16="http://schemas.microsoft.com/office/drawing/2014/main" id="{CB8556A7-034C-D4E1-2355-8267A8623B51}"/>
                </a:ext>
              </a:extLst>
            </p:cNvPr>
            <p:cNvSpPr/>
            <p:nvPr/>
          </p:nvSpPr>
          <p:spPr bwMode="gray">
            <a:xfrm>
              <a:off x="10421457" y="1502847"/>
              <a:ext cx="246585" cy="245551"/>
            </a:xfrm>
            <a:prstGeom prst="ellipse">
              <a:avLst/>
            </a:prstGeom>
            <a:solidFill>
              <a:srgbClr val="FCCC0A"/>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a:solidFill>
                    <a:schemeClr val="tx1"/>
                  </a:solidFill>
                </a:rPr>
                <a:t>M</a:t>
              </a:r>
            </a:p>
          </p:txBody>
        </p:sp>
        <p:sp>
          <p:nvSpPr>
            <p:cNvPr id="49" name="Oval 48">
              <a:extLst>
                <a:ext uri="{FF2B5EF4-FFF2-40B4-BE49-F238E27FC236}">
                  <a16:creationId xmlns:a16="http://schemas.microsoft.com/office/drawing/2014/main" id="{5E1442D8-0A96-1075-0003-EBC841257362}"/>
                </a:ext>
              </a:extLst>
            </p:cNvPr>
            <p:cNvSpPr/>
            <p:nvPr/>
          </p:nvSpPr>
          <p:spPr bwMode="gray">
            <a:xfrm>
              <a:off x="9763910" y="1502847"/>
              <a:ext cx="246585" cy="245551"/>
            </a:xfrm>
            <a:prstGeom prst="ellipse">
              <a:avLst/>
            </a:prstGeom>
            <a:solidFill>
              <a:srgbClr val="00933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a:solidFill>
                    <a:schemeClr val="bg1"/>
                  </a:solidFill>
                </a:rPr>
                <a:t>H</a:t>
              </a:r>
            </a:p>
          </p:txBody>
        </p:sp>
        <p:sp>
          <p:nvSpPr>
            <p:cNvPr id="50" name="Oval 49">
              <a:extLst>
                <a:ext uri="{FF2B5EF4-FFF2-40B4-BE49-F238E27FC236}">
                  <a16:creationId xmlns:a16="http://schemas.microsoft.com/office/drawing/2014/main" id="{2C11E46A-06B2-0D77-1EEA-BF1A0BBE13B4}"/>
                </a:ext>
              </a:extLst>
            </p:cNvPr>
            <p:cNvSpPr/>
            <p:nvPr/>
          </p:nvSpPr>
          <p:spPr bwMode="gray">
            <a:xfrm>
              <a:off x="11252128" y="1502847"/>
              <a:ext cx="246585" cy="245551"/>
            </a:xfrm>
            <a:prstGeom prst="ellipse">
              <a:avLst/>
            </a:prstGeom>
            <a:solidFill>
              <a:srgbClr val="EE352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a:solidFill>
                    <a:schemeClr val="bg1"/>
                  </a:solidFill>
                </a:rPr>
                <a:t>L </a:t>
              </a:r>
            </a:p>
          </p:txBody>
        </p:sp>
      </p:grpSp>
      <p:sp>
        <p:nvSpPr>
          <p:cNvPr id="3" name="btfpNotesBox292759">
            <a:extLst>
              <a:ext uri="{FF2B5EF4-FFF2-40B4-BE49-F238E27FC236}">
                <a16:creationId xmlns:a16="http://schemas.microsoft.com/office/drawing/2014/main" id="{780CF6D9-6D13-8C59-58B9-3942DE67643F}"/>
              </a:ext>
            </a:extLst>
          </p:cNvPr>
          <p:cNvSpPr txBox="1"/>
          <p:nvPr>
            <p:custDataLst>
              <p:tags r:id="rId3"/>
            </p:custDataLst>
          </p:nvPr>
        </p:nvSpPr>
        <p:spPr bwMode="gray">
          <a:xfrm>
            <a:off x="330200" y="6427133"/>
            <a:ext cx="9681903" cy="369332"/>
          </a:xfrm>
          <a:prstGeom prst="rect">
            <a:avLst/>
          </a:prstGeom>
          <a:noFill/>
        </p:spPr>
        <p:txBody>
          <a:bodyPr vert="horz" wrap="square" lIns="0" tIns="0" rIns="0" bIns="0" rtlCol="0" anchor="b">
            <a:spAutoFit/>
          </a:bodyPr>
          <a:lstStyle/>
          <a:p>
            <a:r>
              <a:rPr lang="en-US" sz="800" dirty="0">
                <a:solidFill>
                  <a:srgbClr val="000000"/>
                </a:solidFill>
              </a:rPr>
              <a:t>Sources: Climate and Clean Air Coalition, </a:t>
            </a:r>
            <a:r>
              <a:rPr lang="en-US" sz="800" dirty="0">
                <a:solidFill>
                  <a:srgbClr val="000000"/>
                </a:solidFill>
                <a:hlinkClick r:id="rId8"/>
              </a:rPr>
              <a:t>Global Methane Assessment </a:t>
            </a:r>
            <a:r>
              <a:rPr lang="en-US" sz="800" dirty="0">
                <a:solidFill>
                  <a:srgbClr val="000000"/>
                </a:solidFill>
              </a:rPr>
              <a:t>(2021); Climate and Health Alliance</a:t>
            </a:r>
            <a:r>
              <a:rPr lang="en-US" sz="800" dirty="0">
                <a:solidFill>
                  <a:srgbClr val="000000"/>
                </a:solidFill>
                <a:hlinkClick r:id="rId9"/>
              </a:rPr>
              <a:t>, Methane Report </a:t>
            </a:r>
            <a:r>
              <a:rPr lang="en-US" sz="800" dirty="0">
                <a:solidFill>
                  <a:srgbClr val="000000"/>
                </a:solidFill>
              </a:rPr>
              <a:t>(2023); </a:t>
            </a:r>
            <a:r>
              <a:rPr lang="en-US" sz="800" dirty="0">
                <a:solidFill>
                  <a:srgbClr val="000000"/>
                </a:solidFill>
                <a:cs typeface="Arial"/>
              </a:rPr>
              <a:t>Clean Air Task Force, </a:t>
            </a:r>
            <a:r>
              <a:rPr lang="en-US" sz="800" dirty="0">
                <a:solidFill>
                  <a:srgbClr val="000000"/>
                </a:solidFill>
                <a:cs typeface="Arial"/>
                <a:hlinkClick r:id="rId10"/>
              </a:rPr>
              <a:t>Accelerating Solutions in agriculture </a:t>
            </a:r>
            <a:r>
              <a:rPr lang="en-US" sz="800" dirty="0">
                <a:solidFill>
                  <a:srgbClr val="000000"/>
                </a:solidFill>
                <a:cs typeface="Arial"/>
              </a:rPr>
              <a:t>(2024);</a:t>
            </a:r>
          </a:p>
          <a:p>
            <a:r>
              <a:rPr lang="en-US" sz="800" dirty="0">
                <a:solidFill>
                  <a:srgbClr val="000000"/>
                </a:solidFill>
                <a:cs typeface="Arial"/>
              </a:rPr>
              <a:t>WRI</a:t>
            </a:r>
            <a:r>
              <a:rPr lang="en-US" sz="800" dirty="0">
                <a:solidFill>
                  <a:srgbClr val="000000"/>
                </a:solidFill>
                <a:cs typeface="Arial"/>
                <a:hlinkClick r:id="rId11"/>
              </a:rPr>
              <a:t>, Opportunities for Methane Mitigation in Agriculture</a:t>
            </a:r>
            <a:r>
              <a:rPr lang="en-US" sz="800" dirty="0">
                <a:solidFill>
                  <a:srgbClr val="000000"/>
                </a:solidFill>
                <a:cs typeface="Arial"/>
              </a:rPr>
              <a:t> (2025); CIAT, </a:t>
            </a:r>
            <a:r>
              <a:rPr lang="en-US" sz="800" dirty="0">
                <a:solidFill>
                  <a:srgbClr val="000000"/>
                </a:solidFill>
                <a:cs typeface="Arial"/>
                <a:hlinkClick r:id="rId12"/>
              </a:rPr>
              <a:t>Sustainable Livestock Farming Practices for Resilience </a:t>
            </a:r>
            <a:r>
              <a:rPr lang="en-US" sz="800" dirty="0">
                <a:solidFill>
                  <a:srgbClr val="000000"/>
                </a:solidFill>
                <a:cs typeface="Arial"/>
              </a:rPr>
              <a:t>(2024); </a:t>
            </a:r>
            <a:r>
              <a:rPr lang="en-US" sz="800" dirty="0">
                <a:solidFill>
                  <a:srgbClr val="000000"/>
                </a:solidFill>
              </a:rPr>
              <a:t>FAO, </a:t>
            </a:r>
            <a:r>
              <a:rPr lang="en-US" sz="800" dirty="0">
                <a:solidFill>
                  <a:srgbClr val="000000"/>
                </a:solidFill>
                <a:hlinkClick r:id="rId13"/>
              </a:rPr>
              <a:t>Pathways toward lower emissions</a:t>
            </a:r>
            <a:r>
              <a:rPr lang="en-US" sz="800" dirty="0">
                <a:solidFill>
                  <a:srgbClr val="000000"/>
                </a:solidFill>
              </a:rPr>
              <a:t> (2023).</a:t>
            </a:r>
          </a:p>
          <a:p>
            <a:r>
              <a:rPr lang="en-US" sz="800" dirty="0">
                <a:solidFill>
                  <a:srgbClr val="000000"/>
                </a:solidFill>
              </a:rPr>
              <a:t>Credit:</a:t>
            </a:r>
            <a:r>
              <a:rPr lang="en-US" sz="800" dirty="0">
                <a:latin typeface="Arial"/>
                <a:cs typeface="Arial"/>
              </a:rPr>
              <a:t> </a:t>
            </a:r>
            <a:r>
              <a:rPr lang="en-US" sz="800" dirty="0" err="1">
                <a:latin typeface="Arial"/>
                <a:cs typeface="Arial"/>
              </a:rPr>
              <a:t>Asya</a:t>
            </a:r>
            <a:r>
              <a:rPr lang="en-US" sz="800" dirty="0">
                <a:latin typeface="Arial"/>
                <a:cs typeface="Arial"/>
              </a:rPr>
              <a:t> </a:t>
            </a:r>
            <a:r>
              <a:rPr lang="en-US" sz="800" dirty="0" err="1">
                <a:latin typeface="Arial"/>
                <a:cs typeface="Arial"/>
              </a:rPr>
              <a:t>Ikizler</a:t>
            </a:r>
            <a:r>
              <a:rPr lang="en-US" sz="800" dirty="0">
                <a:latin typeface="Arial"/>
                <a:cs typeface="Arial"/>
              </a:rPr>
              <a:t>, Nadine </a:t>
            </a:r>
            <a:r>
              <a:rPr lang="en-US" sz="800" dirty="0" err="1">
                <a:latin typeface="Arial"/>
                <a:cs typeface="Arial"/>
              </a:rPr>
              <a:t>Palmowski</a:t>
            </a:r>
            <a:r>
              <a:rPr lang="en-US" sz="800" dirty="0">
                <a:latin typeface="Arial"/>
                <a:cs typeface="Arial"/>
              </a:rPr>
              <a:t>, Isabel </a:t>
            </a:r>
            <a:r>
              <a:rPr lang="en-US" sz="800" dirty="0" err="1">
                <a:latin typeface="Arial"/>
                <a:cs typeface="Arial"/>
              </a:rPr>
              <a:t>Hoyos</a:t>
            </a:r>
            <a:r>
              <a:rPr lang="en-US" sz="800" dirty="0">
                <a:latin typeface="Arial"/>
                <a:cs typeface="Arial"/>
              </a:rPr>
              <a:t>, Friedrich </a:t>
            </a:r>
            <a:r>
              <a:rPr lang="en-US" sz="800" dirty="0" err="1">
                <a:latin typeface="Arial"/>
                <a:cs typeface="Arial"/>
              </a:rPr>
              <a:t>Sayn</a:t>
            </a:r>
            <a:r>
              <a:rPr lang="en-US" sz="800" dirty="0">
                <a:latin typeface="Arial"/>
                <a:cs typeface="Arial"/>
              </a:rPr>
              <a:t>-Wittgenstein, </a:t>
            </a:r>
            <a:r>
              <a:rPr lang="en-US" sz="800" dirty="0" err="1">
                <a:latin typeface="Arial"/>
                <a:cs typeface="Arial"/>
              </a:rPr>
              <a:t>Hyae</a:t>
            </a:r>
            <a:r>
              <a:rPr lang="en-US" sz="800" dirty="0">
                <a:latin typeface="Arial"/>
                <a:cs typeface="Arial"/>
              </a:rPr>
              <a:t> </a:t>
            </a:r>
            <a:r>
              <a:rPr lang="en-US" sz="800" dirty="0" err="1">
                <a:latin typeface="Arial"/>
                <a:cs typeface="Arial"/>
              </a:rPr>
              <a:t>Ryung</a:t>
            </a:r>
            <a:r>
              <a:rPr lang="en-US" sz="800" dirty="0">
                <a:latin typeface="Arial"/>
                <a:cs typeface="Arial"/>
              </a:rPr>
              <a:t> Kim, </a:t>
            </a:r>
            <a:r>
              <a:rPr lang="en-US" sz="800" dirty="0"/>
              <a:t>and </a:t>
            </a:r>
            <a:r>
              <a:rPr lang="en-US" sz="800" dirty="0">
                <a:hlinkClick r:id="rId14"/>
              </a:rPr>
              <a:t>Gernot Wagner</a:t>
            </a:r>
            <a:r>
              <a:rPr lang="en-US" sz="800" dirty="0"/>
              <a:t>. </a:t>
            </a:r>
            <a:r>
              <a:rPr lang="en-US" sz="800" dirty="0">
                <a:hlinkClick r:id="rId15"/>
              </a:rPr>
              <a:t>Share with attribution</a:t>
            </a:r>
            <a:r>
              <a:rPr lang="en-US" sz="800" dirty="0"/>
              <a:t>: </a:t>
            </a:r>
            <a:r>
              <a:rPr lang="en-US" sz="800" dirty="0" err="1"/>
              <a:t>Sayn</a:t>
            </a:r>
            <a:r>
              <a:rPr lang="en-US" sz="800" dirty="0"/>
              <a:t>-Wittgenstein </a:t>
            </a:r>
            <a:r>
              <a:rPr lang="en-US" sz="800" i="1" dirty="0"/>
              <a:t>et al., </a:t>
            </a:r>
            <a:r>
              <a:rPr lang="en-US" sz="800" dirty="0"/>
              <a:t>“</a:t>
            </a:r>
            <a:r>
              <a:rPr lang="en-US" sz="800" dirty="0">
                <a:hlinkClick r:id="rId16"/>
              </a:rPr>
              <a:t>Sustainable Proteins</a:t>
            </a:r>
            <a:r>
              <a:rPr lang="en-US" sz="800" dirty="0"/>
              <a:t>” (16 May 2025).</a:t>
            </a:r>
            <a:endParaRPr lang="en-US" sz="800" dirty="0">
              <a:solidFill>
                <a:srgbClr val="000000"/>
              </a:solidFill>
            </a:endParaRPr>
          </a:p>
        </p:txBody>
      </p:sp>
      <p:sp>
        <p:nvSpPr>
          <p:cNvPr id="15" name="Oval 14">
            <a:extLst>
              <a:ext uri="{FF2B5EF4-FFF2-40B4-BE49-F238E27FC236}">
                <a16:creationId xmlns:a16="http://schemas.microsoft.com/office/drawing/2014/main" id="{3A6EF7BA-7DEA-E571-653C-A8F4A8F62EB0}"/>
              </a:ext>
            </a:extLst>
          </p:cNvPr>
          <p:cNvSpPr/>
          <p:nvPr/>
        </p:nvSpPr>
        <p:spPr bwMode="gray">
          <a:xfrm>
            <a:off x="11197199" y="5999238"/>
            <a:ext cx="246585" cy="245551"/>
          </a:xfrm>
          <a:prstGeom prst="ellipse">
            <a:avLst/>
          </a:prstGeom>
          <a:solidFill>
            <a:srgbClr val="EE352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a:solidFill>
                  <a:schemeClr val="bg1"/>
                </a:solidFill>
              </a:rPr>
              <a:t>L </a:t>
            </a:r>
          </a:p>
        </p:txBody>
      </p:sp>
      <p:sp>
        <p:nvSpPr>
          <p:cNvPr id="12" name="Pentagon 61">
            <a:extLst>
              <a:ext uri="{FF2B5EF4-FFF2-40B4-BE49-F238E27FC236}">
                <a16:creationId xmlns:a16="http://schemas.microsoft.com/office/drawing/2014/main" id="{1C7240EC-AB49-D8C0-6CAA-7BEA7AB1CD70}"/>
              </a:ext>
            </a:extLst>
          </p:cNvPr>
          <p:cNvSpPr/>
          <p:nvPr/>
        </p:nvSpPr>
        <p:spPr bwMode="gray">
          <a:xfrm>
            <a:off x="32754" y="25336"/>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Solutions</a:t>
            </a:r>
          </a:p>
        </p:txBody>
      </p:sp>
      <p:sp>
        <p:nvSpPr>
          <p:cNvPr id="47" name="Oval 46">
            <a:extLst>
              <a:ext uri="{FF2B5EF4-FFF2-40B4-BE49-F238E27FC236}">
                <a16:creationId xmlns:a16="http://schemas.microsoft.com/office/drawing/2014/main" id="{6055B9C7-8A20-8D34-13F8-2F1AF5C1A14E}"/>
              </a:ext>
            </a:extLst>
          </p:cNvPr>
          <p:cNvSpPr/>
          <p:nvPr/>
        </p:nvSpPr>
        <p:spPr bwMode="gray">
          <a:xfrm>
            <a:off x="3752600" y="5597414"/>
            <a:ext cx="246585" cy="245551"/>
          </a:xfrm>
          <a:prstGeom prst="ellipse">
            <a:avLst/>
          </a:prstGeom>
          <a:solidFill>
            <a:srgbClr val="FCCC0A"/>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a:solidFill>
                  <a:schemeClr val="tx1"/>
                </a:solidFill>
              </a:rPr>
              <a:t>M</a:t>
            </a:r>
          </a:p>
        </p:txBody>
      </p:sp>
      <p:sp>
        <p:nvSpPr>
          <p:cNvPr id="53" name="Oval 52">
            <a:extLst>
              <a:ext uri="{FF2B5EF4-FFF2-40B4-BE49-F238E27FC236}">
                <a16:creationId xmlns:a16="http://schemas.microsoft.com/office/drawing/2014/main" id="{40A317FC-5CE6-8DA1-4E7A-E9D67782D453}"/>
              </a:ext>
            </a:extLst>
          </p:cNvPr>
          <p:cNvSpPr/>
          <p:nvPr/>
        </p:nvSpPr>
        <p:spPr bwMode="gray">
          <a:xfrm>
            <a:off x="7009948" y="6019363"/>
            <a:ext cx="246585" cy="245551"/>
          </a:xfrm>
          <a:prstGeom prst="ellipse">
            <a:avLst/>
          </a:prstGeom>
          <a:solidFill>
            <a:srgbClr val="EE352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a:solidFill>
                  <a:schemeClr val="bg1"/>
                </a:solidFill>
              </a:rPr>
              <a:t>L </a:t>
            </a:r>
          </a:p>
        </p:txBody>
      </p:sp>
      <p:sp>
        <p:nvSpPr>
          <p:cNvPr id="57" name="Oval 56">
            <a:extLst>
              <a:ext uri="{FF2B5EF4-FFF2-40B4-BE49-F238E27FC236}">
                <a16:creationId xmlns:a16="http://schemas.microsoft.com/office/drawing/2014/main" id="{D271C1FB-1AA9-A23F-8D02-A080CC25587D}"/>
              </a:ext>
            </a:extLst>
          </p:cNvPr>
          <p:cNvSpPr/>
          <p:nvPr/>
        </p:nvSpPr>
        <p:spPr bwMode="gray">
          <a:xfrm>
            <a:off x="9674056" y="5999238"/>
            <a:ext cx="246585" cy="245551"/>
          </a:xfrm>
          <a:prstGeom prst="ellipse">
            <a:avLst/>
          </a:prstGeom>
          <a:solidFill>
            <a:srgbClr val="00933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a:solidFill>
                  <a:schemeClr val="bg1"/>
                </a:solidFill>
              </a:rPr>
              <a:t>H</a:t>
            </a:r>
          </a:p>
        </p:txBody>
      </p:sp>
      <p:sp>
        <p:nvSpPr>
          <p:cNvPr id="40" name="Oval 39">
            <a:extLst>
              <a:ext uri="{FF2B5EF4-FFF2-40B4-BE49-F238E27FC236}">
                <a16:creationId xmlns:a16="http://schemas.microsoft.com/office/drawing/2014/main" id="{D271C1FB-1AA9-A23F-8D02-A080CC25587D}"/>
              </a:ext>
            </a:extLst>
          </p:cNvPr>
          <p:cNvSpPr/>
          <p:nvPr/>
        </p:nvSpPr>
        <p:spPr bwMode="gray">
          <a:xfrm>
            <a:off x="3752599" y="6019364"/>
            <a:ext cx="246585" cy="245551"/>
          </a:xfrm>
          <a:prstGeom prst="ellipse">
            <a:avLst/>
          </a:prstGeom>
          <a:solidFill>
            <a:srgbClr val="00933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a:solidFill>
                  <a:schemeClr val="bg1"/>
                </a:solidFill>
              </a:rPr>
              <a:t>H</a:t>
            </a:r>
          </a:p>
        </p:txBody>
      </p:sp>
      <p:sp>
        <p:nvSpPr>
          <p:cNvPr id="43" name="Oval 42">
            <a:extLst>
              <a:ext uri="{FF2B5EF4-FFF2-40B4-BE49-F238E27FC236}">
                <a16:creationId xmlns:a16="http://schemas.microsoft.com/office/drawing/2014/main" id="{D271C1FB-1AA9-A23F-8D02-A080CC25587D}"/>
              </a:ext>
            </a:extLst>
          </p:cNvPr>
          <p:cNvSpPr/>
          <p:nvPr/>
        </p:nvSpPr>
        <p:spPr bwMode="gray">
          <a:xfrm>
            <a:off x="10173821" y="5597414"/>
            <a:ext cx="246585" cy="245551"/>
          </a:xfrm>
          <a:prstGeom prst="ellipse">
            <a:avLst/>
          </a:prstGeom>
          <a:solidFill>
            <a:srgbClr val="00933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a:solidFill>
                  <a:schemeClr val="bg1"/>
                </a:solidFill>
              </a:rPr>
              <a:t>H</a:t>
            </a:r>
          </a:p>
        </p:txBody>
      </p:sp>
      <p:sp>
        <p:nvSpPr>
          <p:cNvPr id="48" name="Oval 47">
            <a:extLst>
              <a:ext uri="{FF2B5EF4-FFF2-40B4-BE49-F238E27FC236}">
                <a16:creationId xmlns:a16="http://schemas.microsoft.com/office/drawing/2014/main" id="{6055B9C7-8A20-8D34-13F8-2F1AF5C1A14E}"/>
              </a:ext>
            </a:extLst>
          </p:cNvPr>
          <p:cNvSpPr/>
          <p:nvPr/>
        </p:nvSpPr>
        <p:spPr bwMode="gray">
          <a:xfrm>
            <a:off x="7009948" y="5601067"/>
            <a:ext cx="246585" cy="245551"/>
          </a:xfrm>
          <a:prstGeom prst="ellipse">
            <a:avLst/>
          </a:prstGeom>
          <a:solidFill>
            <a:srgbClr val="FCCC0A"/>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a:solidFill>
                  <a:schemeClr val="tx1"/>
                </a:solidFill>
              </a:rPr>
              <a:t>M</a:t>
            </a:r>
          </a:p>
        </p:txBody>
      </p:sp>
    </p:spTree>
    <p:extLst>
      <p:ext uri="{BB962C8B-B14F-4D97-AF65-F5344CB8AC3E}">
        <p14:creationId xmlns:p14="http://schemas.microsoft.com/office/powerpoint/2010/main" val="1391700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0A89E-1911-71DE-6C3A-D9D6897D761E}"/>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E12BAF8-0755-5382-94B5-C5384E51CB2D}"/>
              </a:ext>
            </a:extLst>
          </p:cNvPr>
          <p:cNvGraphicFramePr>
            <a:graphicFrameLocks noChangeAspect="1"/>
          </p:cNvGraphicFramePr>
          <p:nvPr>
            <p:custDataLst>
              <p:tags r:id="rId3"/>
            </p:custDataLst>
            <p:extLst>
              <p:ext uri="{D42A27DB-BD31-4B8C-83A1-F6EECF244321}">
                <p14:modId xmlns:p14="http://schemas.microsoft.com/office/powerpoint/2010/main" val="27528153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774" name="think-cell Slide" r:id="rId39" imgW="592" imgH="591" progId="TCLayout.ActiveDocument.1">
                  <p:embed/>
                </p:oleObj>
              </mc:Choice>
              <mc:Fallback>
                <p:oleObj name="think-cell Slide" r:id="rId39" imgW="592" imgH="591" progId="TCLayout.ActiveDocument.1">
                  <p:embed/>
                  <p:pic>
                    <p:nvPicPr>
                      <p:cNvPr id="5" name="think-cell data - do not delete" hidden="1">
                        <a:extLst>
                          <a:ext uri="{FF2B5EF4-FFF2-40B4-BE49-F238E27FC236}">
                            <a16:creationId xmlns:a16="http://schemas.microsoft.com/office/drawing/2014/main" id="{0E12BAF8-0755-5382-94B5-C5384E51CB2D}"/>
                          </a:ext>
                        </a:extLst>
                      </p:cNvPr>
                      <p:cNvPicPr/>
                      <p:nvPr/>
                    </p:nvPicPr>
                    <p:blipFill>
                      <a:blip r:embed="rId40"/>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190EB151-0F01-ACBD-21D4-FE0844A9CD49}"/>
              </a:ext>
            </a:extLst>
          </p:cNvPr>
          <p:cNvSpPr>
            <a:spLocks noGrp="1"/>
          </p:cNvSpPr>
          <p:nvPr>
            <p:ph type="title"/>
          </p:nvPr>
        </p:nvSpPr>
        <p:spPr/>
        <p:txBody>
          <a:bodyPr vert="horz">
            <a:noAutofit/>
          </a:bodyPr>
          <a:lstStyle/>
          <a:p>
            <a:r>
              <a:rPr lang="en-US"/>
              <a:t>Diet shift and sustainable food production can cut ~40% of emissions from agriculture and land use by 2050</a:t>
            </a:r>
          </a:p>
        </p:txBody>
      </p:sp>
      <p:cxnSp>
        <p:nvCxnSpPr>
          <p:cNvPr id="6" name="Straight Connector 5">
            <a:extLst>
              <a:ext uri="{FF2B5EF4-FFF2-40B4-BE49-F238E27FC236}">
                <a16:creationId xmlns:a16="http://schemas.microsoft.com/office/drawing/2014/main" id="{4EEE91A1-9ABD-AA18-8567-B51878EF7E4F}"/>
              </a:ext>
            </a:extLst>
          </p:cNvPr>
          <p:cNvCxnSpPr/>
          <p:nvPr>
            <p:custDataLst>
              <p:tags r:id="rId4"/>
            </p:custDataLst>
          </p:nvPr>
        </p:nvCxnSpPr>
        <p:spPr bwMode="auto">
          <a:xfrm>
            <a:off x="2797175" y="2762250"/>
            <a:ext cx="500063"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D25CABFB-2E23-2F1A-5A07-629DCEC50FD3}"/>
              </a:ext>
            </a:extLst>
          </p:cNvPr>
          <p:cNvCxnSpPr/>
          <p:nvPr>
            <p:custDataLst>
              <p:tags r:id="rId5"/>
            </p:custDataLst>
          </p:nvPr>
        </p:nvCxnSpPr>
        <p:spPr bwMode="auto">
          <a:xfrm>
            <a:off x="3924300" y="3344863"/>
            <a:ext cx="500063"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3309A051-A90D-761D-2F23-F09E9FC91A88}"/>
              </a:ext>
            </a:extLst>
          </p:cNvPr>
          <p:cNvCxnSpPr/>
          <p:nvPr>
            <p:custDataLst>
              <p:tags r:id="rId6"/>
            </p:custDataLst>
          </p:nvPr>
        </p:nvCxnSpPr>
        <p:spPr bwMode="auto">
          <a:xfrm>
            <a:off x="5049838" y="3738563"/>
            <a:ext cx="500063"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4BA0ED59-C792-9467-A636-EFCF5F0FB8B3}"/>
              </a:ext>
            </a:extLst>
          </p:cNvPr>
          <p:cNvCxnSpPr/>
          <p:nvPr>
            <p:custDataLst>
              <p:tags r:id="rId7"/>
            </p:custDataLst>
          </p:nvPr>
        </p:nvCxnSpPr>
        <p:spPr bwMode="auto">
          <a:xfrm>
            <a:off x="6176963" y="4884738"/>
            <a:ext cx="500063"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6E9B0582-E4D6-5898-BB1D-D3E86C868EF0}"/>
              </a:ext>
            </a:extLst>
          </p:cNvPr>
          <p:cNvCxnSpPr/>
          <p:nvPr>
            <p:custDataLst>
              <p:tags r:id="rId8"/>
            </p:custDataLst>
          </p:nvPr>
        </p:nvCxnSpPr>
        <p:spPr bwMode="auto">
          <a:xfrm>
            <a:off x="7304088" y="5091113"/>
            <a:ext cx="500063"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52" name="Chart 51"/>
          <p:cNvGraphicFramePr/>
          <p:nvPr>
            <p:custDataLst>
              <p:tags r:id="rId9"/>
            </p:custDataLst>
            <p:extLst>
              <p:ext uri="{D42A27DB-BD31-4B8C-83A1-F6EECF244321}">
                <p14:modId xmlns:p14="http://schemas.microsoft.com/office/powerpoint/2010/main" val="726695460"/>
              </p:ext>
            </p:extLst>
          </p:nvPr>
        </p:nvGraphicFramePr>
        <p:xfrm>
          <a:off x="711200" y="2435225"/>
          <a:ext cx="8053388" cy="3017838"/>
        </p:xfrm>
        <a:graphic>
          <a:graphicData uri="http://schemas.openxmlformats.org/drawingml/2006/chart">
            <c:chart xmlns:c="http://schemas.openxmlformats.org/drawingml/2006/chart" xmlns:r="http://schemas.openxmlformats.org/officeDocument/2006/relationships" r:id="rId41"/>
          </a:graphicData>
        </a:graphic>
      </p:graphicFrame>
      <p:cxnSp>
        <p:nvCxnSpPr>
          <p:cNvPr id="96" name="Straight Connector 95">
            <a:extLst>
              <a:ext uri="{FF2B5EF4-FFF2-40B4-BE49-F238E27FC236}">
                <a16:creationId xmlns:a16="http://schemas.microsoft.com/office/drawing/2014/main" id="{82C6AB60-5B04-B9C4-829B-3B8CCA11FC5E}"/>
              </a:ext>
            </a:extLst>
          </p:cNvPr>
          <p:cNvCxnSpPr/>
          <p:nvPr>
            <p:custDataLst>
              <p:tags r:id="rId10"/>
            </p:custDataLst>
          </p:nvPr>
        </p:nvCxnSpPr>
        <p:spPr bwMode="auto">
          <a:xfrm flipV="1">
            <a:off x="1355725" y="2393950"/>
            <a:ext cx="0" cy="785813"/>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7" name="Straight Connector 96">
            <a:extLst>
              <a:ext uri="{FF2B5EF4-FFF2-40B4-BE49-F238E27FC236}">
                <a16:creationId xmlns:a16="http://schemas.microsoft.com/office/drawing/2014/main" id="{8F868DF3-CA56-4192-2C03-F6AB1D48A268}"/>
              </a:ext>
            </a:extLst>
          </p:cNvPr>
          <p:cNvCxnSpPr/>
          <p:nvPr>
            <p:custDataLst>
              <p:tags r:id="rId11"/>
            </p:custDataLst>
          </p:nvPr>
        </p:nvCxnSpPr>
        <p:spPr bwMode="auto">
          <a:xfrm>
            <a:off x="1355725" y="2393950"/>
            <a:ext cx="1127125" cy="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8" name="Straight Connector 97">
            <a:extLst>
              <a:ext uri="{FF2B5EF4-FFF2-40B4-BE49-F238E27FC236}">
                <a16:creationId xmlns:a16="http://schemas.microsoft.com/office/drawing/2014/main" id="{19FF8A47-B0E6-B7B4-1441-0482D038A7BC}"/>
              </a:ext>
            </a:extLst>
          </p:cNvPr>
          <p:cNvCxnSpPr/>
          <p:nvPr>
            <p:custDataLst>
              <p:tags r:id="rId12"/>
            </p:custDataLst>
          </p:nvPr>
        </p:nvCxnSpPr>
        <p:spPr bwMode="auto">
          <a:xfrm>
            <a:off x="2482850" y="2393950"/>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A9CFF7CA-F358-2F59-B0CD-A63F21900A3E}"/>
              </a:ext>
            </a:extLst>
          </p:cNvPr>
          <p:cNvCxnSpPr/>
          <p:nvPr>
            <p:custDataLst>
              <p:tags r:id="rId13"/>
            </p:custDataLst>
          </p:nvPr>
        </p:nvCxnSpPr>
        <p:spPr bwMode="auto">
          <a:xfrm>
            <a:off x="966788" y="5126038"/>
            <a:ext cx="42862" cy="1016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50" name="Text Placeholder 10">
            <a:extLst>
              <a:ext uri="{FF2B5EF4-FFF2-40B4-BE49-F238E27FC236}">
                <a16:creationId xmlns:a16="http://schemas.microsoft.com/office/drawing/2014/main" id="{D918DD0F-AC68-4AD8-720E-6004D5916F11}"/>
              </a:ext>
            </a:extLst>
          </p:cNvPr>
          <p:cNvSpPr txBox="1">
            <a:spLocks/>
          </p:cNvSpPr>
          <p:nvPr>
            <p:custDataLst>
              <p:tags r:id="rId14"/>
            </p:custDataLst>
          </p:nvPr>
        </p:nvSpPr>
        <p:spPr bwMode="auto">
          <a:xfrm>
            <a:off x="873125" y="5270500"/>
            <a:ext cx="966788" cy="457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sz="1000"/>
              <a:t>2024 Baseline, Agriculture, Land Use, and Waste</a:t>
            </a:r>
          </a:p>
        </p:txBody>
      </p:sp>
      <p:sp>
        <p:nvSpPr>
          <p:cNvPr id="28" name="Text Placeholder 10">
            <a:extLst>
              <a:ext uri="{FF2B5EF4-FFF2-40B4-BE49-F238E27FC236}">
                <a16:creationId xmlns:a16="http://schemas.microsoft.com/office/drawing/2014/main" id="{420D56F4-F86F-4084-7996-EE4EF741DFEE}"/>
              </a:ext>
            </a:extLst>
          </p:cNvPr>
          <p:cNvSpPr txBox="1">
            <a:spLocks/>
          </p:cNvSpPr>
          <p:nvPr>
            <p:custDataLst>
              <p:tags r:id="rId15"/>
            </p:custDataLst>
          </p:nvPr>
        </p:nvSpPr>
        <p:spPr bwMode="auto">
          <a:xfrm>
            <a:off x="1947863" y="5270500"/>
            <a:ext cx="10715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000"/>
              <a:t>2050 BAU forecast</a:t>
            </a:r>
            <a:endParaRPr lang="en-US" sz="1000"/>
          </a:p>
        </p:txBody>
      </p:sp>
      <p:sp>
        <p:nvSpPr>
          <p:cNvPr id="51" name="Text Placeholder 10">
            <a:extLst>
              <a:ext uri="{FF2B5EF4-FFF2-40B4-BE49-F238E27FC236}">
                <a16:creationId xmlns:a16="http://schemas.microsoft.com/office/drawing/2014/main" id="{E5313A1A-0593-8DDA-A2A5-64F33FAB5155}"/>
              </a:ext>
            </a:extLst>
          </p:cNvPr>
          <p:cNvSpPr txBox="1">
            <a:spLocks/>
          </p:cNvSpPr>
          <p:nvPr>
            <p:custDataLst>
              <p:tags r:id="rId16"/>
            </p:custDataLst>
          </p:nvPr>
        </p:nvSpPr>
        <p:spPr bwMode="gray">
          <a:xfrm>
            <a:off x="3467100" y="2976563"/>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D78F62B-0BED-48A0-A0EC-64F0BFFD7FFA}" type="datetime'''''2''''''''''''''''''''''''''''''''''''4%'''''''''''''''''''">
              <a:rPr lang="en-US" altLang="en-US" sz="1000" smtClean="0">
                <a:solidFill>
                  <a:schemeClr val="bg1"/>
                </a:solidFill>
              </a:rPr>
              <a:pPr marL="0" indent="0" algn="ctr">
                <a:spcBef>
                  <a:spcPct val="0"/>
                </a:spcBef>
                <a:spcAft>
                  <a:spcPct val="0"/>
                </a:spcAft>
                <a:buNone/>
              </a:pPr>
              <a:t>24%</a:t>
            </a:fld>
            <a:endParaRPr lang="en-US" sz="1000">
              <a:solidFill>
                <a:schemeClr val="bg1"/>
              </a:solidFill>
            </a:endParaRPr>
          </a:p>
        </p:txBody>
      </p:sp>
      <p:sp>
        <p:nvSpPr>
          <p:cNvPr id="26" name="Text Placeholder 10">
            <a:extLst>
              <a:ext uri="{FF2B5EF4-FFF2-40B4-BE49-F238E27FC236}">
                <a16:creationId xmlns:a16="http://schemas.microsoft.com/office/drawing/2014/main" id="{54681D02-962E-2EB6-BCEE-43FB7D49F00F}"/>
              </a:ext>
            </a:extLst>
          </p:cNvPr>
          <p:cNvSpPr txBox="1">
            <a:spLocks/>
          </p:cNvSpPr>
          <p:nvPr>
            <p:custDataLst>
              <p:tags r:id="rId17"/>
            </p:custDataLst>
          </p:nvPr>
        </p:nvSpPr>
        <p:spPr bwMode="auto">
          <a:xfrm>
            <a:off x="3047999" y="5270500"/>
            <a:ext cx="1123950"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A6D75BF-3554-41E0-9AB1-9158CDF55C36}" type="datetime'''Di''et ''''shift'' aw''ay f''rom'''' ''animal pro''''tein'''">
              <a:rPr lang="en-US" altLang="en-US" sz="1000" smtClean="0">
                <a:solidFill>
                  <a:schemeClr val="accent3"/>
                </a:solidFill>
              </a:rPr>
              <a:pPr marL="0" indent="0" algn="ctr">
                <a:spcBef>
                  <a:spcPct val="0"/>
                </a:spcBef>
                <a:spcAft>
                  <a:spcPct val="0"/>
                </a:spcAft>
                <a:buNone/>
              </a:pPr>
              <a:t>Diet shift away from animal protein</a:t>
            </a:fld>
            <a:r>
              <a:rPr lang="en-US" altLang="en-US" sz="1000" baseline="30000">
                <a:solidFill>
                  <a:schemeClr val="accent3"/>
                </a:solidFill>
              </a:rPr>
              <a:t>2</a:t>
            </a:r>
            <a:endParaRPr lang="en-US" sz="1000">
              <a:solidFill>
                <a:schemeClr val="accent3"/>
              </a:solidFill>
            </a:endParaRPr>
          </a:p>
        </p:txBody>
      </p:sp>
      <p:sp>
        <p:nvSpPr>
          <p:cNvPr id="54" name="Text Placeholder 10">
            <a:extLst>
              <a:ext uri="{FF2B5EF4-FFF2-40B4-BE49-F238E27FC236}">
                <a16:creationId xmlns:a16="http://schemas.microsoft.com/office/drawing/2014/main" id="{410AF31E-7A77-381D-88AD-5FEFFCD9911C}"/>
              </a:ext>
            </a:extLst>
          </p:cNvPr>
          <p:cNvSpPr txBox="1">
            <a:spLocks/>
          </p:cNvSpPr>
          <p:nvPr>
            <p:custDataLst>
              <p:tags r:id="rId18"/>
            </p:custDataLst>
          </p:nvPr>
        </p:nvSpPr>
        <p:spPr bwMode="gray">
          <a:xfrm>
            <a:off x="4594225" y="3465513"/>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6A0051A-D109-47CA-BF58-605EA54AAB9F}" type="datetime'''''''''''''''''''1''''''''''''''''''6''''''''''''%'">
              <a:rPr lang="en-US" altLang="en-US" sz="1000" smtClean="0">
                <a:solidFill>
                  <a:schemeClr val="bg1"/>
                </a:solidFill>
              </a:rPr>
              <a:pPr marL="0" indent="0" algn="ctr">
                <a:spcBef>
                  <a:spcPct val="0"/>
                </a:spcBef>
                <a:spcAft>
                  <a:spcPct val="0"/>
                </a:spcAft>
                <a:buNone/>
              </a:pPr>
              <a:t>16%</a:t>
            </a:fld>
            <a:endParaRPr lang="en-US" sz="1000">
              <a:solidFill>
                <a:schemeClr val="bg1"/>
              </a:solidFill>
            </a:endParaRPr>
          </a:p>
        </p:txBody>
      </p:sp>
      <p:sp>
        <p:nvSpPr>
          <p:cNvPr id="25" name="Text Placeholder 10">
            <a:extLst>
              <a:ext uri="{FF2B5EF4-FFF2-40B4-BE49-F238E27FC236}">
                <a16:creationId xmlns:a16="http://schemas.microsoft.com/office/drawing/2014/main" id="{43C8DCCC-4821-1971-338B-7E73361DF740}"/>
              </a:ext>
            </a:extLst>
          </p:cNvPr>
          <p:cNvSpPr txBox="1">
            <a:spLocks/>
          </p:cNvSpPr>
          <p:nvPr>
            <p:custDataLst>
              <p:tags r:id="rId19"/>
            </p:custDataLst>
          </p:nvPr>
        </p:nvSpPr>
        <p:spPr bwMode="auto">
          <a:xfrm>
            <a:off x="4297363" y="5270500"/>
            <a:ext cx="881063"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100D70C-57D2-4109-A8FF-067EE7A1433E}" type="datetime'Susta''''''inabl''''e'''' ''fo''od p''rod''''''u''ction'''">
              <a:rPr lang="en-US" altLang="en-US" sz="1000" smtClean="0">
                <a:solidFill>
                  <a:schemeClr val="accent3"/>
                </a:solidFill>
              </a:rPr>
              <a:pPr marL="0" indent="0" algn="ctr">
                <a:spcBef>
                  <a:spcPct val="0"/>
                </a:spcBef>
                <a:spcAft>
                  <a:spcPct val="0"/>
                </a:spcAft>
                <a:buNone/>
              </a:pPr>
              <a:t>Sustainable food production</a:t>
            </a:fld>
            <a:endParaRPr lang="en-US" sz="1000">
              <a:solidFill>
                <a:schemeClr val="accent3"/>
              </a:solidFill>
            </a:endParaRPr>
          </a:p>
        </p:txBody>
      </p:sp>
      <p:sp>
        <p:nvSpPr>
          <p:cNvPr id="57" name="Text Placeholder 10">
            <a:extLst>
              <a:ext uri="{FF2B5EF4-FFF2-40B4-BE49-F238E27FC236}">
                <a16:creationId xmlns:a16="http://schemas.microsoft.com/office/drawing/2014/main" id="{5E244863-AF08-70E5-C9C6-D7516D19DD34}"/>
              </a:ext>
            </a:extLst>
          </p:cNvPr>
          <p:cNvSpPr txBox="1">
            <a:spLocks/>
          </p:cNvSpPr>
          <p:nvPr>
            <p:custDataLst>
              <p:tags r:id="rId20"/>
            </p:custDataLst>
          </p:nvPr>
        </p:nvSpPr>
        <p:spPr bwMode="gray">
          <a:xfrm>
            <a:off x="5719763" y="4235450"/>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F543670-ED9A-4F62-8E04-21F8CF471A82}" type="datetime'''''4''''''''7''''''''''''''''''''''''''''%'''''''''''''''''">
              <a:rPr lang="en-US" altLang="en-US" sz="1000" smtClean="0">
                <a:solidFill>
                  <a:schemeClr val="bg1"/>
                </a:solidFill>
              </a:rPr>
              <a:pPr marL="0" indent="0" algn="ctr">
                <a:spcBef>
                  <a:spcPct val="0"/>
                </a:spcBef>
                <a:spcAft>
                  <a:spcPct val="0"/>
                </a:spcAft>
                <a:buNone/>
              </a:pPr>
              <a:t>47%</a:t>
            </a:fld>
            <a:endParaRPr lang="en-US" sz="1000">
              <a:solidFill>
                <a:schemeClr val="bg1"/>
              </a:solidFill>
            </a:endParaRPr>
          </a:p>
        </p:txBody>
      </p:sp>
      <p:sp>
        <p:nvSpPr>
          <p:cNvPr id="41" name="Text Placeholder 10">
            <a:extLst>
              <a:ext uri="{FF2B5EF4-FFF2-40B4-BE49-F238E27FC236}">
                <a16:creationId xmlns:a16="http://schemas.microsoft.com/office/drawing/2014/main" id="{E625E794-0F22-D23E-353D-48B51580B446}"/>
              </a:ext>
            </a:extLst>
          </p:cNvPr>
          <p:cNvSpPr txBox="1">
            <a:spLocks/>
          </p:cNvSpPr>
          <p:nvPr>
            <p:custDataLst>
              <p:tags r:id="rId21"/>
            </p:custDataLst>
          </p:nvPr>
        </p:nvSpPr>
        <p:spPr bwMode="auto">
          <a:xfrm>
            <a:off x="5341938" y="5270500"/>
            <a:ext cx="1042988" cy="457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17D65A3-F0C1-42C5-B536-CC059017B1B0}" type="datetime'Lan''d'' cons''erva''ti''on a''nd natural carbon ''s''ink''s'">
              <a:rPr lang="en-US" altLang="en-US" sz="1000" smtClean="0"/>
              <a:pPr marL="0" indent="0" algn="ctr">
                <a:spcBef>
                  <a:spcPct val="0"/>
                </a:spcBef>
                <a:spcAft>
                  <a:spcPct val="0"/>
                </a:spcAft>
                <a:buNone/>
              </a:pPr>
              <a:t>Land conservation and natural carbon sinks</a:t>
            </a:fld>
            <a:endParaRPr lang="en-US" sz="1000"/>
          </a:p>
        </p:txBody>
      </p:sp>
      <p:sp>
        <p:nvSpPr>
          <p:cNvPr id="24" name="Text Placeholder 10">
            <a:extLst>
              <a:ext uri="{FF2B5EF4-FFF2-40B4-BE49-F238E27FC236}">
                <a16:creationId xmlns:a16="http://schemas.microsoft.com/office/drawing/2014/main" id="{4005FB81-F20C-2BC4-3662-B567C2D7728C}"/>
              </a:ext>
            </a:extLst>
          </p:cNvPr>
          <p:cNvSpPr txBox="1">
            <a:spLocks/>
          </p:cNvSpPr>
          <p:nvPr>
            <p:custDataLst>
              <p:tags r:id="rId22"/>
            </p:custDataLst>
          </p:nvPr>
        </p:nvSpPr>
        <p:spPr bwMode="auto">
          <a:xfrm>
            <a:off x="6608763" y="52705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4966D0C-AC8A-4300-A2DB-2FB4BF991103}" type="datetime'''Reduction i''n'''' food l''o''ss a''nd foo''''d w''as''te'''">
              <a:rPr lang="en-US" altLang="en-US" sz="1000" smtClean="0"/>
              <a:pPr marL="0" indent="0" algn="ctr">
                <a:spcBef>
                  <a:spcPct val="0"/>
                </a:spcBef>
                <a:spcAft>
                  <a:spcPct val="0"/>
                </a:spcAft>
                <a:buNone/>
              </a:pPr>
              <a:t>Reduction in food loss and food waste</a:t>
            </a:fld>
            <a:endParaRPr lang="en-US" sz="1000"/>
          </a:p>
        </p:txBody>
      </p:sp>
      <p:sp>
        <p:nvSpPr>
          <p:cNvPr id="66" name="Text Placeholder 10">
            <a:extLst>
              <a:ext uri="{FF2B5EF4-FFF2-40B4-BE49-F238E27FC236}">
                <a16:creationId xmlns:a16="http://schemas.microsoft.com/office/drawing/2014/main" id="{694B8F0E-102B-8321-2F7F-774083A322D4}"/>
              </a:ext>
            </a:extLst>
          </p:cNvPr>
          <p:cNvSpPr txBox="1">
            <a:spLocks/>
          </p:cNvSpPr>
          <p:nvPr>
            <p:custDataLst>
              <p:tags r:id="rId23"/>
            </p:custDataLst>
          </p:nvPr>
        </p:nvSpPr>
        <p:spPr bwMode="auto">
          <a:xfrm>
            <a:off x="7953375" y="5270500"/>
            <a:ext cx="3286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E080BA8-8C85-4BF1-AC54-CBC1E769C1E9}" type="datetime'''''O''''''''t''''h''''e''''''''''''''''''''''r'''''">
              <a:rPr lang="en-US" altLang="en-US" sz="1000" smtClean="0"/>
              <a:pPr marL="0" indent="0" algn="ctr">
                <a:spcBef>
                  <a:spcPct val="0"/>
                </a:spcBef>
                <a:spcAft>
                  <a:spcPct val="0"/>
                </a:spcAft>
                <a:buNone/>
              </a:pPr>
              <a:t>Other</a:t>
            </a:fld>
            <a:endParaRPr lang="en-US" sz="1000"/>
          </a:p>
        </p:txBody>
      </p:sp>
      <p:sp>
        <p:nvSpPr>
          <p:cNvPr id="36" name="Text Placeholder 10">
            <a:extLst>
              <a:ext uri="{FF2B5EF4-FFF2-40B4-BE49-F238E27FC236}">
                <a16:creationId xmlns:a16="http://schemas.microsoft.com/office/drawing/2014/main" id="{AD04759C-E588-DE87-87B9-FF4AA3C8BCBC}"/>
              </a:ext>
            </a:extLst>
          </p:cNvPr>
          <p:cNvSpPr txBox="1">
            <a:spLocks/>
          </p:cNvSpPr>
          <p:nvPr>
            <p:custDataLst>
              <p:tags r:id="rId24"/>
            </p:custDataLst>
          </p:nvPr>
        </p:nvSpPr>
        <p:spPr bwMode="auto">
          <a:xfrm>
            <a:off x="477838" y="5049838"/>
            <a:ext cx="463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F3378183-53BB-4800-B23D-12D375793329}" type="datetime'''S''er''''i''''''''''''''e''''''''''s'' ''3'''''''''''">
              <a:rPr lang="en-US" altLang="en-US" sz="1000" smtClean="0"/>
              <a:pPr marL="0" indent="0" algn="r">
                <a:spcBef>
                  <a:spcPct val="0"/>
                </a:spcBef>
                <a:spcAft>
                  <a:spcPct val="0"/>
                </a:spcAft>
                <a:buNone/>
              </a:pPr>
              <a:t>Series 3</a:t>
            </a:fld>
            <a:endParaRPr lang="en-US" sz="1000"/>
          </a:p>
        </p:txBody>
      </p:sp>
      <p:sp>
        <p:nvSpPr>
          <p:cNvPr id="31" name="Text Placeholder 10">
            <a:extLst>
              <a:ext uri="{FF2B5EF4-FFF2-40B4-BE49-F238E27FC236}">
                <a16:creationId xmlns:a16="http://schemas.microsoft.com/office/drawing/2014/main" id="{EFE778A3-98DB-BAC2-03E2-48C726FD4949}"/>
              </a:ext>
            </a:extLst>
          </p:cNvPr>
          <p:cNvSpPr txBox="1">
            <a:spLocks/>
          </p:cNvSpPr>
          <p:nvPr>
            <p:custDataLst>
              <p:tags r:id="rId25"/>
            </p:custDataLst>
          </p:nvPr>
        </p:nvSpPr>
        <p:spPr bwMode="gray">
          <a:xfrm>
            <a:off x="3505200" y="2584450"/>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B4BA7C3-4A7E-451E-9875-E6C7A728CE75}" type="datetime'3''''''''''''''''''''''.4'">
              <a:rPr lang="en-US" altLang="en-US" sz="1000" smtClean="0"/>
              <a:pPr marL="0" indent="0" algn="ctr">
                <a:spcBef>
                  <a:spcPct val="0"/>
                </a:spcBef>
                <a:spcAft>
                  <a:spcPct val="0"/>
                </a:spcAft>
                <a:buNone/>
              </a:pPr>
              <a:t>3.4</a:t>
            </a:fld>
            <a:endParaRPr lang="en-US" sz="1000"/>
          </a:p>
        </p:txBody>
      </p:sp>
      <p:sp>
        <p:nvSpPr>
          <p:cNvPr id="32" name="Text Placeholder 10">
            <a:extLst>
              <a:ext uri="{FF2B5EF4-FFF2-40B4-BE49-F238E27FC236}">
                <a16:creationId xmlns:a16="http://schemas.microsoft.com/office/drawing/2014/main" id="{79557856-A2AC-43FD-A06D-B28671E4C253}"/>
              </a:ext>
            </a:extLst>
          </p:cNvPr>
          <p:cNvSpPr txBox="1">
            <a:spLocks/>
          </p:cNvSpPr>
          <p:nvPr>
            <p:custDataLst>
              <p:tags r:id="rId26"/>
            </p:custDataLst>
          </p:nvPr>
        </p:nvSpPr>
        <p:spPr bwMode="gray">
          <a:xfrm>
            <a:off x="4632325" y="3167063"/>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0868955-B440-402F-9C3C-EB192E962DF8}" type="datetime'''''''''''2''''''''''''''''''''''''.''''''''''''''3'''">
              <a:rPr lang="en-US" altLang="en-US" sz="1000" smtClean="0"/>
              <a:pPr marL="0" indent="0" algn="ctr">
                <a:spcBef>
                  <a:spcPct val="0"/>
                </a:spcBef>
                <a:spcAft>
                  <a:spcPct val="0"/>
                </a:spcAft>
                <a:buNone/>
              </a:pPr>
              <a:t>2.3</a:t>
            </a:fld>
            <a:endParaRPr lang="en-US" sz="1000"/>
          </a:p>
        </p:txBody>
      </p:sp>
      <p:sp>
        <p:nvSpPr>
          <p:cNvPr id="34" name="Text Placeholder 10">
            <a:extLst>
              <a:ext uri="{FF2B5EF4-FFF2-40B4-BE49-F238E27FC236}">
                <a16:creationId xmlns:a16="http://schemas.microsoft.com/office/drawing/2014/main" id="{56A5EFB8-59EB-8D1E-7DAC-1E3B983C6C22}"/>
              </a:ext>
            </a:extLst>
          </p:cNvPr>
          <p:cNvSpPr txBox="1">
            <a:spLocks/>
          </p:cNvSpPr>
          <p:nvPr>
            <p:custDataLst>
              <p:tags r:id="rId27"/>
            </p:custDataLst>
          </p:nvPr>
        </p:nvSpPr>
        <p:spPr bwMode="gray">
          <a:xfrm>
            <a:off x="5757863" y="3560763"/>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62C4252-05EE-4442-B3BA-D65260618E5F}" type="datetime'''6''''''.7'''''''''''''''''''''''''''''''''">
              <a:rPr lang="en-US" altLang="en-US" sz="1000" smtClean="0"/>
              <a:pPr marL="0" indent="0" algn="ctr">
                <a:spcBef>
                  <a:spcPct val="0"/>
                </a:spcBef>
                <a:spcAft>
                  <a:spcPct val="0"/>
                </a:spcAft>
                <a:buNone/>
              </a:pPr>
              <a:t>6.7</a:t>
            </a:fld>
            <a:endParaRPr lang="en-US" sz="1000"/>
          </a:p>
        </p:txBody>
      </p:sp>
      <p:sp>
        <p:nvSpPr>
          <p:cNvPr id="94" name="Text Placeholder 10">
            <a:extLst>
              <a:ext uri="{FF2B5EF4-FFF2-40B4-BE49-F238E27FC236}">
                <a16:creationId xmlns:a16="http://schemas.microsoft.com/office/drawing/2014/main" id="{803D2FF6-17AB-2D96-5245-722647330607}"/>
              </a:ext>
            </a:extLst>
          </p:cNvPr>
          <p:cNvSpPr txBox="1">
            <a:spLocks/>
          </p:cNvSpPr>
          <p:nvPr>
            <p:custDataLst>
              <p:tags r:id="rId28"/>
            </p:custDataLst>
          </p:nvPr>
        </p:nvSpPr>
        <p:spPr bwMode="auto">
          <a:xfrm>
            <a:off x="1687513" y="2286000"/>
            <a:ext cx="463550" cy="215900"/>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20000FD-1102-4021-BE51-8AA1DEC8EF3B}" type="datetime'''''+''''''''''''35''''''''''''''''''''''''''''''%'''''''">
              <a:rPr lang="en-US" altLang="en-US" sz="1000" b="1" smtClean="0">
                <a:effectLst/>
              </a:rPr>
              <a:pPr marL="0" indent="0" algn="ctr">
                <a:spcBef>
                  <a:spcPct val="0"/>
                </a:spcBef>
                <a:spcAft>
                  <a:spcPct val="0"/>
                </a:spcAft>
                <a:buNone/>
              </a:pPr>
              <a:t>+35%</a:t>
            </a:fld>
            <a:endParaRPr lang="en-US" sz="1000" b="1"/>
          </a:p>
        </p:txBody>
      </p:sp>
      <p:grpSp>
        <p:nvGrpSpPr>
          <p:cNvPr id="2" name="btfpColumnHeaderBox223027">
            <a:extLst>
              <a:ext uri="{FF2B5EF4-FFF2-40B4-BE49-F238E27FC236}">
                <a16:creationId xmlns:a16="http://schemas.microsoft.com/office/drawing/2014/main" id="{C7CE667A-BE54-35CF-4630-737D7B6FA7F5}"/>
              </a:ext>
            </a:extLst>
          </p:cNvPr>
          <p:cNvGrpSpPr/>
          <p:nvPr>
            <p:custDataLst>
              <p:tags r:id="rId29"/>
            </p:custDataLst>
          </p:nvPr>
        </p:nvGrpSpPr>
        <p:grpSpPr>
          <a:xfrm>
            <a:off x="330199" y="1458448"/>
            <a:ext cx="9539936" cy="322081"/>
            <a:chOff x="6366272" y="1266916"/>
            <a:chExt cx="2477492" cy="322081"/>
          </a:xfrm>
        </p:grpSpPr>
        <p:sp>
          <p:nvSpPr>
            <p:cNvPr id="7" name="btfpColumnHeaderBoxText223027">
              <a:extLst>
                <a:ext uri="{FF2B5EF4-FFF2-40B4-BE49-F238E27FC236}">
                  <a16:creationId xmlns:a16="http://schemas.microsoft.com/office/drawing/2014/main" id="{3A9C0545-E4FC-D951-2CF2-37A1A4A9F94D}"/>
                </a:ext>
              </a:extLst>
            </p:cNvPr>
            <p:cNvSpPr txBox="1"/>
            <p:nvPr/>
          </p:nvSpPr>
          <p:spPr bwMode="gray">
            <a:xfrm>
              <a:off x="6366272" y="1266916"/>
              <a:ext cx="2477492" cy="318997"/>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chemeClr val="tx1"/>
                  </a:solidFill>
                </a:rPr>
                <a:t>Levers to abate agriculture and land-use emissions on a 1.5</a:t>
              </a:r>
              <a:r>
                <a:rPr lang="en-US" sz="1600" b="1" baseline="30000">
                  <a:solidFill>
                    <a:schemeClr val="tx1"/>
                  </a:solidFill>
                </a:rPr>
                <a:t>o</a:t>
              </a:r>
              <a:r>
                <a:rPr lang="en-US" sz="1600" b="1"/>
                <a:t>C </a:t>
              </a:r>
              <a:r>
                <a:rPr lang="en-US" sz="1600" b="1">
                  <a:solidFill>
                    <a:schemeClr val="tx1"/>
                  </a:solidFill>
                </a:rPr>
                <a:t>pathway in 2050, </a:t>
              </a:r>
              <a:r>
                <a:rPr lang="en-US" sz="1600" b="1">
                  <a:solidFill>
                    <a:schemeClr val="tx1"/>
                  </a:solidFill>
                  <a:effectLst/>
                  <a:latin typeface="Helvetica" pitchFamily="2" charset="0"/>
                </a:rPr>
                <a:t>GtCO</a:t>
              </a:r>
              <a:r>
                <a:rPr lang="en-US" sz="1600" b="1" baseline="-25000">
                  <a:solidFill>
                    <a:schemeClr val="tx1"/>
                  </a:solidFill>
                  <a:effectLst/>
                  <a:latin typeface="Helvetica" pitchFamily="2" charset="0"/>
                </a:rPr>
                <a:t>2</a:t>
              </a:r>
              <a:r>
                <a:rPr lang="en-US" sz="1600" b="1">
                  <a:solidFill>
                    <a:schemeClr val="tx1"/>
                  </a:solidFill>
                  <a:effectLst/>
                  <a:latin typeface="Helvetica" pitchFamily="2" charset="0"/>
                </a:rPr>
                <a:t>e</a:t>
              </a:r>
              <a:r>
                <a:rPr lang="en-US" sz="1600" b="1" baseline="30000">
                  <a:solidFill>
                    <a:schemeClr val="tx1"/>
                  </a:solidFill>
                  <a:effectLst/>
                  <a:latin typeface="Helvetica" pitchFamily="2" charset="0"/>
                </a:rPr>
                <a:t> </a:t>
              </a:r>
            </a:p>
          </p:txBody>
        </p:sp>
        <p:cxnSp>
          <p:nvCxnSpPr>
            <p:cNvPr id="14" name="btfpColumnHeaderBoxLine223027">
              <a:extLst>
                <a:ext uri="{FF2B5EF4-FFF2-40B4-BE49-F238E27FC236}">
                  <a16:creationId xmlns:a16="http://schemas.microsoft.com/office/drawing/2014/main" id="{7C18D042-B6E1-B74F-D861-7993ED3EBCE0}"/>
                </a:ext>
              </a:extLst>
            </p:cNvPr>
            <p:cNvCxnSpPr>
              <a:cxnSpLocks/>
            </p:cNvCxnSpPr>
            <p:nvPr/>
          </p:nvCxnSpPr>
          <p:spPr bwMode="gray">
            <a:xfrm>
              <a:off x="6366272" y="1588997"/>
              <a:ext cx="2219656"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48" name="TextBox 47">
            <a:extLst>
              <a:ext uri="{FF2B5EF4-FFF2-40B4-BE49-F238E27FC236}">
                <a16:creationId xmlns:a16="http://schemas.microsoft.com/office/drawing/2014/main" id="{393B4073-6C94-AFC1-DED8-65A156AE55F0}"/>
              </a:ext>
            </a:extLst>
          </p:cNvPr>
          <p:cNvSpPr txBox="1"/>
          <p:nvPr/>
        </p:nvSpPr>
        <p:spPr bwMode="gray">
          <a:xfrm>
            <a:off x="9110664" y="1554480"/>
            <a:ext cx="2827556" cy="4552528"/>
          </a:xfrm>
          <a:prstGeom prst="rect">
            <a:avLst/>
          </a:prstGeom>
          <a:solidFill>
            <a:srgbClr val="E3E8EE"/>
          </a:solidFill>
        </p:spPr>
        <p:txBody>
          <a:bodyPr wrap="square" lIns="137160" tIns="137160" rIns="274320" bIns="137160" rtlCol="0" anchor="t">
            <a:spAutoFit/>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250" b="1" i="0" u="none" strike="noStrike" kern="1200" cap="none" spc="0" normalizeH="0" baseline="0" noProof="0">
                <a:ln>
                  <a:noFill/>
                </a:ln>
                <a:solidFill>
                  <a:srgbClr val="000000"/>
                </a:solidFill>
                <a:effectLst/>
                <a:uLnTx/>
                <a:uFillTx/>
                <a:latin typeface="Arial"/>
                <a:ea typeface="+mn-ea"/>
                <a:cs typeface="+mn-cs"/>
              </a:rPr>
              <a:t>Observations</a:t>
            </a:r>
            <a:endParaRPr lang="en-US" sz="1050">
              <a:solidFill>
                <a:srgbClr val="000000"/>
              </a:solidFill>
              <a:latin typeface="Arial"/>
            </a:endParaRPr>
          </a:p>
          <a:p>
            <a:pPr marL="171450" indent="-171450" defTabSz="711200">
              <a:spcBef>
                <a:spcPts val="400"/>
              </a:spcBef>
              <a:buFont typeface="Arial" panose="020B0604020202020204" pitchFamily="34" charset="0"/>
              <a:buChar char="•"/>
              <a:defRPr/>
            </a:pPr>
            <a:r>
              <a:rPr lang="en-US" sz="1050"/>
              <a:t>By 2050, without interventions (BAU), total emissions are projected to increase from the current </a:t>
            </a:r>
            <a:r>
              <a:rPr lang="en-US" sz="1050" b="1"/>
              <a:t>10.7 GtCO</a:t>
            </a:r>
            <a:r>
              <a:rPr lang="en-US" sz="1050" b="1" baseline="-25000"/>
              <a:t>2</a:t>
            </a:r>
            <a:r>
              <a:rPr lang="en-US" sz="1050" b="1"/>
              <a:t>e to 14.4 GtCO</a:t>
            </a:r>
            <a:r>
              <a:rPr lang="en-US" sz="1050" b="1" baseline="-25000"/>
              <a:t>2</a:t>
            </a:r>
            <a:r>
              <a:rPr lang="en-US" sz="1050" b="1"/>
              <a:t>e, </a:t>
            </a:r>
            <a:r>
              <a:rPr lang="en-US" sz="1050"/>
              <a:t>making it essential to implement multiple strategies to </a:t>
            </a:r>
            <a:r>
              <a:rPr lang="en-US" sz="1050" b="1"/>
              <a:t>stay on the 1.5°C climate pathway.</a:t>
            </a:r>
          </a:p>
          <a:p>
            <a:pPr marL="171450" indent="-171450" defTabSz="711200">
              <a:spcBef>
                <a:spcPts val="400"/>
              </a:spcBef>
              <a:buFont typeface="Arial" panose="020B0604020202020204" pitchFamily="34" charset="0"/>
              <a:buChar char="•"/>
              <a:defRPr/>
            </a:pPr>
            <a:r>
              <a:rPr lang="en-US" sz="1050"/>
              <a:t>However, industrial and process changes alone cannot drive the sector to net zero. The study</a:t>
            </a:r>
            <a:r>
              <a:rPr lang="en-US" sz="1050" baseline="30000"/>
              <a:t>1</a:t>
            </a:r>
            <a:r>
              <a:rPr lang="en-US" sz="1050"/>
              <a:t> considers </a:t>
            </a:r>
            <a:r>
              <a:rPr lang="en-US" sz="1050" b="1"/>
              <a:t>that 25% of the reduction comes from dietary changes </a:t>
            </a:r>
            <a:r>
              <a:rPr lang="en-US" sz="1050"/>
              <a:t>that reduce demand for animal proteins.</a:t>
            </a:r>
          </a:p>
          <a:p>
            <a:pPr marL="171450" indent="-171450" defTabSz="711200">
              <a:spcBef>
                <a:spcPts val="400"/>
              </a:spcBef>
              <a:buFont typeface="Arial" panose="020B0604020202020204" pitchFamily="34" charset="0"/>
              <a:buChar char="•"/>
              <a:defRPr/>
            </a:pPr>
            <a:r>
              <a:rPr lang="en-US" sz="1050" b="1"/>
              <a:t>Sustainable food production </a:t>
            </a:r>
            <a:r>
              <a:rPr lang="en-US" sz="1050"/>
              <a:t>also has an important role, accounting for a 16%, or 2.3 </a:t>
            </a:r>
            <a:r>
              <a:rPr lang="en-US" sz="1050">
                <a:solidFill>
                  <a:schemeClr val="tx1"/>
                </a:solidFill>
                <a:effectLst/>
                <a:latin typeface="Helvetica" pitchFamily="2" charset="0"/>
              </a:rPr>
              <a:t>GtCO</a:t>
            </a:r>
            <a:r>
              <a:rPr lang="en-US" sz="1050" baseline="-25000">
                <a:solidFill>
                  <a:schemeClr val="tx1"/>
                </a:solidFill>
                <a:effectLst/>
                <a:latin typeface="Helvetica" pitchFamily="2" charset="0"/>
              </a:rPr>
              <a:t>2</a:t>
            </a:r>
            <a:r>
              <a:rPr lang="en-US" sz="1050">
                <a:solidFill>
                  <a:schemeClr val="tx1"/>
                </a:solidFill>
                <a:effectLst/>
                <a:latin typeface="Helvetica" pitchFamily="2" charset="0"/>
              </a:rPr>
              <a:t>e,</a:t>
            </a:r>
            <a:r>
              <a:rPr lang="en-US" sz="1050" i="1" baseline="30000">
                <a:solidFill>
                  <a:schemeClr val="tx1"/>
                </a:solidFill>
                <a:effectLst/>
                <a:latin typeface="Helvetica" pitchFamily="2" charset="0"/>
              </a:rPr>
              <a:t> </a:t>
            </a:r>
            <a:r>
              <a:rPr lang="en-US" sz="1050" i="1" baseline="30000">
                <a:latin typeface="Helvetica" pitchFamily="2" charset="0"/>
              </a:rPr>
              <a:t> </a:t>
            </a:r>
            <a:r>
              <a:rPr lang="en-US" sz="1050">
                <a:latin typeface="Helvetica" pitchFamily="2" charset="0"/>
              </a:rPr>
              <a:t>emission</a:t>
            </a:r>
            <a:r>
              <a:rPr lang="en-US" sz="1050" i="1" baseline="30000">
                <a:latin typeface="Helvetica" pitchFamily="2" charset="0"/>
              </a:rPr>
              <a:t> </a:t>
            </a:r>
            <a:r>
              <a:rPr lang="en-US" sz="1050">
                <a:latin typeface="Helvetica" pitchFamily="2" charset="0"/>
              </a:rPr>
              <a:t>reduction.</a:t>
            </a:r>
            <a:endParaRPr lang="en-US" sz="1050" b="1"/>
          </a:p>
          <a:p>
            <a:pPr marL="171450" indent="-171450" defTabSz="711200">
              <a:spcBef>
                <a:spcPts val="400"/>
              </a:spcBef>
              <a:buFont typeface="Arial" panose="020B0604020202020204" pitchFamily="34" charset="0"/>
              <a:buChar char="•"/>
              <a:defRPr/>
            </a:pPr>
            <a:r>
              <a:rPr lang="en-US" sz="1050" b="1"/>
              <a:t>Land conservation </a:t>
            </a:r>
            <a:r>
              <a:rPr lang="en-US" sz="1050"/>
              <a:t>and natural carbon sinks are the main drivers of efforts to offset agricultural emissions,</a:t>
            </a:r>
            <a:r>
              <a:rPr lang="en-US" sz="1050" baseline="30000"/>
              <a:t>1</a:t>
            </a:r>
            <a:r>
              <a:rPr lang="en-US" sz="1050"/>
              <a:t> representing almost 50% of abatement, highlighting the importance of preventing further deforestation.</a:t>
            </a:r>
          </a:p>
        </p:txBody>
      </p:sp>
      <p:sp>
        <p:nvSpPr>
          <p:cNvPr id="59" name="Rectangle 58">
            <a:extLst>
              <a:ext uri="{FF2B5EF4-FFF2-40B4-BE49-F238E27FC236}">
                <a16:creationId xmlns:a16="http://schemas.microsoft.com/office/drawing/2014/main" id="{1DC18ACA-AD7C-604F-6FAF-402F27BA58E8}"/>
              </a:ext>
            </a:extLst>
          </p:cNvPr>
          <p:cNvSpPr/>
          <p:nvPr/>
        </p:nvSpPr>
        <p:spPr bwMode="gray">
          <a:xfrm>
            <a:off x="1042988" y="2881313"/>
            <a:ext cx="480031" cy="201087"/>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60" name="Text Placeholder 10">
            <a:extLst>
              <a:ext uri="{FF2B5EF4-FFF2-40B4-BE49-F238E27FC236}">
                <a16:creationId xmlns:a16="http://schemas.microsoft.com/office/drawing/2014/main" id="{EA495364-873C-6939-D5E3-BD8E6A859B3D}"/>
              </a:ext>
            </a:extLst>
          </p:cNvPr>
          <p:cNvSpPr txBox="1">
            <a:spLocks/>
          </p:cNvSpPr>
          <p:nvPr>
            <p:custDataLst>
              <p:tags r:id="rId30"/>
            </p:custDataLst>
          </p:nvPr>
        </p:nvSpPr>
        <p:spPr bwMode="auto">
          <a:xfrm>
            <a:off x="896938" y="5240338"/>
            <a:ext cx="1217613" cy="1127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endParaRPr lang="en-US" sz="1120"/>
          </a:p>
        </p:txBody>
      </p:sp>
      <p:graphicFrame>
        <p:nvGraphicFramePr>
          <p:cNvPr id="65" name="Chart 64"/>
          <p:cNvGraphicFramePr/>
          <p:nvPr>
            <p:custDataLst>
              <p:tags r:id="rId31"/>
            </p:custDataLst>
            <p:extLst>
              <p:ext uri="{D42A27DB-BD31-4B8C-83A1-F6EECF244321}">
                <p14:modId xmlns:p14="http://schemas.microsoft.com/office/powerpoint/2010/main" val="4191771511"/>
              </p:ext>
            </p:extLst>
          </p:nvPr>
        </p:nvGraphicFramePr>
        <p:xfrm>
          <a:off x="328613" y="3021013"/>
          <a:ext cx="2054225" cy="2292350"/>
        </p:xfrm>
        <a:graphic>
          <a:graphicData uri="http://schemas.openxmlformats.org/drawingml/2006/chart">
            <c:chart xmlns:c="http://schemas.openxmlformats.org/drawingml/2006/chart" xmlns:r="http://schemas.openxmlformats.org/officeDocument/2006/relationships" r:id="rId42"/>
          </a:graphicData>
        </a:graphic>
      </p:graphicFrame>
      <p:sp>
        <p:nvSpPr>
          <p:cNvPr id="448" name="Text Placeholder 10">
            <a:extLst>
              <a:ext uri="{FF2B5EF4-FFF2-40B4-BE49-F238E27FC236}">
                <a16:creationId xmlns:a16="http://schemas.microsoft.com/office/drawing/2014/main" id="{E4E63AAF-5447-6AB4-0D4E-3A5C62CE3560}"/>
              </a:ext>
            </a:extLst>
          </p:cNvPr>
          <p:cNvSpPr txBox="1">
            <a:spLocks/>
          </p:cNvSpPr>
          <p:nvPr>
            <p:custDataLst>
              <p:tags r:id="rId32"/>
            </p:custDataLst>
          </p:nvPr>
        </p:nvSpPr>
        <p:spPr bwMode="gray">
          <a:xfrm>
            <a:off x="1092200" y="4900613"/>
            <a:ext cx="528638" cy="304800"/>
          </a:xfrm>
          <a:prstGeom prst="rect">
            <a:avLst/>
          </a:prstGeom>
          <a:noFill/>
          <a:ln>
            <a:noFill/>
          </a:ln>
          <a:effectLst/>
          <a:extLst>
            <a:ext uri="{909E8E84-426E-40DD-AFC4-6F175D3DCCD1}">
              <a14:hiddenFill xmlns:a14="http://schemas.microsoft.com/office/drawing/2010/main">
                <a:solidFill>
                  <a:srgbClr val="DFE5EF"/>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72AC985-F96B-4C33-9276-94A16A261C3E}" type="datetime'''''L''''''''U''L''''''U''C''''''''''''F'''''">
              <a:rPr lang="en-US" altLang="en-US" sz="1000" smtClean="0">
                <a:solidFill>
                  <a:schemeClr val="bg1"/>
                </a:solidFill>
              </a:rPr>
              <a:pPr marL="0" indent="0" algn="ctr">
                <a:spcBef>
                  <a:spcPct val="0"/>
                </a:spcBef>
                <a:spcAft>
                  <a:spcPct val="0"/>
                </a:spcAft>
                <a:buNone/>
              </a:pPr>
              <a:t>LULUCF</a:t>
            </a:fld>
            <a:r>
              <a:rPr lang="en-US" altLang="en-US" sz="1000">
                <a:solidFill>
                  <a:schemeClr val="bg1"/>
                </a:solidFill>
                <a:effectLst/>
              </a:rPr>
              <a:t/>
            </a:r>
            <a:br>
              <a:rPr lang="en-US" altLang="en-US" sz="1000">
                <a:solidFill>
                  <a:schemeClr val="bg1"/>
                </a:solidFill>
                <a:effectLst/>
              </a:rPr>
            </a:br>
            <a:fld id="{34271469-E1ED-45E0-A68C-C1BE819DD4EE}" type="datetime'1''''''7''''''''''''''''''''''''%'''''''''''''''''''''''''''">
              <a:rPr lang="en-US" altLang="en-US" sz="1000" smtClean="0">
                <a:solidFill>
                  <a:schemeClr val="bg1"/>
                </a:solidFill>
              </a:rPr>
              <a:pPr marL="0" indent="0" algn="ctr">
                <a:spcBef>
                  <a:spcPct val="0"/>
                </a:spcBef>
                <a:spcAft>
                  <a:spcPct val="0"/>
                </a:spcAft>
                <a:buNone/>
              </a:pPr>
              <a:t>17%</a:t>
            </a:fld>
            <a:endParaRPr lang="en-US" sz="1000">
              <a:solidFill>
                <a:schemeClr val="bg1"/>
              </a:solidFill>
            </a:endParaRPr>
          </a:p>
        </p:txBody>
      </p:sp>
      <p:sp>
        <p:nvSpPr>
          <p:cNvPr id="62" name="Text Placeholder 10">
            <a:extLst>
              <a:ext uri="{FF2B5EF4-FFF2-40B4-BE49-F238E27FC236}">
                <a16:creationId xmlns:a16="http://schemas.microsoft.com/office/drawing/2014/main" id="{E62C4417-C549-306A-C245-A23940CFC124}"/>
              </a:ext>
            </a:extLst>
          </p:cNvPr>
          <p:cNvSpPr txBox="1">
            <a:spLocks/>
          </p:cNvSpPr>
          <p:nvPr>
            <p:custDataLst>
              <p:tags r:id="rId33"/>
            </p:custDataLst>
          </p:nvPr>
        </p:nvSpPr>
        <p:spPr bwMode="gray">
          <a:xfrm>
            <a:off x="1074738" y="4384675"/>
            <a:ext cx="561975" cy="304800"/>
          </a:xfrm>
          <a:prstGeom prst="rect">
            <a:avLst/>
          </a:prstGeom>
          <a:noFill/>
          <a:ln>
            <a:noFill/>
          </a:ln>
          <a:effectLst/>
          <a:extLst>
            <a:ext uri="{909E8E84-426E-40DD-AFC4-6F175D3DCCD1}">
              <a14:hiddenFill xmlns:a14="http://schemas.microsoft.com/office/drawing/2010/main">
                <a:solidFill>
                  <a:srgbClr val="C3CFE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811F396-10E7-4996-947F-8920B017F6FE}" type="datetime'''''Lives''''''''''''''''''''''''''''t''''''''oc''''k'''''">
              <a:rPr lang="en-US" altLang="en-US" sz="1000" smtClean="0">
                <a:solidFill>
                  <a:schemeClr val="bg1"/>
                </a:solidFill>
              </a:rPr>
              <a:pPr marL="0" indent="0" algn="ctr">
                <a:spcBef>
                  <a:spcPct val="0"/>
                </a:spcBef>
                <a:spcAft>
                  <a:spcPct val="0"/>
                </a:spcAft>
                <a:buNone/>
              </a:pPr>
              <a:t>Livestock</a:t>
            </a:fld>
            <a:r>
              <a:rPr lang="en-US" altLang="en-US" sz="1000">
                <a:solidFill>
                  <a:schemeClr val="bg1"/>
                </a:solidFill>
                <a:effectLst/>
              </a:rPr>
              <a:t/>
            </a:r>
            <a:br>
              <a:rPr lang="en-US" altLang="en-US" sz="1000">
                <a:solidFill>
                  <a:schemeClr val="bg1"/>
                </a:solidFill>
                <a:effectLst/>
              </a:rPr>
            </a:br>
            <a:fld id="{AA1998CC-380A-4852-8025-C14DB0C29A76}" type="datetime'''3''2''''''''''''''''''''''''''''''''''''''''%'''''">
              <a:rPr lang="en-US" altLang="en-US" sz="1000" smtClean="0">
                <a:solidFill>
                  <a:schemeClr val="bg1"/>
                </a:solidFill>
              </a:rPr>
              <a:pPr marL="0" indent="0" algn="ctr">
                <a:spcBef>
                  <a:spcPct val="0"/>
                </a:spcBef>
                <a:spcAft>
                  <a:spcPct val="0"/>
                </a:spcAft>
                <a:buNone/>
              </a:pPr>
              <a:t>32%</a:t>
            </a:fld>
            <a:endParaRPr lang="en-US" sz="1000">
              <a:solidFill>
                <a:schemeClr val="bg1"/>
              </a:solidFill>
            </a:endParaRPr>
          </a:p>
        </p:txBody>
      </p:sp>
      <p:sp>
        <p:nvSpPr>
          <p:cNvPr id="63" name="Text Placeholder 10">
            <a:extLst>
              <a:ext uri="{FF2B5EF4-FFF2-40B4-BE49-F238E27FC236}">
                <a16:creationId xmlns:a16="http://schemas.microsoft.com/office/drawing/2014/main" id="{246B5B74-1971-62E7-A0A2-5296E1B77F70}"/>
              </a:ext>
            </a:extLst>
          </p:cNvPr>
          <p:cNvSpPr txBox="1">
            <a:spLocks/>
          </p:cNvSpPr>
          <p:nvPr>
            <p:custDataLst>
              <p:tags r:id="rId34"/>
            </p:custDataLst>
          </p:nvPr>
        </p:nvSpPr>
        <p:spPr bwMode="gray">
          <a:xfrm>
            <a:off x="1169989" y="3762374"/>
            <a:ext cx="373063" cy="304800"/>
          </a:xfrm>
          <a:prstGeom prst="rect">
            <a:avLst/>
          </a:prstGeom>
          <a:noFill/>
          <a:ln>
            <a:noFill/>
          </a:ln>
          <a:effectLst/>
          <a:extLst>
            <a:ext uri="{909E8E84-426E-40DD-AFC4-6F175D3DCCD1}">
              <a14:hiddenFill xmlns:a14="http://schemas.microsoft.com/office/drawing/2010/main">
                <a:solidFill>
                  <a:srgbClr val="9DB1CF"/>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000">
                <a:solidFill>
                  <a:schemeClr val="bg1"/>
                </a:solidFill>
              </a:rPr>
              <a:t>Crops</a:t>
            </a:r>
          </a:p>
          <a:p>
            <a:pPr marL="0" indent="0" algn="ctr">
              <a:spcBef>
                <a:spcPct val="0"/>
              </a:spcBef>
              <a:spcAft>
                <a:spcPct val="0"/>
              </a:spcAft>
              <a:buNone/>
            </a:pPr>
            <a:fld id="{5509FE06-ACE7-41F4-9108-7AEC54B802D9}" type="datetime'''''''''''''''''''''''''''''''''2''''7''''''%'''''''''''''''">
              <a:rPr lang="en-US" altLang="en-US" sz="1000" smtClean="0">
                <a:solidFill>
                  <a:schemeClr val="bg1"/>
                </a:solidFill>
              </a:rPr>
              <a:pPr marL="0" indent="0" algn="ctr">
                <a:spcBef>
                  <a:spcPct val="0"/>
                </a:spcBef>
                <a:spcAft>
                  <a:spcPct val="0"/>
                </a:spcAft>
                <a:buNone/>
              </a:pPr>
              <a:t>27%</a:t>
            </a:fld>
            <a:endParaRPr lang="en-US" sz="1000">
              <a:solidFill>
                <a:schemeClr val="bg1"/>
              </a:solidFill>
            </a:endParaRPr>
          </a:p>
        </p:txBody>
      </p:sp>
      <p:sp>
        <p:nvSpPr>
          <p:cNvPr id="449" name="Text Placeholder 10">
            <a:extLst>
              <a:ext uri="{FF2B5EF4-FFF2-40B4-BE49-F238E27FC236}">
                <a16:creationId xmlns:a16="http://schemas.microsoft.com/office/drawing/2014/main" id="{742630B2-B279-ECAA-4AE4-BE09E41A09C8}"/>
              </a:ext>
            </a:extLst>
          </p:cNvPr>
          <p:cNvSpPr txBox="1">
            <a:spLocks/>
          </p:cNvSpPr>
          <p:nvPr>
            <p:custDataLst>
              <p:tags r:id="rId35"/>
            </p:custDataLst>
          </p:nvPr>
        </p:nvSpPr>
        <p:spPr bwMode="gray">
          <a:xfrm>
            <a:off x="1158875" y="3257549"/>
            <a:ext cx="393700" cy="304800"/>
          </a:xfrm>
          <a:prstGeom prst="rect">
            <a:avLst/>
          </a:prstGeom>
          <a:noFill/>
          <a:ln>
            <a:noFill/>
          </a:ln>
          <a:effectLst/>
          <a:extLst>
            <a:ext uri="{909E8E84-426E-40DD-AFC4-6F175D3DCCD1}">
              <a14:hiddenFill xmlns:a14="http://schemas.microsoft.com/office/drawing/2010/main">
                <a:solidFill>
                  <a:srgbClr val="C0C0C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A8F5FBA-A774-495E-B1AF-4E46F93D576E}" type="datetime'''W''''''''a''''''''''''''''''s''''''''''''t''''''''''''e'">
              <a:rPr lang="en-US" altLang="en-US" sz="1000" smtClean="0">
                <a:solidFill>
                  <a:schemeClr val="bg1"/>
                </a:solidFill>
                <a:effectLst/>
              </a:rPr>
              <a:pPr marL="0" indent="0" algn="ctr">
                <a:spcBef>
                  <a:spcPct val="0"/>
                </a:spcBef>
                <a:spcAft>
                  <a:spcPct val="0"/>
                </a:spcAft>
                <a:buNone/>
              </a:pPr>
              <a:t>Waste</a:t>
            </a:fld>
            <a:r>
              <a:rPr lang="en-US" altLang="en-US" sz="1000">
                <a:solidFill>
                  <a:schemeClr val="bg1"/>
                </a:solidFill>
                <a:effectLst/>
              </a:rPr>
              <a:t/>
            </a:r>
            <a:br>
              <a:rPr lang="en-US" altLang="en-US" sz="1000">
                <a:solidFill>
                  <a:schemeClr val="bg1"/>
                </a:solidFill>
                <a:effectLst/>
              </a:rPr>
            </a:br>
            <a:fld id="{3ED7CB37-5539-4FEA-832E-0FA38150E138}" type="datetime'''''''''''''''''''''''''2''''''''''''''''1''''%'''''''''">
              <a:rPr lang="en-US" altLang="en-US" sz="1000" smtClean="0">
                <a:solidFill>
                  <a:schemeClr val="bg1"/>
                </a:solidFill>
                <a:effectLst/>
              </a:rPr>
              <a:pPr marL="0" indent="0" algn="ctr">
                <a:spcBef>
                  <a:spcPct val="0"/>
                </a:spcBef>
                <a:spcAft>
                  <a:spcPct val="0"/>
                </a:spcAft>
                <a:buNone/>
              </a:pPr>
              <a:t>21%</a:t>
            </a:fld>
            <a:endParaRPr lang="en-US" sz="1000">
              <a:solidFill>
                <a:schemeClr val="bg1"/>
              </a:solidFill>
            </a:endParaRPr>
          </a:p>
        </p:txBody>
      </p:sp>
      <p:sp>
        <p:nvSpPr>
          <p:cNvPr id="450" name="Text Placeholder 10">
            <a:extLst>
              <a:ext uri="{FF2B5EF4-FFF2-40B4-BE49-F238E27FC236}">
                <a16:creationId xmlns:a16="http://schemas.microsoft.com/office/drawing/2014/main" id="{2A498733-CFCA-E072-68A2-99CFD4659F7A}"/>
              </a:ext>
            </a:extLst>
          </p:cNvPr>
          <p:cNvSpPr txBox="1">
            <a:spLocks/>
          </p:cNvSpPr>
          <p:nvPr>
            <p:custDataLst>
              <p:tags r:id="rId36"/>
            </p:custDataLst>
          </p:nvPr>
        </p:nvSpPr>
        <p:spPr bwMode="gray">
          <a:xfrm>
            <a:off x="1216025" y="2925763"/>
            <a:ext cx="279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DD9F14E-42B6-45C2-A26C-64311E2AFD35}" type="datetime'''''''1''''''''''''''''''0'',6'''''''''">
              <a:rPr lang="en-US" altLang="en-US" sz="1000" smtClean="0"/>
              <a:pPr marL="0" indent="0" algn="ctr">
                <a:spcBef>
                  <a:spcPct val="0"/>
                </a:spcBef>
                <a:spcAft>
                  <a:spcPct val="0"/>
                </a:spcAft>
                <a:buNone/>
              </a:pPr>
              <a:t>10,6</a:t>
            </a:fld>
            <a:endParaRPr lang="en-US" sz="1000"/>
          </a:p>
        </p:txBody>
      </p:sp>
      <p:sp>
        <p:nvSpPr>
          <p:cNvPr id="3" name="TextBox 2">
            <a:extLst>
              <a:ext uri="{FF2B5EF4-FFF2-40B4-BE49-F238E27FC236}">
                <a16:creationId xmlns:a16="http://schemas.microsoft.com/office/drawing/2014/main" id="{4DD57D74-190F-6A94-4505-3557C2FDA461}"/>
              </a:ext>
            </a:extLst>
          </p:cNvPr>
          <p:cNvSpPr txBox="1"/>
          <p:nvPr/>
        </p:nvSpPr>
        <p:spPr bwMode="gray">
          <a:xfrm>
            <a:off x="329184" y="6300482"/>
            <a:ext cx="9323485" cy="492443"/>
          </a:xfrm>
          <a:prstGeom prst="rect">
            <a:avLst/>
          </a:prstGeom>
          <a:noFill/>
        </p:spPr>
        <p:txBody>
          <a:bodyPr wrap="square" lIns="0" tIns="0" rIns="0" bIns="0" anchor="t">
            <a:spAutoFit/>
          </a:bodyPr>
          <a:lstStyle/>
          <a:p>
            <a:r>
              <a:rPr lang="en-US" sz="800" b="0" i="0" u="none" strike="noStrike" baseline="30000">
                <a:solidFill>
                  <a:srgbClr val="000000"/>
                </a:solidFill>
                <a:effectLst/>
                <a:latin typeface="Arial" panose="020B0604020202020204" pitchFamily="34" charset="0"/>
              </a:rPr>
              <a:t>1 </a:t>
            </a:r>
            <a:r>
              <a:rPr lang="en-US" sz="800" b="0" i="0" u="none" strike="noStrike">
                <a:solidFill>
                  <a:srgbClr val="000000"/>
                </a:solidFill>
                <a:effectLst/>
                <a:latin typeface="Arial" panose="020B0604020202020204" pitchFamily="34" charset="0"/>
              </a:rPr>
              <a:t>The McKinsey scenario.</a:t>
            </a:r>
          </a:p>
          <a:p>
            <a:r>
              <a:rPr lang="en-US" sz="800" baseline="30000">
                <a:solidFill>
                  <a:srgbClr val="000000"/>
                </a:solidFill>
                <a:latin typeface="Arial" panose="020B0604020202020204" pitchFamily="34" charset="0"/>
              </a:rPr>
              <a:t>2 </a:t>
            </a:r>
            <a:r>
              <a:rPr lang="en-US" sz="800">
                <a:solidFill>
                  <a:srgbClr val="000000"/>
                </a:solidFill>
                <a:latin typeface="Arial" panose="020B0604020202020204" pitchFamily="34" charset="0"/>
              </a:rPr>
              <a:t>Carbon sequestration from spared land being used for nature-based solutions is addressed under “Land conservation and natural carbon sinks.”</a:t>
            </a:r>
            <a:endParaRPr lang="en-US" sz="800" b="0" i="0" u="none" strike="noStrike" baseline="30000">
              <a:solidFill>
                <a:srgbClr val="000000"/>
              </a:solidFill>
              <a:effectLst/>
              <a:latin typeface="Arial" panose="020B0604020202020204" pitchFamily="34" charset="0"/>
            </a:endParaRPr>
          </a:p>
          <a:p>
            <a:r>
              <a:rPr lang="en-US" sz="800" b="0" i="0" u="none" strike="noStrike">
                <a:solidFill>
                  <a:srgbClr val="000000"/>
                </a:solidFill>
                <a:effectLst/>
                <a:latin typeface="Arial" panose="020B0604020202020204" pitchFamily="34" charset="0"/>
              </a:rPr>
              <a:t>Sources: </a:t>
            </a:r>
            <a:r>
              <a:rPr lang="en-US" sz="800">
                <a:solidFill>
                  <a:srgbClr val="000000"/>
                </a:solidFill>
              </a:rPr>
              <a:t>Rhodium Group, </a:t>
            </a:r>
            <a:r>
              <a:rPr lang="en-US" sz="800" err="1">
                <a:solidFill>
                  <a:srgbClr val="000000"/>
                </a:solidFill>
                <a:hlinkClick r:id="rId43"/>
              </a:rPr>
              <a:t>ClimateDeck</a:t>
            </a:r>
            <a:r>
              <a:rPr lang="en-US" sz="800">
                <a:solidFill>
                  <a:srgbClr val="000000"/>
                </a:solidFill>
              </a:rPr>
              <a:t> (2023); </a:t>
            </a:r>
            <a:r>
              <a:rPr lang="en-US" sz="800" b="0" i="0" u="none" strike="noStrike">
                <a:solidFill>
                  <a:srgbClr val="000000"/>
                </a:solidFill>
                <a:effectLst/>
                <a:latin typeface="Arial" panose="020B0604020202020204" pitchFamily="34" charset="0"/>
              </a:rPr>
              <a:t>FAOSTAT, </a:t>
            </a:r>
            <a:r>
              <a:rPr lang="en-US" sz="800" b="0" i="0" u="sng" strike="noStrike">
                <a:solidFill>
                  <a:srgbClr val="46647B"/>
                </a:solidFill>
                <a:effectLst/>
                <a:latin typeface="Arial" panose="020B0604020202020204" pitchFamily="34" charset="0"/>
                <a:hlinkClick r:id="rId44"/>
              </a:rPr>
              <a:t>Emissions due to agriculture</a:t>
            </a:r>
            <a:r>
              <a:rPr lang="en-US" sz="800" b="0" i="0" u="none" strike="noStrike">
                <a:solidFill>
                  <a:srgbClr val="000000"/>
                </a:solidFill>
                <a:effectLst/>
                <a:latin typeface="Arial" panose="020B0604020202020204" pitchFamily="34" charset="0"/>
              </a:rPr>
              <a:t> (2020); McKinsey, </a:t>
            </a:r>
            <a:r>
              <a:rPr lang="en-US" sz="800" b="0" i="0" u="sng" strike="noStrike">
                <a:solidFill>
                  <a:srgbClr val="46647B"/>
                </a:solidFill>
                <a:effectLst/>
                <a:latin typeface="Arial" panose="020B0604020202020204" pitchFamily="34" charset="0"/>
                <a:hlinkClick r:id="rId45"/>
              </a:rPr>
              <a:t>The agricultural transition</a:t>
            </a:r>
            <a:r>
              <a:rPr lang="en-US" sz="800" b="0" i="0" u="none" strike="noStrike">
                <a:solidFill>
                  <a:srgbClr val="000000"/>
                </a:solidFill>
                <a:effectLst/>
                <a:latin typeface="Arial" panose="020B0604020202020204" pitchFamily="34" charset="0"/>
              </a:rPr>
              <a:t> (2023); WRI, </a:t>
            </a:r>
            <a:r>
              <a:rPr lang="en-US" sz="800" b="0" i="0" u="sng" strike="noStrike">
                <a:solidFill>
                  <a:srgbClr val="46647B"/>
                </a:solidFill>
                <a:effectLst/>
                <a:latin typeface="Arial" panose="020B0604020202020204" pitchFamily="34" charset="0"/>
                <a:hlinkClick r:id="rId46"/>
              </a:rPr>
              <a:t>Commodities replacing </a:t>
            </a:r>
            <a:r>
              <a:rPr lang="en-US" sz="800" u="sng">
                <a:solidFill>
                  <a:srgbClr val="46647B"/>
                </a:solidFill>
                <a:latin typeface="Arial" panose="020B0604020202020204" pitchFamily="34" charset="0"/>
                <a:hlinkClick r:id="rId46"/>
              </a:rPr>
              <a:t>f</a:t>
            </a:r>
            <a:r>
              <a:rPr lang="en-US" sz="800" b="0" i="0" u="sng" strike="noStrike">
                <a:solidFill>
                  <a:srgbClr val="46647B"/>
                </a:solidFill>
                <a:effectLst/>
                <a:latin typeface="Arial" panose="020B0604020202020204" pitchFamily="34" charset="0"/>
                <a:hlinkClick r:id="rId46"/>
              </a:rPr>
              <a:t>orest </a:t>
            </a:r>
            <a:r>
              <a:rPr lang="en-US" sz="800" u="sng">
                <a:solidFill>
                  <a:srgbClr val="000000"/>
                </a:solidFill>
                <a:latin typeface="Arial" panose="020B0604020202020204" pitchFamily="34" charset="0"/>
                <a:hlinkClick r:id="rId46"/>
              </a:rPr>
              <a:t>a</a:t>
            </a:r>
            <a:r>
              <a:rPr lang="en-US" sz="800" b="0" i="0" u="sng" strike="noStrike">
                <a:solidFill>
                  <a:srgbClr val="000000"/>
                </a:solidFill>
                <a:effectLst/>
                <a:latin typeface="Arial" panose="020B0604020202020204" pitchFamily="34" charset="0"/>
                <a:hlinkClick r:id="rId46"/>
              </a:rPr>
              <a:t>reas</a:t>
            </a:r>
            <a:r>
              <a:rPr lang="en-US" sz="800" b="0" i="0" u="none" strike="noStrike">
                <a:solidFill>
                  <a:srgbClr val="000000"/>
                </a:solidFill>
                <a:effectLst/>
                <a:latin typeface="Arial" panose="020B0604020202020204" pitchFamily="34" charset="0"/>
              </a:rPr>
              <a:t> (2021</a:t>
            </a:r>
            <a:r>
              <a:rPr lang="en-US" sz="800" b="0" i="0" u="sng" strike="noStrike">
                <a:solidFill>
                  <a:srgbClr val="46647B"/>
                </a:solidFill>
                <a:effectLst/>
                <a:latin typeface="Arial" panose="020B0604020202020204" pitchFamily="34" charset="0"/>
                <a:hlinkClick r:id="rId46"/>
              </a:rPr>
              <a:t>)</a:t>
            </a:r>
            <a:r>
              <a:rPr lang="en-US" sz="800" b="0" i="0" u="sng" strike="noStrike">
                <a:solidFill>
                  <a:srgbClr val="46647B"/>
                </a:solidFill>
                <a:effectLst/>
                <a:latin typeface="Arial" panose="020B0604020202020204" pitchFamily="34" charset="0"/>
              </a:rPr>
              <a:t>.</a:t>
            </a:r>
            <a:r>
              <a:rPr lang="en-US" sz="800" b="0" i="0" u="none" strike="noStrike">
                <a:solidFill>
                  <a:srgbClr val="000000"/>
                </a:solidFill>
                <a:effectLst/>
                <a:latin typeface="Arial" panose="020B0604020202020204" pitchFamily="34" charset="0"/>
              </a:rPr>
              <a:t> </a:t>
            </a:r>
          </a:p>
          <a:p>
            <a:r>
              <a:rPr lang="en-US" sz="800">
                <a:solidFill>
                  <a:srgbClr val="000000"/>
                </a:solidFill>
              </a:rPr>
              <a:t>Credit: </a:t>
            </a:r>
            <a:r>
              <a:rPr lang="en-US" sz="800" err="1">
                <a:latin typeface="Arial"/>
                <a:cs typeface="Arial"/>
              </a:rPr>
              <a:t>Asya</a:t>
            </a:r>
            <a:r>
              <a:rPr lang="en-US" sz="800">
                <a:latin typeface="Arial"/>
                <a:cs typeface="Arial"/>
              </a:rPr>
              <a:t> </a:t>
            </a:r>
            <a:r>
              <a:rPr lang="en-US" sz="800" err="1">
                <a:latin typeface="Arial"/>
                <a:cs typeface="Arial"/>
              </a:rPr>
              <a:t>Ikizler</a:t>
            </a:r>
            <a:r>
              <a:rPr lang="en-US" sz="800">
                <a:latin typeface="Arial"/>
                <a:cs typeface="Arial"/>
              </a:rPr>
              <a:t>, </a:t>
            </a:r>
            <a:r>
              <a:rPr lang="en-US" sz="800" err="1">
                <a:solidFill>
                  <a:srgbClr val="000000"/>
                </a:solidFill>
                <a:cs typeface="Arial"/>
              </a:rPr>
              <a:t>Raissa</a:t>
            </a:r>
            <a:r>
              <a:rPr lang="en-US" sz="800">
                <a:solidFill>
                  <a:srgbClr val="000000"/>
                </a:solidFill>
                <a:cs typeface="Arial"/>
              </a:rPr>
              <a:t> </a:t>
            </a:r>
            <a:r>
              <a:rPr lang="en-US" sz="800" err="1">
                <a:solidFill>
                  <a:srgbClr val="000000"/>
                </a:solidFill>
                <a:cs typeface="Arial"/>
              </a:rPr>
              <a:t>Coan</a:t>
            </a:r>
            <a:r>
              <a:rPr lang="en-US" sz="800">
                <a:solidFill>
                  <a:srgbClr val="000000"/>
                </a:solidFill>
                <a:cs typeface="Arial"/>
              </a:rPr>
              <a:t> Ribeiro , </a:t>
            </a:r>
            <a:r>
              <a:rPr lang="en-US" sz="800">
                <a:latin typeface="Arial"/>
                <a:cs typeface="Arial"/>
              </a:rPr>
              <a:t>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47"/>
              </a:rPr>
              <a:t>Gernot Wagner</a:t>
            </a:r>
            <a:r>
              <a:rPr lang="en-US" sz="800"/>
              <a:t>. </a:t>
            </a:r>
            <a:r>
              <a:rPr lang="en-US" sz="800">
                <a:hlinkClick r:id="rId48"/>
              </a:rPr>
              <a:t>Share with attribution</a:t>
            </a:r>
            <a:r>
              <a:rPr lang="en-US" sz="800"/>
              <a:t>: </a:t>
            </a:r>
            <a:r>
              <a:rPr lang="en-US" sz="800" err="1"/>
              <a:t>Sayn</a:t>
            </a:r>
            <a:r>
              <a:rPr lang="en-US" sz="800"/>
              <a:t>-Wittgenstein </a:t>
            </a:r>
            <a:r>
              <a:rPr lang="en-US" sz="800" i="1"/>
              <a:t>et al., </a:t>
            </a:r>
            <a:r>
              <a:rPr lang="en-US" sz="800"/>
              <a:t>“</a:t>
            </a:r>
            <a:r>
              <a:rPr lang="en-US" sz="800">
                <a:hlinkClick r:id="rId49"/>
              </a:rPr>
              <a:t>Sustainable Proteins</a:t>
            </a:r>
            <a:r>
              <a:rPr lang="en-US" sz="800"/>
              <a:t>” (16 May 2025).</a:t>
            </a:r>
            <a:endParaRPr lang="en-US" sz="800">
              <a:solidFill>
                <a:srgbClr val="000000"/>
              </a:solidFill>
            </a:endParaRPr>
          </a:p>
        </p:txBody>
      </p:sp>
      <p:sp>
        <p:nvSpPr>
          <p:cNvPr id="33" name="Rectangle 32">
            <a:extLst>
              <a:ext uri="{FF2B5EF4-FFF2-40B4-BE49-F238E27FC236}">
                <a16:creationId xmlns:a16="http://schemas.microsoft.com/office/drawing/2014/main" id="{34E6B6DF-D6AE-9D66-DFAD-514A19E06B60}"/>
              </a:ext>
            </a:extLst>
          </p:cNvPr>
          <p:cNvSpPr/>
          <p:nvPr/>
        </p:nvSpPr>
        <p:spPr bwMode="gray">
          <a:xfrm>
            <a:off x="416064" y="5049838"/>
            <a:ext cx="403412" cy="177800"/>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2" name="Rectangular Callout 28">
            <a:extLst>
              <a:ext uri="{FF2B5EF4-FFF2-40B4-BE49-F238E27FC236}">
                <a16:creationId xmlns:a16="http://schemas.microsoft.com/office/drawing/2014/main" id="{FCE08C98-B0D3-48E3-C5A8-6DF787222760}"/>
              </a:ext>
            </a:extLst>
          </p:cNvPr>
          <p:cNvSpPr/>
          <p:nvPr/>
        </p:nvSpPr>
        <p:spPr bwMode="gray">
          <a:xfrm>
            <a:off x="4770351" y="2020715"/>
            <a:ext cx="2184574" cy="838051"/>
          </a:xfrm>
          <a:prstGeom prst="wedgeRectCallout">
            <a:avLst>
              <a:gd name="adj1" fmla="val -64608"/>
              <a:gd name="adj2" fmla="val 40970"/>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pPr defTabSz="711200"/>
            <a:r>
              <a:rPr lang="en-US" sz="900">
                <a:solidFill>
                  <a:schemeClr val="bg1"/>
                </a:solidFill>
                <a:latin typeface="Arial"/>
              </a:rPr>
              <a:t>Protein consumption reduction must be a priority </a:t>
            </a:r>
            <a:r>
              <a:rPr lang="en-US" sz="900" b="1">
                <a:solidFill>
                  <a:schemeClr val="bg1"/>
                </a:solidFill>
                <a:latin typeface="Arial"/>
              </a:rPr>
              <a:t>in high-income countries</a:t>
            </a:r>
            <a:r>
              <a:rPr lang="en-US" sz="900">
                <a:solidFill>
                  <a:schemeClr val="bg1"/>
                </a:solidFill>
                <a:latin typeface="Arial"/>
              </a:rPr>
              <a:t>; sustainable agriculture practices and increased productivity must be a priority in low- and middle-income countries.</a:t>
            </a:r>
          </a:p>
        </p:txBody>
      </p:sp>
      <p:sp>
        <p:nvSpPr>
          <p:cNvPr id="9" name="Pentagon 61">
            <a:extLst>
              <a:ext uri="{FF2B5EF4-FFF2-40B4-BE49-F238E27FC236}">
                <a16:creationId xmlns:a16="http://schemas.microsoft.com/office/drawing/2014/main" id="{92944671-38F3-DD29-510C-D0530B8F88AF}"/>
              </a:ext>
            </a:extLst>
          </p:cNvPr>
          <p:cNvSpPr/>
          <p:nvPr/>
        </p:nvSpPr>
        <p:spPr bwMode="gray">
          <a:xfrm>
            <a:off x="32754" y="25336"/>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Solutions</a:t>
            </a:r>
          </a:p>
        </p:txBody>
      </p:sp>
      <p:sp>
        <p:nvSpPr>
          <p:cNvPr id="89" name="Rectangular Callout 28">
            <a:extLst>
              <a:ext uri="{FF2B5EF4-FFF2-40B4-BE49-F238E27FC236}">
                <a16:creationId xmlns:a16="http://schemas.microsoft.com/office/drawing/2014/main" id="{FCE08C98-B0D3-48E3-C5A8-6DF787222760}"/>
              </a:ext>
            </a:extLst>
          </p:cNvPr>
          <p:cNvSpPr/>
          <p:nvPr/>
        </p:nvSpPr>
        <p:spPr bwMode="gray">
          <a:xfrm>
            <a:off x="6663661" y="3181038"/>
            <a:ext cx="2184574" cy="1115050"/>
          </a:xfrm>
          <a:prstGeom prst="wedgeRectCallout">
            <a:avLst>
              <a:gd name="adj1" fmla="val -64027"/>
              <a:gd name="adj2" fmla="val 9579"/>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pPr defTabSz="711200"/>
            <a:r>
              <a:rPr lang="en-US" sz="900"/>
              <a:t>There is significant overlap between sustainable food production and natural carbon sinks, as practices like improved grazing, </a:t>
            </a:r>
            <a:r>
              <a:rPr lang="en-US" sz="900" err="1"/>
              <a:t>silvopasture</a:t>
            </a:r>
            <a:r>
              <a:rPr lang="en-US" sz="900"/>
              <a:t>, and deforestation prevention can enhance soil carbon sequestration and support land conservation.</a:t>
            </a:r>
            <a:endParaRPr lang="en-US" sz="900">
              <a:solidFill>
                <a:schemeClr val="bg1"/>
              </a:solidFill>
              <a:latin typeface="Arial"/>
            </a:endParaRPr>
          </a:p>
        </p:txBody>
      </p:sp>
    </p:spTree>
    <p:custDataLst>
      <p:tags r:id="rId2"/>
    </p:custDataLst>
    <p:extLst>
      <p:ext uri="{BB962C8B-B14F-4D97-AF65-F5344CB8AC3E}">
        <p14:creationId xmlns:p14="http://schemas.microsoft.com/office/powerpoint/2010/main" val="11835964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D7A61-A6F3-A118-5CB4-3E03991AFD13}"/>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BBECDF20-46A1-1504-AFC7-5C58AF5CB5AB}"/>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3798" name="think-cell Slide" r:id="rId6" imgW="7772400" imgH="10058400" progId="TCLayout.ActiveDocument.1">
                  <p:embed/>
                </p:oleObj>
              </mc:Choice>
              <mc:Fallback>
                <p:oleObj name="think-cell Slide" r:id="rId6" imgW="7772400" imgH="10058400" progId="TCLayout.ActiveDocument.1">
                  <p:embed/>
                  <p:pic>
                    <p:nvPicPr>
                      <p:cNvPr id="4" name="think-cell data - do not delete" hidden="1">
                        <a:extLst>
                          <a:ext uri="{FF2B5EF4-FFF2-40B4-BE49-F238E27FC236}">
                            <a16:creationId xmlns:a16="http://schemas.microsoft.com/office/drawing/2014/main" id="{BBECDF20-46A1-1504-AFC7-5C58AF5CB5AB}"/>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81215C46-0220-D022-B715-A08645A596D5}"/>
              </a:ext>
            </a:extLst>
          </p:cNvPr>
          <p:cNvSpPr txBox="1">
            <a:spLocks/>
          </p:cNvSpPr>
          <p:nvPr/>
        </p:nvSpPr>
        <p:spPr>
          <a:xfrm>
            <a:off x="329185" y="515258"/>
            <a:ext cx="11570542" cy="882788"/>
          </a:xfrm>
          <a:prstGeom prst="rect">
            <a:avLst/>
          </a:prstGeom>
        </p:spPr>
        <p:txBody>
          <a:bodyPr vert="horz" lIns="91440" tIns="0" rIns="91440" bIns="45720" rtlCol="0" anchor="t">
            <a:no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r>
              <a:rPr lang="en-US"/>
              <a:t>Sustainable livestock management mitigates emissions and supports climate adaptation and food security</a:t>
            </a:r>
          </a:p>
        </p:txBody>
      </p:sp>
      <p:sp>
        <p:nvSpPr>
          <p:cNvPr id="2433" name="btfpNotesBox292759">
            <a:extLst>
              <a:ext uri="{FF2B5EF4-FFF2-40B4-BE49-F238E27FC236}">
                <a16:creationId xmlns:a16="http://schemas.microsoft.com/office/drawing/2014/main" id="{71294A0A-0555-0F55-5696-01A0F912E76B}"/>
              </a:ext>
            </a:extLst>
          </p:cNvPr>
          <p:cNvSpPr txBox="1"/>
          <p:nvPr>
            <p:custDataLst>
              <p:tags r:id="rId3"/>
            </p:custDataLst>
          </p:nvPr>
        </p:nvSpPr>
        <p:spPr bwMode="gray">
          <a:xfrm>
            <a:off x="329185" y="6542199"/>
            <a:ext cx="8351520"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Sources: FAO, </a:t>
            </a:r>
            <a:r>
              <a:rPr lang="en-US" sz="800">
                <a:solidFill>
                  <a:srgbClr val="000000"/>
                </a:solidFill>
                <a:hlinkClick r:id="rId8"/>
              </a:rPr>
              <a:t>Climate-smart livestock production</a:t>
            </a:r>
            <a:r>
              <a:rPr lang="en-US" sz="800">
                <a:solidFill>
                  <a:srgbClr val="000000"/>
                </a:solidFill>
              </a:rPr>
              <a:t>, (2019); FAO, </a:t>
            </a:r>
            <a:r>
              <a:rPr lang="en-US" sz="800">
                <a:solidFill>
                  <a:srgbClr val="000000"/>
                </a:solidFill>
                <a:hlinkClick r:id="rId9"/>
              </a:rPr>
              <a:t>Livestock solutions for climate change</a:t>
            </a:r>
            <a:r>
              <a:rPr lang="en-US" sz="800">
                <a:solidFill>
                  <a:srgbClr val="000000"/>
                </a:solidFill>
              </a:rPr>
              <a:t>, (2017)</a:t>
            </a:r>
          </a:p>
          <a:p>
            <a:r>
              <a:rPr lang="en-US" sz="800">
                <a:solidFill>
                  <a:srgbClr val="000000"/>
                </a:solidFill>
              </a:rPr>
              <a:t>Credit:</a:t>
            </a:r>
            <a:r>
              <a:rPr lang="en-US" sz="800">
                <a:latin typeface="Arial"/>
                <a:cs typeface="Arial"/>
              </a:rPr>
              <a:t> Ariela Farchi Behar, Isabel Hoyos, </a:t>
            </a:r>
            <a:r>
              <a:rPr lang="en-US" sz="800" err="1">
                <a:latin typeface="Arial"/>
                <a:cs typeface="Arial"/>
              </a:rPr>
              <a:t>Hyae</a:t>
            </a:r>
            <a:r>
              <a:rPr lang="en-US" sz="800">
                <a:latin typeface="Arial"/>
                <a:cs typeface="Arial"/>
              </a:rPr>
              <a:t> Ryung Kim, </a:t>
            </a:r>
            <a:r>
              <a:rPr lang="en-US" sz="800"/>
              <a:t>and </a:t>
            </a:r>
            <a:r>
              <a:rPr lang="en-US" sz="800">
                <a:hlinkClick r:id="rId10"/>
              </a:rPr>
              <a:t>Gernot Wagner</a:t>
            </a:r>
            <a:r>
              <a:rPr lang="en-US" sz="800"/>
              <a:t>. </a:t>
            </a:r>
            <a:r>
              <a:rPr lang="en-US" sz="800">
                <a:hlinkClick r:id="rId11"/>
              </a:rPr>
              <a:t>Share with attribution</a:t>
            </a:r>
            <a:r>
              <a:rPr lang="en-US" sz="800"/>
              <a:t>: Sayn-Wittgenstein </a:t>
            </a:r>
            <a:r>
              <a:rPr lang="en-US" sz="800" i="1"/>
              <a:t>et al., </a:t>
            </a:r>
            <a:r>
              <a:rPr lang="en-US" sz="800"/>
              <a:t>“</a:t>
            </a:r>
            <a:r>
              <a:rPr lang="en-US" sz="800">
                <a:hlinkClick r:id="rId12"/>
              </a:rPr>
              <a:t>Sustainable Proteins</a:t>
            </a:r>
            <a:r>
              <a:rPr lang="en-US" sz="800"/>
              <a:t>” (16 May 2025).</a:t>
            </a:r>
            <a:endParaRPr lang="en-US" sz="800">
              <a:solidFill>
                <a:srgbClr val="000000"/>
              </a:solidFill>
            </a:endParaRPr>
          </a:p>
        </p:txBody>
      </p:sp>
      <p:sp>
        <p:nvSpPr>
          <p:cNvPr id="3" name="Pentagon 61">
            <a:extLst>
              <a:ext uri="{FF2B5EF4-FFF2-40B4-BE49-F238E27FC236}">
                <a16:creationId xmlns:a16="http://schemas.microsoft.com/office/drawing/2014/main" id="{80764236-A487-DB60-FAE5-3F0B2D963134}"/>
              </a:ext>
            </a:extLst>
          </p:cNvPr>
          <p:cNvSpPr/>
          <p:nvPr/>
        </p:nvSpPr>
        <p:spPr bwMode="gray">
          <a:xfrm>
            <a:off x="32754" y="25336"/>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Solutions</a:t>
            </a:r>
          </a:p>
        </p:txBody>
      </p:sp>
      <p:sp>
        <p:nvSpPr>
          <p:cNvPr id="73" name="Chevron 2">
            <a:extLst>
              <a:ext uri="{FF2B5EF4-FFF2-40B4-BE49-F238E27FC236}">
                <a16:creationId xmlns:a16="http://schemas.microsoft.com/office/drawing/2014/main" id="{6EC423FA-A6F8-0922-70AA-C28AEAF27989}"/>
              </a:ext>
            </a:extLst>
          </p:cNvPr>
          <p:cNvSpPr/>
          <p:nvPr/>
        </p:nvSpPr>
        <p:spPr bwMode="gray">
          <a:xfrm>
            <a:off x="1964633" y="25336"/>
            <a:ext cx="3336571" cy="359675"/>
          </a:xfrm>
          <a:prstGeom prst="chevron">
            <a:avLst>
              <a:gd name="adj" fmla="val 23887"/>
            </a:avLst>
          </a:prstGeom>
          <a:solidFill>
            <a:srgbClr val="31667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Sustainable Pastured Livestock</a:t>
            </a:r>
          </a:p>
        </p:txBody>
      </p:sp>
      <p:sp>
        <p:nvSpPr>
          <p:cNvPr id="7" name="TextBox 6">
            <a:extLst>
              <a:ext uri="{FF2B5EF4-FFF2-40B4-BE49-F238E27FC236}">
                <a16:creationId xmlns:a16="http://schemas.microsoft.com/office/drawing/2014/main" id="{D1BD095A-B3A9-CE60-40F4-B663D8DE2C42}"/>
              </a:ext>
            </a:extLst>
          </p:cNvPr>
          <p:cNvSpPr txBox="1"/>
          <p:nvPr/>
        </p:nvSpPr>
        <p:spPr bwMode="gray">
          <a:xfrm>
            <a:off x="310728" y="1767186"/>
            <a:ext cx="1569588" cy="307777"/>
          </a:xfrm>
          <a:prstGeom prst="rect">
            <a:avLst/>
          </a:prstGeom>
          <a:solidFill>
            <a:schemeClr val="accent6"/>
          </a:solidFill>
          <a:ln>
            <a:solidFill>
              <a:schemeClr val="accent6"/>
            </a:solidFill>
          </a:ln>
        </p:spPr>
        <p:txBody>
          <a:bodyPr wrap="square" anchor="ctr">
            <a:spAutoFit/>
          </a:bodyPr>
          <a:lstStyle/>
          <a:p>
            <a:pPr algn="ctr"/>
            <a:r>
              <a:rPr lang="en-US" sz="1400" b="1">
                <a:solidFill>
                  <a:schemeClr val="bg1"/>
                </a:solidFill>
              </a:rPr>
              <a:t>Goals</a:t>
            </a:r>
          </a:p>
        </p:txBody>
      </p:sp>
      <p:grpSp>
        <p:nvGrpSpPr>
          <p:cNvPr id="28" name="Group 27">
            <a:extLst>
              <a:ext uri="{FF2B5EF4-FFF2-40B4-BE49-F238E27FC236}">
                <a16:creationId xmlns:a16="http://schemas.microsoft.com/office/drawing/2014/main" id="{226C3B24-A8AE-EFFC-0AAE-03642720ABE1}"/>
              </a:ext>
            </a:extLst>
          </p:cNvPr>
          <p:cNvGrpSpPr/>
          <p:nvPr/>
        </p:nvGrpSpPr>
        <p:grpSpPr>
          <a:xfrm>
            <a:off x="310728" y="2308411"/>
            <a:ext cx="1569588" cy="3688872"/>
            <a:chOff x="395043" y="2487585"/>
            <a:chExt cx="1569588" cy="3688872"/>
          </a:xfrm>
        </p:grpSpPr>
        <p:sp>
          <p:nvSpPr>
            <p:cNvPr id="6" name="Rectangle 5">
              <a:extLst>
                <a:ext uri="{FF2B5EF4-FFF2-40B4-BE49-F238E27FC236}">
                  <a16:creationId xmlns:a16="http://schemas.microsoft.com/office/drawing/2014/main" id="{62FB6A7F-2E24-0F31-B4A1-5504303A492D}"/>
                </a:ext>
              </a:extLst>
            </p:cNvPr>
            <p:cNvSpPr/>
            <p:nvPr/>
          </p:nvSpPr>
          <p:spPr bwMode="gray">
            <a:xfrm>
              <a:off x="395043" y="2487585"/>
              <a:ext cx="1569588" cy="3579836"/>
            </a:xfrm>
            <a:prstGeom prst="rect">
              <a:avLst/>
            </a:prstGeom>
            <a:solidFill>
              <a:schemeClr val="accent6">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a:endParaRPr lang="en-US" sz="1200">
                <a:solidFill>
                  <a:srgbClr val="545454"/>
                </a:solidFill>
                <a:latin typeface="Open Sans" panose="020B0606030504020204" pitchFamily="34" charset="0"/>
              </a:endParaRPr>
            </a:p>
          </p:txBody>
        </p:sp>
        <p:sp>
          <p:nvSpPr>
            <p:cNvPr id="11" name="TextBox 10">
              <a:extLst>
                <a:ext uri="{FF2B5EF4-FFF2-40B4-BE49-F238E27FC236}">
                  <a16:creationId xmlns:a16="http://schemas.microsoft.com/office/drawing/2014/main" id="{DBFE913D-4C26-BE1B-FACE-0417CCD29F2D}"/>
                </a:ext>
              </a:extLst>
            </p:cNvPr>
            <p:cNvSpPr txBox="1"/>
            <p:nvPr/>
          </p:nvSpPr>
          <p:spPr bwMode="gray">
            <a:xfrm>
              <a:off x="513142" y="2617832"/>
              <a:ext cx="1333393" cy="276999"/>
            </a:xfrm>
            <a:prstGeom prst="rect">
              <a:avLst/>
            </a:prstGeom>
            <a:solidFill>
              <a:schemeClr val="accent6"/>
            </a:solidFill>
            <a:ln>
              <a:solidFill>
                <a:schemeClr val="accent6"/>
              </a:solidFill>
            </a:ln>
          </p:spPr>
          <p:txBody>
            <a:bodyPr wrap="square">
              <a:spAutoFit/>
            </a:bodyPr>
            <a:lstStyle/>
            <a:p>
              <a:pPr algn="ctr"/>
              <a:r>
                <a:rPr lang="en-US" sz="1200" b="1">
                  <a:solidFill>
                    <a:schemeClr val="bg1"/>
                  </a:solidFill>
                </a:rPr>
                <a:t>Mitigation</a:t>
              </a:r>
            </a:p>
          </p:txBody>
        </p:sp>
        <p:sp>
          <p:nvSpPr>
            <p:cNvPr id="12" name="TextBox 11">
              <a:extLst>
                <a:ext uri="{FF2B5EF4-FFF2-40B4-BE49-F238E27FC236}">
                  <a16:creationId xmlns:a16="http://schemas.microsoft.com/office/drawing/2014/main" id="{926A770D-DCE7-1420-1CB0-CDD4E66EE729}"/>
                </a:ext>
              </a:extLst>
            </p:cNvPr>
            <p:cNvSpPr txBox="1"/>
            <p:nvPr/>
          </p:nvSpPr>
          <p:spPr bwMode="gray">
            <a:xfrm>
              <a:off x="513142" y="3838225"/>
              <a:ext cx="1333393" cy="276999"/>
            </a:xfrm>
            <a:prstGeom prst="rect">
              <a:avLst/>
            </a:prstGeom>
            <a:solidFill>
              <a:schemeClr val="accent6"/>
            </a:solidFill>
            <a:ln>
              <a:solidFill>
                <a:schemeClr val="accent6"/>
              </a:solidFill>
            </a:ln>
          </p:spPr>
          <p:txBody>
            <a:bodyPr wrap="square">
              <a:spAutoFit/>
            </a:bodyPr>
            <a:lstStyle/>
            <a:p>
              <a:pPr algn="ctr"/>
              <a:r>
                <a:rPr lang="en-US" sz="1200" b="1">
                  <a:solidFill>
                    <a:schemeClr val="bg1"/>
                  </a:solidFill>
                </a:rPr>
                <a:t>Food Security</a:t>
              </a:r>
            </a:p>
          </p:txBody>
        </p:sp>
        <p:sp>
          <p:nvSpPr>
            <p:cNvPr id="13" name="TextBox 12">
              <a:extLst>
                <a:ext uri="{FF2B5EF4-FFF2-40B4-BE49-F238E27FC236}">
                  <a16:creationId xmlns:a16="http://schemas.microsoft.com/office/drawing/2014/main" id="{B4FA0C81-4AF7-2A27-0385-514DCE2BFFFE}"/>
                </a:ext>
              </a:extLst>
            </p:cNvPr>
            <p:cNvSpPr txBox="1"/>
            <p:nvPr/>
          </p:nvSpPr>
          <p:spPr bwMode="gray">
            <a:xfrm>
              <a:off x="481941" y="4952605"/>
              <a:ext cx="1333393" cy="276999"/>
            </a:xfrm>
            <a:prstGeom prst="rect">
              <a:avLst/>
            </a:prstGeom>
            <a:solidFill>
              <a:schemeClr val="accent6"/>
            </a:solidFill>
            <a:ln>
              <a:solidFill>
                <a:schemeClr val="accent6"/>
              </a:solidFill>
            </a:ln>
          </p:spPr>
          <p:txBody>
            <a:bodyPr wrap="square">
              <a:spAutoFit/>
            </a:bodyPr>
            <a:lstStyle/>
            <a:p>
              <a:pPr algn="ctr"/>
              <a:r>
                <a:rPr lang="en-US" sz="1200" b="1">
                  <a:solidFill>
                    <a:schemeClr val="bg1"/>
                  </a:solidFill>
                </a:rPr>
                <a:t>Adaptation</a:t>
              </a:r>
            </a:p>
          </p:txBody>
        </p:sp>
        <p:sp>
          <p:nvSpPr>
            <p:cNvPr id="15" name="TextBox 14">
              <a:extLst>
                <a:ext uri="{FF2B5EF4-FFF2-40B4-BE49-F238E27FC236}">
                  <a16:creationId xmlns:a16="http://schemas.microsoft.com/office/drawing/2014/main" id="{F5603F0B-ABCE-5D3C-F566-3DB6C820343E}"/>
                </a:ext>
              </a:extLst>
            </p:cNvPr>
            <p:cNvSpPr txBox="1"/>
            <p:nvPr/>
          </p:nvSpPr>
          <p:spPr bwMode="gray">
            <a:xfrm>
              <a:off x="395043" y="2814851"/>
              <a:ext cx="1569588" cy="738664"/>
            </a:xfrm>
            <a:prstGeom prst="rect">
              <a:avLst/>
            </a:prstGeom>
            <a:noFill/>
            <a:ln>
              <a:noFill/>
            </a:ln>
          </p:spPr>
          <p:txBody>
            <a:bodyPr wrap="square" lIns="137160" tIns="137160" rIns="274320" bIns="137160" rtlCol="0">
              <a:spAutoFit/>
            </a:bodyPr>
            <a:lstStyle/>
            <a:p>
              <a:pPr marL="0" indent="0">
                <a:spcBef>
                  <a:spcPts val="600"/>
                </a:spcBef>
                <a:spcAft>
                  <a:spcPts val="600"/>
                </a:spcAft>
                <a:buNone/>
              </a:pPr>
              <a:r>
                <a:rPr lang="en-GB" sz="1000"/>
                <a:t>Reducing emissions from livestock management</a:t>
              </a:r>
            </a:p>
          </p:txBody>
        </p:sp>
        <p:sp>
          <p:nvSpPr>
            <p:cNvPr id="17" name="TextBox 16">
              <a:extLst>
                <a:ext uri="{FF2B5EF4-FFF2-40B4-BE49-F238E27FC236}">
                  <a16:creationId xmlns:a16="http://schemas.microsoft.com/office/drawing/2014/main" id="{AC42AE27-BA3D-DD47-BAAE-7A77B88C99ED}"/>
                </a:ext>
              </a:extLst>
            </p:cNvPr>
            <p:cNvSpPr txBox="1"/>
            <p:nvPr/>
          </p:nvSpPr>
          <p:spPr bwMode="gray">
            <a:xfrm>
              <a:off x="395043" y="4025677"/>
              <a:ext cx="1569588" cy="738664"/>
            </a:xfrm>
            <a:prstGeom prst="rect">
              <a:avLst/>
            </a:prstGeom>
            <a:noFill/>
            <a:ln>
              <a:noFill/>
            </a:ln>
          </p:spPr>
          <p:txBody>
            <a:bodyPr wrap="square" lIns="137160" tIns="137160" rIns="274320" bIns="137160" rtlCol="0">
              <a:spAutoFit/>
            </a:bodyPr>
            <a:lstStyle/>
            <a:p>
              <a:pPr marL="0" indent="0">
                <a:spcBef>
                  <a:spcPts val="600"/>
                </a:spcBef>
                <a:spcAft>
                  <a:spcPts val="600"/>
                </a:spcAft>
                <a:buNone/>
              </a:pPr>
              <a:r>
                <a:rPr lang="en-GB" sz="1000"/>
                <a:t>Meeting the dietary needs of a growing global population</a:t>
              </a:r>
            </a:p>
          </p:txBody>
        </p:sp>
        <p:sp>
          <p:nvSpPr>
            <p:cNvPr id="18" name="TextBox 17">
              <a:extLst>
                <a:ext uri="{FF2B5EF4-FFF2-40B4-BE49-F238E27FC236}">
                  <a16:creationId xmlns:a16="http://schemas.microsoft.com/office/drawing/2014/main" id="{8B7E4F44-4C66-9C45-4A2D-BA9198BACF2A}"/>
                </a:ext>
              </a:extLst>
            </p:cNvPr>
            <p:cNvSpPr txBox="1"/>
            <p:nvPr/>
          </p:nvSpPr>
          <p:spPr bwMode="gray">
            <a:xfrm>
              <a:off x="395043" y="5130017"/>
              <a:ext cx="1569588" cy="1046440"/>
            </a:xfrm>
            <a:prstGeom prst="rect">
              <a:avLst/>
            </a:prstGeom>
            <a:noFill/>
            <a:ln>
              <a:noFill/>
            </a:ln>
          </p:spPr>
          <p:txBody>
            <a:bodyPr wrap="square" lIns="137160" tIns="137160" rIns="274320" bIns="137160" rtlCol="0">
              <a:spAutoFit/>
            </a:bodyPr>
            <a:lstStyle/>
            <a:p>
              <a:pPr marL="0" indent="0">
                <a:spcBef>
                  <a:spcPts val="600"/>
                </a:spcBef>
                <a:spcAft>
                  <a:spcPts val="600"/>
                </a:spcAft>
                <a:buNone/>
              </a:pPr>
              <a:r>
                <a:rPr lang="en-GB" sz="1000"/>
                <a:t>Building resilience and reducing vulnerability  to increasing climate change risks</a:t>
              </a:r>
            </a:p>
          </p:txBody>
        </p:sp>
      </p:grpSp>
      <p:sp>
        <p:nvSpPr>
          <p:cNvPr id="27" name="TextBox 26">
            <a:extLst>
              <a:ext uri="{FF2B5EF4-FFF2-40B4-BE49-F238E27FC236}">
                <a16:creationId xmlns:a16="http://schemas.microsoft.com/office/drawing/2014/main" id="{756BD1B7-E4C7-9D27-ECAB-136FEA03A3B6}"/>
              </a:ext>
            </a:extLst>
          </p:cNvPr>
          <p:cNvSpPr txBox="1"/>
          <p:nvPr/>
        </p:nvSpPr>
        <p:spPr bwMode="gray">
          <a:xfrm>
            <a:off x="2649895" y="1767186"/>
            <a:ext cx="1850068" cy="307777"/>
          </a:xfrm>
          <a:prstGeom prst="rect">
            <a:avLst/>
          </a:prstGeom>
          <a:solidFill>
            <a:schemeClr val="accent5"/>
          </a:solidFill>
          <a:ln>
            <a:solidFill>
              <a:schemeClr val="accent5"/>
            </a:solidFill>
          </a:ln>
        </p:spPr>
        <p:txBody>
          <a:bodyPr wrap="square" anchor="ctr">
            <a:spAutoFit/>
          </a:bodyPr>
          <a:lstStyle/>
          <a:p>
            <a:pPr algn="ctr"/>
            <a:r>
              <a:rPr lang="en-US" sz="1400" b="1">
                <a:solidFill>
                  <a:schemeClr val="bg1"/>
                </a:solidFill>
              </a:rPr>
              <a:t>Outcomes</a:t>
            </a:r>
          </a:p>
        </p:txBody>
      </p:sp>
      <p:sp>
        <p:nvSpPr>
          <p:cNvPr id="30" name="Rectangle 29">
            <a:extLst>
              <a:ext uri="{FF2B5EF4-FFF2-40B4-BE49-F238E27FC236}">
                <a16:creationId xmlns:a16="http://schemas.microsoft.com/office/drawing/2014/main" id="{87FB4391-2686-5DEC-0F2E-B0C27E7C6688}"/>
              </a:ext>
            </a:extLst>
          </p:cNvPr>
          <p:cNvSpPr/>
          <p:nvPr/>
        </p:nvSpPr>
        <p:spPr bwMode="gray">
          <a:xfrm>
            <a:off x="2649906" y="2308411"/>
            <a:ext cx="1850067" cy="3579836"/>
          </a:xfrm>
          <a:prstGeom prst="rect">
            <a:avLst/>
          </a:prstGeom>
          <a:solidFill>
            <a:schemeClr val="accent5">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a:endParaRPr lang="en-US" sz="1200">
              <a:solidFill>
                <a:srgbClr val="545454"/>
              </a:solidFill>
              <a:latin typeface="Open Sans" panose="020B0606030504020204" pitchFamily="34" charset="0"/>
            </a:endParaRPr>
          </a:p>
        </p:txBody>
      </p:sp>
      <p:sp>
        <p:nvSpPr>
          <p:cNvPr id="31" name="TextBox 30">
            <a:extLst>
              <a:ext uri="{FF2B5EF4-FFF2-40B4-BE49-F238E27FC236}">
                <a16:creationId xmlns:a16="http://schemas.microsoft.com/office/drawing/2014/main" id="{C2E6D489-C5D9-18FF-159A-BADBCB493EC9}"/>
              </a:ext>
            </a:extLst>
          </p:cNvPr>
          <p:cNvSpPr txBox="1"/>
          <p:nvPr/>
        </p:nvSpPr>
        <p:spPr bwMode="gray">
          <a:xfrm>
            <a:off x="2789104" y="2940830"/>
            <a:ext cx="1571665" cy="415498"/>
          </a:xfrm>
          <a:prstGeom prst="rect">
            <a:avLst/>
          </a:prstGeom>
          <a:solidFill>
            <a:schemeClr val="accent5"/>
          </a:solidFill>
          <a:ln>
            <a:solidFill>
              <a:schemeClr val="accent5"/>
            </a:solidFill>
          </a:ln>
        </p:spPr>
        <p:txBody>
          <a:bodyPr wrap="square">
            <a:spAutoFit/>
          </a:bodyPr>
          <a:lstStyle/>
          <a:p>
            <a:pPr algn="ctr"/>
            <a:r>
              <a:rPr lang="en-US" sz="1050">
                <a:solidFill>
                  <a:schemeClr val="bg1"/>
                </a:solidFill>
              </a:rPr>
              <a:t>Reduced emissions per unit of output</a:t>
            </a:r>
          </a:p>
        </p:txBody>
      </p:sp>
      <p:sp>
        <p:nvSpPr>
          <p:cNvPr id="32" name="TextBox 31">
            <a:extLst>
              <a:ext uri="{FF2B5EF4-FFF2-40B4-BE49-F238E27FC236}">
                <a16:creationId xmlns:a16="http://schemas.microsoft.com/office/drawing/2014/main" id="{22693671-B77D-8BA4-CFCC-C632BC256F39}"/>
              </a:ext>
            </a:extLst>
          </p:cNvPr>
          <p:cNvSpPr txBox="1"/>
          <p:nvPr/>
        </p:nvSpPr>
        <p:spPr bwMode="gray">
          <a:xfrm>
            <a:off x="2789102" y="3580307"/>
            <a:ext cx="1571665" cy="415498"/>
          </a:xfrm>
          <a:prstGeom prst="rect">
            <a:avLst/>
          </a:prstGeom>
          <a:solidFill>
            <a:schemeClr val="accent5"/>
          </a:solidFill>
          <a:ln>
            <a:solidFill>
              <a:schemeClr val="accent5"/>
            </a:solidFill>
          </a:ln>
        </p:spPr>
        <p:txBody>
          <a:bodyPr wrap="square">
            <a:spAutoFit/>
          </a:bodyPr>
          <a:lstStyle/>
          <a:p>
            <a:pPr algn="ctr"/>
            <a:r>
              <a:rPr lang="en-US" sz="1050">
                <a:solidFill>
                  <a:schemeClr val="bg1"/>
                </a:solidFill>
              </a:rPr>
              <a:t>Increased efficiency and productivity</a:t>
            </a:r>
          </a:p>
        </p:txBody>
      </p:sp>
      <p:sp>
        <p:nvSpPr>
          <p:cNvPr id="33" name="TextBox 32">
            <a:extLst>
              <a:ext uri="{FF2B5EF4-FFF2-40B4-BE49-F238E27FC236}">
                <a16:creationId xmlns:a16="http://schemas.microsoft.com/office/drawing/2014/main" id="{8C557F6A-F303-F8BC-3355-9E482EB6A258}"/>
              </a:ext>
            </a:extLst>
          </p:cNvPr>
          <p:cNvSpPr txBox="1"/>
          <p:nvPr/>
        </p:nvSpPr>
        <p:spPr bwMode="gray">
          <a:xfrm>
            <a:off x="2789103" y="4734085"/>
            <a:ext cx="1571665" cy="415498"/>
          </a:xfrm>
          <a:prstGeom prst="rect">
            <a:avLst/>
          </a:prstGeom>
          <a:solidFill>
            <a:schemeClr val="accent5"/>
          </a:solidFill>
          <a:ln>
            <a:solidFill>
              <a:schemeClr val="accent5"/>
            </a:solidFill>
          </a:ln>
        </p:spPr>
        <p:txBody>
          <a:bodyPr wrap="square">
            <a:spAutoFit/>
          </a:bodyPr>
          <a:lstStyle/>
          <a:p>
            <a:pPr algn="ctr"/>
            <a:r>
              <a:rPr lang="en-US" sz="1000">
                <a:solidFill>
                  <a:schemeClr val="bg1"/>
                </a:solidFill>
              </a:rPr>
              <a:t>Reduced </a:t>
            </a:r>
            <a:r>
              <a:rPr lang="en-US" sz="1050">
                <a:solidFill>
                  <a:schemeClr val="bg1"/>
                </a:solidFill>
              </a:rPr>
              <a:t>sensitivity to climate disasters</a:t>
            </a:r>
            <a:r>
              <a:rPr lang="en-US" sz="1000">
                <a:solidFill>
                  <a:schemeClr val="bg1"/>
                </a:solidFill>
              </a:rPr>
              <a:t> </a:t>
            </a:r>
          </a:p>
        </p:txBody>
      </p:sp>
      <p:sp>
        <p:nvSpPr>
          <p:cNvPr id="37" name="TextBox 36">
            <a:extLst>
              <a:ext uri="{FF2B5EF4-FFF2-40B4-BE49-F238E27FC236}">
                <a16:creationId xmlns:a16="http://schemas.microsoft.com/office/drawing/2014/main" id="{F2231F3F-7593-5E4F-0FEB-1AE01133415E}"/>
              </a:ext>
            </a:extLst>
          </p:cNvPr>
          <p:cNvSpPr txBox="1"/>
          <p:nvPr/>
        </p:nvSpPr>
        <p:spPr bwMode="gray">
          <a:xfrm>
            <a:off x="2789105" y="2436527"/>
            <a:ext cx="1571665" cy="415498"/>
          </a:xfrm>
          <a:prstGeom prst="rect">
            <a:avLst/>
          </a:prstGeom>
          <a:solidFill>
            <a:schemeClr val="accent5"/>
          </a:solidFill>
          <a:ln>
            <a:solidFill>
              <a:schemeClr val="accent5"/>
            </a:solidFill>
          </a:ln>
        </p:spPr>
        <p:txBody>
          <a:bodyPr wrap="square">
            <a:spAutoFit/>
          </a:bodyPr>
          <a:lstStyle/>
          <a:p>
            <a:pPr algn="ctr"/>
            <a:r>
              <a:rPr lang="en-US" sz="1050">
                <a:solidFill>
                  <a:schemeClr val="bg1"/>
                </a:solidFill>
              </a:rPr>
              <a:t>Carbon sequestration in soils and biomass</a:t>
            </a:r>
          </a:p>
        </p:txBody>
      </p:sp>
      <p:sp>
        <p:nvSpPr>
          <p:cNvPr id="38" name="TextBox 37">
            <a:extLst>
              <a:ext uri="{FF2B5EF4-FFF2-40B4-BE49-F238E27FC236}">
                <a16:creationId xmlns:a16="http://schemas.microsoft.com/office/drawing/2014/main" id="{664E2582-1157-00C4-EB1B-600D6EC855EF}"/>
              </a:ext>
            </a:extLst>
          </p:cNvPr>
          <p:cNvSpPr txBox="1"/>
          <p:nvPr/>
        </p:nvSpPr>
        <p:spPr bwMode="gray">
          <a:xfrm>
            <a:off x="2789102" y="5277699"/>
            <a:ext cx="1571665" cy="400110"/>
          </a:xfrm>
          <a:prstGeom prst="rect">
            <a:avLst/>
          </a:prstGeom>
          <a:solidFill>
            <a:schemeClr val="accent5"/>
          </a:solidFill>
          <a:ln>
            <a:solidFill>
              <a:schemeClr val="accent5"/>
            </a:solidFill>
          </a:ln>
        </p:spPr>
        <p:txBody>
          <a:bodyPr wrap="square">
            <a:spAutoFit/>
          </a:bodyPr>
          <a:lstStyle/>
          <a:p>
            <a:pPr algn="ctr"/>
            <a:r>
              <a:rPr lang="en-US" sz="1000">
                <a:solidFill>
                  <a:schemeClr val="bg1"/>
                </a:solidFill>
              </a:rPr>
              <a:t>Increased ability to adapt</a:t>
            </a:r>
          </a:p>
        </p:txBody>
      </p:sp>
      <p:sp>
        <p:nvSpPr>
          <p:cNvPr id="39" name="TextBox 38">
            <a:extLst>
              <a:ext uri="{FF2B5EF4-FFF2-40B4-BE49-F238E27FC236}">
                <a16:creationId xmlns:a16="http://schemas.microsoft.com/office/drawing/2014/main" id="{680862E7-DED0-E819-C57E-084E61D7A9F2}"/>
              </a:ext>
            </a:extLst>
          </p:cNvPr>
          <p:cNvSpPr txBox="1"/>
          <p:nvPr/>
        </p:nvSpPr>
        <p:spPr bwMode="gray">
          <a:xfrm>
            <a:off x="5282747" y="1766453"/>
            <a:ext cx="6290419" cy="307777"/>
          </a:xfrm>
          <a:prstGeom prst="rect">
            <a:avLst/>
          </a:prstGeom>
          <a:solidFill>
            <a:schemeClr val="accent1"/>
          </a:solidFill>
          <a:ln>
            <a:solidFill>
              <a:schemeClr val="accent1"/>
            </a:solidFill>
          </a:ln>
        </p:spPr>
        <p:txBody>
          <a:bodyPr wrap="square" lIns="91440" tIns="45720" rIns="91440" bIns="45720" anchor="ctr">
            <a:spAutoFit/>
          </a:bodyPr>
          <a:lstStyle/>
          <a:p>
            <a:pPr algn="ctr"/>
            <a:r>
              <a:rPr lang="en-US" sz="1400" b="1">
                <a:solidFill>
                  <a:schemeClr val="bg1"/>
                </a:solidFill>
              </a:rPr>
              <a:t>Strategies and Drivers</a:t>
            </a:r>
          </a:p>
        </p:txBody>
      </p:sp>
      <p:sp>
        <p:nvSpPr>
          <p:cNvPr id="40" name="Rectangle 39">
            <a:extLst>
              <a:ext uri="{FF2B5EF4-FFF2-40B4-BE49-F238E27FC236}">
                <a16:creationId xmlns:a16="http://schemas.microsoft.com/office/drawing/2014/main" id="{F20263EA-47DA-7764-A123-F0FFC6D61B5D}"/>
              </a:ext>
            </a:extLst>
          </p:cNvPr>
          <p:cNvSpPr/>
          <p:nvPr/>
        </p:nvSpPr>
        <p:spPr bwMode="gray">
          <a:xfrm>
            <a:off x="5282748" y="2308411"/>
            <a:ext cx="6290419" cy="3579836"/>
          </a:xfrm>
          <a:prstGeom prst="rect">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a:endParaRPr lang="en-US" sz="1200">
              <a:solidFill>
                <a:srgbClr val="545454"/>
              </a:solidFill>
              <a:latin typeface="Open Sans" panose="020B0606030504020204" pitchFamily="34" charset="0"/>
            </a:endParaRPr>
          </a:p>
        </p:txBody>
      </p:sp>
      <p:sp>
        <p:nvSpPr>
          <p:cNvPr id="43" name="TextBox 42">
            <a:extLst>
              <a:ext uri="{FF2B5EF4-FFF2-40B4-BE49-F238E27FC236}">
                <a16:creationId xmlns:a16="http://schemas.microsoft.com/office/drawing/2014/main" id="{9E415739-572F-FF24-6164-8AF6E7820A1E}"/>
              </a:ext>
            </a:extLst>
          </p:cNvPr>
          <p:cNvSpPr txBox="1"/>
          <p:nvPr/>
        </p:nvSpPr>
        <p:spPr bwMode="gray">
          <a:xfrm>
            <a:off x="8832906" y="2436527"/>
            <a:ext cx="1571665" cy="415498"/>
          </a:xfrm>
          <a:prstGeom prst="rect">
            <a:avLst/>
          </a:prstGeom>
          <a:solidFill>
            <a:schemeClr val="accent1"/>
          </a:solidFill>
          <a:ln>
            <a:solidFill>
              <a:schemeClr val="accent1"/>
            </a:solidFill>
          </a:ln>
        </p:spPr>
        <p:txBody>
          <a:bodyPr wrap="square">
            <a:spAutoFit/>
          </a:bodyPr>
          <a:lstStyle/>
          <a:p>
            <a:pPr algn="ctr"/>
            <a:r>
              <a:rPr lang="en-US" sz="1050">
                <a:solidFill>
                  <a:schemeClr val="bg1"/>
                </a:solidFill>
              </a:rPr>
              <a:t>Silvo-pastoral integration</a:t>
            </a:r>
          </a:p>
        </p:txBody>
      </p:sp>
      <p:cxnSp>
        <p:nvCxnSpPr>
          <p:cNvPr id="74" name="Straight Arrow Connector 73">
            <a:extLst>
              <a:ext uri="{FF2B5EF4-FFF2-40B4-BE49-F238E27FC236}">
                <a16:creationId xmlns:a16="http://schemas.microsoft.com/office/drawing/2014/main" id="{E413E128-1204-B6B1-21BA-8D2AD7CD07D8}"/>
              </a:ext>
            </a:extLst>
          </p:cNvPr>
          <p:cNvCxnSpPr>
            <a:cxnSpLocks/>
            <a:stCxn id="43" idx="1"/>
          </p:cNvCxnSpPr>
          <p:nvPr/>
        </p:nvCxnSpPr>
        <p:spPr bwMode="gray">
          <a:xfrm flipH="1">
            <a:off x="4499969" y="2644276"/>
            <a:ext cx="4332937" cy="0"/>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CC01DDD6-6D13-1908-BD49-5731228021C0}"/>
              </a:ext>
            </a:extLst>
          </p:cNvPr>
          <p:cNvGrpSpPr/>
          <p:nvPr/>
        </p:nvGrpSpPr>
        <p:grpSpPr>
          <a:xfrm>
            <a:off x="10586353" y="2608632"/>
            <a:ext cx="356839" cy="2854713"/>
            <a:chOff x="10604810" y="2709746"/>
            <a:chExt cx="356839" cy="2854713"/>
          </a:xfrm>
        </p:grpSpPr>
        <p:grpSp>
          <p:nvGrpSpPr>
            <p:cNvPr id="64" name="Group 63">
              <a:extLst>
                <a:ext uri="{FF2B5EF4-FFF2-40B4-BE49-F238E27FC236}">
                  <a16:creationId xmlns:a16="http://schemas.microsoft.com/office/drawing/2014/main" id="{B6A833A4-18A5-F290-600A-847FDBB780FF}"/>
                </a:ext>
              </a:extLst>
            </p:cNvPr>
            <p:cNvGrpSpPr/>
            <p:nvPr/>
          </p:nvGrpSpPr>
          <p:grpSpPr>
            <a:xfrm>
              <a:off x="10604810" y="2709746"/>
              <a:ext cx="356839" cy="2854713"/>
              <a:chOff x="10604810" y="2709746"/>
              <a:chExt cx="356839" cy="2854713"/>
            </a:xfrm>
          </p:grpSpPr>
          <p:cxnSp>
            <p:nvCxnSpPr>
              <p:cNvPr id="60" name="Straight Connector 59">
                <a:extLst>
                  <a:ext uri="{FF2B5EF4-FFF2-40B4-BE49-F238E27FC236}">
                    <a16:creationId xmlns:a16="http://schemas.microsoft.com/office/drawing/2014/main" id="{60590808-4747-7091-7D8B-75A131F35406}"/>
                  </a:ext>
                </a:extLst>
              </p:cNvPr>
              <p:cNvCxnSpPr/>
              <p:nvPr/>
            </p:nvCxnSpPr>
            <p:spPr bwMode="gray">
              <a:xfrm>
                <a:off x="10961649" y="2709746"/>
                <a:ext cx="0" cy="2854713"/>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CB96CD5-2984-3143-5307-8FA7BBA26C05}"/>
                  </a:ext>
                </a:extLst>
              </p:cNvPr>
              <p:cNvCxnSpPr/>
              <p:nvPr/>
            </p:nvCxnSpPr>
            <p:spPr bwMode="gray">
              <a:xfrm>
                <a:off x="10604810" y="2709746"/>
                <a:ext cx="356839"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6B49333-116A-FCC6-78FE-98CA56295814}"/>
                  </a:ext>
                </a:extLst>
              </p:cNvPr>
              <p:cNvCxnSpPr/>
              <p:nvPr/>
            </p:nvCxnSpPr>
            <p:spPr bwMode="gray">
              <a:xfrm>
                <a:off x="10604810" y="5564459"/>
                <a:ext cx="356839"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grpSp>
        <p:cxnSp>
          <p:nvCxnSpPr>
            <p:cNvPr id="68" name="Straight Arrow Connector 67">
              <a:extLst>
                <a:ext uri="{FF2B5EF4-FFF2-40B4-BE49-F238E27FC236}">
                  <a16:creationId xmlns:a16="http://schemas.microsoft.com/office/drawing/2014/main" id="{29EC0BCD-48D3-D576-96BC-F24E718A0C47}"/>
                </a:ext>
              </a:extLst>
            </p:cNvPr>
            <p:cNvCxnSpPr/>
            <p:nvPr/>
          </p:nvCxnSpPr>
          <p:spPr bwMode="gray">
            <a:xfrm flipH="1">
              <a:off x="10604810" y="2709746"/>
              <a:ext cx="356839" cy="0"/>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3EF14E26-96B0-E810-80DE-BC4A69B1ABBD}"/>
                </a:ext>
              </a:extLst>
            </p:cNvPr>
            <p:cNvCxnSpPr/>
            <p:nvPr/>
          </p:nvCxnSpPr>
          <p:spPr bwMode="gray">
            <a:xfrm flipH="1">
              <a:off x="10604810" y="5564459"/>
              <a:ext cx="356839" cy="0"/>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grpSp>
      <p:sp>
        <p:nvSpPr>
          <p:cNvPr id="54" name="TextBox 53">
            <a:extLst>
              <a:ext uri="{FF2B5EF4-FFF2-40B4-BE49-F238E27FC236}">
                <a16:creationId xmlns:a16="http://schemas.microsoft.com/office/drawing/2014/main" id="{23169AB9-2B49-08C0-C390-505B15D91988}"/>
              </a:ext>
            </a:extLst>
          </p:cNvPr>
          <p:cNvSpPr txBox="1"/>
          <p:nvPr/>
        </p:nvSpPr>
        <p:spPr bwMode="gray">
          <a:xfrm>
            <a:off x="9884990" y="3776763"/>
            <a:ext cx="1571665" cy="415498"/>
          </a:xfrm>
          <a:prstGeom prst="rect">
            <a:avLst/>
          </a:prstGeom>
          <a:solidFill>
            <a:schemeClr val="accent1"/>
          </a:solidFill>
          <a:ln>
            <a:solidFill>
              <a:schemeClr val="accent1"/>
            </a:solidFill>
          </a:ln>
        </p:spPr>
        <p:txBody>
          <a:bodyPr wrap="square">
            <a:spAutoFit/>
          </a:bodyPr>
          <a:lstStyle/>
          <a:p>
            <a:pPr algn="ctr"/>
            <a:r>
              <a:rPr lang="en-US" sz="1050">
                <a:solidFill>
                  <a:schemeClr val="bg1"/>
                </a:solidFill>
              </a:rPr>
              <a:t>Access to shared information</a:t>
            </a:r>
          </a:p>
        </p:txBody>
      </p:sp>
      <p:sp>
        <p:nvSpPr>
          <p:cNvPr id="42" name="TextBox 41">
            <a:extLst>
              <a:ext uri="{FF2B5EF4-FFF2-40B4-BE49-F238E27FC236}">
                <a16:creationId xmlns:a16="http://schemas.microsoft.com/office/drawing/2014/main" id="{AB82AB93-2AB1-55AD-ED4E-BAD9221E54C2}"/>
              </a:ext>
            </a:extLst>
          </p:cNvPr>
          <p:cNvSpPr txBox="1"/>
          <p:nvPr/>
        </p:nvSpPr>
        <p:spPr bwMode="gray">
          <a:xfrm>
            <a:off x="7123593" y="2436527"/>
            <a:ext cx="1571665" cy="415498"/>
          </a:xfrm>
          <a:prstGeom prst="rect">
            <a:avLst/>
          </a:prstGeom>
          <a:solidFill>
            <a:schemeClr val="accent1"/>
          </a:solidFill>
          <a:ln>
            <a:solidFill>
              <a:schemeClr val="accent1"/>
            </a:solidFill>
          </a:ln>
        </p:spPr>
        <p:txBody>
          <a:bodyPr wrap="square">
            <a:spAutoFit/>
          </a:bodyPr>
          <a:lstStyle/>
          <a:p>
            <a:pPr algn="ctr"/>
            <a:r>
              <a:rPr lang="en-US" sz="1050">
                <a:solidFill>
                  <a:schemeClr val="bg1"/>
                </a:solidFill>
              </a:rPr>
              <a:t>Pasture management and grazing practices</a:t>
            </a:r>
          </a:p>
        </p:txBody>
      </p:sp>
      <p:sp>
        <p:nvSpPr>
          <p:cNvPr id="41" name="TextBox 40">
            <a:extLst>
              <a:ext uri="{FF2B5EF4-FFF2-40B4-BE49-F238E27FC236}">
                <a16:creationId xmlns:a16="http://schemas.microsoft.com/office/drawing/2014/main" id="{1AD12575-9456-D3BB-930C-0533D1114FA7}"/>
              </a:ext>
            </a:extLst>
          </p:cNvPr>
          <p:cNvSpPr txBox="1"/>
          <p:nvPr/>
        </p:nvSpPr>
        <p:spPr bwMode="gray">
          <a:xfrm>
            <a:off x="5420396" y="2436702"/>
            <a:ext cx="1571665" cy="415498"/>
          </a:xfrm>
          <a:prstGeom prst="rect">
            <a:avLst/>
          </a:prstGeom>
          <a:solidFill>
            <a:schemeClr val="accent1"/>
          </a:solidFill>
          <a:ln>
            <a:solidFill>
              <a:schemeClr val="accent1"/>
            </a:solidFill>
          </a:ln>
        </p:spPr>
        <p:txBody>
          <a:bodyPr wrap="square">
            <a:spAutoFit/>
          </a:bodyPr>
          <a:lstStyle/>
          <a:p>
            <a:pPr algn="ctr"/>
            <a:r>
              <a:rPr lang="en-US" sz="1050">
                <a:solidFill>
                  <a:schemeClr val="bg1"/>
                </a:solidFill>
              </a:rPr>
              <a:t>Deforestation prevention</a:t>
            </a:r>
          </a:p>
        </p:txBody>
      </p:sp>
      <p:cxnSp>
        <p:nvCxnSpPr>
          <p:cNvPr id="77" name="Straight Arrow Connector 76">
            <a:extLst>
              <a:ext uri="{FF2B5EF4-FFF2-40B4-BE49-F238E27FC236}">
                <a16:creationId xmlns:a16="http://schemas.microsoft.com/office/drawing/2014/main" id="{0113347C-B809-B76D-12F4-23D723764510}"/>
              </a:ext>
            </a:extLst>
          </p:cNvPr>
          <p:cNvCxnSpPr>
            <a:cxnSpLocks/>
            <a:stCxn id="125" idx="1"/>
          </p:cNvCxnSpPr>
          <p:nvPr/>
        </p:nvCxnSpPr>
        <p:spPr bwMode="gray">
          <a:xfrm flipH="1">
            <a:off x="4499967" y="3169634"/>
            <a:ext cx="4342460" cy="0"/>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BE013027-82F1-81AC-DF8B-7B5B7C8D2A13}"/>
              </a:ext>
            </a:extLst>
          </p:cNvPr>
          <p:cNvSpPr txBox="1"/>
          <p:nvPr/>
        </p:nvSpPr>
        <p:spPr bwMode="gray">
          <a:xfrm>
            <a:off x="5420396" y="2940830"/>
            <a:ext cx="1571665" cy="415498"/>
          </a:xfrm>
          <a:prstGeom prst="rect">
            <a:avLst/>
          </a:prstGeom>
          <a:solidFill>
            <a:schemeClr val="accent1"/>
          </a:solidFill>
          <a:ln>
            <a:solidFill>
              <a:schemeClr val="accent1"/>
            </a:solidFill>
          </a:ln>
        </p:spPr>
        <p:txBody>
          <a:bodyPr wrap="square">
            <a:spAutoFit/>
          </a:bodyPr>
          <a:lstStyle/>
          <a:p>
            <a:pPr algn="ctr"/>
            <a:r>
              <a:rPr lang="en-US" sz="1050">
                <a:solidFill>
                  <a:schemeClr val="bg1"/>
                </a:solidFill>
              </a:rPr>
              <a:t>Improved energy and resource efficiency </a:t>
            </a:r>
          </a:p>
        </p:txBody>
      </p:sp>
      <p:sp>
        <p:nvSpPr>
          <p:cNvPr id="45" name="TextBox 44">
            <a:extLst>
              <a:ext uri="{FF2B5EF4-FFF2-40B4-BE49-F238E27FC236}">
                <a16:creationId xmlns:a16="http://schemas.microsoft.com/office/drawing/2014/main" id="{4C6E61A2-6764-0EC1-7BF0-DD14D7F1BE55}"/>
              </a:ext>
            </a:extLst>
          </p:cNvPr>
          <p:cNvSpPr txBox="1"/>
          <p:nvPr/>
        </p:nvSpPr>
        <p:spPr bwMode="gray">
          <a:xfrm>
            <a:off x="7123592" y="2961885"/>
            <a:ext cx="1571665" cy="415498"/>
          </a:xfrm>
          <a:prstGeom prst="rect">
            <a:avLst/>
          </a:prstGeom>
          <a:solidFill>
            <a:schemeClr val="accent1"/>
          </a:solidFill>
          <a:ln>
            <a:solidFill>
              <a:schemeClr val="accent1"/>
            </a:solidFill>
          </a:ln>
        </p:spPr>
        <p:txBody>
          <a:bodyPr wrap="square">
            <a:spAutoFit/>
          </a:bodyPr>
          <a:lstStyle/>
          <a:p>
            <a:pPr algn="ctr"/>
            <a:r>
              <a:rPr lang="en-US" sz="1050">
                <a:solidFill>
                  <a:schemeClr val="bg1"/>
                </a:solidFill>
              </a:rPr>
              <a:t>Low-carbon supply chain</a:t>
            </a:r>
          </a:p>
        </p:txBody>
      </p:sp>
      <p:grpSp>
        <p:nvGrpSpPr>
          <p:cNvPr id="86" name="Group 85">
            <a:extLst>
              <a:ext uri="{FF2B5EF4-FFF2-40B4-BE49-F238E27FC236}">
                <a16:creationId xmlns:a16="http://schemas.microsoft.com/office/drawing/2014/main" id="{4ACDD181-914D-8224-A43B-755A6EFDDD79}"/>
              </a:ext>
            </a:extLst>
          </p:cNvPr>
          <p:cNvGrpSpPr/>
          <p:nvPr/>
        </p:nvGrpSpPr>
        <p:grpSpPr>
          <a:xfrm>
            <a:off x="5178010" y="3659051"/>
            <a:ext cx="3517247" cy="627101"/>
            <a:chOff x="5196467" y="3760165"/>
            <a:chExt cx="3517247" cy="627101"/>
          </a:xfrm>
        </p:grpSpPr>
        <p:cxnSp>
          <p:nvCxnSpPr>
            <p:cNvPr id="80" name="Straight Connector 79">
              <a:extLst>
                <a:ext uri="{FF2B5EF4-FFF2-40B4-BE49-F238E27FC236}">
                  <a16:creationId xmlns:a16="http://schemas.microsoft.com/office/drawing/2014/main" id="{20840719-6DE1-6439-E650-2159B671B3F4}"/>
                </a:ext>
              </a:extLst>
            </p:cNvPr>
            <p:cNvCxnSpPr>
              <a:cxnSpLocks/>
            </p:cNvCxnSpPr>
            <p:nvPr/>
          </p:nvCxnSpPr>
          <p:spPr bwMode="gray">
            <a:xfrm>
              <a:off x="5196467" y="3760165"/>
              <a:ext cx="2" cy="627101"/>
            </a:xfrm>
            <a:prstGeom prst="line">
              <a:avLst/>
            </a:prstGeom>
            <a:ln>
              <a:tailEnd type="none" w="med" len="lg"/>
            </a:ln>
          </p:spPr>
          <p:style>
            <a:lnRef idx="3">
              <a:schemeClr val="dk1"/>
            </a:lnRef>
            <a:fillRef idx="0">
              <a:schemeClr val="dk1"/>
            </a:fillRef>
            <a:effectRef idx="2">
              <a:schemeClr val="dk1"/>
            </a:effectRef>
            <a:fontRef idx="minor">
              <a:schemeClr val="tx1"/>
            </a:fontRef>
          </p:style>
        </p:cxnSp>
        <p:cxnSp>
          <p:nvCxnSpPr>
            <p:cNvPr id="83" name="Straight Connector 82">
              <a:extLst>
                <a:ext uri="{FF2B5EF4-FFF2-40B4-BE49-F238E27FC236}">
                  <a16:creationId xmlns:a16="http://schemas.microsoft.com/office/drawing/2014/main" id="{71DB7ED1-2EFE-F2FB-B3A5-6B270D774917}"/>
                </a:ext>
              </a:extLst>
            </p:cNvPr>
            <p:cNvCxnSpPr>
              <a:endCxn id="47" idx="3"/>
            </p:cNvCxnSpPr>
            <p:nvPr/>
          </p:nvCxnSpPr>
          <p:spPr bwMode="gray">
            <a:xfrm>
              <a:off x="5196469" y="3761341"/>
              <a:ext cx="3517245" cy="0"/>
            </a:xfrm>
            <a:prstGeom prst="line">
              <a:avLst/>
            </a:prstGeom>
            <a:ln>
              <a:tailEnd type="none" w="med" len="lg"/>
            </a:ln>
          </p:spPr>
          <p:style>
            <a:lnRef idx="3">
              <a:schemeClr val="dk1"/>
            </a:lnRef>
            <a:fillRef idx="0">
              <a:schemeClr val="dk1"/>
            </a:fillRef>
            <a:effectRef idx="2">
              <a:schemeClr val="dk1"/>
            </a:effectRef>
            <a:fontRef idx="minor">
              <a:schemeClr val="tx1"/>
            </a:fontRef>
          </p:style>
        </p:cxnSp>
        <p:cxnSp>
          <p:nvCxnSpPr>
            <p:cNvPr id="84" name="Straight Connector 83">
              <a:extLst>
                <a:ext uri="{FF2B5EF4-FFF2-40B4-BE49-F238E27FC236}">
                  <a16:creationId xmlns:a16="http://schemas.microsoft.com/office/drawing/2014/main" id="{62EEE755-438A-6132-1BE4-1D4F6392968E}"/>
                </a:ext>
              </a:extLst>
            </p:cNvPr>
            <p:cNvCxnSpPr/>
            <p:nvPr/>
          </p:nvCxnSpPr>
          <p:spPr bwMode="gray">
            <a:xfrm>
              <a:off x="5196469" y="4387266"/>
              <a:ext cx="3517245" cy="0"/>
            </a:xfrm>
            <a:prstGeom prst="line">
              <a:avLst/>
            </a:prstGeom>
            <a:ln>
              <a:tailEnd type="none" w="med" len="lg"/>
            </a:ln>
          </p:spPr>
          <p:style>
            <a:lnRef idx="3">
              <a:schemeClr val="dk1"/>
            </a:lnRef>
            <a:fillRef idx="0">
              <a:schemeClr val="dk1"/>
            </a:fillRef>
            <a:effectRef idx="2">
              <a:schemeClr val="dk1"/>
            </a:effectRef>
            <a:fontRef idx="minor">
              <a:schemeClr val="tx1"/>
            </a:fontRef>
          </p:style>
        </p:cxnSp>
      </p:grpSp>
      <p:sp>
        <p:nvSpPr>
          <p:cNvPr id="46" name="TextBox 45">
            <a:extLst>
              <a:ext uri="{FF2B5EF4-FFF2-40B4-BE49-F238E27FC236}">
                <a16:creationId xmlns:a16="http://schemas.microsoft.com/office/drawing/2014/main" id="{3E8E6C49-BA4D-625E-CDBE-8B06ACC8D31B}"/>
              </a:ext>
            </a:extLst>
          </p:cNvPr>
          <p:cNvSpPr txBox="1"/>
          <p:nvPr/>
        </p:nvSpPr>
        <p:spPr bwMode="gray">
          <a:xfrm>
            <a:off x="5420396" y="3589801"/>
            <a:ext cx="1571665" cy="415498"/>
          </a:xfrm>
          <a:prstGeom prst="rect">
            <a:avLst/>
          </a:prstGeom>
          <a:solidFill>
            <a:schemeClr val="accent1"/>
          </a:solidFill>
          <a:ln>
            <a:solidFill>
              <a:schemeClr val="accent1"/>
            </a:solidFill>
          </a:ln>
        </p:spPr>
        <p:txBody>
          <a:bodyPr wrap="square">
            <a:spAutoFit/>
          </a:bodyPr>
          <a:lstStyle/>
          <a:p>
            <a:pPr algn="ctr"/>
            <a:r>
              <a:rPr lang="en-US" sz="1050">
                <a:solidFill>
                  <a:schemeClr val="bg1"/>
                </a:solidFill>
              </a:rPr>
              <a:t>Selective herd </a:t>
            </a:r>
          </a:p>
          <a:p>
            <a:pPr algn="ctr"/>
            <a:r>
              <a:rPr lang="en-US" sz="1050">
                <a:solidFill>
                  <a:schemeClr val="bg1"/>
                </a:solidFill>
              </a:rPr>
              <a:t>genetics</a:t>
            </a:r>
          </a:p>
        </p:txBody>
      </p:sp>
      <p:sp>
        <p:nvSpPr>
          <p:cNvPr id="47" name="TextBox 46">
            <a:extLst>
              <a:ext uri="{FF2B5EF4-FFF2-40B4-BE49-F238E27FC236}">
                <a16:creationId xmlns:a16="http://schemas.microsoft.com/office/drawing/2014/main" id="{470AB635-D93E-E888-BDF0-F9FB85EC87B3}"/>
              </a:ext>
            </a:extLst>
          </p:cNvPr>
          <p:cNvSpPr txBox="1"/>
          <p:nvPr/>
        </p:nvSpPr>
        <p:spPr bwMode="gray">
          <a:xfrm>
            <a:off x="7123592" y="3573249"/>
            <a:ext cx="1571665" cy="415498"/>
          </a:xfrm>
          <a:prstGeom prst="rect">
            <a:avLst/>
          </a:prstGeom>
          <a:solidFill>
            <a:schemeClr val="accent1"/>
          </a:solidFill>
          <a:ln>
            <a:solidFill>
              <a:schemeClr val="accent1"/>
            </a:solidFill>
          </a:ln>
        </p:spPr>
        <p:txBody>
          <a:bodyPr wrap="square">
            <a:spAutoFit/>
          </a:bodyPr>
          <a:lstStyle/>
          <a:p>
            <a:pPr algn="ctr"/>
            <a:r>
              <a:rPr lang="en-US" sz="1050">
                <a:solidFill>
                  <a:schemeClr val="bg1"/>
                </a:solidFill>
              </a:rPr>
              <a:t>Improved animal health</a:t>
            </a:r>
          </a:p>
        </p:txBody>
      </p:sp>
      <p:sp>
        <p:nvSpPr>
          <p:cNvPr id="48" name="TextBox 47">
            <a:extLst>
              <a:ext uri="{FF2B5EF4-FFF2-40B4-BE49-F238E27FC236}">
                <a16:creationId xmlns:a16="http://schemas.microsoft.com/office/drawing/2014/main" id="{CF90BC2B-CD7D-3BF2-9643-D5795781AD95}"/>
              </a:ext>
            </a:extLst>
          </p:cNvPr>
          <p:cNvSpPr txBox="1"/>
          <p:nvPr/>
        </p:nvSpPr>
        <p:spPr bwMode="gray">
          <a:xfrm>
            <a:off x="5420396" y="4112857"/>
            <a:ext cx="1571665" cy="415498"/>
          </a:xfrm>
          <a:prstGeom prst="rect">
            <a:avLst/>
          </a:prstGeom>
          <a:solidFill>
            <a:schemeClr val="accent1"/>
          </a:solidFill>
          <a:ln>
            <a:solidFill>
              <a:schemeClr val="accent1"/>
            </a:solidFill>
          </a:ln>
        </p:spPr>
        <p:txBody>
          <a:bodyPr wrap="square">
            <a:spAutoFit/>
          </a:bodyPr>
          <a:lstStyle/>
          <a:p>
            <a:pPr algn="ctr"/>
            <a:r>
              <a:rPr lang="en-US" sz="1050">
                <a:solidFill>
                  <a:schemeClr val="bg1"/>
                </a:solidFill>
              </a:rPr>
              <a:t>Highest feed</a:t>
            </a:r>
          </a:p>
          <a:p>
            <a:pPr algn="ctr"/>
            <a:r>
              <a:rPr lang="en-US" sz="1050">
                <a:solidFill>
                  <a:schemeClr val="bg1"/>
                </a:solidFill>
              </a:rPr>
              <a:t>quality</a:t>
            </a:r>
          </a:p>
        </p:txBody>
      </p:sp>
      <p:sp>
        <p:nvSpPr>
          <p:cNvPr id="49" name="TextBox 48">
            <a:extLst>
              <a:ext uri="{FF2B5EF4-FFF2-40B4-BE49-F238E27FC236}">
                <a16:creationId xmlns:a16="http://schemas.microsoft.com/office/drawing/2014/main" id="{B3A908E1-1DBC-9E11-DD9E-2644C391EAAB}"/>
              </a:ext>
            </a:extLst>
          </p:cNvPr>
          <p:cNvSpPr txBox="1"/>
          <p:nvPr/>
        </p:nvSpPr>
        <p:spPr bwMode="gray">
          <a:xfrm>
            <a:off x="7123592" y="4119384"/>
            <a:ext cx="1571665" cy="415498"/>
          </a:xfrm>
          <a:prstGeom prst="rect">
            <a:avLst/>
          </a:prstGeom>
          <a:solidFill>
            <a:schemeClr val="accent1"/>
          </a:solidFill>
          <a:ln>
            <a:solidFill>
              <a:schemeClr val="accent1"/>
            </a:solidFill>
          </a:ln>
        </p:spPr>
        <p:txBody>
          <a:bodyPr wrap="square">
            <a:spAutoFit/>
          </a:bodyPr>
          <a:lstStyle/>
          <a:p>
            <a:pPr algn="ctr"/>
            <a:r>
              <a:rPr lang="en-US" sz="1050">
                <a:solidFill>
                  <a:schemeClr val="bg1"/>
                </a:solidFill>
              </a:rPr>
              <a:t>Manure </a:t>
            </a:r>
          </a:p>
          <a:p>
            <a:pPr algn="ctr"/>
            <a:r>
              <a:rPr lang="en-US" sz="1050">
                <a:solidFill>
                  <a:schemeClr val="bg1"/>
                </a:solidFill>
              </a:rPr>
              <a:t>management</a:t>
            </a:r>
          </a:p>
        </p:txBody>
      </p:sp>
      <p:cxnSp>
        <p:nvCxnSpPr>
          <p:cNvPr id="88" name="Straight Arrow Connector 87">
            <a:extLst>
              <a:ext uri="{FF2B5EF4-FFF2-40B4-BE49-F238E27FC236}">
                <a16:creationId xmlns:a16="http://schemas.microsoft.com/office/drawing/2014/main" id="{93562802-33A9-2BE5-5827-01F5F04A4480}"/>
              </a:ext>
            </a:extLst>
          </p:cNvPr>
          <p:cNvCxnSpPr/>
          <p:nvPr/>
        </p:nvCxnSpPr>
        <p:spPr bwMode="gray">
          <a:xfrm flipH="1" flipV="1">
            <a:off x="4499967" y="3356328"/>
            <a:ext cx="678045" cy="648971"/>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10596A32-790D-7B47-8683-880BA7AEEE4C}"/>
              </a:ext>
            </a:extLst>
          </p:cNvPr>
          <p:cNvCxnSpPr>
            <a:cxnSpLocks/>
          </p:cNvCxnSpPr>
          <p:nvPr/>
        </p:nvCxnSpPr>
        <p:spPr bwMode="gray">
          <a:xfrm flipH="1" flipV="1">
            <a:off x="4499963" y="3972182"/>
            <a:ext cx="678049" cy="33117"/>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A1311814-8A00-094A-4126-1C3E0FCBFF9C}"/>
              </a:ext>
            </a:extLst>
          </p:cNvPr>
          <p:cNvCxnSpPr/>
          <p:nvPr/>
        </p:nvCxnSpPr>
        <p:spPr bwMode="gray">
          <a:xfrm flipH="1">
            <a:off x="4499967" y="4005299"/>
            <a:ext cx="678045" cy="874145"/>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grpSp>
        <p:nvGrpSpPr>
          <p:cNvPr id="95" name="Group 94">
            <a:extLst>
              <a:ext uri="{FF2B5EF4-FFF2-40B4-BE49-F238E27FC236}">
                <a16:creationId xmlns:a16="http://schemas.microsoft.com/office/drawing/2014/main" id="{8D1781B3-A12A-48DD-FDC3-81267F46EDCC}"/>
              </a:ext>
            </a:extLst>
          </p:cNvPr>
          <p:cNvGrpSpPr/>
          <p:nvPr/>
        </p:nvGrpSpPr>
        <p:grpSpPr>
          <a:xfrm>
            <a:off x="5178011" y="4980294"/>
            <a:ext cx="3517245" cy="505154"/>
            <a:chOff x="5196469" y="3882112"/>
            <a:chExt cx="3517245" cy="505154"/>
          </a:xfrm>
        </p:grpSpPr>
        <p:cxnSp>
          <p:nvCxnSpPr>
            <p:cNvPr id="96" name="Straight Connector 95">
              <a:extLst>
                <a:ext uri="{FF2B5EF4-FFF2-40B4-BE49-F238E27FC236}">
                  <a16:creationId xmlns:a16="http://schemas.microsoft.com/office/drawing/2014/main" id="{D2C337F8-8ED1-4AC6-2C77-CCD2FA47DA70}"/>
                </a:ext>
              </a:extLst>
            </p:cNvPr>
            <p:cNvCxnSpPr>
              <a:cxnSpLocks/>
            </p:cNvCxnSpPr>
            <p:nvPr/>
          </p:nvCxnSpPr>
          <p:spPr bwMode="gray">
            <a:xfrm>
              <a:off x="5196469" y="3882112"/>
              <a:ext cx="0" cy="505154"/>
            </a:xfrm>
            <a:prstGeom prst="line">
              <a:avLst/>
            </a:prstGeom>
            <a:ln>
              <a:tailEnd type="none" w="med" len="lg"/>
            </a:ln>
          </p:spPr>
          <p:style>
            <a:lnRef idx="3">
              <a:schemeClr val="dk1"/>
            </a:lnRef>
            <a:fillRef idx="0">
              <a:schemeClr val="dk1"/>
            </a:fillRef>
            <a:effectRef idx="2">
              <a:schemeClr val="dk1"/>
            </a:effectRef>
            <a:fontRef idx="minor">
              <a:schemeClr val="tx1"/>
            </a:fontRef>
          </p:style>
        </p:cxnSp>
        <p:cxnSp>
          <p:nvCxnSpPr>
            <p:cNvPr id="97" name="Straight Connector 96">
              <a:extLst>
                <a:ext uri="{FF2B5EF4-FFF2-40B4-BE49-F238E27FC236}">
                  <a16:creationId xmlns:a16="http://schemas.microsoft.com/office/drawing/2014/main" id="{35FFF6A8-9E48-B2C4-2872-A8A613D14CAE}"/>
                </a:ext>
              </a:extLst>
            </p:cNvPr>
            <p:cNvCxnSpPr/>
            <p:nvPr/>
          </p:nvCxnSpPr>
          <p:spPr bwMode="gray">
            <a:xfrm>
              <a:off x="5196469" y="3882112"/>
              <a:ext cx="3517245" cy="0"/>
            </a:xfrm>
            <a:prstGeom prst="line">
              <a:avLst/>
            </a:prstGeom>
            <a:ln>
              <a:tailEnd type="none" w="med" len="lg"/>
            </a:ln>
          </p:spPr>
          <p:style>
            <a:lnRef idx="3">
              <a:schemeClr val="dk1"/>
            </a:lnRef>
            <a:fillRef idx="0">
              <a:schemeClr val="dk1"/>
            </a:fillRef>
            <a:effectRef idx="2">
              <a:schemeClr val="dk1"/>
            </a:effectRef>
            <a:fontRef idx="minor">
              <a:schemeClr val="tx1"/>
            </a:fontRef>
          </p:style>
        </p:cxnSp>
        <p:cxnSp>
          <p:nvCxnSpPr>
            <p:cNvPr id="98" name="Straight Connector 97">
              <a:extLst>
                <a:ext uri="{FF2B5EF4-FFF2-40B4-BE49-F238E27FC236}">
                  <a16:creationId xmlns:a16="http://schemas.microsoft.com/office/drawing/2014/main" id="{984FCB4C-FFB0-76D4-9881-616CF61571CF}"/>
                </a:ext>
              </a:extLst>
            </p:cNvPr>
            <p:cNvCxnSpPr/>
            <p:nvPr/>
          </p:nvCxnSpPr>
          <p:spPr bwMode="gray">
            <a:xfrm>
              <a:off x="5196469" y="4387266"/>
              <a:ext cx="3517245" cy="0"/>
            </a:xfrm>
            <a:prstGeom prst="line">
              <a:avLst/>
            </a:prstGeom>
            <a:ln>
              <a:tailEnd type="none" w="med" len="lg"/>
            </a:ln>
          </p:spPr>
          <p:style>
            <a:lnRef idx="3">
              <a:schemeClr val="dk1"/>
            </a:lnRef>
            <a:fillRef idx="0">
              <a:schemeClr val="dk1"/>
            </a:fillRef>
            <a:effectRef idx="2">
              <a:schemeClr val="dk1"/>
            </a:effectRef>
            <a:fontRef idx="minor">
              <a:schemeClr val="tx1"/>
            </a:fontRef>
          </p:style>
        </p:cxnSp>
      </p:grpSp>
      <p:sp>
        <p:nvSpPr>
          <p:cNvPr id="50" name="TextBox 49">
            <a:extLst>
              <a:ext uri="{FF2B5EF4-FFF2-40B4-BE49-F238E27FC236}">
                <a16:creationId xmlns:a16="http://schemas.microsoft.com/office/drawing/2014/main" id="{AA3F2F65-B3D0-B5DA-0C4B-7103F851E46C}"/>
              </a:ext>
            </a:extLst>
          </p:cNvPr>
          <p:cNvSpPr txBox="1"/>
          <p:nvPr/>
        </p:nvSpPr>
        <p:spPr bwMode="gray">
          <a:xfrm>
            <a:off x="5420396" y="4746572"/>
            <a:ext cx="1571665" cy="415498"/>
          </a:xfrm>
          <a:prstGeom prst="rect">
            <a:avLst/>
          </a:prstGeom>
          <a:solidFill>
            <a:schemeClr val="accent1"/>
          </a:solidFill>
          <a:ln>
            <a:solidFill>
              <a:schemeClr val="accent1"/>
            </a:solidFill>
          </a:ln>
        </p:spPr>
        <p:txBody>
          <a:bodyPr wrap="square">
            <a:spAutoFit/>
          </a:bodyPr>
          <a:lstStyle/>
          <a:p>
            <a:pPr algn="ctr"/>
            <a:r>
              <a:rPr lang="en-US" sz="1050">
                <a:solidFill>
                  <a:schemeClr val="bg1"/>
                </a:solidFill>
              </a:rPr>
              <a:t>Diversification of species and assets</a:t>
            </a:r>
          </a:p>
        </p:txBody>
      </p:sp>
      <p:sp>
        <p:nvSpPr>
          <p:cNvPr id="52" name="TextBox 51">
            <a:extLst>
              <a:ext uri="{FF2B5EF4-FFF2-40B4-BE49-F238E27FC236}">
                <a16:creationId xmlns:a16="http://schemas.microsoft.com/office/drawing/2014/main" id="{8A3F681D-CE3E-9EA4-F6EB-73F483A2ABE4}"/>
              </a:ext>
            </a:extLst>
          </p:cNvPr>
          <p:cNvSpPr txBox="1"/>
          <p:nvPr/>
        </p:nvSpPr>
        <p:spPr bwMode="gray">
          <a:xfrm>
            <a:off x="7123592" y="4746572"/>
            <a:ext cx="1571665" cy="415498"/>
          </a:xfrm>
          <a:prstGeom prst="rect">
            <a:avLst/>
          </a:prstGeom>
          <a:solidFill>
            <a:schemeClr val="accent1"/>
          </a:solidFill>
          <a:ln>
            <a:solidFill>
              <a:schemeClr val="accent1"/>
            </a:solidFill>
          </a:ln>
        </p:spPr>
        <p:txBody>
          <a:bodyPr wrap="square">
            <a:spAutoFit/>
          </a:bodyPr>
          <a:lstStyle/>
          <a:p>
            <a:pPr algn="ctr"/>
            <a:r>
              <a:rPr lang="en-US" sz="1050">
                <a:solidFill>
                  <a:schemeClr val="bg1"/>
                </a:solidFill>
              </a:rPr>
              <a:t>Adapted water management</a:t>
            </a:r>
          </a:p>
        </p:txBody>
      </p:sp>
      <p:sp>
        <p:nvSpPr>
          <p:cNvPr id="51" name="TextBox 50">
            <a:extLst>
              <a:ext uri="{FF2B5EF4-FFF2-40B4-BE49-F238E27FC236}">
                <a16:creationId xmlns:a16="http://schemas.microsoft.com/office/drawing/2014/main" id="{5336B2B8-D603-D2BA-86E7-82740202C5D8}"/>
              </a:ext>
            </a:extLst>
          </p:cNvPr>
          <p:cNvSpPr txBox="1"/>
          <p:nvPr/>
        </p:nvSpPr>
        <p:spPr bwMode="gray">
          <a:xfrm>
            <a:off x="5420396" y="5277699"/>
            <a:ext cx="1571665" cy="415498"/>
          </a:xfrm>
          <a:prstGeom prst="rect">
            <a:avLst/>
          </a:prstGeom>
          <a:solidFill>
            <a:schemeClr val="accent1"/>
          </a:solidFill>
          <a:ln>
            <a:solidFill>
              <a:schemeClr val="accent1"/>
            </a:solidFill>
          </a:ln>
        </p:spPr>
        <p:txBody>
          <a:bodyPr wrap="square">
            <a:spAutoFit/>
          </a:bodyPr>
          <a:lstStyle/>
          <a:p>
            <a:pPr algn="ctr"/>
            <a:r>
              <a:rPr lang="en-US" sz="1050">
                <a:solidFill>
                  <a:schemeClr val="bg1"/>
                </a:solidFill>
              </a:rPr>
              <a:t>Accessible and adaptable markets</a:t>
            </a:r>
          </a:p>
        </p:txBody>
      </p:sp>
      <p:sp>
        <p:nvSpPr>
          <p:cNvPr id="53" name="TextBox 52">
            <a:extLst>
              <a:ext uri="{FF2B5EF4-FFF2-40B4-BE49-F238E27FC236}">
                <a16:creationId xmlns:a16="http://schemas.microsoft.com/office/drawing/2014/main" id="{511A47CE-1FDE-788D-F5D3-AF100BE7D366}"/>
              </a:ext>
            </a:extLst>
          </p:cNvPr>
          <p:cNvSpPr txBox="1"/>
          <p:nvPr/>
        </p:nvSpPr>
        <p:spPr bwMode="gray">
          <a:xfrm>
            <a:off x="7123592" y="5277699"/>
            <a:ext cx="1571665" cy="415498"/>
          </a:xfrm>
          <a:prstGeom prst="rect">
            <a:avLst/>
          </a:prstGeom>
          <a:solidFill>
            <a:schemeClr val="accent1"/>
          </a:solidFill>
          <a:ln>
            <a:solidFill>
              <a:schemeClr val="accent1"/>
            </a:solidFill>
          </a:ln>
        </p:spPr>
        <p:txBody>
          <a:bodyPr wrap="square">
            <a:spAutoFit/>
          </a:bodyPr>
          <a:lstStyle/>
          <a:p>
            <a:pPr algn="ctr"/>
            <a:r>
              <a:rPr lang="en-US" sz="1050">
                <a:solidFill>
                  <a:schemeClr val="bg1"/>
                </a:solidFill>
              </a:rPr>
              <a:t>Technical and financial capacity</a:t>
            </a:r>
          </a:p>
        </p:txBody>
      </p:sp>
      <p:cxnSp>
        <p:nvCxnSpPr>
          <p:cNvPr id="100" name="Straight Arrow Connector 99">
            <a:extLst>
              <a:ext uri="{FF2B5EF4-FFF2-40B4-BE49-F238E27FC236}">
                <a16:creationId xmlns:a16="http://schemas.microsoft.com/office/drawing/2014/main" id="{F2187894-EBAA-206B-7900-FD13A0B9F0FA}"/>
              </a:ext>
            </a:extLst>
          </p:cNvPr>
          <p:cNvCxnSpPr>
            <a:cxnSpLocks/>
          </p:cNvCxnSpPr>
          <p:nvPr/>
        </p:nvCxnSpPr>
        <p:spPr bwMode="gray">
          <a:xfrm flipH="1">
            <a:off x="4506747" y="5218198"/>
            <a:ext cx="671263" cy="0"/>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21D08461-B7F0-9F75-FC48-6BE5DA22C5C3}"/>
              </a:ext>
            </a:extLst>
          </p:cNvPr>
          <p:cNvCxnSpPr>
            <a:stCxn id="33" idx="1"/>
          </p:cNvCxnSpPr>
          <p:nvPr/>
        </p:nvCxnSpPr>
        <p:spPr bwMode="gray">
          <a:xfrm flipH="1">
            <a:off x="1880316" y="4941834"/>
            <a:ext cx="908787" cy="0"/>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D7CB4413-3365-50BA-0A4C-B5570ECF4BA1}"/>
              </a:ext>
            </a:extLst>
          </p:cNvPr>
          <p:cNvCxnSpPr>
            <a:stCxn id="38" idx="1"/>
          </p:cNvCxnSpPr>
          <p:nvPr/>
        </p:nvCxnSpPr>
        <p:spPr bwMode="gray">
          <a:xfrm flipH="1" flipV="1">
            <a:off x="1880316" y="5017943"/>
            <a:ext cx="908786" cy="459811"/>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6F14D167-94EE-D91B-D15E-237AB58041B5}"/>
              </a:ext>
            </a:extLst>
          </p:cNvPr>
          <p:cNvCxnSpPr>
            <a:stCxn id="32" idx="1"/>
          </p:cNvCxnSpPr>
          <p:nvPr/>
        </p:nvCxnSpPr>
        <p:spPr bwMode="gray">
          <a:xfrm flipH="1">
            <a:off x="1880316" y="3788056"/>
            <a:ext cx="908786" cy="0"/>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4B082694-E9A9-2946-5DA6-EAD0D8979601}"/>
              </a:ext>
            </a:extLst>
          </p:cNvPr>
          <p:cNvCxnSpPr>
            <a:stCxn id="37" idx="1"/>
          </p:cNvCxnSpPr>
          <p:nvPr/>
        </p:nvCxnSpPr>
        <p:spPr bwMode="gray">
          <a:xfrm flipH="1">
            <a:off x="1880316" y="2644276"/>
            <a:ext cx="908789" cy="0"/>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4778B883-79F0-882B-40A8-7B3CB45E5BBE}"/>
              </a:ext>
            </a:extLst>
          </p:cNvPr>
          <p:cNvCxnSpPr>
            <a:stCxn id="31" idx="1"/>
          </p:cNvCxnSpPr>
          <p:nvPr/>
        </p:nvCxnSpPr>
        <p:spPr bwMode="gray">
          <a:xfrm flipH="1" flipV="1">
            <a:off x="1880316" y="2735721"/>
            <a:ext cx="908788" cy="412858"/>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278BC140-A2EC-2D25-AB05-149DF8E14C35}"/>
              </a:ext>
            </a:extLst>
          </p:cNvPr>
          <p:cNvCxnSpPr>
            <a:cxnSpLocks/>
            <a:stCxn id="33" idx="1"/>
          </p:cNvCxnSpPr>
          <p:nvPr/>
        </p:nvCxnSpPr>
        <p:spPr bwMode="gray">
          <a:xfrm flipH="1" flipV="1">
            <a:off x="1880316" y="4119384"/>
            <a:ext cx="908787" cy="822450"/>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6F0227AE-0CEB-5B13-A8F4-05FC5960FF0E}"/>
              </a:ext>
            </a:extLst>
          </p:cNvPr>
          <p:cNvSpPr txBox="1"/>
          <p:nvPr/>
        </p:nvSpPr>
        <p:spPr bwMode="gray">
          <a:xfrm>
            <a:off x="2805347" y="4063149"/>
            <a:ext cx="1571665" cy="415498"/>
          </a:xfrm>
          <a:prstGeom prst="rect">
            <a:avLst/>
          </a:prstGeom>
          <a:solidFill>
            <a:schemeClr val="accent5"/>
          </a:solidFill>
          <a:ln>
            <a:solidFill>
              <a:schemeClr val="accent5"/>
            </a:solidFill>
          </a:ln>
        </p:spPr>
        <p:txBody>
          <a:bodyPr wrap="square">
            <a:spAutoFit/>
          </a:bodyPr>
          <a:lstStyle/>
          <a:p>
            <a:pPr algn="ctr"/>
            <a:r>
              <a:rPr lang="en-US" sz="1050">
                <a:solidFill>
                  <a:schemeClr val="bg1"/>
                </a:solidFill>
              </a:rPr>
              <a:t>Stimulated socio-economic development</a:t>
            </a:r>
          </a:p>
        </p:txBody>
      </p:sp>
      <p:cxnSp>
        <p:nvCxnSpPr>
          <p:cNvPr id="119" name="Straight Arrow Connector 118">
            <a:extLst>
              <a:ext uri="{FF2B5EF4-FFF2-40B4-BE49-F238E27FC236}">
                <a16:creationId xmlns:a16="http://schemas.microsoft.com/office/drawing/2014/main" id="{13A45792-18FA-6DEB-E82B-885927CD180F}"/>
              </a:ext>
            </a:extLst>
          </p:cNvPr>
          <p:cNvCxnSpPr>
            <a:cxnSpLocks/>
          </p:cNvCxnSpPr>
          <p:nvPr/>
        </p:nvCxnSpPr>
        <p:spPr bwMode="gray">
          <a:xfrm flipH="1" flipV="1">
            <a:off x="1880316" y="3936050"/>
            <a:ext cx="908786" cy="291848"/>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0BD09E37-304E-C23D-4BF7-11A887574B75}"/>
              </a:ext>
            </a:extLst>
          </p:cNvPr>
          <p:cNvCxnSpPr>
            <a:cxnSpLocks/>
          </p:cNvCxnSpPr>
          <p:nvPr/>
        </p:nvCxnSpPr>
        <p:spPr bwMode="gray">
          <a:xfrm flipH="1" flipV="1">
            <a:off x="4506747" y="4357519"/>
            <a:ext cx="664489" cy="860679"/>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25" name="TextBox 124">
            <a:extLst>
              <a:ext uri="{FF2B5EF4-FFF2-40B4-BE49-F238E27FC236}">
                <a16:creationId xmlns:a16="http://schemas.microsoft.com/office/drawing/2014/main" id="{9B8020E6-D367-158F-8C57-B92FEE2FA136}"/>
              </a:ext>
            </a:extLst>
          </p:cNvPr>
          <p:cNvSpPr txBox="1"/>
          <p:nvPr/>
        </p:nvSpPr>
        <p:spPr bwMode="gray">
          <a:xfrm>
            <a:off x="8842427" y="2961885"/>
            <a:ext cx="1571665" cy="415498"/>
          </a:xfrm>
          <a:prstGeom prst="rect">
            <a:avLst/>
          </a:prstGeom>
          <a:solidFill>
            <a:schemeClr val="accent1"/>
          </a:solidFill>
          <a:ln>
            <a:solidFill>
              <a:schemeClr val="accent1"/>
            </a:solidFill>
          </a:ln>
        </p:spPr>
        <p:txBody>
          <a:bodyPr wrap="square">
            <a:spAutoFit/>
          </a:bodyPr>
          <a:lstStyle/>
          <a:p>
            <a:pPr algn="ctr"/>
            <a:r>
              <a:rPr lang="en-US" sz="1050">
                <a:solidFill>
                  <a:schemeClr val="bg1"/>
                </a:solidFill>
              </a:rPr>
              <a:t>Waste management and circular integration</a:t>
            </a:r>
          </a:p>
        </p:txBody>
      </p:sp>
    </p:spTree>
    <p:extLst>
      <p:ext uri="{BB962C8B-B14F-4D97-AF65-F5344CB8AC3E}">
        <p14:creationId xmlns:p14="http://schemas.microsoft.com/office/powerpoint/2010/main" val="2539727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169FF-8DBD-BCD0-A136-448CECA2F6E6}"/>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BBDB8754-C8E2-5E00-8F76-D62580A9910C}"/>
              </a:ext>
            </a:extLst>
          </p:cNvPr>
          <p:cNvGraphicFramePr>
            <a:graphicFrameLocks noChangeAspect="1"/>
          </p:cNvGraphicFramePr>
          <p:nvPr>
            <p:custDataLst>
              <p:tags r:id="rId2"/>
            </p:custDataLst>
            <p:extLst>
              <p:ext uri="{D42A27DB-BD31-4B8C-83A1-F6EECF244321}">
                <p14:modId xmlns:p14="http://schemas.microsoft.com/office/powerpoint/2010/main" val="256513543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4822" name="think-cell Slide" r:id="rId17" imgW="7772400" imgH="10058400" progId="TCLayout.ActiveDocument.1">
                  <p:embed/>
                </p:oleObj>
              </mc:Choice>
              <mc:Fallback>
                <p:oleObj name="think-cell Slide" r:id="rId17" imgW="7772400" imgH="10058400" progId="TCLayout.ActiveDocument.1">
                  <p:embed/>
                  <p:pic>
                    <p:nvPicPr>
                      <p:cNvPr id="4" name="think-cell data - do not delete" hidden="1">
                        <a:extLst>
                          <a:ext uri="{FF2B5EF4-FFF2-40B4-BE49-F238E27FC236}">
                            <a16:creationId xmlns:a16="http://schemas.microsoft.com/office/drawing/2014/main" id="{BBDB8754-C8E2-5E00-8F76-D62580A9910C}"/>
                          </a:ext>
                        </a:extLst>
                      </p:cNvPr>
                      <p:cNvPicPr/>
                      <p:nvPr/>
                    </p:nvPicPr>
                    <p:blipFill>
                      <a:blip r:embed="rId18"/>
                      <a:stretch>
                        <a:fillRect/>
                      </a:stretch>
                    </p:blipFill>
                    <p:spPr>
                      <a:xfrm>
                        <a:off x="1588" y="1588"/>
                        <a:ext cx="1227" cy="1588"/>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9BE37972-E25C-03FF-7E9B-A34F6DC303B0}"/>
              </a:ext>
            </a:extLst>
          </p:cNvPr>
          <p:cNvSpPr txBox="1">
            <a:spLocks/>
          </p:cNvSpPr>
          <p:nvPr/>
        </p:nvSpPr>
        <p:spPr>
          <a:xfrm>
            <a:off x="329184" y="528500"/>
            <a:ext cx="11570542" cy="882788"/>
          </a:xfrm>
          <a:prstGeom prst="rect">
            <a:avLst/>
          </a:prstGeom>
        </p:spPr>
        <p:txBody>
          <a:bodyPr vert="horz" lIns="91440" tIns="0" rIns="91440" bIns="45720" rtlCol="0" anchor="t">
            <a:normAutofit fontScale="97500"/>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r>
              <a:rPr lang="en-US" dirty="0"/>
              <a:t>Nestlé has made strides in deforestation traceability towards a deforestation-free supply chain across commodities</a:t>
            </a:r>
          </a:p>
        </p:txBody>
      </p:sp>
      <p:sp>
        <p:nvSpPr>
          <p:cNvPr id="2433" name="btfpNotesBox292759">
            <a:extLst>
              <a:ext uri="{FF2B5EF4-FFF2-40B4-BE49-F238E27FC236}">
                <a16:creationId xmlns:a16="http://schemas.microsoft.com/office/drawing/2014/main" id="{B0D042FF-2543-BE7E-C9E5-88026A85146A}"/>
              </a:ext>
            </a:extLst>
          </p:cNvPr>
          <p:cNvSpPr txBox="1"/>
          <p:nvPr>
            <p:custDataLst>
              <p:tags r:id="rId3"/>
            </p:custDataLst>
          </p:nvPr>
        </p:nvSpPr>
        <p:spPr bwMode="gray">
          <a:xfrm>
            <a:off x="329185" y="6542199"/>
            <a:ext cx="8351520"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Sources: Nestle, </a:t>
            </a:r>
            <a:r>
              <a:rPr lang="en-US" sz="800">
                <a:solidFill>
                  <a:srgbClr val="000000"/>
                </a:solidFill>
                <a:hlinkClick r:id="rId19"/>
              </a:rPr>
              <a:t>Deforestation-free supply chains</a:t>
            </a:r>
            <a:r>
              <a:rPr lang="en-US" sz="800">
                <a:solidFill>
                  <a:srgbClr val="000000"/>
                </a:solidFill>
              </a:rPr>
              <a:t>, (2024); Yahoo Finance, </a:t>
            </a:r>
            <a:r>
              <a:rPr lang="en-US" sz="800">
                <a:solidFill>
                  <a:srgbClr val="000000"/>
                </a:solidFill>
                <a:hlinkClick r:id="rId20"/>
              </a:rPr>
              <a:t>Nestlé S.A</a:t>
            </a:r>
            <a:r>
              <a:rPr lang="en-US" sz="800">
                <a:solidFill>
                  <a:srgbClr val="000000"/>
                </a:solidFill>
              </a:rPr>
              <a:t>., (2025); WRI, </a:t>
            </a:r>
            <a:r>
              <a:rPr lang="en-US" sz="800">
                <a:solidFill>
                  <a:srgbClr val="000000"/>
                </a:solidFill>
                <a:hlinkClick r:id="rId21"/>
              </a:rPr>
              <a:t>Traceability and transparency in supply chains</a:t>
            </a:r>
            <a:r>
              <a:rPr lang="en-US" sz="800">
                <a:solidFill>
                  <a:srgbClr val="000000"/>
                </a:solidFill>
              </a:rPr>
              <a:t>, (2023)</a:t>
            </a:r>
          </a:p>
          <a:p>
            <a:r>
              <a:rPr lang="en-US" sz="800">
                <a:solidFill>
                  <a:srgbClr val="000000"/>
                </a:solidFill>
              </a:rPr>
              <a:t>Credit:</a:t>
            </a:r>
            <a:r>
              <a:rPr lang="en-US" sz="800">
                <a:latin typeface="Arial"/>
                <a:cs typeface="Arial"/>
              </a:rPr>
              <a:t> </a:t>
            </a:r>
            <a:r>
              <a:rPr lang="en-US" sz="800" err="1">
                <a:latin typeface="Arial"/>
                <a:cs typeface="Arial"/>
              </a:rPr>
              <a:t>Ariela</a:t>
            </a:r>
            <a:r>
              <a:rPr lang="en-US" sz="800">
                <a:latin typeface="Arial"/>
                <a:cs typeface="Arial"/>
              </a:rPr>
              <a:t> </a:t>
            </a:r>
            <a:r>
              <a:rPr lang="en-US" sz="800" err="1">
                <a:latin typeface="Arial"/>
                <a:cs typeface="Arial"/>
              </a:rPr>
              <a:t>Farchi</a:t>
            </a:r>
            <a:r>
              <a:rPr lang="en-US" sz="800">
                <a:latin typeface="Arial"/>
                <a:cs typeface="Arial"/>
              </a:rPr>
              <a:t> Behar, Isabel </a:t>
            </a:r>
            <a:r>
              <a:rPr lang="en-US" sz="800" err="1">
                <a:latin typeface="Arial"/>
                <a:cs typeface="Arial"/>
              </a:rPr>
              <a:t>Hoyos</a:t>
            </a:r>
            <a:r>
              <a:rPr lang="en-US" sz="800">
                <a:latin typeface="Arial"/>
                <a:cs typeface="Arial"/>
              </a:rPr>
              <a:t>,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22"/>
              </a:rPr>
              <a:t>Gernot Wagner</a:t>
            </a:r>
            <a:r>
              <a:rPr lang="en-US" sz="800"/>
              <a:t>. </a:t>
            </a:r>
            <a:r>
              <a:rPr lang="en-US" sz="800">
                <a:hlinkClick r:id="rId23"/>
              </a:rPr>
              <a:t>Share with attribution</a:t>
            </a:r>
            <a:r>
              <a:rPr lang="en-US" sz="800"/>
              <a:t>: </a:t>
            </a:r>
            <a:r>
              <a:rPr lang="en-US" sz="800" err="1"/>
              <a:t>Sayn</a:t>
            </a:r>
            <a:r>
              <a:rPr lang="en-US" sz="800"/>
              <a:t>-Wittgenstein </a:t>
            </a:r>
            <a:r>
              <a:rPr lang="en-US" sz="800" i="1"/>
              <a:t>et al., </a:t>
            </a:r>
            <a:r>
              <a:rPr lang="en-US" sz="800"/>
              <a:t>“</a:t>
            </a:r>
            <a:r>
              <a:rPr lang="en-US" sz="800">
                <a:hlinkClick r:id="rId24"/>
              </a:rPr>
              <a:t>Sustainable Proteins</a:t>
            </a:r>
            <a:r>
              <a:rPr lang="en-US" sz="800"/>
              <a:t>” (16 May 2025).</a:t>
            </a:r>
            <a:endParaRPr lang="en-US" sz="800">
              <a:solidFill>
                <a:srgbClr val="000000"/>
              </a:solidFill>
            </a:endParaRPr>
          </a:p>
        </p:txBody>
      </p:sp>
      <p:sp>
        <p:nvSpPr>
          <p:cNvPr id="3" name="Pentagon 61">
            <a:extLst>
              <a:ext uri="{FF2B5EF4-FFF2-40B4-BE49-F238E27FC236}">
                <a16:creationId xmlns:a16="http://schemas.microsoft.com/office/drawing/2014/main" id="{DBDE0242-97FE-2228-28EF-84D2E99DE165}"/>
              </a:ext>
            </a:extLst>
          </p:cNvPr>
          <p:cNvSpPr/>
          <p:nvPr/>
        </p:nvSpPr>
        <p:spPr bwMode="gray">
          <a:xfrm>
            <a:off x="32754" y="25336"/>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Solutions</a:t>
            </a:r>
          </a:p>
        </p:txBody>
      </p:sp>
      <p:sp>
        <p:nvSpPr>
          <p:cNvPr id="73" name="Chevron 2">
            <a:extLst>
              <a:ext uri="{FF2B5EF4-FFF2-40B4-BE49-F238E27FC236}">
                <a16:creationId xmlns:a16="http://schemas.microsoft.com/office/drawing/2014/main" id="{5FF9B750-F1D0-F910-B2A5-5FF5D4D04715}"/>
              </a:ext>
            </a:extLst>
          </p:cNvPr>
          <p:cNvSpPr/>
          <p:nvPr/>
        </p:nvSpPr>
        <p:spPr bwMode="gray">
          <a:xfrm>
            <a:off x="1964633" y="25336"/>
            <a:ext cx="3336571" cy="359675"/>
          </a:xfrm>
          <a:prstGeom prst="chevron">
            <a:avLst>
              <a:gd name="adj" fmla="val 23887"/>
            </a:avLst>
          </a:prstGeom>
          <a:solidFill>
            <a:srgbClr val="31667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Sustainable Pastured Livestock</a:t>
            </a:r>
          </a:p>
        </p:txBody>
      </p:sp>
      <p:sp>
        <p:nvSpPr>
          <p:cNvPr id="2" name="Chevron 1">
            <a:extLst>
              <a:ext uri="{FF2B5EF4-FFF2-40B4-BE49-F238E27FC236}">
                <a16:creationId xmlns:a16="http://schemas.microsoft.com/office/drawing/2014/main" id="{5FC8290C-F221-AA9D-49AC-B9F1A2120AE8}"/>
              </a:ext>
            </a:extLst>
          </p:cNvPr>
          <p:cNvSpPr/>
          <p:nvPr/>
        </p:nvSpPr>
        <p:spPr bwMode="gray">
          <a:xfrm>
            <a:off x="5257800" y="24662"/>
            <a:ext cx="2743200" cy="356616"/>
          </a:xfrm>
          <a:prstGeom prst="chevron">
            <a:avLst>
              <a:gd name="adj" fmla="val 23887"/>
            </a:avLst>
          </a:prstGeom>
          <a:solidFill>
            <a:srgbClr val="4DACCA"/>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Case Study: Nestle</a:t>
            </a:r>
          </a:p>
        </p:txBody>
      </p:sp>
      <p:graphicFrame>
        <p:nvGraphicFramePr>
          <p:cNvPr id="6" name="Table 5">
            <a:extLst>
              <a:ext uri="{FF2B5EF4-FFF2-40B4-BE49-F238E27FC236}">
                <a16:creationId xmlns:a16="http://schemas.microsoft.com/office/drawing/2014/main" id="{470D05C2-6894-4435-1D9B-E36D00567378}"/>
              </a:ext>
            </a:extLst>
          </p:cNvPr>
          <p:cNvGraphicFramePr>
            <a:graphicFrameLocks noGrp="1"/>
          </p:cNvGraphicFramePr>
          <p:nvPr>
            <p:extLst>
              <p:ext uri="{D42A27DB-BD31-4B8C-83A1-F6EECF244321}">
                <p14:modId xmlns:p14="http://schemas.microsoft.com/office/powerpoint/2010/main" val="180927791"/>
              </p:ext>
            </p:extLst>
          </p:nvPr>
        </p:nvGraphicFramePr>
        <p:xfrm>
          <a:off x="354010" y="1564955"/>
          <a:ext cx="4472168" cy="1061653"/>
        </p:xfrm>
        <a:graphic>
          <a:graphicData uri="http://schemas.openxmlformats.org/drawingml/2006/table">
            <a:tbl>
              <a:tblPr firstRow="1" bandRow="1">
                <a:tableStyleId>{2D5ABB26-0587-4C30-8999-92F81FD0307C}</a:tableStyleId>
              </a:tblPr>
              <a:tblGrid>
                <a:gridCol w="1358014">
                  <a:extLst>
                    <a:ext uri="{9D8B030D-6E8A-4147-A177-3AD203B41FA5}">
                      <a16:colId xmlns:a16="http://schemas.microsoft.com/office/drawing/2014/main" val="1209005246"/>
                    </a:ext>
                  </a:extLst>
                </a:gridCol>
                <a:gridCol w="3114154">
                  <a:extLst>
                    <a:ext uri="{9D8B030D-6E8A-4147-A177-3AD203B41FA5}">
                      <a16:colId xmlns:a16="http://schemas.microsoft.com/office/drawing/2014/main" val="2625873288"/>
                    </a:ext>
                  </a:extLst>
                </a:gridCol>
              </a:tblGrid>
              <a:tr h="235169">
                <a:tc>
                  <a:txBody>
                    <a:bodyPr/>
                    <a:lstStyle/>
                    <a:p>
                      <a:pPr marL="0" indent="0">
                        <a:spcBef>
                          <a:spcPts val="0"/>
                        </a:spcBef>
                        <a:buNone/>
                      </a:pPr>
                      <a:r>
                        <a:rPr lang="en-US" sz="1000" b="1"/>
                        <a:t>Founded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11200" rtl="0" eaLnBrk="1" fontAlgn="b" latinLnBrk="0" hangingPunct="1">
                        <a:lnSpc>
                          <a:spcPct val="100000"/>
                        </a:lnSpc>
                        <a:spcBef>
                          <a:spcPts val="0"/>
                        </a:spcBef>
                        <a:spcAft>
                          <a:spcPts val="0"/>
                        </a:spcAft>
                        <a:buClrTx/>
                        <a:buSzTx/>
                        <a:buFontTx/>
                        <a:buNone/>
                        <a:tabLst/>
                        <a:defRPr/>
                      </a:pPr>
                      <a:r>
                        <a:rPr lang="en-US" sz="1000" kern="1200">
                          <a:solidFill>
                            <a:schemeClr val="tx1"/>
                          </a:solidFill>
                          <a:effectLst/>
                          <a:latin typeface="+mn-lt"/>
                          <a:ea typeface="+mn-ea"/>
                          <a:cs typeface="+mn-cs"/>
                        </a:rPr>
                        <a:t>1866 by </a:t>
                      </a:r>
                      <a:r>
                        <a:rPr lang="en-US" sz="1000" b="0" i="0" u="none" strike="noStrike" kern="1200">
                          <a:solidFill>
                            <a:schemeClr val="tx1"/>
                          </a:solidFill>
                          <a:effectLst/>
                          <a:latin typeface="+mn-lt"/>
                          <a:ea typeface="+mn-ea"/>
                          <a:cs typeface="+mn-cs"/>
                        </a:rPr>
                        <a:t>Henri Nestlé</a:t>
                      </a:r>
                      <a:endParaRPr lang="en-US" sz="1000" kern="1200">
                        <a:solidFill>
                          <a:schemeClr val="tx1"/>
                        </a:solidFill>
                        <a:effectLst/>
                        <a:latin typeface="Arial" panose="020B0604020202020204" pitchFamily="34" charset="0"/>
                        <a:ea typeface="+mn-ea"/>
                        <a:cs typeface="Arial" panose="020B0604020202020204" pitchFamily="34" charset="0"/>
                      </a:endParaRP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05080875"/>
                  </a:ext>
                </a:extLst>
              </a:tr>
              <a:tr h="405013">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1000" b="1"/>
                        <a:t>Headquarters</a:t>
                      </a:r>
                    </a:p>
                    <a:p>
                      <a:pPr marL="0" marR="0" lvl="0" indent="0" algn="l">
                        <a:lnSpc>
                          <a:spcPct val="100000"/>
                        </a:lnSpc>
                        <a:spcBef>
                          <a:spcPts val="0"/>
                        </a:spcBef>
                        <a:spcAft>
                          <a:spcPts val="0"/>
                        </a:spcAft>
                        <a:buNone/>
                      </a:pPr>
                      <a:endParaRPr lang="en-US" sz="1000" b="1"/>
                    </a:p>
                  </a:txBody>
                  <a:tcPr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defTabSz="711200" rtl="0" eaLnBrk="1" fontAlgn="b" latinLnBrk="0" hangingPunct="1">
                        <a:lnSpc>
                          <a:spcPct val="100000"/>
                        </a:lnSpc>
                        <a:spcBef>
                          <a:spcPts val="0"/>
                        </a:spcBef>
                        <a:spcAft>
                          <a:spcPts val="0"/>
                        </a:spcAft>
                        <a:buNone/>
                      </a:pPr>
                      <a:r>
                        <a:rPr lang="en-US" sz="1000" kern="1200">
                          <a:solidFill>
                            <a:schemeClr val="tx1"/>
                          </a:solidFill>
                          <a:latin typeface="+mn-lt"/>
                          <a:ea typeface="+mn-ea"/>
                          <a:cs typeface="+mn-cs"/>
                        </a:rPr>
                        <a:t>Vevey, Switzerland</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87815052"/>
                  </a:ext>
                </a:extLst>
              </a:tr>
              <a:tr h="391948">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1000" b="1"/>
                        <a:t>Revenue</a:t>
                      </a:r>
                    </a:p>
                    <a:p>
                      <a:pPr marL="0" indent="0">
                        <a:spcBef>
                          <a:spcPts val="0"/>
                        </a:spcBef>
                        <a:buNone/>
                      </a:pPr>
                      <a:endParaRPr lang="en-US" sz="1000" b="1"/>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defTabSz="711200" rtl="0" eaLnBrk="1" fontAlgn="b" latinLnBrk="0" hangingPunct="1">
                        <a:lnSpc>
                          <a:spcPct val="100000"/>
                        </a:lnSpc>
                        <a:spcBef>
                          <a:spcPts val="0"/>
                        </a:spcBef>
                        <a:spcAft>
                          <a:spcPts val="0"/>
                        </a:spcAft>
                        <a:buNone/>
                      </a:pPr>
                      <a:r>
                        <a:rPr lang="en-US" sz="1000" kern="1200">
                          <a:solidFill>
                            <a:schemeClr val="tx1"/>
                          </a:solidFill>
                          <a:latin typeface="+mn-lt"/>
                          <a:ea typeface="+mn-ea"/>
                          <a:cs typeface="+mn-cs"/>
                        </a:rPr>
                        <a:t>$91.72 million (2024)</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56153290"/>
                  </a:ext>
                </a:extLst>
              </a:tr>
            </a:tbl>
          </a:graphicData>
        </a:graphic>
      </p:graphicFrame>
      <p:graphicFrame>
        <p:nvGraphicFramePr>
          <p:cNvPr id="47" name="Chart 46">
            <a:extLst>
              <a:ext uri="{FF2B5EF4-FFF2-40B4-BE49-F238E27FC236}">
                <a16:creationId xmlns:a16="http://schemas.microsoft.com/office/drawing/2014/main" id="{339D13FE-89D2-CE98-FF6D-063B06C4F8A4}"/>
              </a:ext>
            </a:extLst>
          </p:cNvPr>
          <p:cNvGraphicFramePr/>
          <p:nvPr>
            <p:custDataLst>
              <p:tags r:id="rId4"/>
            </p:custDataLst>
            <p:extLst>
              <p:ext uri="{D42A27DB-BD31-4B8C-83A1-F6EECF244321}">
                <p14:modId xmlns:p14="http://schemas.microsoft.com/office/powerpoint/2010/main" val="4098279289"/>
              </p:ext>
            </p:extLst>
          </p:nvPr>
        </p:nvGraphicFramePr>
        <p:xfrm>
          <a:off x="206375" y="3354388"/>
          <a:ext cx="2414588" cy="2865437"/>
        </p:xfrm>
        <a:graphic>
          <a:graphicData uri="http://schemas.openxmlformats.org/drawingml/2006/chart">
            <c:chart xmlns:c="http://schemas.openxmlformats.org/drawingml/2006/chart" xmlns:r="http://schemas.openxmlformats.org/officeDocument/2006/relationships" r:id="rId25"/>
          </a:graphicData>
        </a:graphic>
      </p:graphicFrame>
      <p:sp>
        <p:nvSpPr>
          <p:cNvPr id="36" name="Rectangle 35">
            <a:extLst>
              <a:ext uri="{FF2B5EF4-FFF2-40B4-BE49-F238E27FC236}">
                <a16:creationId xmlns:a16="http://schemas.microsoft.com/office/drawing/2014/main" id="{E43D2BD5-6C4B-C3A1-2DCC-CB9780590FE5}"/>
              </a:ext>
            </a:extLst>
          </p:cNvPr>
          <p:cNvSpPr/>
          <p:nvPr>
            <p:custDataLst>
              <p:tags r:id="rId5"/>
            </p:custDataLst>
          </p:nvPr>
        </p:nvSpPr>
        <p:spPr bwMode="auto">
          <a:xfrm>
            <a:off x="2655888" y="3371850"/>
            <a:ext cx="142875" cy="106363"/>
          </a:xfrm>
          <a:prstGeom prst="rect">
            <a:avLst/>
          </a:prstGeom>
          <a:solidFill>
            <a:schemeClr val="accent3"/>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GB" sz="1600" err="1">
              <a:solidFill>
                <a:schemeClr val="tx1"/>
              </a:solidFill>
            </a:endParaRPr>
          </a:p>
        </p:txBody>
      </p:sp>
      <p:sp>
        <p:nvSpPr>
          <p:cNvPr id="37" name="Rectangle 36">
            <a:extLst>
              <a:ext uri="{FF2B5EF4-FFF2-40B4-BE49-F238E27FC236}">
                <a16:creationId xmlns:a16="http://schemas.microsoft.com/office/drawing/2014/main" id="{6B96B055-2881-2DA1-1BE1-346A5D50550D}"/>
              </a:ext>
            </a:extLst>
          </p:cNvPr>
          <p:cNvSpPr/>
          <p:nvPr>
            <p:custDataLst>
              <p:tags r:id="rId6"/>
            </p:custDataLst>
          </p:nvPr>
        </p:nvSpPr>
        <p:spPr bwMode="auto">
          <a:xfrm>
            <a:off x="2655888" y="3544888"/>
            <a:ext cx="142875" cy="106363"/>
          </a:xfrm>
          <a:prstGeom prst="rect">
            <a:avLst/>
          </a:prstGeom>
          <a:solidFill>
            <a:schemeClr val="accent4"/>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GB" sz="1600" err="1">
              <a:solidFill>
                <a:schemeClr val="tx1"/>
              </a:solidFill>
            </a:endParaRPr>
          </a:p>
        </p:txBody>
      </p:sp>
      <p:sp>
        <p:nvSpPr>
          <p:cNvPr id="38" name="Rectangle 37">
            <a:extLst>
              <a:ext uri="{FF2B5EF4-FFF2-40B4-BE49-F238E27FC236}">
                <a16:creationId xmlns:a16="http://schemas.microsoft.com/office/drawing/2014/main" id="{2D1D2166-F710-B7B8-B0AC-9BD4A41AA9F4}"/>
              </a:ext>
            </a:extLst>
          </p:cNvPr>
          <p:cNvSpPr/>
          <p:nvPr>
            <p:custDataLst>
              <p:tags r:id="rId7"/>
            </p:custDataLst>
          </p:nvPr>
        </p:nvSpPr>
        <p:spPr bwMode="auto">
          <a:xfrm>
            <a:off x="2655888" y="3717925"/>
            <a:ext cx="142875" cy="106363"/>
          </a:xfrm>
          <a:prstGeom prst="rect">
            <a:avLst/>
          </a:prstGeom>
          <a:solidFill>
            <a:schemeClr val="accent5"/>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GB" sz="1600" err="1">
              <a:solidFill>
                <a:schemeClr val="tx1"/>
              </a:solidFill>
            </a:endParaRPr>
          </a:p>
        </p:txBody>
      </p:sp>
      <p:sp>
        <p:nvSpPr>
          <p:cNvPr id="39" name="Rectangle 38">
            <a:extLst>
              <a:ext uri="{FF2B5EF4-FFF2-40B4-BE49-F238E27FC236}">
                <a16:creationId xmlns:a16="http://schemas.microsoft.com/office/drawing/2014/main" id="{2F9141F4-925C-A3AB-2DA2-60DCBECF34A7}"/>
              </a:ext>
            </a:extLst>
          </p:cNvPr>
          <p:cNvSpPr/>
          <p:nvPr>
            <p:custDataLst>
              <p:tags r:id="rId8"/>
            </p:custDataLst>
          </p:nvPr>
        </p:nvSpPr>
        <p:spPr bwMode="auto">
          <a:xfrm>
            <a:off x="2655888" y="3890963"/>
            <a:ext cx="142875" cy="106363"/>
          </a:xfrm>
          <a:prstGeom prst="rect">
            <a:avLst/>
          </a:prstGeom>
          <a:solidFill>
            <a:schemeClr val="accent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GB" sz="1600" err="1">
              <a:solidFill>
                <a:schemeClr val="tx1"/>
              </a:solidFill>
            </a:endParaRPr>
          </a:p>
        </p:txBody>
      </p:sp>
      <p:sp>
        <p:nvSpPr>
          <p:cNvPr id="13" name="Text Placeholder 10">
            <a:extLst>
              <a:ext uri="{FF2B5EF4-FFF2-40B4-BE49-F238E27FC236}">
                <a16:creationId xmlns:a16="http://schemas.microsoft.com/office/drawing/2014/main" id="{3312A6D2-2E41-DFCE-28DD-EE119FF45363}"/>
              </a:ext>
            </a:extLst>
          </p:cNvPr>
          <p:cNvSpPr txBox="1">
            <a:spLocks/>
          </p:cNvSpPr>
          <p:nvPr>
            <p:custDataLst>
              <p:tags r:id="rId9"/>
            </p:custDataLst>
          </p:nvPr>
        </p:nvSpPr>
        <p:spPr bwMode="auto">
          <a:xfrm>
            <a:off x="2849563" y="3367088"/>
            <a:ext cx="36830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624A8DDA-F255-40A9-9D20-E1A4FBCD3B56}" type="datetime'U''''n''''''''''''k''o''''''''''w''''''''''''n'">
              <a:rPr lang="en-GB" altLang="en-US" sz="800" smtClean="0"/>
              <a:pPr marL="0" indent="0">
                <a:spcBef>
                  <a:spcPct val="0"/>
                </a:spcBef>
                <a:spcAft>
                  <a:spcPct val="0"/>
                </a:spcAft>
                <a:buNone/>
              </a:pPr>
              <a:t>Unkown</a:t>
            </a:fld>
            <a:endParaRPr lang="en-GB" sz="800"/>
          </a:p>
        </p:txBody>
      </p:sp>
      <p:sp>
        <p:nvSpPr>
          <p:cNvPr id="14" name="Text Placeholder 10">
            <a:extLst>
              <a:ext uri="{FF2B5EF4-FFF2-40B4-BE49-F238E27FC236}">
                <a16:creationId xmlns:a16="http://schemas.microsoft.com/office/drawing/2014/main" id="{6C4F6448-A632-5508-55B6-6C215A35BE53}"/>
              </a:ext>
            </a:extLst>
          </p:cNvPr>
          <p:cNvSpPr txBox="1">
            <a:spLocks/>
          </p:cNvSpPr>
          <p:nvPr>
            <p:custDataLst>
              <p:tags r:id="rId10"/>
            </p:custDataLst>
          </p:nvPr>
        </p:nvSpPr>
        <p:spPr bwMode="auto">
          <a:xfrm>
            <a:off x="2849563" y="3540125"/>
            <a:ext cx="1027113"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486F4C63-00E6-43A4-9A2D-0E6C2619FF05}" type="datetime'''As''s''''''es''s''ed'''' f''''''ro''m ''''t''he s''''''ky'">
              <a:rPr lang="en-GB" altLang="en-US" sz="800" smtClean="0"/>
              <a:pPr marL="0" indent="0">
                <a:spcBef>
                  <a:spcPct val="0"/>
                </a:spcBef>
                <a:spcAft>
                  <a:spcPct val="0"/>
                </a:spcAft>
                <a:buNone/>
              </a:pPr>
              <a:t>Assessed from the sky</a:t>
            </a:fld>
            <a:endParaRPr lang="en-GB" sz="800"/>
          </a:p>
        </p:txBody>
      </p:sp>
      <p:sp>
        <p:nvSpPr>
          <p:cNvPr id="15" name="Text Placeholder 10">
            <a:extLst>
              <a:ext uri="{FF2B5EF4-FFF2-40B4-BE49-F238E27FC236}">
                <a16:creationId xmlns:a16="http://schemas.microsoft.com/office/drawing/2014/main" id="{5A17367F-EF66-0870-6324-822C32AAD914}"/>
              </a:ext>
            </a:extLst>
          </p:cNvPr>
          <p:cNvSpPr txBox="1">
            <a:spLocks/>
          </p:cNvSpPr>
          <p:nvPr>
            <p:custDataLst>
              <p:tags r:id="rId11"/>
            </p:custDataLst>
          </p:nvPr>
        </p:nvSpPr>
        <p:spPr bwMode="auto">
          <a:xfrm>
            <a:off x="2849563" y="3713163"/>
            <a:ext cx="119380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4AEC772A-B9AC-46D2-A5D1-66F5C412BA7E}" type="datetime'A''''sse''s''s''''ed'' ''''f''rom t''''''h''e'''' g''''round'">
              <a:rPr lang="en-GB" altLang="en-US" sz="800" smtClean="0"/>
              <a:pPr marL="0" indent="0">
                <a:spcBef>
                  <a:spcPct val="0"/>
                </a:spcBef>
                <a:spcAft>
                  <a:spcPct val="0"/>
                </a:spcAft>
                <a:buNone/>
              </a:pPr>
              <a:t>Assessed from the ground</a:t>
            </a:fld>
            <a:endParaRPr lang="en-GB" sz="800" dirty="0"/>
          </a:p>
        </p:txBody>
      </p:sp>
      <p:sp>
        <p:nvSpPr>
          <p:cNvPr id="29" name="Text Placeholder 10">
            <a:extLst>
              <a:ext uri="{FF2B5EF4-FFF2-40B4-BE49-F238E27FC236}">
                <a16:creationId xmlns:a16="http://schemas.microsoft.com/office/drawing/2014/main" id="{3A01C1BC-7CF7-7E64-1641-8E7B51B6F2F9}"/>
              </a:ext>
            </a:extLst>
          </p:cNvPr>
          <p:cNvSpPr txBox="1">
            <a:spLocks/>
          </p:cNvSpPr>
          <p:nvPr>
            <p:custDataLst>
              <p:tags r:id="rId12"/>
            </p:custDataLst>
          </p:nvPr>
        </p:nvSpPr>
        <p:spPr bwMode="auto">
          <a:xfrm>
            <a:off x="2849563" y="3886200"/>
            <a:ext cx="2065338" cy="244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78E65758-78B7-435A-8095-4E30BBF74ACF}" type="datetime'Traceable to n''on-very-hig''h-deforestation-risk &#10;''origins'">
              <a:rPr lang="en-GB" altLang="en-US" sz="800" smtClean="0"/>
              <a:pPr/>
              <a:t>Traceable to non-very-high-deforestation-risk 
origins</a:t>
            </a:fld>
            <a:endParaRPr lang="en-GB" sz="800" dirty="0"/>
          </a:p>
        </p:txBody>
      </p:sp>
      <p:graphicFrame>
        <p:nvGraphicFramePr>
          <p:cNvPr id="41" name="Chart 40"/>
          <p:cNvGraphicFramePr/>
          <p:nvPr>
            <p:custDataLst>
              <p:tags r:id="rId13"/>
            </p:custDataLst>
            <p:extLst>
              <p:ext uri="{D42A27DB-BD31-4B8C-83A1-F6EECF244321}">
                <p14:modId xmlns:p14="http://schemas.microsoft.com/office/powerpoint/2010/main" val="3608022857"/>
              </p:ext>
            </p:extLst>
          </p:nvPr>
        </p:nvGraphicFramePr>
        <p:xfrm>
          <a:off x="2908300" y="4064000"/>
          <a:ext cx="1762125" cy="1762125"/>
        </p:xfrm>
        <a:graphic>
          <a:graphicData uri="http://schemas.openxmlformats.org/drawingml/2006/chart">
            <c:chart xmlns:c="http://schemas.openxmlformats.org/drawingml/2006/chart" xmlns:r="http://schemas.openxmlformats.org/officeDocument/2006/relationships" r:id="rId26"/>
          </a:graphicData>
        </a:graphic>
      </p:graphicFrame>
      <p:sp>
        <p:nvSpPr>
          <p:cNvPr id="1795" name="Text Placeholder 10">
            <a:extLst>
              <a:ext uri="{FF2B5EF4-FFF2-40B4-BE49-F238E27FC236}">
                <a16:creationId xmlns:a16="http://schemas.microsoft.com/office/drawing/2014/main" id="{EFF94B32-8AE7-D704-EE66-70D3B6ACDD78}"/>
              </a:ext>
            </a:extLst>
          </p:cNvPr>
          <p:cNvSpPr txBox="1">
            <a:spLocks/>
          </p:cNvSpPr>
          <p:nvPr>
            <p:custDataLst>
              <p:tags r:id="rId14"/>
            </p:custDataLst>
          </p:nvPr>
        </p:nvSpPr>
        <p:spPr bwMode="gray">
          <a:xfrm>
            <a:off x="3644900" y="5597525"/>
            <a:ext cx="290513"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096F4C8-608C-4614-8C9C-124EAA72CE63}" type="datetime'''''''''''''''1''''0''''''0''''''''''''''''''''%'''''''''''''">
              <a:rPr lang="en-GB" altLang="en-US" sz="800" smtClean="0">
                <a:solidFill>
                  <a:schemeClr val="bg1"/>
                </a:solidFill>
              </a:rPr>
              <a:pPr marL="0" indent="0" algn="ctr">
                <a:spcBef>
                  <a:spcPct val="0"/>
                </a:spcBef>
                <a:spcAft>
                  <a:spcPct val="0"/>
                </a:spcAft>
                <a:buNone/>
              </a:pPr>
              <a:t>100%</a:t>
            </a:fld>
            <a:endParaRPr lang="en-GB" sz="800">
              <a:solidFill>
                <a:schemeClr val="bg1"/>
              </a:solidFill>
            </a:endParaRPr>
          </a:p>
        </p:txBody>
      </p:sp>
      <p:sp>
        <p:nvSpPr>
          <p:cNvPr id="1819" name="TextBox 1818">
            <a:extLst>
              <a:ext uri="{FF2B5EF4-FFF2-40B4-BE49-F238E27FC236}">
                <a16:creationId xmlns:a16="http://schemas.microsoft.com/office/drawing/2014/main" id="{5E60730D-42E7-706A-2823-21E2BF2654BE}"/>
              </a:ext>
            </a:extLst>
          </p:cNvPr>
          <p:cNvSpPr txBox="1"/>
          <p:nvPr/>
        </p:nvSpPr>
        <p:spPr bwMode="gray">
          <a:xfrm>
            <a:off x="257176" y="2766209"/>
            <a:ext cx="2281722" cy="523220"/>
          </a:xfrm>
          <a:prstGeom prst="rect">
            <a:avLst/>
          </a:prstGeom>
          <a:noFill/>
        </p:spPr>
        <p:txBody>
          <a:bodyPr wrap="square">
            <a:spAutoFit/>
          </a:bodyPr>
          <a:lstStyle/>
          <a:p>
            <a:pPr marL="0" indent="0">
              <a:spcBef>
                <a:spcPct val="0"/>
              </a:spcBef>
              <a:spcAft>
                <a:spcPct val="0"/>
              </a:spcAft>
              <a:buNone/>
            </a:pPr>
            <a:r>
              <a:rPr lang="en-US" altLang="en-US" sz="1200" b="1"/>
              <a:t>Nestlé primary supply chain</a:t>
            </a:r>
          </a:p>
          <a:p>
            <a:pPr marL="0" indent="0">
              <a:spcBef>
                <a:spcPct val="0"/>
              </a:spcBef>
              <a:spcAft>
                <a:spcPct val="0"/>
              </a:spcAft>
              <a:buNone/>
            </a:pPr>
            <a:r>
              <a:rPr lang="en-US" sz="800" b="1"/>
              <a:t>(</a:t>
            </a:r>
            <a:r>
              <a:rPr lang="en-US" sz="800" b="1" i="0">
                <a:effectLst/>
              </a:rPr>
              <a:t>coffee, cocoa, meat, palm oil, pulp and paper, soy and sugar)</a:t>
            </a:r>
            <a:endParaRPr lang="en-US" sz="800" b="1"/>
          </a:p>
        </p:txBody>
      </p:sp>
      <p:sp>
        <p:nvSpPr>
          <p:cNvPr id="1823" name="TextBox 1822">
            <a:extLst>
              <a:ext uri="{FF2B5EF4-FFF2-40B4-BE49-F238E27FC236}">
                <a16:creationId xmlns:a16="http://schemas.microsoft.com/office/drawing/2014/main" id="{01F6FA33-1CB8-13C0-5CB5-F2A0860BA377}"/>
              </a:ext>
            </a:extLst>
          </p:cNvPr>
          <p:cNvSpPr txBox="1"/>
          <p:nvPr/>
        </p:nvSpPr>
        <p:spPr bwMode="gray">
          <a:xfrm>
            <a:off x="2761940" y="2889319"/>
            <a:ext cx="2054844" cy="276999"/>
          </a:xfrm>
          <a:prstGeom prst="rect">
            <a:avLst/>
          </a:prstGeom>
          <a:noFill/>
        </p:spPr>
        <p:txBody>
          <a:bodyPr wrap="square">
            <a:spAutoFit/>
          </a:bodyPr>
          <a:lstStyle/>
          <a:p>
            <a:pPr marL="0" indent="0">
              <a:spcBef>
                <a:spcPct val="0"/>
              </a:spcBef>
              <a:spcAft>
                <a:spcPct val="0"/>
              </a:spcAft>
              <a:buNone/>
            </a:pPr>
            <a:r>
              <a:rPr lang="en-US" altLang="en-US" sz="1200" b="1" dirty="0"/>
              <a:t>Nestlé meat supply chain</a:t>
            </a:r>
          </a:p>
        </p:txBody>
      </p:sp>
      <p:cxnSp>
        <p:nvCxnSpPr>
          <p:cNvPr id="1826" name="Straight Connector 1825">
            <a:extLst>
              <a:ext uri="{FF2B5EF4-FFF2-40B4-BE49-F238E27FC236}">
                <a16:creationId xmlns:a16="http://schemas.microsoft.com/office/drawing/2014/main" id="{6A463B23-3066-D80D-00D0-96795BEAB3AF}"/>
              </a:ext>
            </a:extLst>
          </p:cNvPr>
          <p:cNvCxnSpPr>
            <a:cxnSpLocks/>
          </p:cNvCxnSpPr>
          <p:nvPr/>
        </p:nvCxnSpPr>
        <p:spPr bwMode="gray">
          <a:xfrm>
            <a:off x="257176" y="3247161"/>
            <a:ext cx="2222809"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828" name="Straight Connector 1827">
            <a:extLst>
              <a:ext uri="{FF2B5EF4-FFF2-40B4-BE49-F238E27FC236}">
                <a16:creationId xmlns:a16="http://schemas.microsoft.com/office/drawing/2014/main" id="{20F07480-9E10-38C9-4BBE-B1F90CA8813C}"/>
              </a:ext>
            </a:extLst>
          </p:cNvPr>
          <p:cNvCxnSpPr>
            <a:cxnSpLocks/>
          </p:cNvCxnSpPr>
          <p:nvPr/>
        </p:nvCxnSpPr>
        <p:spPr bwMode="gray">
          <a:xfrm>
            <a:off x="2860864" y="3247161"/>
            <a:ext cx="1856995"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graphicFrame>
        <p:nvGraphicFramePr>
          <p:cNvPr id="1832" name="Table 1831">
            <a:extLst>
              <a:ext uri="{FF2B5EF4-FFF2-40B4-BE49-F238E27FC236}">
                <a16:creationId xmlns:a16="http://schemas.microsoft.com/office/drawing/2014/main" id="{DD2C6CE0-4DED-B62D-D4BF-DEEA2587CC67}"/>
              </a:ext>
            </a:extLst>
          </p:cNvPr>
          <p:cNvGraphicFramePr>
            <a:graphicFrameLocks noGrp="1"/>
          </p:cNvGraphicFramePr>
          <p:nvPr>
            <p:extLst>
              <p:ext uri="{D42A27DB-BD31-4B8C-83A1-F6EECF244321}">
                <p14:modId xmlns:p14="http://schemas.microsoft.com/office/powerpoint/2010/main" val="1455640095"/>
              </p:ext>
            </p:extLst>
          </p:nvPr>
        </p:nvGraphicFramePr>
        <p:xfrm>
          <a:off x="5100212" y="1564955"/>
          <a:ext cx="6848475" cy="4624420"/>
        </p:xfrm>
        <a:graphic>
          <a:graphicData uri="http://schemas.openxmlformats.org/drawingml/2006/table">
            <a:tbl>
              <a:tblPr firstRow="1" bandRow="1">
                <a:tableStyleId>{2D5ABB26-0587-4C30-8999-92F81FD0307C}</a:tableStyleId>
              </a:tblPr>
              <a:tblGrid>
                <a:gridCol w="1570286">
                  <a:extLst>
                    <a:ext uri="{9D8B030D-6E8A-4147-A177-3AD203B41FA5}">
                      <a16:colId xmlns:a16="http://schemas.microsoft.com/office/drawing/2014/main" val="1209005246"/>
                    </a:ext>
                  </a:extLst>
                </a:gridCol>
                <a:gridCol w="5278189">
                  <a:extLst>
                    <a:ext uri="{9D8B030D-6E8A-4147-A177-3AD203B41FA5}">
                      <a16:colId xmlns:a16="http://schemas.microsoft.com/office/drawing/2014/main" val="2625873288"/>
                    </a:ext>
                  </a:extLst>
                </a:gridCol>
              </a:tblGrid>
              <a:tr h="1009435">
                <a:tc>
                  <a:txBody>
                    <a:bodyPr/>
                    <a:lstStyle/>
                    <a:p>
                      <a:pPr marL="0" indent="0">
                        <a:spcBef>
                          <a:spcPts val="0"/>
                        </a:spcBef>
                        <a:buNone/>
                      </a:pPr>
                      <a:r>
                        <a:rPr lang="en-US" sz="1000" b="1" dirty="0"/>
                        <a:t>Climate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lvl="0" indent="-177800" algn="l">
                        <a:lnSpc>
                          <a:spcPct val="100000"/>
                        </a:lnSpc>
                        <a:spcBef>
                          <a:spcPts val="0"/>
                        </a:spcBef>
                        <a:spcAft>
                          <a:spcPts val="0"/>
                        </a:spcAft>
                        <a:buFont typeface="Arial"/>
                        <a:buChar char="•"/>
                      </a:pPr>
                      <a:r>
                        <a:rPr lang="en-US" sz="1000" b="1" i="0" u="none" strike="noStrike" noProof="0">
                          <a:latin typeface="+mn-lt"/>
                        </a:rPr>
                        <a:t>~90% of primary supply chain </a:t>
                      </a:r>
                      <a:r>
                        <a:rPr lang="en-US" sz="1000" b="0" i="0" u="none" strike="noStrike" noProof="0">
                          <a:latin typeface="+mn-lt"/>
                        </a:rPr>
                        <a:t>assessed as “deforestation free”</a:t>
                      </a:r>
                    </a:p>
                    <a:p>
                      <a:pPr marL="355600" lvl="1" indent="-177800" algn="l">
                        <a:lnSpc>
                          <a:spcPct val="100000"/>
                        </a:lnSpc>
                        <a:spcBef>
                          <a:spcPts val="0"/>
                        </a:spcBef>
                        <a:spcAft>
                          <a:spcPts val="0"/>
                        </a:spcAft>
                        <a:buFont typeface="Arial"/>
                        <a:buChar char="•"/>
                      </a:pPr>
                      <a:r>
                        <a:rPr lang="en-US" sz="1000" b="0" i="0">
                          <a:solidFill>
                            <a:schemeClr val="tx1"/>
                          </a:solidFill>
                          <a:effectLst/>
                          <a:latin typeface="+mn-lt"/>
                        </a:rPr>
                        <a:t>Raw materials are confirmed as deforestation-free when either they</a:t>
                      </a:r>
                      <a:r>
                        <a:rPr lang="en-US" sz="1000" b="1" i="0">
                          <a:solidFill>
                            <a:schemeClr val="tx1"/>
                          </a:solidFill>
                          <a:effectLst/>
                          <a:latin typeface="+mn-lt"/>
                        </a:rPr>
                        <a:t> can be traced to low-risk origins or have been assessed as deforestation-free</a:t>
                      </a:r>
                      <a:r>
                        <a:rPr lang="en-US" sz="1000" b="0" i="0">
                          <a:solidFill>
                            <a:schemeClr val="tx1"/>
                          </a:solidFill>
                          <a:effectLst/>
                          <a:latin typeface="+mn-lt"/>
                        </a:rPr>
                        <a:t> either from the sky or from the ground”</a:t>
                      </a:r>
                    </a:p>
                    <a:p>
                      <a:pPr marL="177800" lvl="0" indent="-177800" algn="l">
                        <a:lnSpc>
                          <a:spcPct val="100000"/>
                        </a:lnSpc>
                        <a:spcBef>
                          <a:spcPts val="0"/>
                        </a:spcBef>
                        <a:spcAft>
                          <a:spcPts val="0"/>
                        </a:spcAft>
                        <a:buFont typeface="Arial"/>
                        <a:buChar char="•"/>
                      </a:pPr>
                      <a:r>
                        <a:rPr lang="en-US" sz="1000" b="0" i="0" u="none" strike="noStrike" noProof="0">
                          <a:solidFill>
                            <a:schemeClr val="tx1"/>
                          </a:solidFill>
                          <a:effectLst/>
                          <a:latin typeface="+mn-lt"/>
                        </a:rPr>
                        <a:t>Avoid sourcing raw materials from high-stock carbon forests, converted ecosystems (such as wetlands, savannas, or peatlands), UNESCO world heritage sites, etc. </a:t>
                      </a:r>
                      <a:endParaRPr lang="en-US" sz="1000" b="0" i="0" u="none" strike="noStrike" noProof="0">
                        <a:solidFill>
                          <a:schemeClr val="tx1"/>
                        </a:solidFill>
                        <a:latin typeface="+mn-lt"/>
                      </a:endParaRP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05080875"/>
                  </a:ext>
                </a:extLst>
              </a:tr>
              <a:tr h="832610">
                <a:tc>
                  <a:txBody>
                    <a:bodyPr/>
                    <a:lstStyle/>
                    <a:p>
                      <a:pPr marL="0" marR="0" lvl="0" indent="0" algn="l" defTabSz="711200" rtl="0" eaLnBrk="1" fontAlgn="auto" latinLnBrk="0" hangingPunct="1">
                        <a:lnSpc>
                          <a:spcPct val="100000"/>
                        </a:lnSpc>
                        <a:spcBef>
                          <a:spcPts val="0"/>
                        </a:spcBef>
                        <a:spcAft>
                          <a:spcPts val="0"/>
                        </a:spcAft>
                        <a:buClr>
                          <a:schemeClr val="accent1"/>
                        </a:buClr>
                        <a:buSzPct val="100000"/>
                        <a:buFontTx/>
                        <a:buNone/>
                        <a:tabLst/>
                        <a:defRPr/>
                      </a:pPr>
                      <a:r>
                        <a:rPr lang="en-US" sz="1000" b="1"/>
                        <a:t>Risk Assessment Tools</a:t>
                      </a:r>
                    </a:p>
                    <a:p>
                      <a:pPr marL="0" marR="0" lvl="0" indent="0" algn="l">
                        <a:lnSpc>
                          <a:spcPct val="100000"/>
                        </a:lnSpc>
                        <a:spcBef>
                          <a:spcPts val="0"/>
                        </a:spcBef>
                        <a:spcAft>
                          <a:spcPts val="0"/>
                        </a:spcAft>
                        <a:buNone/>
                      </a:pPr>
                      <a:endParaRPr lang="en-US" sz="1000" b="1"/>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marR="0" lvl="0" indent="-177800" algn="l" defTabSz="711200" rtl="0" eaLnBrk="1" fontAlgn="auto" latinLnBrk="0" hangingPunct="1">
                        <a:lnSpc>
                          <a:spcPct val="100000"/>
                        </a:lnSpc>
                        <a:spcBef>
                          <a:spcPts val="0"/>
                        </a:spcBef>
                        <a:spcAft>
                          <a:spcPts val="0"/>
                        </a:spcAft>
                        <a:buClrTx/>
                        <a:buSzTx/>
                        <a:buFont typeface="Arial"/>
                        <a:buChar char="•"/>
                        <a:tabLst/>
                        <a:defRPr/>
                      </a:pPr>
                      <a:r>
                        <a:rPr lang="en-US" sz="1000" dirty="0">
                          <a:latin typeface="+mn-lt"/>
                        </a:rPr>
                        <a:t>Supply chain mapping</a:t>
                      </a:r>
                    </a:p>
                    <a:p>
                      <a:pPr marL="177800" marR="0" lvl="0" indent="-177800" algn="l" defTabSz="711200" rtl="0" eaLnBrk="1" fontAlgn="auto" latinLnBrk="0" hangingPunct="1">
                        <a:lnSpc>
                          <a:spcPct val="100000"/>
                        </a:lnSpc>
                        <a:spcBef>
                          <a:spcPts val="0"/>
                        </a:spcBef>
                        <a:spcAft>
                          <a:spcPts val="0"/>
                        </a:spcAft>
                        <a:buClrTx/>
                        <a:buSzTx/>
                        <a:buFont typeface="Arial"/>
                        <a:buChar char="•"/>
                        <a:tabLst/>
                        <a:defRPr/>
                      </a:pPr>
                      <a:r>
                        <a:rPr lang="en-US" sz="1000" dirty="0">
                          <a:latin typeface="+mn-lt"/>
                        </a:rPr>
                        <a:t>Desktop-based risk assessment</a:t>
                      </a:r>
                    </a:p>
                    <a:p>
                      <a:pPr marL="177800" marR="0" lvl="0" indent="-177800" algn="l" defTabSz="711200" rtl="0" eaLnBrk="1" fontAlgn="auto" latinLnBrk="0" hangingPunct="1">
                        <a:lnSpc>
                          <a:spcPct val="100000"/>
                        </a:lnSpc>
                        <a:spcBef>
                          <a:spcPts val="0"/>
                        </a:spcBef>
                        <a:spcAft>
                          <a:spcPts val="0"/>
                        </a:spcAft>
                        <a:buClrTx/>
                        <a:buSzTx/>
                        <a:buFont typeface="Arial"/>
                        <a:buChar char="•"/>
                        <a:tabLst/>
                        <a:defRPr/>
                      </a:pPr>
                      <a:r>
                        <a:rPr lang="en-US" sz="1000" dirty="0">
                          <a:latin typeface="+mn-lt"/>
                        </a:rPr>
                        <a:t>On-the-ground assessment</a:t>
                      </a:r>
                    </a:p>
                    <a:p>
                      <a:pPr marL="177800" marR="0" lvl="0" indent="-177800" algn="l" defTabSz="711200" rtl="0" eaLnBrk="1" fontAlgn="auto" latinLnBrk="0" hangingPunct="1">
                        <a:lnSpc>
                          <a:spcPct val="100000"/>
                        </a:lnSpc>
                        <a:spcBef>
                          <a:spcPts val="0"/>
                        </a:spcBef>
                        <a:spcAft>
                          <a:spcPts val="0"/>
                        </a:spcAft>
                        <a:buClrTx/>
                        <a:buSzTx/>
                        <a:buFont typeface="Arial"/>
                        <a:buChar char="•"/>
                        <a:tabLst/>
                        <a:defRPr/>
                      </a:pPr>
                      <a:r>
                        <a:rPr lang="en-US" sz="1000" dirty="0">
                          <a:latin typeface="+mn-lt"/>
                        </a:rPr>
                        <a:t>Satellite monitoring</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87815052"/>
                  </a:ext>
                </a:extLst>
              </a:tr>
              <a:tr h="832610">
                <a:tc>
                  <a:txBody>
                    <a:bodyPr/>
                    <a:lstStyle/>
                    <a:p>
                      <a:pPr marL="0" marR="0" lvl="0" indent="0" algn="l">
                        <a:lnSpc>
                          <a:spcPct val="100000"/>
                        </a:lnSpc>
                        <a:spcBef>
                          <a:spcPts val="0"/>
                        </a:spcBef>
                        <a:spcAft>
                          <a:spcPts val="0"/>
                        </a:spcAft>
                        <a:buNone/>
                      </a:pPr>
                      <a:r>
                        <a:rPr lang="en-US" sz="1000" b="1" dirty="0"/>
                        <a:t>Risk Mitigation Tools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marR="0" lvl="0" indent="-177800" algn="l" defTabSz="711200" rtl="0" eaLnBrk="1" fontAlgn="auto" latinLnBrk="0" hangingPunct="1">
                        <a:lnSpc>
                          <a:spcPct val="100000"/>
                        </a:lnSpc>
                        <a:spcBef>
                          <a:spcPts val="0"/>
                        </a:spcBef>
                        <a:spcAft>
                          <a:spcPts val="0"/>
                        </a:spcAft>
                        <a:buClrTx/>
                        <a:buSzTx/>
                        <a:buFont typeface="Arial"/>
                        <a:buChar char="•"/>
                        <a:tabLst/>
                        <a:defRPr/>
                      </a:pPr>
                      <a:r>
                        <a:rPr lang="en-US" sz="1000">
                          <a:latin typeface="+mn-lt"/>
                        </a:rPr>
                        <a:t>Supplier engagement</a:t>
                      </a:r>
                    </a:p>
                    <a:p>
                      <a:pPr marL="177800" marR="0" lvl="0" indent="-177800" algn="l" defTabSz="711200" rtl="0" eaLnBrk="1" fontAlgn="auto" latinLnBrk="0" hangingPunct="1">
                        <a:lnSpc>
                          <a:spcPct val="100000"/>
                        </a:lnSpc>
                        <a:spcBef>
                          <a:spcPts val="0"/>
                        </a:spcBef>
                        <a:spcAft>
                          <a:spcPts val="0"/>
                        </a:spcAft>
                        <a:buClrTx/>
                        <a:buSzTx/>
                        <a:buFont typeface="Arial"/>
                        <a:buChar char="•"/>
                        <a:tabLst/>
                        <a:defRPr/>
                      </a:pPr>
                      <a:r>
                        <a:rPr lang="en-US" sz="1000">
                          <a:latin typeface="+mn-lt"/>
                        </a:rPr>
                        <a:t>Landscaping projects</a:t>
                      </a:r>
                    </a:p>
                    <a:p>
                      <a:pPr marL="177800" marR="0" lvl="0" indent="-177800" algn="l" defTabSz="711200" rtl="0" eaLnBrk="1" fontAlgn="auto" latinLnBrk="0" hangingPunct="1">
                        <a:lnSpc>
                          <a:spcPct val="100000"/>
                        </a:lnSpc>
                        <a:spcBef>
                          <a:spcPts val="0"/>
                        </a:spcBef>
                        <a:spcAft>
                          <a:spcPts val="0"/>
                        </a:spcAft>
                        <a:buClrTx/>
                        <a:buSzTx/>
                        <a:buFont typeface="Arial"/>
                        <a:buChar char="•"/>
                        <a:tabLst/>
                        <a:defRPr/>
                      </a:pPr>
                      <a:r>
                        <a:rPr lang="en-US" sz="1000">
                          <a:latin typeface="+mn-lt"/>
                        </a:rPr>
                        <a:t>Smallholder farmer initiatives</a:t>
                      </a:r>
                    </a:p>
                    <a:p>
                      <a:pPr marL="177800" marR="0" lvl="0" indent="-177800" algn="l" defTabSz="711200" rtl="0" eaLnBrk="1" fontAlgn="auto" latinLnBrk="0" hangingPunct="1">
                        <a:lnSpc>
                          <a:spcPct val="100000"/>
                        </a:lnSpc>
                        <a:spcBef>
                          <a:spcPts val="0"/>
                        </a:spcBef>
                        <a:spcAft>
                          <a:spcPts val="0"/>
                        </a:spcAft>
                        <a:buClrTx/>
                        <a:buSzTx/>
                        <a:buFont typeface="Arial"/>
                        <a:buChar char="•"/>
                        <a:tabLst/>
                        <a:defRPr/>
                      </a:pPr>
                      <a:r>
                        <a:rPr lang="en-US" sz="1000">
                          <a:latin typeface="+mn-lt"/>
                        </a:rPr>
                        <a:t>Industry collaboration</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59752082"/>
                  </a:ext>
                </a:extLst>
              </a:tr>
              <a:tr h="1893561">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1000" b="1" dirty="0"/>
                        <a:t>Levers and Opportunities</a:t>
                      </a:r>
                    </a:p>
                    <a:p>
                      <a:pPr marL="0" indent="0">
                        <a:spcBef>
                          <a:spcPts val="0"/>
                        </a:spcBef>
                        <a:buNone/>
                      </a:pPr>
                      <a:endParaRPr lang="en-US" sz="10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lvl="0" indent="-177800" algn="l">
                        <a:lnSpc>
                          <a:spcPct val="100000"/>
                        </a:lnSpc>
                        <a:spcBef>
                          <a:spcPts val="0"/>
                        </a:spcBef>
                        <a:spcAft>
                          <a:spcPts val="0"/>
                        </a:spcAft>
                        <a:buFont typeface="Arial"/>
                        <a:buChar char="•"/>
                      </a:pPr>
                      <a:r>
                        <a:rPr lang="en-US" sz="1000" b="0" i="0" u="none" strike="noStrike" noProof="0" dirty="0">
                          <a:latin typeface="+mn-lt"/>
                        </a:rPr>
                        <a:t>Policy</a:t>
                      </a:r>
                    </a:p>
                    <a:p>
                      <a:pPr marL="355600" marR="0" lvl="1" indent="-177800" algn="l" defTabSz="711200" rtl="0" eaLnBrk="1" fontAlgn="auto" latinLnBrk="0" hangingPunct="1">
                        <a:lnSpc>
                          <a:spcPct val="100000"/>
                        </a:lnSpc>
                        <a:spcBef>
                          <a:spcPts val="0"/>
                        </a:spcBef>
                        <a:spcAft>
                          <a:spcPts val="0"/>
                        </a:spcAft>
                        <a:buClrTx/>
                        <a:buSzTx/>
                        <a:buFont typeface="Arial"/>
                        <a:buChar char="•"/>
                        <a:tabLst/>
                        <a:defRPr/>
                      </a:pPr>
                      <a:r>
                        <a:rPr lang="en-US" sz="1000" b="0" i="0" u="none" strike="noStrike" kern="1200" dirty="0">
                          <a:solidFill>
                            <a:schemeClr val="tx1"/>
                          </a:solidFill>
                          <a:effectLst/>
                          <a:latin typeface="+mn-lt"/>
                          <a:ea typeface="+mn-ea"/>
                          <a:cs typeface="+mn-cs"/>
                        </a:rPr>
                        <a:t>Regulation on Deforestation-free Products (</a:t>
                      </a:r>
                      <a:r>
                        <a:rPr lang="en-US" sz="1000" b="1" i="0" u="none" strike="noStrike" kern="1200" noProof="0" dirty="0">
                          <a:solidFill>
                            <a:schemeClr val="tx1"/>
                          </a:solidFill>
                          <a:effectLst/>
                          <a:latin typeface="+mn-lt"/>
                          <a:ea typeface="+mn-ea"/>
                          <a:cs typeface="+mn-cs"/>
                        </a:rPr>
                        <a:t>EUDR</a:t>
                      </a:r>
                      <a:r>
                        <a:rPr lang="en-US" sz="1000" b="0" i="0" u="none" strike="noStrike" kern="1200" noProof="0" dirty="0">
                          <a:solidFill>
                            <a:schemeClr val="tx1"/>
                          </a:solidFill>
                          <a:effectLst/>
                          <a:latin typeface="+mn-lt"/>
                          <a:ea typeface="+mn-ea"/>
                          <a:cs typeface="+mn-cs"/>
                        </a:rPr>
                        <a:t>) in the EU</a:t>
                      </a:r>
                    </a:p>
                    <a:p>
                      <a:pPr marL="355600" marR="0" lvl="1" indent="-177800" algn="l" defTabSz="711200" rtl="0" eaLnBrk="1" fontAlgn="auto" latinLnBrk="0" hangingPunct="1">
                        <a:lnSpc>
                          <a:spcPct val="100000"/>
                        </a:lnSpc>
                        <a:spcBef>
                          <a:spcPts val="0"/>
                        </a:spcBef>
                        <a:spcAft>
                          <a:spcPts val="0"/>
                        </a:spcAft>
                        <a:buClrTx/>
                        <a:buSzTx/>
                        <a:buFont typeface="Arial"/>
                        <a:buChar char="•"/>
                        <a:tabLst/>
                        <a:defRPr/>
                      </a:pPr>
                      <a:r>
                        <a:rPr lang="en-US" sz="1000" b="0" i="0" u="none" strike="noStrike" kern="1200" dirty="0">
                          <a:solidFill>
                            <a:schemeClr val="tx1"/>
                          </a:solidFill>
                          <a:effectLst/>
                          <a:latin typeface="+mn-lt"/>
                          <a:ea typeface="+mn-ea"/>
                          <a:cs typeface="+mn-cs"/>
                        </a:rPr>
                        <a:t>Task Force on Climate-related Financial Disclosures (</a:t>
                      </a:r>
                      <a:r>
                        <a:rPr lang="en-US" sz="1000" b="1" i="0" u="none" strike="noStrike" kern="1200" dirty="0">
                          <a:solidFill>
                            <a:schemeClr val="tx1"/>
                          </a:solidFill>
                          <a:effectLst/>
                          <a:latin typeface="+mn-lt"/>
                          <a:ea typeface="+mn-ea"/>
                          <a:cs typeface="+mn-cs"/>
                        </a:rPr>
                        <a:t>TCFD</a:t>
                      </a:r>
                      <a:r>
                        <a:rPr lang="en-US" sz="1000" b="0" i="0" u="none" strike="noStrike" kern="1200" dirty="0">
                          <a:solidFill>
                            <a:schemeClr val="tx1"/>
                          </a:solidFill>
                          <a:effectLst/>
                          <a:latin typeface="+mn-lt"/>
                          <a:ea typeface="+mn-ea"/>
                          <a:cs typeface="+mn-cs"/>
                        </a:rPr>
                        <a:t>) in the UK</a:t>
                      </a:r>
                    </a:p>
                    <a:p>
                      <a:pPr marL="355600" marR="0" lvl="1" indent="-177800" algn="l" defTabSz="711200" rtl="0" eaLnBrk="1" fontAlgn="auto" latinLnBrk="0" hangingPunct="1">
                        <a:lnSpc>
                          <a:spcPct val="100000"/>
                        </a:lnSpc>
                        <a:spcBef>
                          <a:spcPts val="0"/>
                        </a:spcBef>
                        <a:spcAft>
                          <a:spcPts val="0"/>
                        </a:spcAft>
                        <a:buClrTx/>
                        <a:buSzTx/>
                        <a:buFont typeface="Arial"/>
                        <a:buChar char="•"/>
                        <a:tabLst/>
                        <a:defRPr/>
                      </a:pPr>
                      <a:r>
                        <a:rPr lang="en-US" sz="1000" b="0" i="0" u="none" strike="noStrike" kern="1200" dirty="0">
                          <a:solidFill>
                            <a:schemeClr val="tx1"/>
                          </a:solidFill>
                          <a:effectLst/>
                          <a:latin typeface="+mn-lt"/>
                          <a:ea typeface="+mn-ea"/>
                          <a:cs typeface="+mn-cs"/>
                        </a:rPr>
                        <a:t>Controls aligned with </a:t>
                      </a:r>
                      <a:r>
                        <a:rPr lang="en-US" sz="1000" b="1" i="0" u="none" strike="noStrike" kern="1200" dirty="0">
                          <a:solidFill>
                            <a:schemeClr val="tx1"/>
                          </a:solidFill>
                          <a:effectLst/>
                          <a:latin typeface="+mn-lt"/>
                          <a:ea typeface="+mn-ea"/>
                          <a:cs typeface="+mn-cs"/>
                        </a:rPr>
                        <a:t>individual countries’ NDCs</a:t>
                      </a:r>
                    </a:p>
                    <a:p>
                      <a:pPr marL="177800" lvl="0" indent="-177800" algn="l">
                        <a:lnSpc>
                          <a:spcPct val="100000"/>
                        </a:lnSpc>
                        <a:spcBef>
                          <a:spcPts val="0"/>
                        </a:spcBef>
                        <a:spcAft>
                          <a:spcPts val="0"/>
                        </a:spcAft>
                        <a:buFont typeface="Arial"/>
                        <a:buChar char="•"/>
                      </a:pPr>
                      <a:r>
                        <a:rPr lang="en-US" sz="1000" b="0" i="0" u="none" strike="noStrike" noProof="0" dirty="0">
                          <a:latin typeface="+mn-lt"/>
                        </a:rPr>
                        <a:t>Technology</a:t>
                      </a:r>
                    </a:p>
                    <a:p>
                      <a:pPr marL="355600" lvl="1" indent="-177800" algn="l">
                        <a:lnSpc>
                          <a:spcPct val="100000"/>
                        </a:lnSpc>
                        <a:spcBef>
                          <a:spcPts val="0"/>
                        </a:spcBef>
                        <a:spcAft>
                          <a:spcPts val="0"/>
                        </a:spcAft>
                        <a:buFont typeface="Arial"/>
                        <a:buChar char="•"/>
                      </a:pPr>
                      <a:r>
                        <a:rPr lang="en-US" sz="1000" b="0" i="0" u="none" strike="noStrike" noProof="0" dirty="0">
                          <a:latin typeface="+mn-lt"/>
                        </a:rPr>
                        <a:t>Maplecroft</a:t>
                      </a:r>
                    </a:p>
                    <a:p>
                      <a:pPr marL="355600" lvl="1" indent="-177800" algn="l">
                        <a:lnSpc>
                          <a:spcPct val="100000"/>
                        </a:lnSpc>
                        <a:spcBef>
                          <a:spcPts val="0"/>
                        </a:spcBef>
                        <a:spcAft>
                          <a:spcPts val="0"/>
                        </a:spcAft>
                        <a:buFont typeface="Arial"/>
                        <a:buChar char="•"/>
                      </a:pPr>
                      <a:r>
                        <a:rPr lang="en-US" sz="1000" b="0" i="0" u="none" strike="noStrike" noProof="0" dirty="0">
                          <a:latin typeface="+mn-lt"/>
                        </a:rPr>
                        <a:t>Trase</a:t>
                      </a:r>
                    </a:p>
                    <a:p>
                      <a:pPr marL="355600" lvl="1" indent="-177800" algn="l">
                        <a:lnSpc>
                          <a:spcPct val="100000"/>
                        </a:lnSpc>
                        <a:spcBef>
                          <a:spcPts val="0"/>
                        </a:spcBef>
                        <a:spcAft>
                          <a:spcPts val="0"/>
                        </a:spcAft>
                        <a:buFont typeface="Arial"/>
                        <a:buChar char="•"/>
                      </a:pPr>
                      <a:r>
                        <a:rPr lang="en-US" sz="1000" b="0" i="0" u="none" strike="noStrike" noProof="0" dirty="0">
                          <a:latin typeface="+mn-lt"/>
                        </a:rPr>
                        <a:t>Global Forest Watch (GFW) and GFW Pro</a:t>
                      </a:r>
                    </a:p>
                    <a:p>
                      <a:pPr marL="177800" lvl="0" indent="-177800" algn="l">
                        <a:lnSpc>
                          <a:spcPct val="100000"/>
                        </a:lnSpc>
                        <a:spcBef>
                          <a:spcPts val="0"/>
                        </a:spcBef>
                        <a:spcAft>
                          <a:spcPts val="0"/>
                        </a:spcAft>
                        <a:buFont typeface="Arial"/>
                        <a:buChar char="•"/>
                      </a:pPr>
                      <a:r>
                        <a:rPr lang="en-US" sz="1000" b="0" i="0" u="none" strike="noStrike" noProof="0" dirty="0">
                          <a:latin typeface="+mn-lt"/>
                        </a:rPr>
                        <a:t>Industry collaborations and global programs</a:t>
                      </a:r>
                    </a:p>
                    <a:p>
                      <a:pPr marL="355600" lvl="1" indent="-177800" algn="l">
                        <a:lnSpc>
                          <a:spcPct val="100000"/>
                        </a:lnSpc>
                        <a:spcBef>
                          <a:spcPts val="0"/>
                        </a:spcBef>
                        <a:spcAft>
                          <a:spcPts val="0"/>
                        </a:spcAft>
                        <a:buFont typeface="Arial"/>
                        <a:buChar char="•"/>
                      </a:pPr>
                      <a:r>
                        <a:rPr lang="en-US" sz="1000" b="0" i="0" u="none" strike="noStrike" kern="1200" dirty="0">
                          <a:solidFill>
                            <a:schemeClr val="tx1"/>
                          </a:solidFill>
                          <a:effectLst/>
                          <a:latin typeface="+mn-lt"/>
                          <a:ea typeface="+mn-ea"/>
                          <a:cs typeface="+mn-cs"/>
                        </a:rPr>
                        <a:t>Digital Integration of Agricultural Supply Chains Alliance (</a:t>
                      </a:r>
                      <a:r>
                        <a:rPr lang="en-US" sz="1000" b="1" i="0" u="none" strike="noStrike" kern="1200" dirty="0">
                          <a:solidFill>
                            <a:schemeClr val="tx1"/>
                          </a:solidFill>
                          <a:effectLst/>
                          <a:latin typeface="+mn-lt"/>
                          <a:ea typeface="+mn-ea"/>
                          <a:cs typeface="+mn-cs"/>
                        </a:rPr>
                        <a:t>DIASCA</a:t>
                      </a:r>
                      <a:r>
                        <a:rPr lang="en-US" sz="1000" b="0" i="0" u="none" strike="noStrike" kern="1200" dirty="0">
                          <a:solidFill>
                            <a:schemeClr val="tx1"/>
                          </a:solidFill>
                          <a:effectLst/>
                          <a:latin typeface="+mn-lt"/>
                          <a:ea typeface="+mn-ea"/>
                          <a:cs typeface="+mn-cs"/>
                        </a:rPr>
                        <a:t>)</a:t>
                      </a:r>
                    </a:p>
                    <a:p>
                      <a:pPr marL="355600" lvl="1" indent="-177800" algn="l">
                        <a:lnSpc>
                          <a:spcPct val="100000"/>
                        </a:lnSpc>
                        <a:spcBef>
                          <a:spcPts val="0"/>
                        </a:spcBef>
                        <a:spcAft>
                          <a:spcPts val="0"/>
                        </a:spcAft>
                        <a:buFont typeface="Arial"/>
                        <a:buChar char="•"/>
                      </a:pPr>
                      <a:r>
                        <a:rPr lang="en-US" sz="1000" dirty="0"/>
                        <a:t>Consumer Goods Forum (</a:t>
                      </a:r>
                      <a:r>
                        <a:rPr lang="en-US" sz="1000" b="1" dirty="0"/>
                        <a:t>CGF</a:t>
                      </a:r>
                      <a:r>
                        <a:rPr lang="en-US" sz="1000" dirty="0"/>
                        <a:t>) Forest Positive Coalition</a:t>
                      </a:r>
                    </a:p>
                    <a:p>
                      <a:pPr marL="355600" lvl="1" indent="-177800" algn="l">
                        <a:lnSpc>
                          <a:spcPct val="100000"/>
                        </a:lnSpc>
                        <a:spcBef>
                          <a:spcPts val="0"/>
                        </a:spcBef>
                        <a:spcAft>
                          <a:spcPts val="0"/>
                        </a:spcAft>
                        <a:buFont typeface="Arial"/>
                        <a:buChar char="•"/>
                      </a:pPr>
                      <a:r>
                        <a:rPr lang="en-US" sz="1000" b="0" i="0" u="none" strike="noStrike" noProof="0" dirty="0">
                          <a:latin typeface="+mn-lt"/>
                        </a:rPr>
                        <a:t>Reduced Emissions from Deforestation and Forest Degradation (</a:t>
                      </a:r>
                      <a:r>
                        <a:rPr lang="en-US" sz="1000" b="1" i="0" u="none" strike="noStrike" noProof="0" dirty="0">
                          <a:latin typeface="+mn-lt"/>
                        </a:rPr>
                        <a:t>REDD</a:t>
                      </a:r>
                      <a:r>
                        <a:rPr lang="en-US" sz="1000" b="0" i="0" u="none" strike="noStrike" noProof="0" dirty="0">
                          <a:latin typeface="+mn-lt"/>
                        </a:rPr>
                        <a:t>+)</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56153290"/>
                  </a:ext>
                </a:extLst>
              </a:tr>
            </a:tbl>
          </a:graphicData>
        </a:graphic>
      </p:graphicFrame>
      <p:pic>
        <p:nvPicPr>
          <p:cNvPr id="1028" name="Picture 4" descr="Nestle Logo PNG Transparent &amp; SVG Vector - Freebie Supply">
            <a:extLst>
              <a:ext uri="{FF2B5EF4-FFF2-40B4-BE49-F238E27FC236}">
                <a16:creationId xmlns:a16="http://schemas.microsoft.com/office/drawing/2014/main" id="{92543DE8-A96E-10E3-3E61-74D4CF58260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622281" y="693155"/>
            <a:ext cx="1093469" cy="1093469"/>
          </a:xfrm>
          <a:prstGeom prst="rect">
            <a:avLst/>
          </a:prstGeom>
          <a:noFill/>
          <a:extLst>
            <a:ext uri="{909E8E84-426E-40DD-AFC4-6F175D3DCCD1}">
              <a14:hiddenFill xmlns:a14="http://schemas.microsoft.com/office/drawing/2010/main">
                <a:solidFill>
                  <a:srgbClr val="FFFFFF"/>
                </a:solidFill>
              </a14:hiddenFill>
            </a:ext>
          </a:extLst>
        </p:spPr>
      </p:pic>
      <p:sp>
        <p:nvSpPr>
          <p:cNvPr id="33" name="Right Brace 32">
            <a:extLst>
              <a:ext uri="{FF2B5EF4-FFF2-40B4-BE49-F238E27FC236}">
                <a16:creationId xmlns:a16="http://schemas.microsoft.com/office/drawing/2014/main" id="{B3E5A3D2-4F4D-487E-ED5E-3F5F75E3E20F}"/>
              </a:ext>
            </a:extLst>
          </p:cNvPr>
          <p:cNvSpPr/>
          <p:nvPr/>
        </p:nvSpPr>
        <p:spPr bwMode="gray">
          <a:xfrm>
            <a:off x="2615039" y="4281488"/>
            <a:ext cx="160337" cy="1373724"/>
          </a:xfrm>
          <a:prstGeom prst="rightBrac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599222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2FF1F53-2567-8AC9-0F0D-F49679F46E45}"/>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5846" name="think-cell Slide" r:id="rId21" imgW="7772400" imgH="10058400" progId="TCLayout.ActiveDocument.1">
                  <p:embed/>
                </p:oleObj>
              </mc:Choice>
              <mc:Fallback>
                <p:oleObj name="think-cell Slide" r:id="rId21" imgW="7772400" imgH="10058400" progId="TCLayout.ActiveDocument.1">
                  <p:embed/>
                  <p:pic>
                    <p:nvPicPr>
                      <p:cNvPr id="9" name="think-cell data - do not delete" hidden="1">
                        <a:extLst>
                          <a:ext uri="{FF2B5EF4-FFF2-40B4-BE49-F238E27FC236}">
                            <a16:creationId xmlns:a16="http://schemas.microsoft.com/office/drawing/2014/main" id="{22FF1F53-2567-8AC9-0F0D-F49679F46E45}"/>
                          </a:ext>
                        </a:extLst>
                      </p:cNvPr>
                      <p:cNvPicPr/>
                      <p:nvPr/>
                    </p:nvPicPr>
                    <p:blipFill>
                      <a:blip r:embed="rId22"/>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148353F-C257-9EC4-8FF0-DAE5F3DFA217}"/>
              </a:ext>
            </a:extLst>
          </p:cNvPr>
          <p:cNvSpPr>
            <a:spLocks noGrp="1"/>
          </p:cNvSpPr>
          <p:nvPr>
            <p:ph type="title"/>
          </p:nvPr>
        </p:nvSpPr>
        <p:spPr/>
        <p:txBody>
          <a:bodyPr vert="horz">
            <a:noAutofit/>
          </a:bodyPr>
          <a:lstStyle/>
          <a:p>
            <a:r>
              <a:rPr lang="en-US"/>
              <a:t>Regenerative grazing shows emissions mitigation potential by sequestering soil carbon, but experts warn against limitations </a:t>
            </a:r>
          </a:p>
        </p:txBody>
      </p:sp>
      <p:sp>
        <p:nvSpPr>
          <p:cNvPr id="6" name="TextBox 5">
            <a:extLst>
              <a:ext uri="{FF2B5EF4-FFF2-40B4-BE49-F238E27FC236}">
                <a16:creationId xmlns:a16="http://schemas.microsoft.com/office/drawing/2014/main" id="{47ADB488-D1CD-418E-ACA5-58CF82A627C9}"/>
              </a:ext>
            </a:extLst>
          </p:cNvPr>
          <p:cNvSpPr txBox="1"/>
          <p:nvPr/>
        </p:nvSpPr>
        <p:spPr bwMode="gray">
          <a:xfrm>
            <a:off x="6817820" y="1554480"/>
            <a:ext cx="5006438" cy="4701287"/>
          </a:xfrm>
          <a:prstGeom prst="rect">
            <a:avLst/>
          </a:prstGeom>
          <a:solidFill>
            <a:srgbClr val="E3E8EE"/>
          </a:solidFill>
        </p:spPr>
        <p:txBody>
          <a:bodyPr wrap="square" lIns="137160" tIns="137160" rIns="270000" bIns="0" rtlCol="0" anchor="t">
            <a:spAutoFit/>
          </a:bodyPr>
          <a:lstStyle/>
          <a:p>
            <a:pPr marL="0" indent="0">
              <a:spcBef>
                <a:spcPts val="600"/>
              </a:spcBef>
              <a:buNone/>
            </a:pPr>
            <a:r>
              <a:rPr lang="en-US" sz="1250" b="1">
                <a:solidFill>
                  <a:schemeClr val="tx1"/>
                </a:solidFill>
                <a:cs typeface="Arial"/>
              </a:rPr>
              <a:t>Observations</a:t>
            </a:r>
            <a:endParaRPr lang="en-US" sz="1250" b="1">
              <a:cs typeface="Arial"/>
            </a:endParaRPr>
          </a:p>
          <a:p>
            <a:pPr marL="173355" indent="-173355">
              <a:spcBef>
                <a:spcPts val="600"/>
              </a:spcBef>
              <a:buFont typeface="Arial" panose="020B0604020202020204" pitchFamily="34" charset="0"/>
              <a:buChar char="•"/>
            </a:pPr>
            <a:r>
              <a:rPr lang="en-US" sz="1050">
                <a:cs typeface="Arial"/>
              </a:rPr>
              <a:t>Some evidence has shown that regenerative grazing can reduce GHG emissions per kg of beef by 40% to 80% compared to conventional beef by improving soil health and, consequently, the pasture’s ability to sequester soil carbon (~2-3 MtCO</a:t>
            </a:r>
            <a:r>
              <a:rPr lang="en-US" sz="1050" baseline="-25000">
                <a:cs typeface="Arial"/>
              </a:rPr>
              <a:t>2</a:t>
            </a:r>
            <a:r>
              <a:rPr lang="en-US" sz="1050">
                <a:cs typeface="Arial"/>
              </a:rPr>
              <a:t>e per hectare per year).</a:t>
            </a:r>
          </a:p>
          <a:p>
            <a:pPr marL="173736" indent="-173736">
              <a:spcBef>
                <a:spcPts val="600"/>
              </a:spcBef>
              <a:buFont typeface="Arial" panose="020B0604020202020204" pitchFamily="34" charset="0"/>
              <a:buChar char="•"/>
            </a:pPr>
            <a:r>
              <a:rPr lang="en-US" sz="1050">
                <a:cs typeface="Arial"/>
              </a:rPr>
              <a:t>While it undeniably improves soil health, experts warn that increases in soil carbon sequestration cannot sufficiently mitigate livestock emissions.</a:t>
            </a:r>
          </a:p>
          <a:p>
            <a:pPr marL="173736" indent="-173736">
              <a:spcBef>
                <a:spcPts val="600"/>
              </a:spcBef>
              <a:buFont typeface="Arial" panose="020B0604020202020204" pitchFamily="34" charset="0"/>
              <a:buChar char="•"/>
            </a:pPr>
            <a:r>
              <a:rPr lang="en-US" sz="1050">
                <a:cs typeface="Arial"/>
              </a:rPr>
              <a:t>Limitations of regenerative grazing:</a:t>
            </a:r>
          </a:p>
          <a:p>
            <a:pPr marL="356616" lvl="1" indent="-171450">
              <a:spcBef>
                <a:spcPts val="600"/>
              </a:spcBef>
              <a:buFontTx/>
              <a:buChar char="-"/>
            </a:pPr>
            <a:r>
              <a:rPr lang="en-US" sz="1000">
                <a:cs typeface="Arial"/>
              </a:rPr>
              <a:t>The effectiveness can depend on factors like </a:t>
            </a:r>
            <a:r>
              <a:rPr lang="en-US" sz="1000" b="1">
                <a:cs typeface="Arial"/>
              </a:rPr>
              <a:t>specific management practices, soil type, and climate.</a:t>
            </a:r>
          </a:p>
          <a:p>
            <a:pPr marL="356616" lvl="1" indent="-171450">
              <a:spcBef>
                <a:spcPts val="600"/>
              </a:spcBef>
              <a:buFontTx/>
              <a:buChar char="-"/>
            </a:pPr>
            <a:r>
              <a:rPr lang="en-US" sz="1000">
                <a:cs typeface="Arial"/>
              </a:rPr>
              <a:t>May </a:t>
            </a:r>
            <a:r>
              <a:rPr lang="en-US" sz="1000" b="1">
                <a:cs typeface="Arial"/>
              </a:rPr>
              <a:t>require more land than conventional systems</a:t>
            </a:r>
            <a:r>
              <a:rPr lang="en-US" sz="1000">
                <a:cs typeface="Arial"/>
              </a:rPr>
              <a:t>, conflicting with other land uses like crop production.</a:t>
            </a:r>
          </a:p>
          <a:p>
            <a:pPr marL="356616" lvl="1" indent="-171450">
              <a:spcBef>
                <a:spcPts val="600"/>
              </a:spcBef>
              <a:buFontTx/>
              <a:buChar char="-"/>
            </a:pPr>
            <a:r>
              <a:rPr lang="en-US" sz="1000">
                <a:cs typeface="Arial"/>
              </a:rPr>
              <a:t>The </a:t>
            </a:r>
            <a:r>
              <a:rPr lang="en-US" sz="1000" b="1">
                <a:cs typeface="Arial"/>
              </a:rPr>
              <a:t>carbon opportunity cost </a:t>
            </a:r>
            <a:r>
              <a:rPr lang="en-US" sz="1000">
                <a:cs typeface="Arial"/>
              </a:rPr>
              <a:t>of using land for grazing instead of </a:t>
            </a:r>
            <a:r>
              <a:rPr lang="en-US" sz="1000" b="1">
                <a:cs typeface="Arial"/>
              </a:rPr>
              <a:t>reforestation and conservation </a:t>
            </a:r>
            <a:r>
              <a:rPr lang="en-US" sz="1000">
                <a:cs typeface="Arial"/>
              </a:rPr>
              <a:t>must be accounted for.</a:t>
            </a:r>
          </a:p>
          <a:p>
            <a:pPr marL="356616" lvl="1" indent="-171450">
              <a:spcBef>
                <a:spcPts val="600"/>
              </a:spcBef>
              <a:buFontTx/>
              <a:buChar char="-"/>
            </a:pPr>
            <a:r>
              <a:rPr lang="en-US" sz="1000">
                <a:cs typeface="Arial"/>
              </a:rPr>
              <a:t>Soil carbon sequestration is not </a:t>
            </a:r>
            <a:r>
              <a:rPr lang="en-US" sz="1000" b="1">
                <a:cs typeface="Arial"/>
              </a:rPr>
              <a:t>guaranteed. </a:t>
            </a:r>
            <a:r>
              <a:rPr lang="en-US" sz="1000">
                <a:cs typeface="Arial"/>
              </a:rPr>
              <a:t>The soil will sequester and hold carbon </a:t>
            </a:r>
            <a:r>
              <a:rPr lang="en-US" sz="1000" b="1">
                <a:cs typeface="Arial"/>
              </a:rPr>
              <a:t>until it reaches a state of equilibrium</a:t>
            </a:r>
            <a:r>
              <a:rPr lang="en-US" sz="1000">
                <a:cs typeface="Arial"/>
              </a:rPr>
              <a:t>, not permanently. </a:t>
            </a:r>
          </a:p>
          <a:p>
            <a:pPr marL="356616" lvl="1" indent="-171450">
              <a:spcBef>
                <a:spcPts val="600"/>
              </a:spcBef>
              <a:buFontTx/>
              <a:buChar char="-"/>
            </a:pPr>
            <a:r>
              <a:rPr lang="en-US" sz="1000">
                <a:cs typeface="Arial"/>
              </a:rPr>
              <a:t>Requires </a:t>
            </a:r>
            <a:r>
              <a:rPr lang="en-US" sz="1000" b="1">
                <a:cs typeface="Arial"/>
              </a:rPr>
              <a:t>active management </a:t>
            </a:r>
            <a:r>
              <a:rPr lang="en-US" sz="1000">
                <a:cs typeface="Arial"/>
              </a:rPr>
              <a:t>and increased investment in </a:t>
            </a:r>
            <a:r>
              <a:rPr lang="en-US" sz="1000" b="1">
                <a:cs typeface="Arial"/>
              </a:rPr>
              <a:t>time</a:t>
            </a:r>
            <a:r>
              <a:rPr lang="en-US" sz="1000">
                <a:cs typeface="Arial"/>
              </a:rPr>
              <a:t>, </a:t>
            </a:r>
            <a:r>
              <a:rPr lang="en-US" sz="1000" b="1">
                <a:cs typeface="Arial"/>
              </a:rPr>
              <a:t>labor</a:t>
            </a:r>
            <a:r>
              <a:rPr lang="en-US" sz="1000">
                <a:cs typeface="Arial"/>
              </a:rPr>
              <a:t>, </a:t>
            </a:r>
            <a:r>
              <a:rPr lang="en-US" sz="1000" b="1">
                <a:cs typeface="Arial"/>
              </a:rPr>
              <a:t>fencing, and monitoring tools.</a:t>
            </a:r>
          </a:p>
          <a:p>
            <a:pPr marL="356616" lvl="1" indent="-171450">
              <a:spcBef>
                <a:spcPts val="600"/>
              </a:spcBef>
              <a:buFontTx/>
              <a:buChar char="-"/>
            </a:pPr>
            <a:r>
              <a:rPr lang="en-US" sz="1000">
                <a:cs typeface="Arial"/>
              </a:rPr>
              <a:t>Regional variability in pasture conditions and soil needs pose a </a:t>
            </a:r>
            <a:r>
              <a:rPr lang="en-US" sz="1000" b="1">
                <a:cs typeface="Arial"/>
              </a:rPr>
              <a:t>barrier to scalability.</a:t>
            </a:r>
            <a:endParaRPr lang="en-US" sz="1000">
              <a:cs typeface="Arial"/>
            </a:endParaRPr>
          </a:p>
          <a:p>
            <a:pPr marL="173736" indent="-173736">
              <a:spcBef>
                <a:spcPts val="600"/>
              </a:spcBef>
              <a:buFont typeface="Arial" panose="020B0604020202020204" pitchFamily="34" charset="0"/>
              <a:buChar char="•"/>
            </a:pPr>
            <a:r>
              <a:rPr lang="en-US" sz="1050">
                <a:cs typeface="Arial"/>
              </a:rPr>
              <a:t>Regenerative agriculture is also called </a:t>
            </a:r>
            <a:r>
              <a:rPr lang="en-US" sz="1050" i="1">
                <a:cs typeface="Arial"/>
              </a:rPr>
              <a:t>carbon farming </a:t>
            </a:r>
            <a:r>
              <a:rPr lang="en-US" sz="1050">
                <a:cs typeface="Arial"/>
              </a:rPr>
              <a:t>and </a:t>
            </a:r>
            <a:r>
              <a:rPr lang="en-US" sz="1050" i="1">
                <a:cs typeface="Arial"/>
              </a:rPr>
              <a:t>climate-smart agriculture</a:t>
            </a:r>
            <a:r>
              <a:rPr lang="en-US" sz="1050">
                <a:cs typeface="Arial"/>
              </a:rPr>
              <a:t>. Regenerative grazing ranching can include specific systems like adaptive multi-paddock grazing, management-intensive grazing, and rotational grazing.</a:t>
            </a:r>
          </a:p>
        </p:txBody>
      </p:sp>
      <p:sp>
        <p:nvSpPr>
          <p:cNvPr id="10" name="btfpColumnHeaderBoxText223027">
            <a:extLst>
              <a:ext uri="{FF2B5EF4-FFF2-40B4-BE49-F238E27FC236}">
                <a16:creationId xmlns:a16="http://schemas.microsoft.com/office/drawing/2014/main" id="{6D3B0274-2B8C-C7A4-28E1-A38414940BC8}"/>
              </a:ext>
            </a:extLst>
          </p:cNvPr>
          <p:cNvSpPr txBox="1"/>
          <p:nvPr/>
        </p:nvSpPr>
        <p:spPr bwMode="gray">
          <a:xfrm>
            <a:off x="392606" y="3594072"/>
            <a:ext cx="6253271" cy="565218"/>
          </a:xfrm>
          <a:prstGeom prst="rect">
            <a:avLst/>
          </a:prstGeom>
          <a:noFill/>
        </p:spPr>
        <p:txBody>
          <a:bodyPr vert="horz" wrap="square" lIns="36036" tIns="36036" rIns="36036" bIns="36036" rtlCol="0" anchor="b">
            <a:spAutoFit/>
          </a:bodyPr>
          <a:lstStyle/>
          <a:p>
            <a:r>
              <a:rPr lang="en-US" sz="1600" b="1">
                <a:latin typeface="+mj-lt"/>
              </a:rPr>
              <a:t>Example of e</a:t>
            </a:r>
            <a:r>
              <a:rPr lang="en-US" sz="1600" b="1">
                <a:solidFill>
                  <a:schemeClr val="tx1"/>
                </a:solidFill>
                <a:latin typeface="+mj-lt"/>
              </a:rPr>
              <a:t>missions breakdown from regenerative beef from White Oak Pastures*, CO</a:t>
            </a:r>
            <a:r>
              <a:rPr lang="en-US" sz="1600" b="1" baseline="-25000">
                <a:solidFill>
                  <a:schemeClr val="tx1"/>
                </a:solidFill>
                <a:latin typeface="+mj-lt"/>
              </a:rPr>
              <a:t>2 </a:t>
            </a:r>
            <a:r>
              <a:rPr lang="en-US" sz="1600" b="1">
                <a:solidFill>
                  <a:schemeClr val="tx1"/>
                </a:solidFill>
                <a:latin typeface="+mj-lt"/>
              </a:rPr>
              <a:t>e per kg of beef</a:t>
            </a:r>
          </a:p>
        </p:txBody>
      </p:sp>
      <p:cxnSp>
        <p:nvCxnSpPr>
          <p:cNvPr id="11" name="btfpColumnHeaderBoxLine223027">
            <a:extLst>
              <a:ext uri="{FF2B5EF4-FFF2-40B4-BE49-F238E27FC236}">
                <a16:creationId xmlns:a16="http://schemas.microsoft.com/office/drawing/2014/main" id="{291D376C-3E28-F788-23DF-3E10E47FDDD2}"/>
              </a:ext>
            </a:extLst>
          </p:cNvPr>
          <p:cNvCxnSpPr>
            <a:cxnSpLocks/>
          </p:cNvCxnSpPr>
          <p:nvPr/>
        </p:nvCxnSpPr>
        <p:spPr bwMode="gray">
          <a:xfrm>
            <a:off x="392606" y="4136390"/>
            <a:ext cx="6093919" cy="769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3" name="Pentagon 61">
            <a:extLst>
              <a:ext uri="{FF2B5EF4-FFF2-40B4-BE49-F238E27FC236}">
                <a16:creationId xmlns:a16="http://schemas.microsoft.com/office/drawing/2014/main" id="{75532D35-03A9-DF30-8B5A-9A1337946C7E}"/>
              </a:ext>
            </a:extLst>
          </p:cNvPr>
          <p:cNvSpPr/>
          <p:nvPr/>
        </p:nvSpPr>
        <p:spPr bwMode="gray">
          <a:xfrm>
            <a:off x="32754" y="25336"/>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Solutions</a:t>
            </a:r>
          </a:p>
        </p:txBody>
      </p:sp>
      <p:sp>
        <p:nvSpPr>
          <p:cNvPr id="7" name="Chevron 2">
            <a:extLst>
              <a:ext uri="{FF2B5EF4-FFF2-40B4-BE49-F238E27FC236}">
                <a16:creationId xmlns:a16="http://schemas.microsoft.com/office/drawing/2014/main" id="{5FF9B750-F1D0-F910-B2A5-5FF5D4D04715}"/>
              </a:ext>
            </a:extLst>
          </p:cNvPr>
          <p:cNvSpPr/>
          <p:nvPr/>
        </p:nvSpPr>
        <p:spPr bwMode="gray">
          <a:xfrm>
            <a:off x="5263213" y="25158"/>
            <a:ext cx="3109214" cy="359675"/>
          </a:xfrm>
          <a:prstGeom prst="chevron">
            <a:avLst>
              <a:gd name="adj" fmla="val 23887"/>
            </a:avLst>
          </a:prstGeom>
          <a:solidFill>
            <a:srgbClr val="1A8193">
              <a:alpha val="8117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Regenerative Agriculture</a:t>
            </a:r>
          </a:p>
        </p:txBody>
      </p:sp>
      <p:graphicFrame>
        <p:nvGraphicFramePr>
          <p:cNvPr id="146" name="Chart 145">
            <a:extLst>
              <a:ext uri="{FF2B5EF4-FFF2-40B4-BE49-F238E27FC236}">
                <a16:creationId xmlns:a16="http://schemas.microsoft.com/office/drawing/2014/main" id="{339A9097-4B36-269F-C02A-D37493D4B0C9}"/>
              </a:ext>
            </a:extLst>
          </p:cNvPr>
          <p:cNvGraphicFramePr/>
          <p:nvPr>
            <p:custDataLst>
              <p:tags r:id="rId3"/>
            </p:custDataLst>
          </p:nvPr>
        </p:nvGraphicFramePr>
        <p:xfrm>
          <a:off x="723900" y="3957638"/>
          <a:ext cx="5946775" cy="1878012"/>
        </p:xfrm>
        <a:graphic>
          <a:graphicData uri="http://schemas.openxmlformats.org/drawingml/2006/chart">
            <c:chart xmlns:c="http://schemas.openxmlformats.org/drawingml/2006/chart" xmlns:r="http://schemas.openxmlformats.org/officeDocument/2006/relationships" r:id="rId23"/>
          </a:graphicData>
        </a:graphic>
      </p:graphicFrame>
      <p:sp>
        <p:nvSpPr>
          <p:cNvPr id="93" name="Text Placeholder 10">
            <a:extLst>
              <a:ext uri="{FF2B5EF4-FFF2-40B4-BE49-F238E27FC236}">
                <a16:creationId xmlns:a16="http://schemas.microsoft.com/office/drawing/2014/main" id="{AA64B318-E0CA-7D8D-B544-92FA0996D992}"/>
              </a:ext>
            </a:extLst>
          </p:cNvPr>
          <p:cNvSpPr txBox="1">
            <a:spLocks/>
          </p:cNvSpPr>
          <p:nvPr>
            <p:custDataLst>
              <p:tags r:id="rId4"/>
            </p:custDataLst>
          </p:nvPr>
        </p:nvSpPr>
        <p:spPr bwMode="gray">
          <a:xfrm>
            <a:off x="433388" y="5106988"/>
            <a:ext cx="25558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FA012E5F-B084-41AE-B67E-A03EB6012384}" type="datetime'''''''''''''-''''''''''2''0'''''''''''''''">
              <a:rPr lang="en-US" altLang="en-US" sz="1400" smtClean="0">
                <a:effectLst/>
              </a:rPr>
              <a:pPr marL="0" indent="0" algn="r">
                <a:spcBef>
                  <a:spcPct val="0"/>
                </a:spcBef>
                <a:spcAft>
                  <a:spcPct val="0"/>
                </a:spcAft>
                <a:buNone/>
              </a:pPr>
              <a:t>-20</a:t>
            </a:fld>
            <a:endParaRPr lang="en-US" sz="1400"/>
          </a:p>
        </p:txBody>
      </p:sp>
      <p:sp>
        <p:nvSpPr>
          <p:cNvPr id="95" name="Text Placeholder 10">
            <a:extLst>
              <a:ext uri="{FF2B5EF4-FFF2-40B4-BE49-F238E27FC236}">
                <a16:creationId xmlns:a16="http://schemas.microsoft.com/office/drawing/2014/main" id="{C1DC5EB2-C4BA-449E-A794-6AE24645C725}"/>
              </a:ext>
            </a:extLst>
          </p:cNvPr>
          <p:cNvSpPr txBox="1">
            <a:spLocks/>
          </p:cNvSpPr>
          <p:nvPr>
            <p:custDataLst>
              <p:tags r:id="rId5"/>
            </p:custDataLst>
          </p:nvPr>
        </p:nvSpPr>
        <p:spPr bwMode="gray">
          <a:xfrm>
            <a:off x="590550" y="4791075"/>
            <a:ext cx="9842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19E17F62-1F6E-441C-9486-7B804C465071}" type="datetime'''''''''''''''''''''''''''0'''''''''''">
              <a:rPr lang="en-US" altLang="en-US" sz="1400" smtClean="0">
                <a:effectLst/>
              </a:rPr>
              <a:pPr marL="0" indent="0" algn="r">
                <a:spcBef>
                  <a:spcPct val="0"/>
                </a:spcBef>
                <a:spcAft>
                  <a:spcPct val="0"/>
                </a:spcAft>
                <a:buNone/>
              </a:pPr>
              <a:t>0</a:t>
            </a:fld>
            <a:endParaRPr lang="en-US" sz="1400"/>
          </a:p>
        </p:txBody>
      </p:sp>
      <p:sp>
        <p:nvSpPr>
          <p:cNvPr id="97" name="Text Placeholder 10">
            <a:extLst>
              <a:ext uri="{FF2B5EF4-FFF2-40B4-BE49-F238E27FC236}">
                <a16:creationId xmlns:a16="http://schemas.microsoft.com/office/drawing/2014/main" id="{2D369586-6DD8-95DB-3DD1-7D3D75D9EE48}"/>
              </a:ext>
            </a:extLst>
          </p:cNvPr>
          <p:cNvSpPr txBox="1">
            <a:spLocks/>
          </p:cNvSpPr>
          <p:nvPr>
            <p:custDataLst>
              <p:tags r:id="rId6"/>
            </p:custDataLst>
          </p:nvPr>
        </p:nvSpPr>
        <p:spPr bwMode="gray">
          <a:xfrm>
            <a:off x="492125" y="4473575"/>
            <a:ext cx="1968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1B05F98F-D8BE-4B1F-A0D1-E3E40B14C912}" type="datetime'''''''''''2''''''''''''''''''''''0'''''''''''''''''''''">
              <a:rPr lang="en-US" altLang="en-US" sz="1400" smtClean="0">
                <a:effectLst/>
              </a:rPr>
              <a:pPr marL="0" indent="0" algn="r">
                <a:spcBef>
                  <a:spcPct val="0"/>
                </a:spcBef>
                <a:spcAft>
                  <a:spcPct val="0"/>
                </a:spcAft>
                <a:buNone/>
              </a:pPr>
              <a:t>20</a:t>
            </a:fld>
            <a:endParaRPr lang="en-US" sz="1400"/>
          </a:p>
        </p:txBody>
      </p:sp>
      <p:sp>
        <p:nvSpPr>
          <p:cNvPr id="120" name="Text Placeholder 10">
            <a:extLst>
              <a:ext uri="{FF2B5EF4-FFF2-40B4-BE49-F238E27FC236}">
                <a16:creationId xmlns:a16="http://schemas.microsoft.com/office/drawing/2014/main" id="{DF328A3A-C909-69EC-BC6E-55FB221BE90B}"/>
              </a:ext>
            </a:extLst>
          </p:cNvPr>
          <p:cNvSpPr txBox="1">
            <a:spLocks/>
          </p:cNvSpPr>
          <p:nvPr>
            <p:custDataLst>
              <p:tags r:id="rId7"/>
            </p:custDataLst>
          </p:nvPr>
        </p:nvSpPr>
        <p:spPr bwMode="gray">
          <a:xfrm>
            <a:off x="492125" y="4157663"/>
            <a:ext cx="1968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C06D4F44-AA62-40CC-B399-5A936E62FD08}" type="datetime'''''''''''''''''4''''''0'''''''''''''''''''''''''''">
              <a:rPr lang="en-US" altLang="en-US" sz="1400" smtClean="0">
                <a:effectLst/>
              </a:rPr>
              <a:pPr marL="0" indent="0" algn="r">
                <a:spcBef>
                  <a:spcPct val="0"/>
                </a:spcBef>
                <a:spcAft>
                  <a:spcPct val="0"/>
                </a:spcAft>
                <a:buNone/>
              </a:pPr>
              <a:t>40</a:t>
            </a:fld>
            <a:endParaRPr lang="en-US" sz="1400"/>
          </a:p>
        </p:txBody>
      </p:sp>
      <p:sp>
        <p:nvSpPr>
          <p:cNvPr id="91" name="Text Placeholder 10">
            <a:extLst>
              <a:ext uri="{FF2B5EF4-FFF2-40B4-BE49-F238E27FC236}">
                <a16:creationId xmlns:a16="http://schemas.microsoft.com/office/drawing/2014/main" id="{5D0F6C2A-5746-F926-52DD-37462B899050}"/>
              </a:ext>
            </a:extLst>
          </p:cNvPr>
          <p:cNvSpPr txBox="1">
            <a:spLocks/>
          </p:cNvSpPr>
          <p:nvPr>
            <p:custDataLst>
              <p:tags r:id="rId8"/>
            </p:custDataLst>
          </p:nvPr>
        </p:nvSpPr>
        <p:spPr bwMode="gray">
          <a:xfrm>
            <a:off x="433388" y="5422900"/>
            <a:ext cx="25558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0BB65D52-B60D-4A06-91F8-11A4FB5F121D}" type="datetime'''-''''''''''4''''''''''''''0'''''''''''''''''''''''''''">
              <a:rPr lang="en-US" altLang="en-US" sz="1400" smtClean="0">
                <a:effectLst/>
              </a:rPr>
              <a:pPr marL="0" indent="0" algn="r">
                <a:spcBef>
                  <a:spcPct val="0"/>
                </a:spcBef>
                <a:spcAft>
                  <a:spcPct val="0"/>
                </a:spcAft>
                <a:buNone/>
              </a:pPr>
              <a:t>-40</a:t>
            </a:fld>
            <a:endParaRPr lang="en-US" sz="1400"/>
          </a:p>
        </p:txBody>
      </p:sp>
      <p:sp>
        <p:nvSpPr>
          <p:cNvPr id="37" name="Text Placeholder 10">
            <a:extLst>
              <a:ext uri="{FF2B5EF4-FFF2-40B4-BE49-F238E27FC236}">
                <a16:creationId xmlns:a16="http://schemas.microsoft.com/office/drawing/2014/main" id="{1235F86B-50F6-DBB6-BCFE-AD8ABA36084A}"/>
              </a:ext>
            </a:extLst>
          </p:cNvPr>
          <p:cNvSpPr txBox="1">
            <a:spLocks/>
          </p:cNvSpPr>
          <p:nvPr>
            <p:custDataLst>
              <p:tags r:id="rId9"/>
            </p:custDataLst>
          </p:nvPr>
        </p:nvSpPr>
        <p:spPr bwMode="auto">
          <a:xfrm>
            <a:off x="2514600" y="5734050"/>
            <a:ext cx="712788"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C3DBB4F-E334-41E7-BC8C-34106531FF69}" type="datetime'So''''''i''l'''' ''''''c''''''''''''''a''''''''''rbo''''n'">
              <a:rPr lang="en-US" altLang="en-US" sz="1100" smtClean="0"/>
              <a:pPr marL="0" indent="0" algn="ctr">
                <a:spcBef>
                  <a:spcPct val="0"/>
                </a:spcBef>
                <a:spcAft>
                  <a:spcPct val="0"/>
                </a:spcAft>
                <a:buNone/>
              </a:pPr>
              <a:t>Soil carbon</a:t>
            </a:fld>
            <a:endParaRPr lang="en-US" sz="1100"/>
          </a:p>
        </p:txBody>
      </p:sp>
      <p:sp>
        <p:nvSpPr>
          <p:cNvPr id="34" name="Text Placeholder 10">
            <a:extLst>
              <a:ext uri="{FF2B5EF4-FFF2-40B4-BE49-F238E27FC236}">
                <a16:creationId xmlns:a16="http://schemas.microsoft.com/office/drawing/2014/main" id="{7A9C98A3-88B0-01F8-9135-AB6A43C26EF4}"/>
              </a:ext>
            </a:extLst>
          </p:cNvPr>
          <p:cNvSpPr txBox="1">
            <a:spLocks/>
          </p:cNvSpPr>
          <p:nvPr>
            <p:custDataLst>
              <p:tags r:id="rId10"/>
            </p:custDataLst>
          </p:nvPr>
        </p:nvSpPr>
        <p:spPr bwMode="auto">
          <a:xfrm>
            <a:off x="1727200" y="5734050"/>
            <a:ext cx="635000"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C4B31A9-C996-486B-A8A4-BF8CA41D1D36}" type="datetime'Manur''e'''' ''''e''m''''''''i''s''''''''s''''ion''s'">
              <a:rPr lang="en-US" altLang="en-US" sz="1100" smtClean="0"/>
              <a:pPr marL="0" indent="0" algn="ctr">
                <a:spcBef>
                  <a:spcPct val="0"/>
                </a:spcBef>
                <a:spcAft>
                  <a:spcPct val="0"/>
                </a:spcAft>
                <a:buNone/>
              </a:pPr>
              <a:t>Manure emissions</a:t>
            </a:fld>
            <a:endParaRPr lang="en-US" sz="1100"/>
          </a:p>
        </p:txBody>
      </p:sp>
      <p:sp>
        <p:nvSpPr>
          <p:cNvPr id="40" name="Text Placeholder 10">
            <a:extLst>
              <a:ext uri="{FF2B5EF4-FFF2-40B4-BE49-F238E27FC236}">
                <a16:creationId xmlns:a16="http://schemas.microsoft.com/office/drawing/2014/main" id="{44BE104D-A111-839F-DD72-3B217DD931E6}"/>
              </a:ext>
            </a:extLst>
          </p:cNvPr>
          <p:cNvSpPr txBox="1">
            <a:spLocks/>
          </p:cNvSpPr>
          <p:nvPr>
            <p:custDataLst>
              <p:tags r:id="rId11"/>
            </p:custDataLst>
          </p:nvPr>
        </p:nvSpPr>
        <p:spPr bwMode="auto">
          <a:xfrm>
            <a:off x="4183063" y="5734050"/>
            <a:ext cx="676275"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404A87D-AAA5-4EB2-A9DD-957C6E22A638}" type="datetime'''''''''O''t''''''her'''' far''m ''a''ctivi''t''''''ie''s'''''">
              <a:rPr lang="en-US" altLang="en-US" sz="1100" smtClean="0"/>
              <a:pPr marL="0" indent="0" algn="ctr">
                <a:spcBef>
                  <a:spcPct val="0"/>
                </a:spcBef>
                <a:spcAft>
                  <a:spcPct val="0"/>
                </a:spcAft>
                <a:buNone/>
              </a:pPr>
              <a:t>Other farm activities</a:t>
            </a:fld>
            <a:endParaRPr lang="en-US" sz="1100"/>
          </a:p>
        </p:txBody>
      </p:sp>
      <p:sp>
        <p:nvSpPr>
          <p:cNvPr id="44" name="Text Placeholder 10">
            <a:extLst>
              <a:ext uri="{FF2B5EF4-FFF2-40B4-BE49-F238E27FC236}">
                <a16:creationId xmlns:a16="http://schemas.microsoft.com/office/drawing/2014/main" id="{0343CEA3-952B-8292-7D14-71FBBF3888D5}"/>
              </a:ext>
            </a:extLst>
          </p:cNvPr>
          <p:cNvSpPr txBox="1">
            <a:spLocks/>
          </p:cNvSpPr>
          <p:nvPr>
            <p:custDataLst>
              <p:tags r:id="rId12"/>
            </p:custDataLst>
          </p:nvPr>
        </p:nvSpPr>
        <p:spPr bwMode="auto">
          <a:xfrm>
            <a:off x="5024437" y="5734050"/>
            <a:ext cx="649288"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E3FC56A-CBCB-49CB-9370-16C843B625F6}" type="datetime'''''Sla''''ughte''r''/ ''t''rans''p''''or''t'''''''''''''">
              <a:rPr lang="en-US" altLang="en-US" sz="1100" smtClean="0"/>
              <a:pPr marL="0" indent="0" algn="ctr">
                <a:spcBef>
                  <a:spcPct val="0"/>
                </a:spcBef>
                <a:spcAft>
                  <a:spcPct val="0"/>
                </a:spcAft>
                <a:buNone/>
              </a:pPr>
              <a:t>Slaughter/ transport</a:t>
            </a:fld>
            <a:endParaRPr lang="en-US" sz="1100"/>
          </a:p>
        </p:txBody>
      </p:sp>
      <p:sp>
        <p:nvSpPr>
          <p:cNvPr id="51" name="Text Placeholder 10">
            <a:extLst>
              <a:ext uri="{FF2B5EF4-FFF2-40B4-BE49-F238E27FC236}">
                <a16:creationId xmlns:a16="http://schemas.microsoft.com/office/drawing/2014/main" id="{39BB8565-66DD-E1D9-B7D9-78AF44B6F574}"/>
              </a:ext>
            </a:extLst>
          </p:cNvPr>
          <p:cNvSpPr txBox="1">
            <a:spLocks/>
          </p:cNvSpPr>
          <p:nvPr>
            <p:custDataLst>
              <p:tags r:id="rId13"/>
            </p:custDataLst>
          </p:nvPr>
        </p:nvSpPr>
        <p:spPr bwMode="auto">
          <a:xfrm>
            <a:off x="5856288" y="5734050"/>
            <a:ext cx="635000"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46F1B3D-9123-4AB8-A18F-51FF98A42B5F}" type="datetime'N''''''et to''''''''ta''''''l'' e''mi''''s''si''''on''''''''s'">
              <a:rPr lang="en-US" altLang="en-US" sz="1100" smtClean="0"/>
              <a:pPr marL="0" indent="0" algn="ctr">
                <a:spcBef>
                  <a:spcPct val="0"/>
                </a:spcBef>
                <a:spcAft>
                  <a:spcPct val="0"/>
                </a:spcAft>
                <a:buNone/>
              </a:pPr>
              <a:t>Net total emissions</a:t>
            </a:fld>
            <a:endParaRPr lang="en-US" sz="1100"/>
          </a:p>
        </p:txBody>
      </p:sp>
      <p:sp useBgFill="1">
        <p:nvSpPr>
          <p:cNvPr id="88" name="Text Placeholder 10">
            <a:extLst>
              <a:ext uri="{FF2B5EF4-FFF2-40B4-BE49-F238E27FC236}">
                <a16:creationId xmlns:a16="http://schemas.microsoft.com/office/drawing/2014/main" id="{00FE5E81-2005-91E8-30F4-9DBBFA9B999A}"/>
              </a:ext>
            </a:extLst>
          </p:cNvPr>
          <p:cNvSpPr txBox="1">
            <a:spLocks/>
          </p:cNvSpPr>
          <p:nvPr>
            <p:custDataLst>
              <p:tags r:id="rId14"/>
            </p:custDataLst>
          </p:nvPr>
        </p:nvSpPr>
        <p:spPr bwMode="gray">
          <a:xfrm>
            <a:off x="2717800" y="5475288"/>
            <a:ext cx="306388" cy="212725"/>
          </a:xfrm>
          <a:prstGeom prst="rect">
            <a:avLst/>
          </a:prstGeom>
          <a:ln>
            <a:noFill/>
          </a:ln>
          <a:effectLst/>
        </p:spPr>
        <p:txBody>
          <a:bodyPr vert="horz" wrap="none" lIns="25400" tIns="0" rIns="2540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3754584-B0E7-439E-965C-352814AB0A9E}" type="datetime'''''''''''''''''''''''''''-''''''''''''''''''''3''''''''''5'">
              <a:rPr lang="en-US" altLang="en-US" sz="1400" smtClean="0">
                <a:effectLst/>
              </a:rPr>
              <a:pPr marL="0" indent="0" algn="ctr">
                <a:spcBef>
                  <a:spcPct val="0"/>
                </a:spcBef>
                <a:spcAft>
                  <a:spcPct val="0"/>
                </a:spcAft>
                <a:buNone/>
              </a:pPr>
              <a:t>-35</a:t>
            </a:fld>
            <a:endParaRPr lang="en-US" sz="1400"/>
          </a:p>
        </p:txBody>
      </p:sp>
      <p:sp>
        <p:nvSpPr>
          <p:cNvPr id="21" name="Text Placeholder 10">
            <a:extLst>
              <a:ext uri="{FF2B5EF4-FFF2-40B4-BE49-F238E27FC236}">
                <a16:creationId xmlns:a16="http://schemas.microsoft.com/office/drawing/2014/main" id="{1F50BA96-5D6F-443B-7DE6-F9C77058BB3A}"/>
              </a:ext>
            </a:extLst>
          </p:cNvPr>
          <p:cNvSpPr txBox="1">
            <a:spLocks/>
          </p:cNvSpPr>
          <p:nvPr>
            <p:custDataLst>
              <p:tags r:id="rId15"/>
            </p:custDataLst>
          </p:nvPr>
        </p:nvSpPr>
        <p:spPr bwMode="auto">
          <a:xfrm>
            <a:off x="900113" y="5734050"/>
            <a:ext cx="635000"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7B87296-A577-4A9E-900C-1A9462A96B90}" type="datetime'En''''t''''e''ric'''' ''''''''e''''m''''''i''''ss''ions'''">
              <a:rPr lang="en-US" altLang="en-US" sz="1100" smtClean="0"/>
              <a:pPr marL="0" indent="0" algn="ctr">
                <a:spcBef>
                  <a:spcPct val="0"/>
                </a:spcBef>
                <a:spcAft>
                  <a:spcPct val="0"/>
                </a:spcAft>
                <a:buNone/>
              </a:pPr>
              <a:t>Enteric emissions</a:t>
            </a:fld>
            <a:endParaRPr lang="en-US" sz="1100"/>
          </a:p>
        </p:txBody>
      </p:sp>
      <p:sp useBgFill="1">
        <p:nvSpPr>
          <p:cNvPr id="125" name="Text Placeholder 10">
            <a:extLst>
              <a:ext uri="{FF2B5EF4-FFF2-40B4-BE49-F238E27FC236}">
                <a16:creationId xmlns:a16="http://schemas.microsoft.com/office/drawing/2014/main" id="{0E0429FB-9BCA-D8D4-3A8F-9F787F9E7FFE}"/>
              </a:ext>
            </a:extLst>
          </p:cNvPr>
          <p:cNvSpPr txBox="1">
            <a:spLocks/>
          </p:cNvSpPr>
          <p:nvPr>
            <p:custDataLst>
              <p:tags r:id="rId16"/>
            </p:custDataLst>
          </p:nvPr>
        </p:nvSpPr>
        <p:spPr bwMode="gray">
          <a:xfrm>
            <a:off x="1093788" y="4200525"/>
            <a:ext cx="247650" cy="212725"/>
          </a:xfrm>
          <a:prstGeom prst="rect">
            <a:avLst/>
          </a:prstGeom>
          <a:ln>
            <a:noFill/>
          </a:ln>
          <a:effec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54EA833-9CF8-4408-B81C-9CB612ADF55E}" type="datetime'''''''''2''''''''''''''''''''''9'''''''''''''''''''">
              <a:rPr lang="en-US" altLang="en-US" sz="1400" smtClean="0">
                <a:effectLst/>
              </a:rPr>
              <a:pPr marL="0" indent="0" algn="ctr">
                <a:spcBef>
                  <a:spcPct val="0"/>
                </a:spcBef>
                <a:spcAft>
                  <a:spcPct val="0"/>
                </a:spcAft>
                <a:buNone/>
              </a:pPr>
              <a:t>29</a:t>
            </a:fld>
            <a:endParaRPr lang="en-US" sz="1400"/>
          </a:p>
        </p:txBody>
      </p:sp>
      <p:sp>
        <p:nvSpPr>
          <p:cNvPr id="65" name="Text Placeholder 10">
            <a:extLst>
              <a:ext uri="{FF2B5EF4-FFF2-40B4-BE49-F238E27FC236}">
                <a16:creationId xmlns:a16="http://schemas.microsoft.com/office/drawing/2014/main" id="{ADD3BE5A-1C9B-1864-A65F-CF50B5D63AB3}"/>
              </a:ext>
            </a:extLst>
          </p:cNvPr>
          <p:cNvSpPr txBox="1">
            <a:spLocks/>
          </p:cNvSpPr>
          <p:nvPr>
            <p:custDataLst>
              <p:tags r:id="rId17"/>
            </p:custDataLst>
          </p:nvPr>
        </p:nvSpPr>
        <p:spPr bwMode="auto">
          <a:xfrm>
            <a:off x="3297238" y="5734050"/>
            <a:ext cx="796925"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73213DC-09E7-437A-8E6E-DB4BFF6BFE10}" type="datetime'''P''l''''a''n''''t'' ''''''''''''''c''a''''r''''b''''''o''n'">
              <a:rPr lang="en-US" altLang="en-US" sz="1100" smtClean="0"/>
              <a:pPr marL="0" indent="0" algn="ctr">
                <a:spcBef>
                  <a:spcPct val="0"/>
                </a:spcBef>
                <a:spcAft>
                  <a:spcPct val="0"/>
                </a:spcAft>
                <a:buNone/>
              </a:pPr>
              <a:t>Plant carbon</a:t>
            </a:fld>
            <a:endParaRPr lang="en-US" sz="1100"/>
          </a:p>
        </p:txBody>
      </p:sp>
      <p:sp>
        <p:nvSpPr>
          <p:cNvPr id="128" name="btfpNotesBox292759">
            <a:extLst>
              <a:ext uri="{FF2B5EF4-FFF2-40B4-BE49-F238E27FC236}">
                <a16:creationId xmlns:a16="http://schemas.microsoft.com/office/drawing/2014/main" id="{8C4BE603-F8F8-C844-1DCD-3FC4C0A8B54D}"/>
              </a:ext>
            </a:extLst>
          </p:cNvPr>
          <p:cNvSpPr txBox="1"/>
          <p:nvPr>
            <p:custDataLst>
              <p:tags r:id="rId18"/>
            </p:custDataLst>
          </p:nvPr>
        </p:nvSpPr>
        <p:spPr bwMode="gray">
          <a:xfrm>
            <a:off x="330200" y="6302923"/>
            <a:ext cx="9128364" cy="492443"/>
          </a:xfrm>
          <a:prstGeom prst="rect">
            <a:avLst/>
          </a:prstGeom>
          <a:noFill/>
        </p:spPr>
        <p:txBody>
          <a:bodyPr vert="horz" wrap="square" lIns="0" tIns="0" rIns="0" bIns="0" rtlCol="0" anchor="t">
            <a:spAutoFit/>
          </a:bodyPr>
          <a:lstStyle/>
          <a:p>
            <a:r>
              <a:rPr lang="en-US" sz="800">
                <a:solidFill>
                  <a:srgbClr val="000000"/>
                </a:solidFill>
              </a:rPr>
              <a:t>* This is an example of emissions data from an individual farm practicing regenerative grazing but does not reflect emissions from all regenerative grazing farms.</a:t>
            </a:r>
          </a:p>
          <a:p>
            <a:r>
              <a:rPr lang="en-US" sz="800">
                <a:solidFill>
                  <a:srgbClr val="000000"/>
                </a:solidFill>
              </a:rPr>
              <a:t>Sources: Frontiers, </a:t>
            </a:r>
            <a:r>
              <a:rPr lang="en-US" sz="800">
                <a:solidFill>
                  <a:srgbClr val="000000"/>
                </a:solidFill>
                <a:hlinkClick r:id="rId24"/>
              </a:rPr>
              <a:t>Ecosystem Impacts and Productive Capacity of a Multi-Species Pastured Livestock System</a:t>
            </a:r>
            <a:r>
              <a:rPr lang="en-US" sz="800">
                <a:solidFill>
                  <a:srgbClr val="000000"/>
                </a:solidFill>
              </a:rPr>
              <a:t> (2020); </a:t>
            </a:r>
            <a:r>
              <a:rPr lang="en-US" sz="800" err="1">
                <a:solidFill>
                  <a:srgbClr val="000000"/>
                </a:solidFill>
              </a:rPr>
              <a:t>Quantis</a:t>
            </a:r>
            <a:r>
              <a:rPr lang="en-US" sz="800">
                <a:solidFill>
                  <a:srgbClr val="000000"/>
                </a:solidFill>
              </a:rPr>
              <a:t>, </a:t>
            </a:r>
            <a:r>
              <a:rPr lang="en-US" sz="800">
                <a:solidFill>
                  <a:srgbClr val="000000"/>
                </a:solidFill>
                <a:hlinkClick r:id="rId25"/>
              </a:rPr>
              <a:t>Carbon Footprint Evaluation</a:t>
            </a:r>
            <a:r>
              <a:rPr lang="en-US" sz="800">
                <a:solidFill>
                  <a:srgbClr val="000000"/>
                </a:solidFill>
              </a:rPr>
              <a:t> (2019); Forbes, </a:t>
            </a:r>
            <a:r>
              <a:rPr lang="en-US" sz="800">
                <a:solidFill>
                  <a:srgbClr val="000000"/>
                </a:solidFill>
                <a:hlinkClick r:id="rId26"/>
              </a:rPr>
              <a:t>Regenerative Agriculture </a:t>
            </a:r>
            <a:r>
              <a:rPr lang="en-US" sz="800">
                <a:solidFill>
                  <a:srgbClr val="000000"/>
                </a:solidFill>
              </a:rPr>
              <a:t>(2025); Civil Eats, </a:t>
            </a:r>
            <a:r>
              <a:rPr lang="en-US" sz="800">
                <a:solidFill>
                  <a:srgbClr val="000000"/>
                </a:solidFill>
                <a:hlinkClick r:id="rId27"/>
              </a:rPr>
              <a:t>A New Study on Regenerative Grazing Complicates Climate Optimism </a:t>
            </a:r>
            <a:r>
              <a:rPr lang="en-US" sz="800">
                <a:solidFill>
                  <a:srgbClr val="000000"/>
                </a:solidFill>
              </a:rPr>
              <a:t>(2021); Colorado State University, </a:t>
            </a:r>
            <a:r>
              <a:rPr lang="en-US" sz="800">
                <a:solidFill>
                  <a:srgbClr val="000000"/>
                </a:solidFill>
                <a:hlinkClick r:id="rId28"/>
              </a:rPr>
              <a:t>Regenerative Grazing, Carbon, and Climate</a:t>
            </a:r>
            <a:r>
              <a:rPr lang="en-US" sz="800">
                <a:solidFill>
                  <a:srgbClr val="000000"/>
                </a:solidFill>
              </a:rPr>
              <a:t> (2021).</a:t>
            </a:r>
          </a:p>
          <a:p>
            <a:r>
              <a:rPr lang="en-US" sz="800">
                <a:solidFill>
                  <a:srgbClr val="000000"/>
                </a:solidFill>
              </a:rPr>
              <a:t>Credit: </a:t>
            </a:r>
            <a:r>
              <a:rPr lang="en-US" sz="800">
                <a:latin typeface="Arial"/>
                <a:cs typeface="Arial"/>
              </a:rPr>
              <a:t>Isabel </a:t>
            </a:r>
            <a:r>
              <a:rPr lang="en-US" sz="800" err="1">
                <a:latin typeface="Arial"/>
                <a:cs typeface="Arial"/>
              </a:rPr>
              <a:t>Hoyos</a:t>
            </a:r>
            <a:r>
              <a:rPr lang="en-US" sz="800">
                <a:latin typeface="Arial"/>
                <a:cs typeface="Arial"/>
              </a:rPr>
              <a:t>, </a:t>
            </a:r>
            <a:r>
              <a:rPr lang="en-US" sz="800" err="1">
                <a:latin typeface="Arial"/>
                <a:cs typeface="Arial"/>
              </a:rPr>
              <a:t>Ariela</a:t>
            </a:r>
            <a:r>
              <a:rPr lang="en-US" sz="800">
                <a:latin typeface="Arial"/>
                <a:cs typeface="Arial"/>
              </a:rPr>
              <a:t> </a:t>
            </a:r>
            <a:r>
              <a:rPr lang="en-US" sz="800" err="1">
                <a:latin typeface="Arial"/>
                <a:cs typeface="Arial"/>
              </a:rPr>
              <a:t>Farchi</a:t>
            </a:r>
            <a:r>
              <a:rPr lang="en-US" sz="800">
                <a:latin typeface="Arial"/>
                <a:cs typeface="Arial"/>
              </a:rPr>
              <a:t>,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29"/>
              </a:rPr>
              <a:t>Gernot Wagner</a:t>
            </a:r>
            <a:r>
              <a:rPr lang="en-US" sz="800"/>
              <a:t>. </a:t>
            </a:r>
            <a:r>
              <a:rPr lang="en-US" sz="800">
                <a:hlinkClick r:id="rId30"/>
              </a:rPr>
              <a:t>Share with attribution</a:t>
            </a:r>
            <a:r>
              <a:rPr lang="en-US" sz="800"/>
              <a:t>: </a:t>
            </a:r>
            <a:r>
              <a:rPr lang="en-US" sz="800" err="1"/>
              <a:t>Sayn</a:t>
            </a:r>
            <a:r>
              <a:rPr lang="en-US" sz="800"/>
              <a:t>-Wittgenstein </a:t>
            </a:r>
            <a:r>
              <a:rPr lang="en-US" sz="800" i="1"/>
              <a:t>et al., </a:t>
            </a:r>
            <a:r>
              <a:rPr lang="en-US" sz="800"/>
              <a:t>“</a:t>
            </a:r>
            <a:r>
              <a:rPr lang="en-US" sz="800">
                <a:hlinkClick r:id="rId31"/>
              </a:rPr>
              <a:t>Sustainable Proteins</a:t>
            </a:r>
            <a:r>
              <a:rPr lang="en-US" sz="800"/>
              <a:t>” (16 May 2025).</a:t>
            </a:r>
            <a:endParaRPr lang="en-US" sz="800">
              <a:solidFill>
                <a:srgbClr val="000000"/>
              </a:solidFill>
            </a:endParaRPr>
          </a:p>
        </p:txBody>
      </p:sp>
      <p:sp>
        <p:nvSpPr>
          <p:cNvPr id="164" name="Rectangle 163">
            <a:extLst>
              <a:ext uri="{FF2B5EF4-FFF2-40B4-BE49-F238E27FC236}">
                <a16:creationId xmlns:a16="http://schemas.microsoft.com/office/drawing/2014/main" id="{EB2FE2DA-5366-B877-9675-760C57208C13}"/>
              </a:ext>
            </a:extLst>
          </p:cNvPr>
          <p:cNvSpPr/>
          <p:nvPr/>
        </p:nvSpPr>
        <p:spPr bwMode="gray">
          <a:xfrm>
            <a:off x="2470150" y="4686300"/>
            <a:ext cx="782638" cy="1384300"/>
          </a:xfrm>
          <a:prstGeom prst="rect">
            <a:avLst/>
          </a:prstGeom>
          <a:noFill/>
          <a:ln w="28575">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79" name="TextBox 178">
            <a:extLst>
              <a:ext uri="{FF2B5EF4-FFF2-40B4-BE49-F238E27FC236}">
                <a16:creationId xmlns:a16="http://schemas.microsoft.com/office/drawing/2014/main" id="{6B4A26A2-ED56-2EE9-78B7-F797BD1A669A}"/>
              </a:ext>
            </a:extLst>
          </p:cNvPr>
          <p:cNvSpPr txBox="1"/>
          <p:nvPr/>
        </p:nvSpPr>
        <p:spPr bwMode="gray">
          <a:xfrm>
            <a:off x="888383" y="1789093"/>
            <a:ext cx="4550417" cy="1880002"/>
          </a:xfrm>
          <a:prstGeom prst="rect">
            <a:avLst/>
          </a:prstGeom>
          <a:noFill/>
        </p:spPr>
        <p:txBody>
          <a:bodyPr wrap="square" lIns="137160" tIns="137160" rIns="274320" bIns="137160" rtlCol="0">
            <a:spAutoFit/>
          </a:bodyPr>
          <a:lstStyle/>
          <a:p>
            <a:pPr algn="l">
              <a:spcBef>
                <a:spcPts val="400"/>
              </a:spcBef>
            </a:pPr>
            <a:r>
              <a:rPr lang="en-US" sz="1250"/>
              <a:t>Rotational grazing with rest and regrowth periods</a:t>
            </a:r>
          </a:p>
          <a:p>
            <a:pPr algn="l">
              <a:spcBef>
                <a:spcPts val="400"/>
              </a:spcBef>
            </a:pPr>
            <a:r>
              <a:rPr lang="en-US" sz="1250"/>
              <a:t>Adaptive management adjusted to ecosystem responses</a:t>
            </a:r>
          </a:p>
          <a:p>
            <a:pPr algn="l">
              <a:spcBef>
                <a:spcPts val="400"/>
              </a:spcBef>
            </a:pPr>
            <a:r>
              <a:rPr lang="en-US" sz="1250"/>
              <a:t>Increased plant biodiversity, including native species</a:t>
            </a:r>
          </a:p>
          <a:p>
            <a:pPr algn="l">
              <a:spcBef>
                <a:spcPts val="400"/>
              </a:spcBef>
            </a:pPr>
            <a:r>
              <a:rPr lang="en-US" sz="1250"/>
              <a:t>Minimal synthetic fertilizers and pesticides</a:t>
            </a:r>
          </a:p>
          <a:p>
            <a:pPr algn="l">
              <a:spcBef>
                <a:spcPts val="400"/>
              </a:spcBef>
            </a:pPr>
            <a:r>
              <a:rPr lang="en-US" sz="1250"/>
              <a:t>Integration of trees and perennials</a:t>
            </a:r>
          </a:p>
          <a:p>
            <a:pPr algn="l">
              <a:spcBef>
                <a:spcPts val="400"/>
              </a:spcBef>
            </a:pPr>
            <a:r>
              <a:rPr lang="en-US" sz="1250"/>
              <a:t>Focus on improved soil organic matter, plant cover, root systems, microbial activity, and water-holding capacity</a:t>
            </a:r>
          </a:p>
        </p:txBody>
      </p:sp>
      <p:sp>
        <p:nvSpPr>
          <p:cNvPr id="180" name="btfpColumnHeaderBoxText223027">
            <a:extLst>
              <a:ext uri="{FF2B5EF4-FFF2-40B4-BE49-F238E27FC236}">
                <a16:creationId xmlns:a16="http://schemas.microsoft.com/office/drawing/2014/main" id="{CD0A5D9B-03A4-5C7C-3F68-C362FC6FE35D}"/>
              </a:ext>
            </a:extLst>
          </p:cNvPr>
          <p:cNvSpPr txBox="1"/>
          <p:nvPr/>
        </p:nvSpPr>
        <p:spPr bwMode="gray">
          <a:xfrm>
            <a:off x="394759" y="1483531"/>
            <a:ext cx="6188710" cy="318997"/>
          </a:xfrm>
          <a:prstGeom prst="rect">
            <a:avLst/>
          </a:prstGeom>
          <a:noFill/>
        </p:spPr>
        <p:txBody>
          <a:bodyPr vert="horz" wrap="square" lIns="36036" tIns="36036" rIns="36036" bIns="36036" rtlCol="0" anchor="b">
            <a:spAutoFit/>
          </a:bodyPr>
          <a:lstStyle/>
          <a:p>
            <a:r>
              <a:rPr lang="en-US" sz="1600" b="1">
                <a:solidFill>
                  <a:schemeClr val="tx1"/>
                </a:solidFill>
                <a:latin typeface="+mj-lt"/>
              </a:rPr>
              <a:t>Key practices of regenerative grazing systems</a:t>
            </a:r>
          </a:p>
        </p:txBody>
      </p:sp>
      <p:cxnSp>
        <p:nvCxnSpPr>
          <p:cNvPr id="181" name="btfpColumnHeaderBoxLine223027">
            <a:extLst>
              <a:ext uri="{FF2B5EF4-FFF2-40B4-BE49-F238E27FC236}">
                <a16:creationId xmlns:a16="http://schemas.microsoft.com/office/drawing/2014/main" id="{3DA171AB-8323-BAB8-C8D5-BFA91A2E443F}"/>
              </a:ext>
            </a:extLst>
          </p:cNvPr>
          <p:cNvCxnSpPr>
            <a:cxnSpLocks/>
          </p:cNvCxnSpPr>
          <p:nvPr/>
        </p:nvCxnSpPr>
        <p:spPr bwMode="gray">
          <a:xfrm>
            <a:off x="394759" y="1805612"/>
            <a:ext cx="6188710"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90" name="Oval 189">
            <a:extLst>
              <a:ext uri="{FF2B5EF4-FFF2-40B4-BE49-F238E27FC236}">
                <a16:creationId xmlns:a16="http://schemas.microsoft.com/office/drawing/2014/main" id="{041A7DAD-1A40-CE3D-EAE7-0C630F15A4E3}"/>
              </a:ext>
            </a:extLst>
          </p:cNvPr>
          <p:cNvSpPr/>
          <p:nvPr/>
        </p:nvSpPr>
        <p:spPr bwMode="gray">
          <a:xfrm>
            <a:off x="641495" y="1911233"/>
            <a:ext cx="246888" cy="246888"/>
          </a:xfrm>
          <a:prstGeom prst="ellipse">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rgbClr val="FFFFFF"/>
                </a:solidFill>
              </a:rPr>
              <a:t>1</a:t>
            </a:r>
          </a:p>
        </p:txBody>
      </p:sp>
      <p:sp>
        <p:nvSpPr>
          <p:cNvPr id="191" name="Oval 190">
            <a:extLst>
              <a:ext uri="{FF2B5EF4-FFF2-40B4-BE49-F238E27FC236}">
                <a16:creationId xmlns:a16="http://schemas.microsoft.com/office/drawing/2014/main" id="{C62573FF-C5A0-CD0E-3EDA-44CB55439275}"/>
              </a:ext>
            </a:extLst>
          </p:cNvPr>
          <p:cNvSpPr/>
          <p:nvPr/>
        </p:nvSpPr>
        <p:spPr bwMode="gray">
          <a:xfrm>
            <a:off x="641495" y="2180252"/>
            <a:ext cx="246888" cy="246888"/>
          </a:xfrm>
          <a:prstGeom prst="ellipse">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rgbClr val="FFFFFF"/>
                </a:solidFill>
              </a:rPr>
              <a:t>2</a:t>
            </a:r>
          </a:p>
        </p:txBody>
      </p:sp>
      <p:sp>
        <p:nvSpPr>
          <p:cNvPr id="192" name="Oval 191">
            <a:extLst>
              <a:ext uri="{FF2B5EF4-FFF2-40B4-BE49-F238E27FC236}">
                <a16:creationId xmlns:a16="http://schemas.microsoft.com/office/drawing/2014/main" id="{E0AD5508-479E-371A-B372-C086B8D9D0E2}"/>
              </a:ext>
            </a:extLst>
          </p:cNvPr>
          <p:cNvSpPr/>
          <p:nvPr/>
        </p:nvSpPr>
        <p:spPr bwMode="gray">
          <a:xfrm>
            <a:off x="641495" y="2449271"/>
            <a:ext cx="246888" cy="246888"/>
          </a:xfrm>
          <a:prstGeom prst="ellipse">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rgbClr val="FFFFFF"/>
                </a:solidFill>
              </a:rPr>
              <a:t>3</a:t>
            </a:r>
          </a:p>
        </p:txBody>
      </p:sp>
      <p:sp>
        <p:nvSpPr>
          <p:cNvPr id="193" name="Oval 192">
            <a:extLst>
              <a:ext uri="{FF2B5EF4-FFF2-40B4-BE49-F238E27FC236}">
                <a16:creationId xmlns:a16="http://schemas.microsoft.com/office/drawing/2014/main" id="{CE7934D6-C2ED-268F-9B0B-D68D9D22DDB5}"/>
              </a:ext>
            </a:extLst>
          </p:cNvPr>
          <p:cNvSpPr/>
          <p:nvPr/>
        </p:nvSpPr>
        <p:spPr bwMode="gray">
          <a:xfrm>
            <a:off x="641495" y="2718290"/>
            <a:ext cx="246888" cy="246888"/>
          </a:xfrm>
          <a:prstGeom prst="ellipse">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rgbClr val="FFFFFF"/>
                </a:solidFill>
              </a:rPr>
              <a:t>4</a:t>
            </a:r>
          </a:p>
        </p:txBody>
      </p:sp>
      <p:sp>
        <p:nvSpPr>
          <p:cNvPr id="194" name="Oval 193">
            <a:extLst>
              <a:ext uri="{FF2B5EF4-FFF2-40B4-BE49-F238E27FC236}">
                <a16:creationId xmlns:a16="http://schemas.microsoft.com/office/drawing/2014/main" id="{7FEA9003-542E-B871-A354-362E2FC7C56D}"/>
              </a:ext>
            </a:extLst>
          </p:cNvPr>
          <p:cNvSpPr/>
          <p:nvPr/>
        </p:nvSpPr>
        <p:spPr bwMode="gray">
          <a:xfrm>
            <a:off x="641495" y="2987309"/>
            <a:ext cx="246888" cy="246888"/>
          </a:xfrm>
          <a:prstGeom prst="ellipse">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rgbClr val="FFFFFF"/>
                </a:solidFill>
              </a:rPr>
              <a:t>5</a:t>
            </a:r>
          </a:p>
        </p:txBody>
      </p:sp>
      <p:sp>
        <p:nvSpPr>
          <p:cNvPr id="195" name="Oval 194">
            <a:extLst>
              <a:ext uri="{FF2B5EF4-FFF2-40B4-BE49-F238E27FC236}">
                <a16:creationId xmlns:a16="http://schemas.microsoft.com/office/drawing/2014/main" id="{92F02DA0-8DC0-824B-CC60-6080B3C54843}"/>
              </a:ext>
            </a:extLst>
          </p:cNvPr>
          <p:cNvSpPr/>
          <p:nvPr/>
        </p:nvSpPr>
        <p:spPr bwMode="gray">
          <a:xfrm>
            <a:off x="641495" y="3256328"/>
            <a:ext cx="246888" cy="246888"/>
          </a:xfrm>
          <a:prstGeom prst="ellipse">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rgbClr val="FFFFFF"/>
                </a:solidFill>
              </a:rPr>
              <a:t>6</a:t>
            </a:r>
          </a:p>
        </p:txBody>
      </p:sp>
      <p:sp>
        <p:nvSpPr>
          <p:cNvPr id="8" name="Rectangular Callout 7">
            <a:extLst>
              <a:ext uri="{FF2B5EF4-FFF2-40B4-BE49-F238E27FC236}">
                <a16:creationId xmlns:a16="http://schemas.microsoft.com/office/drawing/2014/main" id="{B89F2302-0BB8-34AC-FD82-34AD2CE0877B}"/>
              </a:ext>
            </a:extLst>
          </p:cNvPr>
          <p:cNvSpPr/>
          <p:nvPr/>
        </p:nvSpPr>
        <p:spPr bwMode="gray">
          <a:xfrm>
            <a:off x="5195897" y="1981698"/>
            <a:ext cx="1320781" cy="1494792"/>
          </a:xfrm>
          <a:prstGeom prst="wedgeRectCallout">
            <a:avLst>
              <a:gd name="adj1" fmla="val -67761"/>
              <a:gd name="adj2" fmla="val -4909"/>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1000">
                <a:solidFill>
                  <a:schemeClr val="bg1"/>
                </a:solidFill>
              </a:rPr>
              <a:t>The definition of  regenerative practices by system. This list aims to outline the generally accepted principles of regenerative grazing that can be relevant across the board. </a:t>
            </a:r>
          </a:p>
        </p:txBody>
      </p:sp>
      <p:sp>
        <p:nvSpPr>
          <p:cNvPr id="39" name="Chevron 2">
            <a:extLst>
              <a:ext uri="{FF2B5EF4-FFF2-40B4-BE49-F238E27FC236}">
                <a16:creationId xmlns:a16="http://schemas.microsoft.com/office/drawing/2014/main" id="{5FF9B750-F1D0-F910-B2A5-5FF5D4D04715}"/>
              </a:ext>
            </a:extLst>
          </p:cNvPr>
          <p:cNvSpPr/>
          <p:nvPr/>
        </p:nvSpPr>
        <p:spPr bwMode="gray">
          <a:xfrm>
            <a:off x="1964633" y="25336"/>
            <a:ext cx="3336571" cy="359675"/>
          </a:xfrm>
          <a:prstGeom prst="chevron">
            <a:avLst>
              <a:gd name="adj" fmla="val 23887"/>
            </a:avLst>
          </a:prstGeom>
          <a:solidFill>
            <a:srgbClr val="31667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Sustainable Pastured Livestock</a:t>
            </a:r>
          </a:p>
        </p:txBody>
      </p:sp>
    </p:spTree>
    <p:extLst>
      <p:ext uri="{BB962C8B-B14F-4D97-AF65-F5344CB8AC3E}">
        <p14:creationId xmlns:p14="http://schemas.microsoft.com/office/powerpoint/2010/main" val="2695924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E560D4F5-71D2-B2B0-8D82-3F4FAB36472B}"/>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870" name="think-cell Slide" r:id="rId16" imgW="484" imgH="486" progId="TCLayout.ActiveDocument.1">
                  <p:embed/>
                </p:oleObj>
              </mc:Choice>
              <mc:Fallback>
                <p:oleObj name="think-cell Slide" r:id="rId16" imgW="484" imgH="486" progId="TCLayout.ActiveDocument.1">
                  <p:embed/>
                  <p:pic>
                    <p:nvPicPr>
                      <p:cNvPr id="8" name="think-cell data - do not delete" hidden="1">
                        <a:extLst>
                          <a:ext uri="{FF2B5EF4-FFF2-40B4-BE49-F238E27FC236}">
                            <a16:creationId xmlns:a16="http://schemas.microsoft.com/office/drawing/2014/main" id="{E560D4F5-71D2-B2B0-8D82-3F4FAB36472B}"/>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8955CCC5-FBD7-AF75-F520-B8038DA0A135}"/>
              </a:ext>
            </a:extLst>
          </p:cNvPr>
          <p:cNvSpPr>
            <a:spLocks noGrp="1"/>
          </p:cNvSpPr>
          <p:nvPr>
            <p:ph type="title"/>
          </p:nvPr>
        </p:nvSpPr>
        <p:spPr/>
        <p:txBody>
          <a:bodyPr vert="horz">
            <a:noAutofit/>
          </a:bodyPr>
          <a:lstStyle/>
          <a:p>
            <a:r>
              <a:rPr lang="en-US"/>
              <a:t>Methane mitigation solutions for industrial livestock at different stages of development, with uncertain abatement potential</a:t>
            </a:r>
          </a:p>
        </p:txBody>
      </p:sp>
      <p:grpSp>
        <p:nvGrpSpPr>
          <p:cNvPr id="15" name="btfpColumnHeaderBox215672">
            <a:extLst>
              <a:ext uri="{FF2B5EF4-FFF2-40B4-BE49-F238E27FC236}">
                <a16:creationId xmlns:a16="http://schemas.microsoft.com/office/drawing/2014/main" id="{6E700123-EAA6-3CA4-03CC-298DA626DF37}"/>
              </a:ext>
            </a:extLst>
          </p:cNvPr>
          <p:cNvGrpSpPr/>
          <p:nvPr>
            <p:custDataLst>
              <p:tags r:id="rId4"/>
            </p:custDataLst>
          </p:nvPr>
        </p:nvGrpSpPr>
        <p:grpSpPr>
          <a:xfrm>
            <a:off x="6672930" y="1613469"/>
            <a:ext cx="4990703" cy="280096"/>
            <a:chOff x="6366272" y="1549461"/>
            <a:chExt cx="2477492" cy="289621"/>
          </a:xfrm>
        </p:grpSpPr>
        <p:sp>
          <p:nvSpPr>
            <p:cNvPr id="5" name="btfpColumnHeaderBoxText215672">
              <a:extLst>
                <a:ext uri="{FF2B5EF4-FFF2-40B4-BE49-F238E27FC236}">
                  <a16:creationId xmlns:a16="http://schemas.microsoft.com/office/drawing/2014/main" id="{AC2A4FAF-473B-BE41-9E79-2E8D8A77AEDB}"/>
                </a:ext>
              </a:extLst>
            </p:cNvPr>
            <p:cNvSpPr txBox="1"/>
            <p:nvPr/>
          </p:nvSpPr>
          <p:spPr bwMode="gray">
            <a:xfrm>
              <a:off x="6366272" y="1549461"/>
              <a:ext cx="2477492" cy="288219"/>
            </a:xfrm>
            <a:prstGeom prst="rect">
              <a:avLst/>
            </a:prstGeom>
            <a:noFill/>
          </p:spPr>
          <p:txBody>
            <a:bodyPr vert="horz" wrap="square" lIns="36036" tIns="36036" rIns="36036" bIns="36036" rtlCol="0" anchor="b">
              <a:spAutoFit/>
            </a:bodyPr>
            <a:lstStyle/>
            <a:p>
              <a:pPr defTabSz="711200">
                <a:defRPr/>
              </a:pPr>
              <a:r>
                <a:rPr kumimoji="0" lang="en-US" sz="1400" b="1" i="0" u="none" strike="noStrike" kern="1200" cap="none" spc="0" normalizeH="0" baseline="0" noProof="0">
                  <a:ln>
                    <a:noFill/>
                  </a:ln>
                  <a:solidFill>
                    <a:srgbClr val="000000"/>
                  </a:solidFill>
                  <a:effectLst/>
                  <a:uLnTx/>
                  <a:uFillTx/>
                </a:rPr>
                <a:t>Manure management </a:t>
              </a:r>
              <a:r>
                <a:rPr lang="en-US" sz="1400" b="1">
                  <a:solidFill>
                    <a:srgbClr val="000000"/>
                  </a:solidFill>
                </a:rPr>
                <a:t>methane reduction strategies</a:t>
              </a:r>
            </a:p>
          </p:txBody>
        </p:sp>
        <p:cxnSp>
          <p:nvCxnSpPr>
            <p:cNvPr id="14" name="btfpColumnHeaderBoxLine215672">
              <a:extLst>
                <a:ext uri="{FF2B5EF4-FFF2-40B4-BE49-F238E27FC236}">
                  <a16:creationId xmlns:a16="http://schemas.microsoft.com/office/drawing/2014/main" id="{03F271E4-2C92-F9E6-3D4D-6A03F11C67F9}"/>
                </a:ext>
              </a:extLst>
            </p:cNvPr>
            <p:cNvCxnSpPr/>
            <p:nvPr/>
          </p:nvCxnSpPr>
          <p:spPr bwMode="gray">
            <a:xfrm>
              <a:off x="6366272" y="1839082"/>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21" name="btfpColumnHeaderBox653750">
            <a:extLst>
              <a:ext uri="{FF2B5EF4-FFF2-40B4-BE49-F238E27FC236}">
                <a16:creationId xmlns:a16="http://schemas.microsoft.com/office/drawing/2014/main" id="{2A41BE46-0306-70D7-221B-9835A0E48892}"/>
              </a:ext>
            </a:extLst>
          </p:cNvPr>
          <p:cNvGrpSpPr/>
          <p:nvPr>
            <p:custDataLst>
              <p:tags r:id="rId5"/>
            </p:custDataLst>
          </p:nvPr>
        </p:nvGrpSpPr>
        <p:grpSpPr>
          <a:xfrm>
            <a:off x="330199" y="1615555"/>
            <a:ext cx="5751515" cy="291006"/>
            <a:chOff x="330200" y="1551547"/>
            <a:chExt cx="2593457" cy="291006"/>
          </a:xfrm>
        </p:grpSpPr>
        <p:sp>
          <p:nvSpPr>
            <p:cNvPr id="19" name="btfpColumnHeaderBoxText653750">
              <a:extLst>
                <a:ext uri="{FF2B5EF4-FFF2-40B4-BE49-F238E27FC236}">
                  <a16:creationId xmlns:a16="http://schemas.microsoft.com/office/drawing/2014/main" id="{627110EC-14CC-D2FF-B2F8-1CEAC506D828}"/>
                </a:ext>
              </a:extLst>
            </p:cNvPr>
            <p:cNvSpPr txBox="1"/>
            <p:nvPr/>
          </p:nvSpPr>
          <p:spPr bwMode="gray">
            <a:xfrm>
              <a:off x="330200" y="1551547"/>
              <a:ext cx="2593457" cy="288219"/>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1400" b="1">
                  <a:solidFill>
                    <a:srgbClr val="000000"/>
                  </a:solidFill>
                </a:rPr>
                <a:t>Enteric fermentation methane reduction strategies</a:t>
              </a:r>
              <a:endParaRPr kumimoji="0" lang="en-US" sz="1400" b="1" i="0" u="none" strike="noStrike" kern="1200" cap="none" spc="0" normalizeH="0" baseline="0" noProof="0">
                <a:ln>
                  <a:noFill/>
                </a:ln>
                <a:solidFill>
                  <a:srgbClr val="000000"/>
                </a:solidFill>
                <a:effectLst/>
                <a:uLnTx/>
                <a:uFillTx/>
              </a:endParaRPr>
            </a:p>
          </p:txBody>
        </p:sp>
        <p:cxnSp>
          <p:nvCxnSpPr>
            <p:cNvPr id="20" name="btfpColumnHeaderBoxLine653750">
              <a:extLst>
                <a:ext uri="{FF2B5EF4-FFF2-40B4-BE49-F238E27FC236}">
                  <a16:creationId xmlns:a16="http://schemas.microsoft.com/office/drawing/2014/main" id="{E38D63F5-6219-C859-2448-B7774A87477F}"/>
                </a:ext>
              </a:extLst>
            </p:cNvPr>
            <p:cNvCxnSpPr/>
            <p:nvPr/>
          </p:nvCxnSpPr>
          <p:spPr bwMode="gray">
            <a:xfrm>
              <a:off x="330200" y="1842553"/>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5" name="btfpBulletedList840141">
            <a:extLst>
              <a:ext uri="{FF2B5EF4-FFF2-40B4-BE49-F238E27FC236}">
                <a16:creationId xmlns:a16="http://schemas.microsoft.com/office/drawing/2014/main" id="{375D3F80-BF22-B1FC-7CC5-48ABDAB85D28}"/>
              </a:ext>
            </a:extLst>
          </p:cNvPr>
          <p:cNvSpPr txBox="1"/>
          <p:nvPr>
            <p:custDataLst>
              <p:tags r:id="rId6"/>
            </p:custDataLst>
          </p:nvPr>
        </p:nvSpPr>
        <p:spPr bwMode="gray">
          <a:xfrm>
            <a:off x="1614489" y="2390354"/>
            <a:ext cx="3022724" cy="996033"/>
          </a:xfrm>
          <a:prstGeom prst="rect">
            <a:avLst/>
          </a:prstGeom>
          <a:noFill/>
        </p:spPr>
        <p:txBody>
          <a:bodyPr vert="horz" wrap="square" lIns="36000" tIns="36000" rIns="36000" bIns="36000" rtlCol="0">
            <a:spAutoFit/>
          </a:bodyPr>
          <a:lstStyle/>
          <a:p>
            <a:pPr marL="177800" marR="0" lvl="0" indent="-177800" algn="l" defTabSz="711200" rtl="0" eaLnBrk="1" fontAlgn="auto" latinLnBrk="0" hangingPunct="1">
              <a:spcBef>
                <a:spcPts val="600"/>
              </a:spcBef>
              <a:spcAft>
                <a:spcPts val="0"/>
              </a:spcAft>
              <a:buClrTx/>
              <a:buSzTx/>
              <a:buFontTx/>
              <a:buChar char="•"/>
              <a:tabLst/>
              <a:defRPr/>
            </a:pPr>
            <a:r>
              <a:rPr lang="en-US" sz="1000" b="0" i="0" u="none" strike="noStrike" kern="1200" cap="none" spc="0" normalizeH="0" baseline="0" noProof="0" dirty="0">
                <a:ln>
                  <a:noFill/>
                </a:ln>
                <a:effectLst/>
                <a:uLnTx/>
                <a:uFillTx/>
              </a:rPr>
              <a:t>Improved feed quality, grazing management optimization, improved animal health</a:t>
            </a:r>
          </a:p>
          <a:p>
            <a:pPr marL="177800" marR="0" lvl="0" indent="-177800" algn="l" defTabSz="711200" rtl="0" eaLnBrk="1" fontAlgn="auto" latinLnBrk="0" hangingPunct="1">
              <a:spcBef>
                <a:spcPts val="600"/>
              </a:spcBef>
              <a:spcAft>
                <a:spcPts val="0"/>
              </a:spcAft>
              <a:buClrTx/>
              <a:buSzTx/>
              <a:buFontTx/>
              <a:buChar char="•"/>
              <a:tabLst/>
              <a:defRPr/>
            </a:pPr>
            <a:r>
              <a:rPr lang="en-US" sz="1000" dirty="0"/>
              <a:t>Mature, cost effective, and widely implemented</a:t>
            </a:r>
          </a:p>
          <a:p>
            <a:pPr marL="177800" marR="0" lvl="0" indent="-177800" algn="l" defTabSz="711200" rtl="0" eaLnBrk="1" fontAlgn="auto" latinLnBrk="0" hangingPunct="1">
              <a:spcBef>
                <a:spcPts val="600"/>
              </a:spcBef>
              <a:spcAft>
                <a:spcPts val="0"/>
              </a:spcAft>
              <a:buClrTx/>
              <a:buSzTx/>
              <a:buFontTx/>
              <a:buChar char="•"/>
              <a:tabLst/>
              <a:defRPr/>
            </a:pPr>
            <a:r>
              <a:rPr lang="en-US" sz="1000" dirty="0"/>
              <a:t>Limited room for improvement in already highly efficient industrial systems </a:t>
            </a:r>
          </a:p>
        </p:txBody>
      </p:sp>
      <p:grpSp>
        <p:nvGrpSpPr>
          <p:cNvPr id="41" name="btfpRowHeaderBox489333">
            <a:extLst>
              <a:ext uri="{FF2B5EF4-FFF2-40B4-BE49-F238E27FC236}">
                <a16:creationId xmlns:a16="http://schemas.microsoft.com/office/drawing/2014/main" id="{F56949B1-1DC9-7988-B193-856C849ACD90}"/>
              </a:ext>
            </a:extLst>
          </p:cNvPr>
          <p:cNvGrpSpPr/>
          <p:nvPr>
            <p:custDataLst>
              <p:tags r:id="rId7"/>
            </p:custDataLst>
          </p:nvPr>
        </p:nvGrpSpPr>
        <p:grpSpPr>
          <a:xfrm>
            <a:off x="330199" y="2387270"/>
            <a:ext cx="1204392" cy="1238929"/>
            <a:chOff x="6324600" y="2105002"/>
            <a:chExt cx="2540000" cy="972979"/>
          </a:xfrm>
        </p:grpSpPr>
        <p:sp>
          <p:nvSpPr>
            <p:cNvPr id="42" name="btfpRowHeaderBoxText489333">
              <a:extLst>
                <a:ext uri="{FF2B5EF4-FFF2-40B4-BE49-F238E27FC236}">
                  <a16:creationId xmlns:a16="http://schemas.microsoft.com/office/drawing/2014/main" id="{FA81FEFB-5D54-D72A-B4F6-11D76394398F}"/>
                </a:ext>
              </a:extLst>
            </p:cNvPr>
            <p:cNvSpPr txBox="1"/>
            <p:nvPr/>
          </p:nvSpPr>
          <p:spPr bwMode="gray">
            <a:xfrm>
              <a:off x="6324600" y="2105002"/>
              <a:ext cx="2540000" cy="972979"/>
            </a:xfrm>
            <a:prstGeom prst="rect">
              <a:avLst/>
            </a:prstGeom>
            <a:noFill/>
          </p:spPr>
          <p:txBody>
            <a:bodyPr vert="horz" wrap="square" lIns="36036" tIns="36036" rIns="36000" bIns="36036" rtlCol="0" anchor="t">
              <a:no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effectLst/>
                  <a:uLnTx/>
                  <a:uFillTx/>
                  <a:ea typeface="+mn-ea"/>
                  <a:cs typeface="+mn-cs"/>
                </a:rPr>
                <a:t>Livestock efficiency</a:t>
              </a:r>
            </a:p>
          </p:txBody>
        </p:sp>
        <p:cxnSp>
          <p:nvCxnSpPr>
            <p:cNvPr id="43" name="btfpRowHeaderBoxLine489333">
              <a:extLst>
                <a:ext uri="{FF2B5EF4-FFF2-40B4-BE49-F238E27FC236}">
                  <a16:creationId xmlns:a16="http://schemas.microsoft.com/office/drawing/2014/main" id="{EEED6B19-0A1C-B382-8646-AD927204968C}"/>
                </a:ext>
              </a:extLst>
            </p:cNvPr>
            <p:cNvCxnSpPr/>
            <p:nvPr/>
          </p:nvCxnSpPr>
          <p:spPr bwMode="gray">
            <a:xfrm flipH="1">
              <a:off x="8858252" y="2105002"/>
              <a:ext cx="6348" cy="695849"/>
            </a:xfrm>
            <a:prstGeom prst="line">
              <a:avLst/>
            </a:prstGeom>
            <a:ln w="152400" cap="flat">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55" name="TextBox 54">
            <a:extLst>
              <a:ext uri="{FF2B5EF4-FFF2-40B4-BE49-F238E27FC236}">
                <a16:creationId xmlns:a16="http://schemas.microsoft.com/office/drawing/2014/main" id="{66F313E9-DE37-1E47-FE06-D65BF9A970DD}"/>
              </a:ext>
            </a:extLst>
          </p:cNvPr>
          <p:cNvSpPr txBox="1"/>
          <p:nvPr/>
        </p:nvSpPr>
        <p:spPr bwMode="gray">
          <a:xfrm>
            <a:off x="1564361" y="3370303"/>
            <a:ext cx="2845320" cy="1015663"/>
          </a:xfrm>
          <a:prstGeom prst="rect">
            <a:avLst/>
          </a:prstGeom>
          <a:noFill/>
        </p:spPr>
        <p:txBody>
          <a:bodyPr wrap="square" lIns="91440" tIns="45720" rIns="91440" bIns="45720" anchor="t">
            <a:spAutoFit/>
          </a:bodyPr>
          <a:lstStyle/>
          <a:p>
            <a:pPr marL="177800" indent="-177800" defTabSz="711200">
              <a:spcBef>
                <a:spcPts val="600"/>
              </a:spcBef>
              <a:buFontTx/>
              <a:buChar char="•"/>
              <a:defRPr/>
            </a:pPr>
            <a:r>
              <a:rPr lang="en-US" sz="1000" b="0" i="0" u="none" strike="noStrike" kern="1200" cap="none" spc="0" normalizeH="0" baseline="0" noProof="0" dirty="0">
                <a:ln>
                  <a:noFill/>
                </a:ln>
                <a:solidFill>
                  <a:srgbClr val="000000"/>
                </a:solidFill>
                <a:effectLst/>
                <a:uLnTx/>
                <a:uFillTx/>
              </a:rPr>
              <a:t>Genetic selection for naturally</a:t>
            </a:r>
            <a:r>
              <a:rPr lang="en-US" sz="1000" b="0" i="0" u="none" strike="noStrike" kern="1200" cap="none" spc="0" normalizeH="0" noProof="0" dirty="0">
                <a:ln>
                  <a:noFill/>
                </a:ln>
                <a:solidFill>
                  <a:srgbClr val="000000"/>
                </a:solidFill>
                <a:effectLst/>
                <a:uLnTx/>
                <a:uFillTx/>
              </a:rPr>
              <a:t> less-methane emitting animals </a:t>
            </a:r>
          </a:p>
          <a:p>
            <a:pPr marL="177800" indent="-177800" defTabSz="711200">
              <a:spcBef>
                <a:spcPts val="600"/>
              </a:spcBef>
              <a:buFontTx/>
              <a:buChar char="•"/>
              <a:defRPr/>
            </a:pPr>
            <a:r>
              <a:rPr kumimoji="0" lang="en-US" sz="1000" dirty="0">
                <a:solidFill>
                  <a:srgbClr val="000000"/>
                </a:solidFill>
              </a:rPr>
              <a:t>Intermediate readiness</a:t>
            </a:r>
            <a:endParaRPr lang="en-US" sz="1000" dirty="0">
              <a:solidFill>
                <a:srgbClr val="000000"/>
              </a:solidFill>
              <a:cs typeface="Arial"/>
            </a:endParaRPr>
          </a:p>
          <a:p>
            <a:pPr marL="177800" indent="-177800" defTabSz="711200">
              <a:spcBef>
                <a:spcPts val="600"/>
              </a:spcBef>
              <a:buFontTx/>
              <a:buChar char="•"/>
              <a:defRPr/>
            </a:pPr>
            <a:r>
              <a:rPr kumimoji="0" lang="en-US" sz="1000" dirty="0">
                <a:solidFill>
                  <a:srgbClr val="000000"/>
                </a:solidFill>
              </a:rPr>
              <a:t>Slow progress from multi-generational timelines</a:t>
            </a:r>
            <a:endParaRPr kumimoji="0" lang="en-US" sz="1000" b="0" i="0" u="none" strike="noStrike" kern="1200" cap="none" spc="0" normalizeH="0" baseline="0" noProof="0" dirty="0">
              <a:ln>
                <a:noFill/>
              </a:ln>
              <a:solidFill>
                <a:srgbClr val="000000"/>
              </a:solidFill>
              <a:effectLst/>
              <a:uLnTx/>
              <a:uFillTx/>
            </a:endParaRPr>
          </a:p>
        </p:txBody>
      </p:sp>
      <p:grpSp>
        <p:nvGrpSpPr>
          <p:cNvPr id="56" name="btfpRowHeaderBox489333">
            <a:extLst>
              <a:ext uri="{FF2B5EF4-FFF2-40B4-BE49-F238E27FC236}">
                <a16:creationId xmlns:a16="http://schemas.microsoft.com/office/drawing/2014/main" id="{6D403154-319D-7CC7-FFEF-2E48C1B91F3B}"/>
              </a:ext>
            </a:extLst>
          </p:cNvPr>
          <p:cNvGrpSpPr/>
          <p:nvPr>
            <p:custDataLst>
              <p:tags r:id="rId8"/>
            </p:custDataLst>
          </p:nvPr>
        </p:nvGrpSpPr>
        <p:grpSpPr>
          <a:xfrm>
            <a:off x="329822" y="3423407"/>
            <a:ext cx="1204384" cy="911346"/>
            <a:chOff x="6324600" y="2105002"/>
            <a:chExt cx="2540000" cy="972979"/>
          </a:xfrm>
        </p:grpSpPr>
        <p:sp>
          <p:nvSpPr>
            <p:cNvPr id="57" name="btfpRowHeaderBoxText489333">
              <a:extLst>
                <a:ext uri="{FF2B5EF4-FFF2-40B4-BE49-F238E27FC236}">
                  <a16:creationId xmlns:a16="http://schemas.microsoft.com/office/drawing/2014/main" id="{793A5A54-B4A6-79C6-62B0-A25AAD0601FB}"/>
                </a:ext>
              </a:extLst>
            </p:cNvPr>
            <p:cNvSpPr txBox="1"/>
            <p:nvPr/>
          </p:nvSpPr>
          <p:spPr bwMode="gray">
            <a:xfrm>
              <a:off x="6324600" y="2105002"/>
              <a:ext cx="2540000" cy="972979"/>
            </a:xfrm>
            <a:prstGeom prst="rect">
              <a:avLst/>
            </a:prstGeom>
            <a:noFill/>
          </p:spPr>
          <p:txBody>
            <a:bodyPr vert="horz" wrap="square" lIns="36036" tIns="36036" rIns="36000" bIns="36036" rtlCol="0" anchor="t">
              <a:no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effectLst/>
                  <a:uLnTx/>
                  <a:uFillTx/>
                  <a:ea typeface="+mn-ea"/>
                  <a:cs typeface="+mn-cs"/>
                </a:rPr>
                <a:t>Selective breeding</a:t>
              </a:r>
            </a:p>
          </p:txBody>
        </p:sp>
        <p:cxnSp>
          <p:nvCxnSpPr>
            <p:cNvPr id="58" name="btfpRowHeaderBoxLine489333">
              <a:extLst>
                <a:ext uri="{FF2B5EF4-FFF2-40B4-BE49-F238E27FC236}">
                  <a16:creationId xmlns:a16="http://schemas.microsoft.com/office/drawing/2014/main" id="{658D686B-2286-4D5F-DAC4-94C82250A000}"/>
                </a:ext>
              </a:extLst>
            </p:cNvPr>
            <p:cNvCxnSpPr/>
            <p:nvPr/>
          </p:nvCxnSpPr>
          <p:spPr bwMode="gray">
            <a:xfrm>
              <a:off x="8864600" y="2105002"/>
              <a:ext cx="0" cy="972979"/>
            </a:xfrm>
            <a:prstGeom prst="line">
              <a:avLst/>
            </a:prstGeom>
            <a:ln w="152400" cap="flat">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grpSp>
      <p:cxnSp>
        <p:nvCxnSpPr>
          <p:cNvPr id="481" name="Straight Connector 480">
            <a:extLst>
              <a:ext uri="{FF2B5EF4-FFF2-40B4-BE49-F238E27FC236}">
                <a16:creationId xmlns:a16="http://schemas.microsoft.com/office/drawing/2014/main" id="{0C72A5A4-CCC6-C85C-1FD9-5073AAF05F2F}"/>
              </a:ext>
            </a:extLst>
          </p:cNvPr>
          <p:cNvCxnSpPr>
            <a:cxnSpLocks/>
          </p:cNvCxnSpPr>
          <p:nvPr/>
        </p:nvCxnSpPr>
        <p:spPr bwMode="gray">
          <a:xfrm flipV="1">
            <a:off x="284884" y="3317146"/>
            <a:ext cx="5494340" cy="26824"/>
          </a:xfrm>
          <a:prstGeom prst="line">
            <a:avLst/>
          </a:prstGeom>
          <a:ln w="9525" cap="flat">
            <a:solidFill>
              <a:schemeClr val="bg2">
                <a:lumMod val="40000"/>
                <a:lumOff val="60000"/>
              </a:schemeClr>
            </a:solidFill>
            <a:prstDash val="dash"/>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3DF21CCD-7029-716E-D14F-43DC1A44D9BB}"/>
              </a:ext>
            </a:extLst>
          </p:cNvPr>
          <p:cNvCxnSpPr>
            <a:cxnSpLocks/>
          </p:cNvCxnSpPr>
          <p:nvPr/>
        </p:nvCxnSpPr>
        <p:spPr bwMode="gray">
          <a:xfrm flipV="1">
            <a:off x="329821" y="4383872"/>
            <a:ext cx="5494340" cy="26824"/>
          </a:xfrm>
          <a:prstGeom prst="line">
            <a:avLst/>
          </a:prstGeom>
          <a:ln w="9525" cap="flat">
            <a:solidFill>
              <a:schemeClr val="bg2">
                <a:lumMod val="40000"/>
                <a:lumOff val="60000"/>
              </a:schemeClr>
            </a:solidFill>
            <a:prstDash val="dash"/>
            <a:miter lim="800000"/>
            <a:tailEnd type="none" w="med" len="lg"/>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57C9F28-C290-7673-C2BC-B9912BC78F19}"/>
              </a:ext>
            </a:extLst>
          </p:cNvPr>
          <p:cNvSpPr txBox="1"/>
          <p:nvPr/>
        </p:nvSpPr>
        <p:spPr bwMode="gray">
          <a:xfrm>
            <a:off x="1564361" y="4426508"/>
            <a:ext cx="3153756" cy="1554272"/>
          </a:xfrm>
          <a:prstGeom prst="rect">
            <a:avLst/>
          </a:prstGeom>
          <a:noFill/>
        </p:spPr>
        <p:txBody>
          <a:bodyPr wrap="square">
            <a:spAutoFit/>
          </a:bodyPr>
          <a:lstStyle/>
          <a:p>
            <a:pPr marL="184150" indent="-184150" defTabSz="711200">
              <a:spcBef>
                <a:spcPts val="600"/>
              </a:spcBef>
              <a:buFontTx/>
              <a:buChar char="•"/>
              <a:defRPr/>
            </a:pPr>
            <a:r>
              <a:rPr lang="en-US" sz="1000" dirty="0">
                <a:solidFill>
                  <a:srgbClr val="000000"/>
                </a:solidFill>
              </a:rPr>
              <a:t>Feed additives: 3-NOP (</a:t>
            </a:r>
            <a:r>
              <a:rPr lang="en-US" sz="1000" dirty="0" err="1">
                <a:solidFill>
                  <a:srgbClr val="000000"/>
                </a:solidFill>
              </a:rPr>
              <a:t>Bovaer</a:t>
            </a:r>
            <a:r>
              <a:rPr lang="en-US" sz="1000" dirty="0">
                <a:solidFill>
                  <a:srgbClr val="000000"/>
                </a:solidFill>
              </a:rPr>
              <a:t>), Red seaweed, and </a:t>
            </a:r>
            <a:r>
              <a:rPr lang="en-US" sz="1000" dirty="0" err="1">
                <a:solidFill>
                  <a:srgbClr val="000000"/>
                </a:solidFill>
              </a:rPr>
              <a:t>Bromoform</a:t>
            </a:r>
            <a:r>
              <a:rPr lang="en-US" sz="1000" dirty="0">
                <a:solidFill>
                  <a:srgbClr val="000000"/>
                </a:solidFill>
              </a:rPr>
              <a:t>-based inhibitors</a:t>
            </a:r>
          </a:p>
          <a:p>
            <a:pPr marL="184150" indent="-184150" defTabSz="711200">
              <a:spcBef>
                <a:spcPts val="600"/>
              </a:spcBef>
              <a:buFontTx/>
              <a:buChar char="•"/>
              <a:defRPr/>
            </a:pPr>
            <a:r>
              <a:rPr lang="en-US" sz="1000" b="1" dirty="0">
                <a:solidFill>
                  <a:srgbClr val="000000"/>
                </a:solidFill>
              </a:rPr>
              <a:t>3-NOP </a:t>
            </a:r>
            <a:r>
              <a:rPr lang="en-US" sz="1000" b="1" dirty="0" err="1">
                <a:solidFill>
                  <a:srgbClr val="000000"/>
                </a:solidFill>
              </a:rPr>
              <a:t>Bovaer</a:t>
            </a:r>
            <a:r>
              <a:rPr lang="en-US" sz="1000" b="1" dirty="0">
                <a:solidFill>
                  <a:srgbClr val="000000"/>
                </a:solidFill>
              </a:rPr>
              <a:t> </a:t>
            </a:r>
            <a:r>
              <a:rPr lang="en-US" sz="1000" dirty="0">
                <a:solidFill>
                  <a:srgbClr val="000000"/>
                </a:solidFill>
              </a:rPr>
              <a:t>is commercially available for industrial systems and approved in 60+ countries</a:t>
            </a:r>
          </a:p>
          <a:p>
            <a:pPr marL="184150" indent="-184150" defTabSz="711200">
              <a:spcBef>
                <a:spcPts val="600"/>
              </a:spcBef>
              <a:buFontTx/>
              <a:buChar char="•"/>
              <a:defRPr/>
            </a:pPr>
            <a:r>
              <a:rPr lang="en-US" sz="1000" dirty="0">
                <a:solidFill>
                  <a:srgbClr val="000000"/>
                </a:solidFill>
              </a:rPr>
              <a:t>High capital costs and  regulatory and consumer acceptance hurdles</a:t>
            </a:r>
          </a:p>
          <a:p>
            <a:pPr marL="184150" indent="-184150" defTabSz="711200">
              <a:spcBef>
                <a:spcPts val="600"/>
              </a:spcBef>
              <a:buFontTx/>
              <a:buChar char="•"/>
              <a:defRPr/>
            </a:pPr>
            <a:r>
              <a:rPr lang="en-US" sz="1000" dirty="0">
                <a:solidFill>
                  <a:srgbClr val="000000"/>
                </a:solidFill>
              </a:rPr>
              <a:t>Vaccines that neutralize methanogens are still in early stage research</a:t>
            </a:r>
          </a:p>
        </p:txBody>
      </p:sp>
      <p:grpSp>
        <p:nvGrpSpPr>
          <p:cNvPr id="9" name="btfpRowHeaderBox489333">
            <a:extLst>
              <a:ext uri="{FF2B5EF4-FFF2-40B4-BE49-F238E27FC236}">
                <a16:creationId xmlns:a16="http://schemas.microsoft.com/office/drawing/2014/main" id="{D18BD572-30D7-2334-3B27-F37A6FB94915}"/>
              </a:ext>
            </a:extLst>
          </p:cNvPr>
          <p:cNvGrpSpPr/>
          <p:nvPr>
            <p:custDataLst>
              <p:tags r:id="rId9"/>
            </p:custDataLst>
          </p:nvPr>
        </p:nvGrpSpPr>
        <p:grpSpPr>
          <a:xfrm>
            <a:off x="329822" y="4485637"/>
            <a:ext cx="1204384" cy="1442656"/>
            <a:chOff x="6324600" y="2105002"/>
            <a:chExt cx="2540000" cy="972979"/>
          </a:xfrm>
        </p:grpSpPr>
        <p:sp>
          <p:nvSpPr>
            <p:cNvPr id="10" name="btfpRowHeaderBoxText489333">
              <a:extLst>
                <a:ext uri="{FF2B5EF4-FFF2-40B4-BE49-F238E27FC236}">
                  <a16:creationId xmlns:a16="http://schemas.microsoft.com/office/drawing/2014/main" id="{96506ADD-34E8-1409-AE9D-B92141C04172}"/>
                </a:ext>
              </a:extLst>
            </p:cNvPr>
            <p:cNvSpPr txBox="1"/>
            <p:nvPr/>
          </p:nvSpPr>
          <p:spPr bwMode="gray">
            <a:xfrm>
              <a:off x="6324600" y="2105002"/>
              <a:ext cx="2540000" cy="972979"/>
            </a:xfrm>
            <a:prstGeom prst="rect">
              <a:avLst/>
            </a:prstGeom>
            <a:noFill/>
          </p:spPr>
          <p:txBody>
            <a:bodyPr vert="horz" wrap="square" lIns="36036" tIns="36036" rIns="36000" bIns="36036" rtlCol="0" anchor="t">
              <a:no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effectLst/>
                  <a:uLnTx/>
                  <a:uFillTx/>
                  <a:ea typeface="+mn-ea"/>
                  <a:cs typeface="+mn-cs"/>
                </a:rPr>
                <a:t>Methane inhibition technologies</a:t>
              </a:r>
            </a:p>
          </p:txBody>
        </p:sp>
        <p:cxnSp>
          <p:nvCxnSpPr>
            <p:cNvPr id="11" name="btfpRowHeaderBoxLine489333">
              <a:extLst>
                <a:ext uri="{FF2B5EF4-FFF2-40B4-BE49-F238E27FC236}">
                  <a16:creationId xmlns:a16="http://schemas.microsoft.com/office/drawing/2014/main" id="{463F40C9-8264-7AAB-9C0E-B09D385DB771}"/>
                </a:ext>
              </a:extLst>
            </p:cNvPr>
            <p:cNvCxnSpPr/>
            <p:nvPr/>
          </p:nvCxnSpPr>
          <p:spPr bwMode="gray">
            <a:xfrm>
              <a:off x="8864600" y="2105002"/>
              <a:ext cx="0" cy="972979"/>
            </a:xfrm>
            <a:prstGeom prst="line">
              <a:avLst/>
            </a:prstGeom>
            <a:ln w="152400" cap="flat">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13" name="btfpRowHeaderBoxText489333">
            <a:extLst>
              <a:ext uri="{FF2B5EF4-FFF2-40B4-BE49-F238E27FC236}">
                <a16:creationId xmlns:a16="http://schemas.microsoft.com/office/drawing/2014/main" id="{D0529C32-8260-1D73-D504-2F55D75F3E27}"/>
              </a:ext>
            </a:extLst>
          </p:cNvPr>
          <p:cNvSpPr txBox="1"/>
          <p:nvPr/>
        </p:nvSpPr>
        <p:spPr bwMode="gray">
          <a:xfrm>
            <a:off x="4320572" y="1928512"/>
            <a:ext cx="1615398" cy="423187"/>
          </a:xfrm>
          <a:prstGeom prst="rect">
            <a:avLst/>
          </a:prstGeom>
          <a:noFill/>
        </p:spPr>
        <p:txBody>
          <a:bodyPr vert="horz" wrap="square" lIns="36036" tIns="36036" rIns="36000" bIns="36036" rtlCol="0" anchor="ctr">
            <a:noAutofit/>
          </a:bodyPr>
          <a:lstStyle/>
          <a:p>
            <a:pPr algn="ctr" defTabSz="711200">
              <a:buClr>
                <a:schemeClr val="accent1"/>
              </a:buClr>
              <a:buSzPct val="100000"/>
            </a:pPr>
            <a:r>
              <a:rPr lang="en-US" sz="1200" b="1" dirty="0"/>
              <a:t>Enteric CH</a:t>
            </a:r>
            <a:r>
              <a:rPr lang="en-US" sz="1200" b="1" baseline="-25000" dirty="0"/>
              <a:t>4</a:t>
            </a:r>
            <a:r>
              <a:rPr lang="en-US" sz="1200" b="1" dirty="0"/>
              <a:t> abatement potential</a:t>
            </a:r>
            <a:endParaRPr lang="en-US" sz="1200" b="1" baseline="-25000" dirty="0"/>
          </a:p>
        </p:txBody>
      </p:sp>
      <p:sp>
        <p:nvSpPr>
          <p:cNvPr id="18" name="btfpRowHeaderBoxText489333">
            <a:extLst>
              <a:ext uri="{FF2B5EF4-FFF2-40B4-BE49-F238E27FC236}">
                <a16:creationId xmlns:a16="http://schemas.microsoft.com/office/drawing/2014/main" id="{134FAE02-BD86-F62C-A58D-68C96D19D17C}"/>
              </a:ext>
            </a:extLst>
          </p:cNvPr>
          <p:cNvSpPr txBox="1"/>
          <p:nvPr/>
        </p:nvSpPr>
        <p:spPr bwMode="gray">
          <a:xfrm>
            <a:off x="4515301" y="2359369"/>
            <a:ext cx="1301603" cy="1095999"/>
          </a:xfrm>
          <a:prstGeom prst="rect">
            <a:avLst/>
          </a:prstGeom>
          <a:noFill/>
        </p:spPr>
        <p:txBody>
          <a:bodyPr vert="horz" wrap="square" lIns="36036" tIns="36036" rIns="36000" bIns="36036" rtlCol="0" anchor="ctr">
            <a:noAutofit/>
          </a:bodyPr>
          <a:lstStyle/>
          <a:p>
            <a:pPr marL="0" lvl="0" indent="0" algn="ctr" defTabSz="711200" rtl="0" eaLnBrk="1" latinLnBrk="0" hangingPunct="1">
              <a:spcBef>
                <a:spcPts val="0"/>
              </a:spcBef>
              <a:buClr>
                <a:schemeClr val="accent1"/>
              </a:buClr>
              <a:buSzPct val="100000"/>
              <a:buFontTx/>
              <a:buNone/>
            </a:pPr>
            <a:r>
              <a:rPr lang="en-US" sz="2000" b="1" dirty="0">
                <a:solidFill>
                  <a:srgbClr val="329CDC"/>
                </a:solidFill>
              </a:rPr>
              <a:t>~ 5-30%</a:t>
            </a:r>
          </a:p>
          <a:p>
            <a:pPr marL="0" lvl="0" indent="0" algn="ctr" defTabSz="711200" rtl="0" eaLnBrk="1" latinLnBrk="0" hangingPunct="1">
              <a:spcBef>
                <a:spcPts val="0"/>
              </a:spcBef>
              <a:buClr>
                <a:schemeClr val="accent1"/>
              </a:buClr>
              <a:buSzPct val="100000"/>
              <a:buFontTx/>
              <a:buNone/>
            </a:pPr>
            <a:endParaRPr lang="en-US" sz="1200" dirty="0"/>
          </a:p>
        </p:txBody>
      </p:sp>
      <p:sp>
        <p:nvSpPr>
          <p:cNvPr id="22" name="btfpRowHeaderBoxText489333">
            <a:extLst>
              <a:ext uri="{FF2B5EF4-FFF2-40B4-BE49-F238E27FC236}">
                <a16:creationId xmlns:a16="http://schemas.microsoft.com/office/drawing/2014/main" id="{B0DBF95E-D1DF-0B28-4ADD-88F08ABDD751}"/>
              </a:ext>
            </a:extLst>
          </p:cNvPr>
          <p:cNvSpPr txBox="1"/>
          <p:nvPr/>
        </p:nvSpPr>
        <p:spPr bwMode="gray">
          <a:xfrm>
            <a:off x="4515304" y="3322193"/>
            <a:ext cx="1301597" cy="1182329"/>
          </a:xfrm>
          <a:prstGeom prst="rect">
            <a:avLst/>
          </a:prstGeom>
          <a:noFill/>
        </p:spPr>
        <p:txBody>
          <a:bodyPr vert="horz" wrap="square" lIns="36036" tIns="36036" rIns="36000" bIns="36036" rtlCol="0" anchor="ctr">
            <a:noAutofit/>
          </a:bodyPr>
          <a:lstStyle/>
          <a:p>
            <a:pPr marL="0" lvl="0" indent="0" algn="ctr" defTabSz="711200" rtl="0" eaLnBrk="1" latinLnBrk="0" hangingPunct="1">
              <a:spcBef>
                <a:spcPts val="0"/>
              </a:spcBef>
              <a:buClr>
                <a:schemeClr val="accent1"/>
              </a:buClr>
              <a:buSzPct val="100000"/>
              <a:buFontTx/>
              <a:buNone/>
            </a:pPr>
            <a:r>
              <a:rPr lang="en-US" sz="2000" b="1" dirty="0">
                <a:solidFill>
                  <a:srgbClr val="329CDC"/>
                </a:solidFill>
              </a:rPr>
              <a:t>~ 5-25%</a:t>
            </a:r>
          </a:p>
        </p:txBody>
      </p:sp>
      <p:sp>
        <p:nvSpPr>
          <p:cNvPr id="24" name="btfpRowHeaderBoxText489333">
            <a:extLst>
              <a:ext uri="{FF2B5EF4-FFF2-40B4-BE49-F238E27FC236}">
                <a16:creationId xmlns:a16="http://schemas.microsoft.com/office/drawing/2014/main" id="{9740392E-6A5E-BD0B-2FF2-913914DD583B}"/>
              </a:ext>
            </a:extLst>
          </p:cNvPr>
          <p:cNvSpPr txBox="1"/>
          <p:nvPr/>
        </p:nvSpPr>
        <p:spPr bwMode="gray">
          <a:xfrm>
            <a:off x="4516690" y="4590808"/>
            <a:ext cx="1298825" cy="1293976"/>
          </a:xfrm>
          <a:prstGeom prst="rect">
            <a:avLst/>
          </a:prstGeom>
          <a:noFill/>
        </p:spPr>
        <p:txBody>
          <a:bodyPr vert="horz" wrap="square" lIns="36036" tIns="36036" rIns="36000" bIns="36036" rtlCol="0" anchor="ctr">
            <a:noAutofit/>
          </a:bodyPr>
          <a:lstStyle/>
          <a:p>
            <a:pPr marL="0" lvl="0" indent="0" algn="ctr" defTabSz="711200" rtl="0" eaLnBrk="1" latinLnBrk="0" hangingPunct="1">
              <a:spcBef>
                <a:spcPts val="0"/>
              </a:spcBef>
              <a:buClr>
                <a:schemeClr val="accent1"/>
              </a:buClr>
              <a:buSzPct val="100000"/>
              <a:buFontTx/>
              <a:buNone/>
            </a:pPr>
            <a:r>
              <a:rPr lang="en-US" sz="2000" b="1" dirty="0">
                <a:solidFill>
                  <a:srgbClr val="329CDC"/>
                </a:solidFill>
              </a:rPr>
              <a:t>~30-90%</a:t>
            </a:r>
          </a:p>
        </p:txBody>
      </p:sp>
      <p:sp>
        <p:nvSpPr>
          <p:cNvPr id="28" name="btfpRowHeaderBoxText489333">
            <a:extLst>
              <a:ext uri="{FF2B5EF4-FFF2-40B4-BE49-F238E27FC236}">
                <a16:creationId xmlns:a16="http://schemas.microsoft.com/office/drawing/2014/main" id="{DB808FF2-DC7E-2BA0-70FB-FD0C65BA8E25}"/>
              </a:ext>
            </a:extLst>
          </p:cNvPr>
          <p:cNvSpPr txBox="1"/>
          <p:nvPr/>
        </p:nvSpPr>
        <p:spPr bwMode="gray">
          <a:xfrm>
            <a:off x="327189" y="1928512"/>
            <a:ext cx="1204392" cy="423187"/>
          </a:xfrm>
          <a:prstGeom prst="rect">
            <a:avLst/>
          </a:prstGeom>
          <a:noFill/>
        </p:spPr>
        <p:txBody>
          <a:bodyPr vert="horz" wrap="square" lIns="36036" tIns="36036" rIns="36000" bIns="36036" rtlCol="0" anchor="ctr">
            <a:noAutofit/>
          </a:bodyPr>
          <a:lstStyle/>
          <a:p>
            <a:pPr marL="0" lvl="0" indent="0" algn="ctr" defTabSz="711200" rtl="0" eaLnBrk="1" latinLnBrk="0" hangingPunct="1">
              <a:spcBef>
                <a:spcPts val="0"/>
              </a:spcBef>
              <a:buClr>
                <a:schemeClr val="accent1"/>
              </a:buClr>
              <a:buSzPct val="100000"/>
              <a:buFontTx/>
              <a:buNone/>
            </a:pPr>
            <a:r>
              <a:rPr lang="en-US" sz="1200" b="1"/>
              <a:t>Solution</a:t>
            </a:r>
          </a:p>
        </p:txBody>
      </p:sp>
      <p:sp>
        <p:nvSpPr>
          <p:cNvPr id="29" name="btfpRowHeaderBoxText489333">
            <a:extLst>
              <a:ext uri="{FF2B5EF4-FFF2-40B4-BE49-F238E27FC236}">
                <a16:creationId xmlns:a16="http://schemas.microsoft.com/office/drawing/2014/main" id="{2E62E609-8625-F7D7-9BE7-812FB17425F3}"/>
              </a:ext>
            </a:extLst>
          </p:cNvPr>
          <p:cNvSpPr txBox="1"/>
          <p:nvPr/>
        </p:nvSpPr>
        <p:spPr bwMode="gray">
          <a:xfrm>
            <a:off x="1599357" y="1928512"/>
            <a:ext cx="2835129" cy="423187"/>
          </a:xfrm>
          <a:prstGeom prst="rect">
            <a:avLst/>
          </a:prstGeom>
          <a:noFill/>
        </p:spPr>
        <p:txBody>
          <a:bodyPr vert="horz" wrap="square" lIns="36036" tIns="36036" rIns="36000" bIns="36036" rtlCol="0" anchor="ctr">
            <a:noAutofit/>
          </a:bodyPr>
          <a:lstStyle/>
          <a:p>
            <a:pPr marL="0" lvl="0" indent="0" algn="ctr" defTabSz="711200" rtl="0" eaLnBrk="1" latinLnBrk="0" hangingPunct="1">
              <a:spcBef>
                <a:spcPts val="0"/>
              </a:spcBef>
              <a:buClr>
                <a:schemeClr val="accent1"/>
              </a:buClr>
              <a:buSzPct val="100000"/>
              <a:buFontTx/>
              <a:buNone/>
            </a:pPr>
            <a:r>
              <a:rPr lang="en-US" sz="1200" b="1"/>
              <a:t>Description and tradeoffs</a:t>
            </a:r>
          </a:p>
        </p:txBody>
      </p:sp>
      <p:sp>
        <p:nvSpPr>
          <p:cNvPr id="30" name="btfpBulletedList840141">
            <a:extLst>
              <a:ext uri="{FF2B5EF4-FFF2-40B4-BE49-F238E27FC236}">
                <a16:creationId xmlns:a16="http://schemas.microsoft.com/office/drawing/2014/main" id="{594610C4-A212-CF82-0E94-5AC2C0A81548}"/>
              </a:ext>
            </a:extLst>
          </p:cNvPr>
          <p:cNvSpPr txBox="1"/>
          <p:nvPr>
            <p:custDataLst>
              <p:tags r:id="rId10"/>
            </p:custDataLst>
          </p:nvPr>
        </p:nvSpPr>
        <p:spPr bwMode="gray">
          <a:xfrm>
            <a:off x="7938745" y="2390354"/>
            <a:ext cx="2552620" cy="1534642"/>
          </a:xfrm>
          <a:prstGeom prst="rect">
            <a:avLst/>
          </a:prstGeom>
          <a:noFill/>
        </p:spPr>
        <p:txBody>
          <a:bodyPr vert="horz" wrap="square" lIns="36000" tIns="36000" rIns="36000" bIns="36000" rtlCol="0" anchor="t">
            <a:spAutoFit/>
          </a:bodyPr>
          <a:lstStyle/>
          <a:p>
            <a:pPr marL="184150" indent="-184150" defTabSz="711200">
              <a:spcBef>
                <a:spcPts val="600"/>
              </a:spcBef>
              <a:buFontTx/>
              <a:buChar char="•"/>
              <a:defRPr/>
            </a:pPr>
            <a:r>
              <a:rPr lang="en-US" sz="1000" dirty="0"/>
              <a:t>Solid-liquid separation, covered lagoons, improved storage design</a:t>
            </a:r>
          </a:p>
          <a:p>
            <a:pPr marL="184150" indent="-184150" defTabSz="711200">
              <a:spcBef>
                <a:spcPts val="600"/>
              </a:spcBef>
              <a:buFontTx/>
              <a:buChar char="•"/>
              <a:defRPr/>
            </a:pPr>
            <a:r>
              <a:rPr lang="en-US" sz="1000" dirty="0"/>
              <a:t>Mature and widely used in industrial systems, but costly for farmers and limited to confined, not pastured operations</a:t>
            </a:r>
          </a:p>
          <a:p>
            <a:pPr marL="184150" indent="-184150" defTabSz="711200">
              <a:spcBef>
                <a:spcPts val="600"/>
              </a:spcBef>
              <a:buFontTx/>
              <a:buChar char="•"/>
              <a:defRPr/>
            </a:pPr>
            <a:r>
              <a:rPr lang="en-US" sz="1000" dirty="0"/>
              <a:t>Lower cost than anaerobic digesters</a:t>
            </a:r>
          </a:p>
          <a:p>
            <a:pPr marL="184150" indent="-184150" defTabSz="711200">
              <a:spcBef>
                <a:spcPts val="600"/>
              </a:spcBef>
              <a:buFontTx/>
              <a:buChar char="•"/>
              <a:defRPr/>
            </a:pPr>
            <a:endParaRPr kumimoji="0" lang="en-US" sz="1000" b="1" i="0" u="none" strike="noStrike" kern="1200" cap="none" spc="0" normalizeH="0" baseline="0" noProof="0" dirty="0">
              <a:ln>
                <a:noFill/>
              </a:ln>
              <a:effectLst/>
              <a:uLnTx/>
              <a:uFillTx/>
            </a:endParaRPr>
          </a:p>
        </p:txBody>
      </p:sp>
      <p:grpSp>
        <p:nvGrpSpPr>
          <p:cNvPr id="31" name="btfpRowHeaderBox489333">
            <a:extLst>
              <a:ext uri="{FF2B5EF4-FFF2-40B4-BE49-F238E27FC236}">
                <a16:creationId xmlns:a16="http://schemas.microsoft.com/office/drawing/2014/main" id="{1EC88113-E3F7-E386-B9B6-C11823148943}"/>
              </a:ext>
            </a:extLst>
          </p:cNvPr>
          <p:cNvGrpSpPr/>
          <p:nvPr>
            <p:custDataLst>
              <p:tags r:id="rId11"/>
            </p:custDataLst>
          </p:nvPr>
        </p:nvGrpSpPr>
        <p:grpSpPr>
          <a:xfrm>
            <a:off x="6625881" y="2387271"/>
            <a:ext cx="1204392" cy="1393543"/>
            <a:chOff x="6324600" y="2105002"/>
            <a:chExt cx="2540000" cy="972979"/>
          </a:xfrm>
        </p:grpSpPr>
        <p:sp>
          <p:nvSpPr>
            <p:cNvPr id="32" name="btfpRowHeaderBoxText489333">
              <a:extLst>
                <a:ext uri="{FF2B5EF4-FFF2-40B4-BE49-F238E27FC236}">
                  <a16:creationId xmlns:a16="http://schemas.microsoft.com/office/drawing/2014/main" id="{1EB37CFF-686C-8D33-C249-6DCE6DD63C44}"/>
                </a:ext>
              </a:extLst>
            </p:cNvPr>
            <p:cNvSpPr txBox="1"/>
            <p:nvPr/>
          </p:nvSpPr>
          <p:spPr bwMode="gray">
            <a:xfrm>
              <a:off x="6324600" y="2105002"/>
              <a:ext cx="2540000" cy="972979"/>
            </a:xfrm>
            <a:prstGeom prst="rect">
              <a:avLst/>
            </a:prstGeom>
            <a:noFill/>
          </p:spPr>
          <p:txBody>
            <a:bodyPr vert="horz" wrap="square" lIns="36036" tIns="36036" rIns="36000" bIns="36036" rtlCol="0" anchor="t">
              <a:no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effectLst/>
                  <a:uLnTx/>
                  <a:uFillTx/>
                </a:rPr>
                <a:t>Manure collection and </a:t>
              </a:r>
              <a:r>
                <a:rPr lang="en-GB" sz="1200" b="1"/>
                <a:t>storage interventions</a:t>
              </a:r>
              <a:endParaRPr kumimoji="0" lang="en-GB" sz="1200" b="1" i="0" u="none" strike="noStrike" kern="1200" cap="none" spc="0" normalizeH="0" baseline="0" noProof="0">
                <a:ln>
                  <a:noFill/>
                </a:ln>
                <a:effectLst/>
                <a:uLnTx/>
                <a:uFillTx/>
              </a:endParaRPr>
            </a:p>
          </p:txBody>
        </p:sp>
        <p:cxnSp>
          <p:nvCxnSpPr>
            <p:cNvPr id="33" name="btfpRowHeaderBoxLine489333">
              <a:extLst>
                <a:ext uri="{FF2B5EF4-FFF2-40B4-BE49-F238E27FC236}">
                  <a16:creationId xmlns:a16="http://schemas.microsoft.com/office/drawing/2014/main" id="{4F66ACA4-4358-9FEA-EE85-D7D2FF65260D}"/>
                </a:ext>
              </a:extLst>
            </p:cNvPr>
            <p:cNvCxnSpPr/>
            <p:nvPr/>
          </p:nvCxnSpPr>
          <p:spPr bwMode="gray">
            <a:xfrm>
              <a:off x="8864600" y="2105002"/>
              <a:ext cx="0" cy="972979"/>
            </a:xfrm>
            <a:prstGeom prst="line">
              <a:avLst/>
            </a:prstGeom>
            <a:ln w="152400" cap="flat">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4EAAE2AF-90BF-EE0C-E689-144EA72D36B2}"/>
              </a:ext>
            </a:extLst>
          </p:cNvPr>
          <p:cNvSpPr txBox="1"/>
          <p:nvPr/>
        </p:nvSpPr>
        <p:spPr bwMode="gray">
          <a:xfrm>
            <a:off x="7935627" y="3926951"/>
            <a:ext cx="2555732" cy="1631216"/>
          </a:xfrm>
          <a:prstGeom prst="rect">
            <a:avLst/>
          </a:prstGeom>
          <a:noFill/>
        </p:spPr>
        <p:txBody>
          <a:bodyPr wrap="square" lIns="91440" tIns="45720" rIns="91440" bIns="45720" anchor="t">
            <a:spAutoFit/>
          </a:bodyPr>
          <a:lstStyle/>
          <a:p>
            <a:pPr marL="177800" indent="-177800" defTabSz="711200">
              <a:spcBef>
                <a:spcPts val="600"/>
              </a:spcBef>
              <a:buFontTx/>
              <a:buChar char="•"/>
              <a:defRPr/>
            </a:pPr>
            <a:r>
              <a:rPr lang="en-US" sz="1000" dirty="0">
                <a:solidFill>
                  <a:srgbClr val="000000"/>
                </a:solidFill>
              </a:rPr>
              <a:t>Anaerobic digesters (biogas production), chemical additives</a:t>
            </a:r>
          </a:p>
          <a:p>
            <a:pPr marL="177800" lvl="0" indent="-177800" defTabSz="711200">
              <a:spcBef>
                <a:spcPts val="600"/>
              </a:spcBef>
              <a:buFontTx/>
              <a:buChar char="•"/>
              <a:defRPr/>
            </a:pPr>
            <a:r>
              <a:rPr lang="en-US" sz="1000" dirty="0">
                <a:solidFill>
                  <a:srgbClr val="000000"/>
                </a:solidFill>
              </a:rPr>
              <a:t>Anaerobic digesters are commercially available and deployed in many regions; chemical additives still under development</a:t>
            </a:r>
          </a:p>
          <a:p>
            <a:pPr marL="177800" lvl="0" indent="-177800" defTabSz="711200">
              <a:spcBef>
                <a:spcPts val="600"/>
              </a:spcBef>
              <a:buFontTx/>
              <a:buChar char="•"/>
              <a:defRPr/>
            </a:pPr>
            <a:r>
              <a:rPr lang="en-US" sz="1000" dirty="0">
                <a:solidFill>
                  <a:srgbClr val="000000"/>
                </a:solidFill>
              </a:rPr>
              <a:t>High upfront infrastructure cost, but energy savings or sales can offset investment</a:t>
            </a:r>
          </a:p>
        </p:txBody>
      </p:sp>
      <p:grpSp>
        <p:nvGrpSpPr>
          <p:cNvPr id="35" name="btfpRowHeaderBox489333">
            <a:extLst>
              <a:ext uri="{FF2B5EF4-FFF2-40B4-BE49-F238E27FC236}">
                <a16:creationId xmlns:a16="http://schemas.microsoft.com/office/drawing/2014/main" id="{EE6BD558-22CC-8E8F-92F6-16F33DE120C3}"/>
              </a:ext>
            </a:extLst>
          </p:cNvPr>
          <p:cNvGrpSpPr/>
          <p:nvPr>
            <p:custDataLst>
              <p:tags r:id="rId12"/>
            </p:custDataLst>
          </p:nvPr>
        </p:nvGrpSpPr>
        <p:grpSpPr>
          <a:xfrm>
            <a:off x="6625881" y="3974856"/>
            <a:ext cx="1204384" cy="1527768"/>
            <a:chOff x="6324600" y="2105002"/>
            <a:chExt cx="2540000" cy="972979"/>
          </a:xfrm>
        </p:grpSpPr>
        <p:sp>
          <p:nvSpPr>
            <p:cNvPr id="36" name="btfpRowHeaderBoxText489333">
              <a:extLst>
                <a:ext uri="{FF2B5EF4-FFF2-40B4-BE49-F238E27FC236}">
                  <a16:creationId xmlns:a16="http://schemas.microsoft.com/office/drawing/2014/main" id="{38A0E06A-1505-2964-F4CD-A55D8761C532}"/>
                </a:ext>
              </a:extLst>
            </p:cNvPr>
            <p:cNvSpPr txBox="1"/>
            <p:nvPr/>
          </p:nvSpPr>
          <p:spPr bwMode="gray">
            <a:xfrm>
              <a:off x="6324600" y="2105002"/>
              <a:ext cx="2540000" cy="972979"/>
            </a:xfrm>
            <a:prstGeom prst="rect">
              <a:avLst/>
            </a:prstGeom>
            <a:noFill/>
          </p:spPr>
          <p:txBody>
            <a:bodyPr vert="horz" wrap="square" lIns="36036" tIns="36036" rIns="36000" bIns="36036" rtlCol="0" anchor="t">
              <a:no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GB" sz="1200" b="1"/>
                <a:t>Manure treatment</a:t>
              </a:r>
              <a:endParaRPr kumimoji="0" lang="en-GB" sz="1200" b="1" i="0" u="none" strike="noStrike" kern="1200" cap="none" spc="0" normalizeH="0" baseline="0" noProof="0">
                <a:ln>
                  <a:noFill/>
                </a:ln>
                <a:effectLst/>
                <a:uLnTx/>
                <a:uFillTx/>
              </a:endParaRPr>
            </a:p>
          </p:txBody>
        </p:sp>
        <p:cxnSp>
          <p:nvCxnSpPr>
            <p:cNvPr id="37" name="btfpRowHeaderBoxLine489333">
              <a:extLst>
                <a:ext uri="{FF2B5EF4-FFF2-40B4-BE49-F238E27FC236}">
                  <a16:creationId xmlns:a16="http://schemas.microsoft.com/office/drawing/2014/main" id="{249170B6-6F3C-A8BE-519A-FD20474D874B}"/>
                </a:ext>
              </a:extLst>
            </p:cNvPr>
            <p:cNvCxnSpPr/>
            <p:nvPr/>
          </p:nvCxnSpPr>
          <p:spPr bwMode="gray">
            <a:xfrm>
              <a:off x="8864600" y="2105002"/>
              <a:ext cx="0" cy="972979"/>
            </a:xfrm>
            <a:prstGeom prst="line">
              <a:avLst/>
            </a:prstGeom>
            <a:ln w="152400" cap="flat">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grpSp>
      <p:cxnSp>
        <p:nvCxnSpPr>
          <p:cNvPr id="38" name="Straight Connector 37">
            <a:extLst>
              <a:ext uri="{FF2B5EF4-FFF2-40B4-BE49-F238E27FC236}">
                <a16:creationId xmlns:a16="http://schemas.microsoft.com/office/drawing/2014/main" id="{DDA2F08A-19DD-DF0D-ED94-76103E955C78}"/>
              </a:ext>
            </a:extLst>
          </p:cNvPr>
          <p:cNvCxnSpPr>
            <a:cxnSpLocks/>
          </p:cNvCxnSpPr>
          <p:nvPr/>
        </p:nvCxnSpPr>
        <p:spPr bwMode="gray">
          <a:xfrm flipV="1">
            <a:off x="6635405" y="3883795"/>
            <a:ext cx="5118735" cy="17299"/>
          </a:xfrm>
          <a:prstGeom prst="line">
            <a:avLst/>
          </a:prstGeom>
          <a:ln w="9525" cap="flat">
            <a:solidFill>
              <a:schemeClr val="bg2">
                <a:lumMod val="40000"/>
                <a:lumOff val="60000"/>
              </a:schemeClr>
            </a:solidFill>
            <a:prstDash val="dash"/>
            <a:miter lim="800000"/>
            <a:tailEnd type="none" w="med" len="lg"/>
          </a:ln>
        </p:spPr>
        <p:style>
          <a:lnRef idx="1">
            <a:schemeClr val="accent1"/>
          </a:lnRef>
          <a:fillRef idx="0">
            <a:schemeClr val="accent1"/>
          </a:fillRef>
          <a:effectRef idx="0">
            <a:schemeClr val="accent1"/>
          </a:effectRef>
          <a:fontRef idx="minor">
            <a:schemeClr val="tx1"/>
          </a:fontRef>
        </p:style>
      </p:cxnSp>
      <p:sp>
        <p:nvSpPr>
          <p:cNvPr id="48" name="btfpRowHeaderBoxText489333">
            <a:extLst>
              <a:ext uri="{FF2B5EF4-FFF2-40B4-BE49-F238E27FC236}">
                <a16:creationId xmlns:a16="http://schemas.microsoft.com/office/drawing/2014/main" id="{C3FC9A25-FBC9-D674-B813-40D65DA5C45D}"/>
              </a:ext>
            </a:extLst>
          </p:cNvPr>
          <p:cNvSpPr txBox="1"/>
          <p:nvPr/>
        </p:nvSpPr>
        <p:spPr bwMode="gray">
          <a:xfrm>
            <a:off x="10085443" y="1928512"/>
            <a:ext cx="1694554" cy="423187"/>
          </a:xfrm>
          <a:prstGeom prst="rect">
            <a:avLst/>
          </a:prstGeom>
          <a:noFill/>
        </p:spPr>
        <p:txBody>
          <a:bodyPr vert="horz" wrap="square" lIns="36036" tIns="36036" rIns="36000" bIns="36036" rtlCol="0" anchor="ctr">
            <a:noAutofit/>
          </a:bodyPr>
          <a:lstStyle/>
          <a:p>
            <a:pPr algn="ctr" defTabSz="711200">
              <a:buClr>
                <a:schemeClr val="accent1"/>
              </a:buClr>
              <a:buSzPct val="100000"/>
            </a:pPr>
            <a:r>
              <a:rPr lang="en-US" sz="1200" b="1" dirty="0"/>
              <a:t>Manure CH</a:t>
            </a:r>
            <a:r>
              <a:rPr lang="en-US" sz="1200" b="1" baseline="-25000" dirty="0"/>
              <a:t>4</a:t>
            </a:r>
            <a:r>
              <a:rPr lang="en-US" sz="1200" b="1" dirty="0"/>
              <a:t> abatement potential</a:t>
            </a:r>
            <a:endParaRPr lang="en-US" sz="1200" b="1" baseline="-25000" dirty="0"/>
          </a:p>
        </p:txBody>
      </p:sp>
      <p:sp>
        <p:nvSpPr>
          <p:cNvPr id="49" name="btfpRowHeaderBoxText489333">
            <a:extLst>
              <a:ext uri="{FF2B5EF4-FFF2-40B4-BE49-F238E27FC236}">
                <a16:creationId xmlns:a16="http://schemas.microsoft.com/office/drawing/2014/main" id="{B30B7898-E373-4985-E553-591E69C8C7F4}"/>
              </a:ext>
            </a:extLst>
          </p:cNvPr>
          <p:cNvSpPr txBox="1"/>
          <p:nvPr/>
        </p:nvSpPr>
        <p:spPr bwMode="gray">
          <a:xfrm>
            <a:off x="10478396" y="2379897"/>
            <a:ext cx="1277316" cy="1310402"/>
          </a:xfrm>
          <a:prstGeom prst="rect">
            <a:avLst/>
          </a:prstGeom>
          <a:noFill/>
        </p:spPr>
        <p:txBody>
          <a:bodyPr vert="horz" wrap="square" lIns="36036" tIns="36036" rIns="36000" bIns="36036" rtlCol="0" anchor="ctr">
            <a:noAutofit/>
          </a:bodyPr>
          <a:lstStyle/>
          <a:p>
            <a:pPr marL="0" lvl="0" indent="0" algn="ctr" defTabSz="711200" rtl="0" eaLnBrk="1" latinLnBrk="0" hangingPunct="1">
              <a:spcBef>
                <a:spcPts val="0"/>
              </a:spcBef>
              <a:buClr>
                <a:schemeClr val="accent1"/>
              </a:buClr>
              <a:buSzPct val="100000"/>
              <a:buFontTx/>
              <a:buNone/>
            </a:pPr>
            <a:r>
              <a:rPr lang="en-US" sz="2000" b="1" dirty="0">
                <a:solidFill>
                  <a:srgbClr val="329CDC"/>
                </a:solidFill>
              </a:rPr>
              <a:t>~ 40-70%</a:t>
            </a:r>
          </a:p>
        </p:txBody>
      </p:sp>
      <p:sp>
        <p:nvSpPr>
          <p:cNvPr id="50" name="btfpRowHeaderBoxText489333">
            <a:extLst>
              <a:ext uri="{FF2B5EF4-FFF2-40B4-BE49-F238E27FC236}">
                <a16:creationId xmlns:a16="http://schemas.microsoft.com/office/drawing/2014/main" id="{2A927C72-C4DD-784A-C59B-072E11E27059}"/>
              </a:ext>
            </a:extLst>
          </p:cNvPr>
          <p:cNvSpPr txBox="1"/>
          <p:nvPr/>
        </p:nvSpPr>
        <p:spPr bwMode="gray">
          <a:xfrm>
            <a:off x="10470217" y="3921176"/>
            <a:ext cx="1309780" cy="1145791"/>
          </a:xfrm>
          <a:prstGeom prst="rect">
            <a:avLst/>
          </a:prstGeom>
          <a:noFill/>
        </p:spPr>
        <p:txBody>
          <a:bodyPr vert="horz" wrap="square" lIns="36036" tIns="36036" rIns="36000" bIns="36036" rtlCol="0" anchor="ctr">
            <a:noAutofit/>
          </a:bodyPr>
          <a:lstStyle/>
          <a:p>
            <a:pPr marL="0" lvl="0" indent="0" algn="ctr" defTabSz="711200" rtl="0" eaLnBrk="1" latinLnBrk="0" hangingPunct="1">
              <a:spcBef>
                <a:spcPts val="0"/>
              </a:spcBef>
              <a:buClr>
                <a:schemeClr val="accent1"/>
              </a:buClr>
              <a:buSzPct val="100000"/>
              <a:buFontTx/>
              <a:buNone/>
            </a:pPr>
            <a:r>
              <a:rPr lang="en-US" sz="2000" b="1" dirty="0">
                <a:solidFill>
                  <a:srgbClr val="329CDC"/>
                </a:solidFill>
              </a:rPr>
              <a:t>~ 80-90%</a:t>
            </a:r>
          </a:p>
        </p:txBody>
      </p:sp>
      <p:sp>
        <p:nvSpPr>
          <p:cNvPr id="52" name="btfpRowHeaderBoxText489333">
            <a:extLst>
              <a:ext uri="{FF2B5EF4-FFF2-40B4-BE49-F238E27FC236}">
                <a16:creationId xmlns:a16="http://schemas.microsoft.com/office/drawing/2014/main" id="{8146EBB9-E9BC-0BBC-C421-10967B00EA29}"/>
              </a:ext>
            </a:extLst>
          </p:cNvPr>
          <p:cNvSpPr txBox="1"/>
          <p:nvPr/>
        </p:nvSpPr>
        <p:spPr bwMode="gray">
          <a:xfrm>
            <a:off x="6622871" y="1928512"/>
            <a:ext cx="1204392" cy="423187"/>
          </a:xfrm>
          <a:prstGeom prst="rect">
            <a:avLst/>
          </a:prstGeom>
          <a:noFill/>
        </p:spPr>
        <p:txBody>
          <a:bodyPr vert="horz" wrap="square" lIns="36036" tIns="36036" rIns="36000" bIns="36036" rtlCol="0" anchor="ctr">
            <a:noAutofit/>
          </a:bodyPr>
          <a:lstStyle/>
          <a:p>
            <a:pPr marL="0" lvl="0" indent="0" algn="ctr" defTabSz="711200" rtl="0" eaLnBrk="1" latinLnBrk="0" hangingPunct="1">
              <a:spcBef>
                <a:spcPts val="0"/>
              </a:spcBef>
              <a:buClr>
                <a:schemeClr val="accent1"/>
              </a:buClr>
              <a:buSzPct val="100000"/>
              <a:buFontTx/>
              <a:buNone/>
            </a:pPr>
            <a:r>
              <a:rPr lang="en-US" sz="1200" b="1"/>
              <a:t>Solution</a:t>
            </a:r>
          </a:p>
        </p:txBody>
      </p:sp>
      <p:sp>
        <p:nvSpPr>
          <p:cNvPr id="53" name="btfpRowHeaderBoxText489333">
            <a:extLst>
              <a:ext uri="{FF2B5EF4-FFF2-40B4-BE49-F238E27FC236}">
                <a16:creationId xmlns:a16="http://schemas.microsoft.com/office/drawing/2014/main" id="{37AFB7B1-A04B-3B84-BA11-40F6557F5604}"/>
              </a:ext>
            </a:extLst>
          </p:cNvPr>
          <p:cNvSpPr txBox="1"/>
          <p:nvPr/>
        </p:nvSpPr>
        <p:spPr bwMode="gray">
          <a:xfrm>
            <a:off x="7571189" y="1928512"/>
            <a:ext cx="2835129" cy="423187"/>
          </a:xfrm>
          <a:prstGeom prst="rect">
            <a:avLst/>
          </a:prstGeom>
          <a:noFill/>
        </p:spPr>
        <p:txBody>
          <a:bodyPr vert="horz" wrap="square" lIns="36036" tIns="36036" rIns="36000" bIns="36036" rtlCol="0" anchor="ctr">
            <a:noAutofit/>
          </a:bodyPr>
          <a:lstStyle/>
          <a:p>
            <a:pPr marL="0" lvl="0" indent="0" algn="ctr" defTabSz="711200" rtl="0" eaLnBrk="1" latinLnBrk="0" hangingPunct="1">
              <a:spcBef>
                <a:spcPts val="0"/>
              </a:spcBef>
              <a:buClr>
                <a:schemeClr val="accent1"/>
              </a:buClr>
              <a:buSzPct val="100000"/>
              <a:buFontTx/>
              <a:buNone/>
            </a:pPr>
            <a:r>
              <a:rPr lang="en-US" sz="1200" b="1"/>
              <a:t>Description and tradeoffs</a:t>
            </a:r>
          </a:p>
        </p:txBody>
      </p:sp>
      <p:sp>
        <p:nvSpPr>
          <p:cNvPr id="54" name="btfpNotesBox292759">
            <a:extLst>
              <a:ext uri="{FF2B5EF4-FFF2-40B4-BE49-F238E27FC236}">
                <a16:creationId xmlns:a16="http://schemas.microsoft.com/office/drawing/2014/main" id="{E1AAF76F-93C0-1826-C19A-C3E8156E7858}"/>
              </a:ext>
            </a:extLst>
          </p:cNvPr>
          <p:cNvSpPr txBox="1"/>
          <p:nvPr>
            <p:custDataLst>
              <p:tags r:id="rId13"/>
            </p:custDataLst>
          </p:nvPr>
        </p:nvSpPr>
        <p:spPr bwMode="gray">
          <a:xfrm>
            <a:off x="327188" y="6419088"/>
            <a:ext cx="10163692" cy="492443"/>
          </a:xfrm>
          <a:prstGeom prst="rect">
            <a:avLst/>
          </a:prstGeom>
          <a:noFill/>
        </p:spPr>
        <p:txBody>
          <a:bodyPr vert="horz" wrap="square" lIns="0" tIns="0" rIns="0" bIns="0" rtlCol="0" anchor="t">
            <a:spAutoFit/>
          </a:bodyPr>
          <a:lstStyle/>
          <a:p>
            <a:r>
              <a:rPr lang="en-US" sz="800" dirty="0">
                <a:solidFill>
                  <a:srgbClr val="000000"/>
                </a:solidFill>
              </a:rPr>
              <a:t>Sources: FAO, </a:t>
            </a:r>
            <a:r>
              <a:rPr lang="en-US" sz="800" dirty="0">
                <a:solidFill>
                  <a:srgbClr val="000000"/>
                </a:solidFill>
                <a:hlinkClick r:id="rId18"/>
              </a:rPr>
              <a:t>Pathways toward lower emissions</a:t>
            </a:r>
            <a:r>
              <a:rPr lang="en-US" sz="800" dirty="0">
                <a:solidFill>
                  <a:srgbClr val="000000"/>
                </a:solidFill>
              </a:rPr>
              <a:t> (2023); Chang et al., </a:t>
            </a:r>
            <a:r>
              <a:rPr lang="en-US" sz="800" dirty="0">
                <a:solidFill>
                  <a:srgbClr val="000000"/>
                </a:solidFill>
                <a:hlinkClick r:id="rId19"/>
              </a:rPr>
              <a:t>The Key Role of Production Efficiency Changes in Livestock Methane Emission Mitigation </a:t>
            </a:r>
            <a:r>
              <a:rPr lang="en-US" sz="800" dirty="0">
                <a:solidFill>
                  <a:srgbClr val="000000"/>
                </a:solidFill>
              </a:rPr>
              <a:t>(2021); </a:t>
            </a:r>
            <a:r>
              <a:rPr lang="en-US" sz="800" dirty="0" err="1">
                <a:solidFill>
                  <a:srgbClr val="000000"/>
                </a:solidFill>
              </a:rPr>
              <a:t>GeoPard</a:t>
            </a:r>
            <a:r>
              <a:rPr lang="en-US" sz="800" dirty="0">
                <a:solidFill>
                  <a:srgbClr val="000000"/>
                </a:solidFill>
              </a:rPr>
              <a:t> Agriculture, </a:t>
            </a:r>
          </a:p>
          <a:p>
            <a:r>
              <a:rPr lang="en-US" sz="800" dirty="0">
                <a:solidFill>
                  <a:srgbClr val="000000"/>
                </a:solidFill>
                <a:hlinkClick r:id="rId20"/>
              </a:rPr>
              <a:t>Precision livestock farming</a:t>
            </a:r>
            <a:r>
              <a:rPr lang="en-US" sz="800" dirty="0">
                <a:solidFill>
                  <a:srgbClr val="000000"/>
                </a:solidFill>
              </a:rPr>
              <a:t> (2024); </a:t>
            </a:r>
            <a:r>
              <a:rPr lang="en-US" sz="800" dirty="0" err="1">
                <a:solidFill>
                  <a:srgbClr val="000000"/>
                </a:solidFill>
              </a:rPr>
              <a:t>AgFunder</a:t>
            </a:r>
            <a:r>
              <a:rPr lang="en-US" sz="800" dirty="0">
                <a:solidFill>
                  <a:srgbClr val="000000"/>
                </a:solidFill>
              </a:rPr>
              <a:t> News, </a:t>
            </a:r>
            <a:r>
              <a:rPr lang="en-US" sz="800" dirty="0">
                <a:solidFill>
                  <a:srgbClr val="000000"/>
                </a:solidFill>
                <a:hlinkClick r:id="rId21"/>
              </a:rPr>
              <a:t>“CH4 Global raises $29m</a:t>
            </a:r>
            <a:r>
              <a:rPr lang="en-US" sz="800" dirty="0">
                <a:solidFill>
                  <a:srgbClr val="000000"/>
                </a:solidFill>
              </a:rPr>
              <a:t> (2023); </a:t>
            </a:r>
            <a:r>
              <a:rPr lang="en-US" sz="800" dirty="0">
                <a:solidFill>
                  <a:srgbClr val="000000"/>
                </a:solidFill>
                <a:cs typeface="Arial"/>
              </a:rPr>
              <a:t>Clean Air Task Force, </a:t>
            </a:r>
            <a:r>
              <a:rPr lang="en-US" sz="800" dirty="0">
                <a:solidFill>
                  <a:srgbClr val="000000"/>
                </a:solidFill>
                <a:cs typeface="Arial"/>
                <a:hlinkClick r:id="rId22"/>
              </a:rPr>
              <a:t>Accelerating Solutions in agriculture </a:t>
            </a:r>
            <a:r>
              <a:rPr lang="en-US" sz="800" dirty="0">
                <a:solidFill>
                  <a:srgbClr val="000000"/>
                </a:solidFill>
                <a:cs typeface="Arial"/>
              </a:rPr>
              <a:t>(2024); EDF, </a:t>
            </a:r>
            <a:r>
              <a:rPr lang="en-US" sz="800" dirty="0">
                <a:solidFill>
                  <a:srgbClr val="000000"/>
                </a:solidFill>
                <a:cs typeface="Arial"/>
                <a:hlinkClick r:id="rId23"/>
              </a:rPr>
              <a:t>Livestock Methane Primer for Investors</a:t>
            </a:r>
            <a:r>
              <a:rPr lang="en-US" sz="800" dirty="0">
                <a:solidFill>
                  <a:srgbClr val="000000"/>
                </a:solidFill>
                <a:cs typeface="Arial"/>
              </a:rPr>
              <a:t> (2024).</a:t>
            </a:r>
            <a:endParaRPr lang="en-US" sz="800" dirty="0">
              <a:solidFill>
                <a:srgbClr val="000000"/>
              </a:solidFill>
            </a:endParaRPr>
          </a:p>
          <a:p>
            <a:r>
              <a:rPr lang="en-US" sz="800" dirty="0">
                <a:solidFill>
                  <a:srgbClr val="000000"/>
                </a:solidFill>
              </a:rPr>
              <a:t>Credit: </a:t>
            </a:r>
            <a:r>
              <a:rPr lang="en-US" sz="800" dirty="0">
                <a:latin typeface="Arial"/>
                <a:cs typeface="Arial"/>
              </a:rPr>
              <a:t>Elizabeth Robertson, M.A. Miller, </a:t>
            </a:r>
            <a:r>
              <a:rPr lang="en-US" sz="800" dirty="0">
                <a:solidFill>
                  <a:srgbClr val="000000"/>
                </a:solidFill>
                <a:cs typeface="Arial"/>
              </a:rPr>
              <a:t>Asya </a:t>
            </a:r>
            <a:r>
              <a:rPr lang="en-US" sz="800" err="1">
                <a:solidFill>
                  <a:srgbClr val="000000"/>
                </a:solidFill>
                <a:cs typeface="Arial"/>
              </a:rPr>
              <a:t>Ikizler</a:t>
            </a:r>
            <a:r>
              <a:rPr lang="en-US" sz="800" dirty="0">
                <a:solidFill>
                  <a:srgbClr val="000000"/>
                </a:solidFill>
                <a:cs typeface="Arial"/>
              </a:rPr>
              <a:t>, </a:t>
            </a:r>
            <a:r>
              <a:rPr lang="en-US" sz="800" dirty="0">
                <a:latin typeface="Arial"/>
                <a:cs typeface="Arial"/>
              </a:rPr>
              <a:t>Friedrich Sayn</a:t>
            </a:r>
            <a:r>
              <a:rPr lang="en-US" sz="800">
                <a:latin typeface="Arial"/>
                <a:cs typeface="Arial"/>
              </a:rPr>
              <a:t>-Wittgenstein, Isabel Hoyos, </a:t>
            </a:r>
            <a:r>
              <a:rPr lang="en-US" sz="800" dirty="0">
                <a:latin typeface="Arial"/>
                <a:cs typeface="Arial"/>
              </a:rPr>
              <a:t>Hyae Ryung Kim, and </a:t>
            </a:r>
            <a:r>
              <a:rPr lang="en-US" sz="800" dirty="0">
                <a:latin typeface="Arial"/>
                <a:cs typeface="Arial"/>
                <a:hlinkClick r:id="rId24">
                  <a:extLst>
                    <a:ext uri="{A12FA001-AC4F-418D-AE19-62706E023703}">
                      <ahyp:hlinkClr xmlns:ahyp="http://schemas.microsoft.com/office/drawing/2018/hyperlinkcolor" xmlns="" val="tx"/>
                    </a:ext>
                  </a:extLst>
                </a:hlinkClick>
              </a:rPr>
              <a:t>Gernot Wagner</a:t>
            </a:r>
            <a:r>
              <a:rPr lang="en-US" sz="800" dirty="0">
                <a:solidFill>
                  <a:srgbClr val="000000"/>
                </a:solidFill>
                <a:latin typeface="Arial"/>
                <a:cs typeface="Arial"/>
              </a:rPr>
              <a:t>. </a:t>
            </a:r>
            <a:r>
              <a:rPr lang="en-US" sz="800" dirty="0">
                <a:latin typeface="Arial"/>
                <a:cs typeface="Arial"/>
                <a:hlinkClick r:id="rId25">
                  <a:extLst>
                    <a:ext uri="{A12FA001-AC4F-418D-AE19-62706E023703}">
                      <ahyp:hlinkClr xmlns:ahyp="http://schemas.microsoft.com/office/drawing/2018/hyperlinkcolor" xmlns="" val="tx"/>
                    </a:ext>
                  </a:extLst>
                </a:hlinkClick>
              </a:rPr>
              <a:t>Share</a:t>
            </a:r>
            <a:r>
              <a:rPr kumimoji="0" lang="en-US" sz="800" b="0" i="0" u="none" strike="noStrike" kern="1200" cap="none" spc="0" normalizeH="0" baseline="0" noProof="0" dirty="0">
                <a:ln>
                  <a:noFill/>
                </a:ln>
                <a:effectLst/>
                <a:uLnTx/>
                <a:uFillTx/>
                <a:latin typeface="Arial"/>
                <a:cs typeface="Arial"/>
                <a:hlinkClick r:id="rId25">
                  <a:extLst>
                    <a:ext uri="{A12FA001-AC4F-418D-AE19-62706E023703}">
                      <ahyp:hlinkClr xmlns:ahyp="http://schemas.microsoft.com/office/drawing/2018/hyperlinkcolor" xmlns="" val="tx"/>
                    </a:ext>
                  </a:extLst>
                </a:hlinkClick>
              </a:rPr>
              <a:t> with attribution</a:t>
            </a:r>
            <a:r>
              <a:rPr kumimoji="0" lang="en-US" sz="800" b="0" i="0" u="none" strike="noStrike" kern="1200" cap="none" spc="0" normalizeH="0" baseline="0" noProof="0" dirty="0">
                <a:ln>
                  <a:noFill/>
                </a:ln>
                <a:solidFill>
                  <a:srgbClr val="000000"/>
                </a:solidFill>
                <a:effectLst/>
                <a:uLnTx/>
                <a:uFillTx/>
                <a:latin typeface="Arial"/>
                <a:cs typeface="Arial"/>
              </a:rPr>
              <a:t>:</a:t>
            </a:r>
            <a:r>
              <a:rPr lang="en-US" sz="800" dirty="0">
                <a:solidFill>
                  <a:srgbClr val="000000"/>
                </a:solidFill>
                <a:latin typeface="Arial"/>
                <a:cs typeface="Arial"/>
              </a:rPr>
              <a:t> Sayn-Wittgenstein </a:t>
            </a:r>
            <a:r>
              <a:rPr lang="en-US" sz="800" i="1" dirty="0">
                <a:solidFill>
                  <a:srgbClr val="000000"/>
                </a:solidFill>
                <a:latin typeface="Arial"/>
                <a:cs typeface="Arial"/>
              </a:rPr>
              <a:t>et al., </a:t>
            </a:r>
            <a:r>
              <a:rPr lang="en-US" sz="800" dirty="0">
                <a:solidFill>
                  <a:srgbClr val="000000"/>
                </a:solidFill>
                <a:latin typeface="Arial"/>
                <a:cs typeface="Arial"/>
              </a:rPr>
              <a:t>“</a:t>
            </a:r>
            <a:r>
              <a:rPr lang="en-US" sz="800" dirty="0">
                <a:latin typeface="Arial"/>
                <a:cs typeface="Arial"/>
                <a:hlinkClick r:id="rId26">
                  <a:extLst>
                    <a:ext uri="{A12FA001-AC4F-418D-AE19-62706E023703}">
                      <ahyp:hlinkClr xmlns:ahyp="http://schemas.microsoft.com/office/drawing/2018/hyperlinkcolor" xmlns="" val="tx"/>
                    </a:ext>
                  </a:extLst>
                </a:hlinkClick>
              </a:rPr>
              <a:t>Sustainable Proteins</a:t>
            </a:r>
            <a:r>
              <a:rPr lang="en-US" sz="800" dirty="0">
                <a:solidFill>
                  <a:srgbClr val="000000"/>
                </a:solidFill>
                <a:latin typeface="Arial"/>
                <a:cs typeface="Arial"/>
              </a:rPr>
              <a:t>” (16 May 2025).</a:t>
            </a:r>
          </a:p>
          <a:p>
            <a:endParaRPr lang="en-US" sz="800" dirty="0">
              <a:cs typeface="Arial"/>
            </a:endParaRPr>
          </a:p>
        </p:txBody>
      </p:sp>
      <p:sp>
        <p:nvSpPr>
          <p:cNvPr id="62" name="Pentagon 61">
            <a:extLst>
              <a:ext uri="{FF2B5EF4-FFF2-40B4-BE49-F238E27FC236}">
                <a16:creationId xmlns:a16="http://schemas.microsoft.com/office/drawing/2014/main" id="{D1514A45-808D-ADD6-9638-25BF6DF63738}"/>
              </a:ext>
            </a:extLst>
          </p:cNvPr>
          <p:cNvSpPr/>
          <p:nvPr/>
        </p:nvSpPr>
        <p:spPr bwMode="gray">
          <a:xfrm>
            <a:off x="32754" y="25336"/>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Solutions</a:t>
            </a:r>
          </a:p>
        </p:txBody>
      </p:sp>
      <p:pic>
        <p:nvPicPr>
          <p:cNvPr id="449" name="Picture 448" descr="A black background with a black square&#10;&#10;Description automatically generated with medium confidence">
            <a:extLst>
              <a:ext uri="{FF2B5EF4-FFF2-40B4-BE49-F238E27FC236}">
                <a16:creationId xmlns:a16="http://schemas.microsoft.com/office/drawing/2014/main" id="{76575904-D972-70BA-FD9D-946D6080CAE3}"/>
              </a:ext>
            </a:extLst>
          </p:cNvPr>
          <p:cNvPicPr>
            <a:picLocks noChangeAspect="1"/>
          </p:cNvPicPr>
          <p:nvPr/>
        </p:nvPicPr>
        <p:blipFill>
          <a:blip r:embed="rId27" cstate="print">
            <a:extLst>
              <a:ext uri="{28A0092B-C50C-407E-A947-70E740481C1C}">
                <a14:useLocalDpi xmlns:a14="http://schemas.microsoft.com/office/drawing/2010/main"/>
              </a:ext>
            </a:extLst>
          </a:blip>
          <a:srcRect/>
          <a:stretch/>
        </p:blipFill>
        <p:spPr>
          <a:xfrm>
            <a:off x="384497" y="2843133"/>
            <a:ext cx="697471" cy="466730"/>
          </a:xfrm>
          <a:prstGeom prst="rect">
            <a:avLst/>
          </a:prstGeom>
        </p:spPr>
      </p:pic>
      <p:pic>
        <p:nvPicPr>
          <p:cNvPr id="455" name="Picture 454" descr="A black background with a black square&#10;&#10;Description automatically generated with medium confidence">
            <a:extLst>
              <a:ext uri="{FF2B5EF4-FFF2-40B4-BE49-F238E27FC236}">
                <a16:creationId xmlns:a16="http://schemas.microsoft.com/office/drawing/2014/main" id="{6115A162-2B71-3CFE-2D11-4620DEE3E027}"/>
              </a:ext>
            </a:extLst>
          </p:cNvPr>
          <p:cNvPicPr>
            <a:picLocks noChangeAspect="1"/>
          </p:cNvPicPr>
          <p:nvPr/>
        </p:nvPicPr>
        <p:blipFill>
          <a:blip r:embed="rId28" cstate="print">
            <a:extLst>
              <a:ext uri="{28A0092B-C50C-407E-A947-70E740481C1C}">
                <a14:useLocalDpi xmlns:a14="http://schemas.microsoft.com/office/drawing/2010/main"/>
              </a:ext>
            </a:extLst>
          </a:blip>
          <a:srcRect/>
          <a:stretch/>
        </p:blipFill>
        <p:spPr>
          <a:xfrm rot="2367328">
            <a:off x="589016" y="3849729"/>
            <a:ext cx="162549" cy="459529"/>
          </a:xfrm>
          <a:prstGeom prst="rect">
            <a:avLst/>
          </a:prstGeom>
        </p:spPr>
      </p:pic>
      <p:pic>
        <p:nvPicPr>
          <p:cNvPr id="459" name="Picture 458" descr="A black background with a black square&#10;&#10;Description automatically generated with medium confidence">
            <a:extLst>
              <a:ext uri="{FF2B5EF4-FFF2-40B4-BE49-F238E27FC236}">
                <a16:creationId xmlns:a16="http://schemas.microsoft.com/office/drawing/2014/main" id="{DDF9A2E2-9536-8228-9762-7905D0C6CA9D}"/>
              </a:ext>
            </a:extLst>
          </p:cNvPr>
          <p:cNvPicPr>
            <a:picLocks noChangeAspect="1"/>
          </p:cNvPicPr>
          <p:nvPr/>
        </p:nvPicPr>
        <p:blipFill>
          <a:blip r:embed="rId29" cstate="print">
            <a:extLst>
              <a:ext uri="{28A0092B-C50C-407E-A947-70E740481C1C}">
                <a14:useLocalDpi xmlns:a14="http://schemas.microsoft.com/office/drawing/2010/main"/>
              </a:ext>
            </a:extLst>
          </a:blip>
          <a:srcRect/>
          <a:stretch/>
        </p:blipFill>
        <p:spPr>
          <a:xfrm>
            <a:off x="455684" y="5194191"/>
            <a:ext cx="620280" cy="572902"/>
          </a:xfrm>
          <a:prstGeom prst="rect">
            <a:avLst/>
          </a:prstGeom>
        </p:spPr>
      </p:pic>
      <p:sp>
        <p:nvSpPr>
          <p:cNvPr id="61" name="Chevron 2">
            <a:extLst>
              <a:ext uri="{FF2B5EF4-FFF2-40B4-BE49-F238E27FC236}">
                <a16:creationId xmlns:a16="http://schemas.microsoft.com/office/drawing/2014/main" id="{5FF9B750-F1D0-F910-B2A5-5FF5D4D04715}"/>
              </a:ext>
            </a:extLst>
          </p:cNvPr>
          <p:cNvSpPr/>
          <p:nvPr/>
        </p:nvSpPr>
        <p:spPr bwMode="gray">
          <a:xfrm>
            <a:off x="1964633" y="25336"/>
            <a:ext cx="2077015" cy="359675"/>
          </a:xfrm>
          <a:prstGeom prst="chevron">
            <a:avLst>
              <a:gd name="adj" fmla="val 23887"/>
            </a:avLst>
          </a:prstGeom>
          <a:solidFill>
            <a:srgbClr val="31667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Industrial Livestock</a:t>
            </a:r>
          </a:p>
        </p:txBody>
      </p:sp>
      <p:pic>
        <p:nvPicPr>
          <p:cNvPr id="3" name="Picture 2">
            <a:extLst>
              <a:ext uri="{FF2B5EF4-FFF2-40B4-BE49-F238E27FC236}">
                <a16:creationId xmlns:a16="http://schemas.microsoft.com/office/drawing/2014/main" id="{5E6E43EA-6A34-723C-5EEC-E6AD7139D532}"/>
              </a:ext>
            </a:extLst>
          </p:cNvPr>
          <p:cNvPicPr>
            <a:picLocks noChangeAspect="1"/>
          </p:cNvPicPr>
          <p:nvPr/>
        </p:nvPicPr>
        <p:blipFill>
          <a:blip r:embed="rId30"/>
          <a:stretch>
            <a:fillRect/>
          </a:stretch>
        </p:blipFill>
        <p:spPr>
          <a:xfrm>
            <a:off x="6877050" y="3200400"/>
            <a:ext cx="609600" cy="666750"/>
          </a:xfrm>
          <a:prstGeom prst="rect">
            <a:avLst/>
          </a:prstGeom>
        </p:spPr>
      </p:pic>
      <p:pic>
        <p:nvPicPr>
          <p:cNvPr id="4" name="Picture 3">
            <a:extLst>
              <a:ext uri="{FF2B5EF4-FFF2-40B4-BE49-F238E27FC236}">
                <a16:creationId xmlns:a16="http://schemas.microsoft.com/office/drawing/2014/main" id="{69876D5F-1E99-D54F-BC55-5AC93D0E3C2E}"/>
              </a:ext>
            </a:extLst>
          </p:cNvPr>
          <p:cNvPicPr>
            <a:picLocks noChangeAspect="1"/>
          </p:cNvPicPr>
          <p:nvPr/>
        </p:nvPicPr>
        <p:blipFill>
          <a:blip r:embed="rId31"/>
          <a:stretch>
            <a:fillRect/>
          </a:stretch>
        </p:blipFill>
        <p:spPr>
          <a:xfrm>
            <a:off x="6877050" y="4505325"/>
            <a:ext cx="571500" cy="590550"/>
          </a:xfrm>
          <a:prstGeom prst="rect">
            <a:avLst/>
          </a:prstGeom>
        </p:spPr>
      </p:pic>
      <p:sp>
        <p:nvSpPr>
          <p:cNvPr id="59" name="Rectangular Callout 58">
            <a:extLst>
              <a:ext uri="{FF2B5EF4-FFF2-40B4-BE49-F238E27FC236}">
                <a16:creationId xmlns:a16="http://schemas.microsoft.com/office/drawing/2014/main" id="{B89F2302-0BB8-34AC-FD82-34AD2CE0877B}"/>
              </a:ext>
            </a:extLst>
          </p:cNvPr>
          <p:cNvSpPr/>
          <p:nvPr/>
        </p:nvSpPr>
        <p:spPr bwMode="gray">
          <a:xfrm>
            <a:off x="5421323" y="5673455"/>
            <a:ext cx="1320781" cy="574802"/>
          </a:xfrm>
          <a:prstGeom prst="wedgeRectCallout">
            <a:avLst>
              <a:gd name="adj1" fmla="val -42838"/>
              <a:gd name="adj2" fmla="val -78647"/>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a:r>
              <a:rPr lang="en-US" sz="1000" dirty="0">
                <a:solidFill>
                  <a:schemeClr val="bg1"/>
                </a:solidFill>
              </a:rPr>
              <a:t>Lab trials show up to 90% abatement, but field tests show ~30%</a:t>
            </a:r>
          </a:p>
        </p:txBody>
      </p:sp>
      <p:sp>
        <p:nvSpPr>
          <p:cNvPr id="60" name="Rectangular Callout 59">
            <a:extLst>
              <a:ext uri="{FF2B5EF4-FFF2-40B4-BE49-F238E27FC236}">
                <a16:creationId xmlns:a16="http://schemas.microsoft.com/office/drawing/2014/main" id="{B89F2302-0BB8-34AC-FD82-34AD2CE0877B}"/>
              </a:ext>
            </a:extLst>
          </p:cNvPr>
          <p:cNvSpPr/>
          <p:nvPr/>
        </p:nvSpPr>
        <p:spPr bwMode="gray">
          <a:xfrm>
            <a:off x="10268712" y="4937761"/>
            <a:ext cx="1593088" cy="1170431"/>
          </a:xfrm>
          <a:prstGeom prst="wedgeRectCallout">
            <a:avLst>
              <a:gd name="adj1" fmla="val -5690"/>
              <a:gd name="adj2" fmla="val -70178"/>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a:r>
              <a:rPr lang="en-US" sz="1000" dirty="0">
                <a:solidFill>
                  <a:schemeClr val="bg1"/>
                </a:solidFill>
              </a:rPr>
              <a:t>Anaerobic digesters can abate the majority of manure-related livestock methane emissions, but total manure emissions are lower than enteric fermentation</a:t>
            </a:r>
          </a:p>
        </p:txBody>
      </p:sp>
    </p:spTree>
    <p:custDataLst>
      <p:tags r:id="rId2"/>
    </p:custDataLst>
    <p:extLst>
      <p:ext uri="{BB962C8B-B14F-4D97-AF65-F5344CB8AC3E}">
        <p14:creationId xmlns:p14="http://schemas.microsoft.com/office/powerpoint/2010/main" val="22371842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655E3-4707-8334-CBC9-42DE7F421737}"/>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3A5011-0DE4-06D5-4AD8-0224387BA567}"/>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894" name="think-cell Slide" r:id="rId8" imgW="592" imgH="591" progId="TCLayout.ActiveDocument.1">
                  <p:embed/>
                </p:oleObj>
              </mc:Choice>
              <mc:Fallback>
                <p:oleObj name="think-cell Slide" r:id="rId8" imgW="592" imgH="591" progId="TCLayout.ActiveDocument.1">
                  <p:embed/>
                  <p:pic>
                    <p:nvPicPr>
                      <p:cNvPr id="5" name="think-cell data - do not delete" hidden="1">
                        <a:extLst>
                          <a:ext uri="{FF2B5EF4-FFF2-40B4-BE49-F238E27FC236}">
                            <a16:creationId xmlns:a16="http://schemas.microsoft.com/office/drawing/2014/main" id="{9C3A5011-0DE4-06D5-4AD8-0224387BA56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60642F43-161F-6264-52D7-44500D1034AC}"/>
              </a:ext>
            </a:extLst>
          </p:cNvPr>
          <p:cNvSpPr>
            <a:spLocks noGrp="1"/>
          </p:cNvSpPr>
          <p:nvPr>
            <p:ph type="title"/>
          </p:nvPr>
        </p:nvSpPr>
        <p:spPr>
          <a:xfrm>
            <a:off x="330200" y="523318"/>
            <a:ext cx="11861800" cy="882788"/>
          </a:xfrm>
        </p:spPr>
        <p:txBody>
          <a:bodyPr vert="horz">
            <a:noAutofit/>
          </a:bodyPr>
          <a:lstStyle/>
          <a:p>
            <a:r>
              <a:rPr lang="en-US"/>
              <a:t>Investment in innovative methane abatement technologies shows some momentum, with </a:t>
            </a:r>
            <a:r>
              <a:rPr lang="en-US" err="1"/>
              <a:t>Bovaer</a:t>
            </a:r>
            <a:r>
              <a:rPr lang="en-US"/>
              <a:t> leading the market</a:t>
            </a:r>
          </a:p>
        </p:txBody>
      </p:sp>
      <p:sp>
        <p:nvSpPr>
          <p:cNvPr id="2" name="btfpNotesBox292759">
            <a:extLst>
              <a:ext uri="{FF2B5EF4-FFF2-40B4-BE49-F238E27FC236}">
                <a16:creationId xmlns:a16="http://schemas.microsoft.com/office/drawing/2014/main" id="{67ADDDE7-41C3-4255-771C-5D832E09B694}"/>
              </a:ext>
            </a:extLst>
          </p:cNvPr>
          <p:cNvSpPr txBox="1"/>
          <p:nvPr>
            <p:custDataLst>
              <p:tags r:id="rId4"/>
            </p:custDataLst>
          </p:nvPr>
        </p:nvSpPr>
        <p:spPr bwMode="gray">
          <a:xfrm>
            <a:off x="330200" y="6542199"/>
            <a:ext cx="9681903"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Sources: </a:t>
            </a:r>
            <a:r>
              <a:rPr lang="en-US" sz="800"/>
              <a:t>Climate Policy Initiative, </a:t>
            </a:r>
            <a:r>
              <a:rPr lang="en-US" sz="800">
                <a:hlinkClick r:id="rId10"/>
              </a:rPr>
              <a:t>Landscape of Methane Abatement Finance 2023</a:t>
            </a:r>
            <a:r>
              <a:rPr lang="en-US" sz="800"/>
              <a:t>; </a:t>
            </a:r>
            <a:r>
              <a:rPr lang="en-US" sz="800">
                <a:hlinkClick r:id="rId11"/>
              </a:rPr>
              <a:t>Alga Biosciences</a:t>
            </a:r>
            <a:r>
              <a:rPr lang="en-US" sz="800">
                <a:solidFill>
                  <a:srgbClr val="000000"/>
                </a:solidFill>
              </a:rPr>
              <a:t>; </a:t>
            </a:r>
            <a:r>
              <a:rPr lang="en-US" sz="800" err="1">
                <a:hlinkClick r:id="rId12"/>
              </a:rPr>
              <a:t>ArkeaBio</a:t>
            </a:r>
            <a:r>
              <a:rPr lang="en-US" sz="800">
                <a:solidFill>
                  <a:srgbClr val="000000"/>
                </a:solidFill>
              </a:rPr>
              <a:t>; </a:t>
            </a:r>
            <a:r>
              <a:rPr lang="en-US" sz="800">
                <a:hlinkClick r:id="rId13"/>
              </a:rPr>
              <a:t>Rumin8</a:t>
            </a:r>
            <a:r>
              <a:rPr lang="en-US" sz="800">
                <a:solidFill>
                  <a:srgbClr val="000000"/>
                </a:solidFill>
              </a:rPr>
              <a:t>.</a:t>
            </a:r>
            <a:endParaRPr lang="en-US" sz="800">
              <a:solidFill>
                <a:srgbClr val="000000"/>
              </a:solidFill>
              <a:cs typeface="Arial"/>
            </a:endParaRPr>
          </a:p>
          <a:p>
            <a:r>
              <a:rPr lang="en-US" sz="800">
                <a:solidFill>
                  <a:srgbClr val="000000"/>
                </a:solidFill>
              </a:rPr>
              <a:t>Credit: </a:t>
            </a:r>
            <a:r>
              <a:rPr lang="en-US" sz="800">
                <a:latin typeface="Arial"/>
                <a:cs typeface="Arial"/>
              </a:rPr>
              <a:t>M.A. Miller, </a:t>
            </a:r>
            <a:r>
              <a:rPr lang="en-US" sz="800" err="1">
                <a:latin typeface="Arial"/>
                <a:cs typeface="Arial"/>
              </a:rPr>
              <a:t>Asya</a:t>
            </a:r>
            <a:r>
              <a:rPr lang="en-US" sz="800">
                <a:latin typeface="Arial"/>
                <a:cs typeface="Arial"/>
              </a:rPr>
              <a:t> </a:t>
            </a:r>
            <a:r>
              <a:rPr lang="en-US" sz="800" err="1">
                <a:latin typeface="Arial"/>
                <a:cs typeface="Arial"/>
              </a:rPr>
              <a:t>Ikizler</a:t>
            </a:r>
            <a:r>
              <a:rPr lang="en-US" sz="800">
                <a:latin typeface="Arial"/>
                <a:cs typeface="Arial"/>
              </a:rPr>
              <a:t>, 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14"/>
              </a:rPr>
              <a:t>Gernot Wagner</a:t>
            </a:r>
            <a:r>
              <a:rPr lang="en-US" sz="800"/>
              <a:t>. </a:t>
            </a:r>
            <a:r>
              <a:rPr lang="en-US" sz="800">
                <a:hlinkClick r:id="rId15"/>
              </a:rPr>
              <a:t>Share with attribution</a:t>
            </a:r>
            <a:r>
              <a:rPr lang="en-US" sz="800"/>
              <a:t>: </a:t>
            </a:r>
            <a:r>
              <a:rPr lang="en-US" sz="800" err="1"/>
              <a:t>Sayn</a:t>
            </a:r>
            <a:r>
              <a:rPr lang="en-US" sz="800"/>
              <a:t>-Wittgenstein </a:t>
            </a:r>
            <a:r>
              <a:rPr lang="en-US" sz="800" i="1"/>
              <a:t>et al., </a:t>
            </a:r>
            <a:r>
              <a:rPr lang="en-US" sz="800"/>
              <a:t>“</a:t>
            </a:r>
            <a:r>
              <a:rPr lang="en-US" sz="800">
                <a:hlinkClick r:id="rId16"/>
              </a:rPr>
              <a:t>Sustainable Proteins</a:t>
            </a:r>
            <a:r>
              <a:rPr lang="en-US" sz="800"/>
              <a:t>” (16 May 2025).</a:t>
            </a:r>
            <a:endParaRPr lang="en-US" sz="800">
              <a:solidFill>
                <a:srgbClr val="000000"/>
              </a:solidFill>
            </a:endParaRPr>
          </a:p>
        </p:txBody>
      </p:sp>
      <p:sp>
        <p:nvSpPr>
          <p:cNvPr id="3" name="Pentagon 2">
            <a:extLst>
              <a:ext uri="{FF2B5EF4-FFF2-40B4-BE49-F238E27FC236}">
                <a16:creationId xmlns:a16="http://schemas.microsoft.com/office/drawing/2014/main" id="{6FFC4CF4-9AF6-B791-6F9E-061A8A2EDA8E}"/>
              </a:ext>
            </a:extLst>
          </p:cNvPr>
          <p:cNvSpPr/>
          <p:nvPr/>
        </p:nvSpPr>
        <p:spPr bwMode="gray">
          <a:xfrm>
            <a:off x="32754" y="25336"/>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Solutions</a:t>
            </a:r>
          </a:p>
        </p:txBody>
      </p:sp>
      <p:grpSp>
        <p:nvGrpSpPr>
          <p:cNvPr id="8" name="btfpColumnHeaderBox223027">
            <a:extLst>
              <a:ext uri="{FF2B5EF4-FFF2-40B4-BE49-F238E27FC236}">
                <a16:creationId xmlns:a16="http://schemas.microsoft.com/office/drawing/2014/main" id="{F9B80222-AA12-B41A-89E6-E668977AFF9C}"/>
              </a:ext>
            </a:extLst>
          </p:cNvPr>
          <p:cNvGrpSpPr/>
          <p:nvPr>
            <p:custDataLst>
              <p:tags r:id="rId5"/>
            </p:custDataLst>
          </p:nvPr>
        </p:nvGrpSpPr>
        <p:grpSpPr>
          <a:xfrm>
            <a:off x="330200" y="1458451"/>
            <a:ext cx="11145520" cy="322081"/>
            <a:chOff x="6366272" y="1266918"/>
            <a:chExt cx="2835166" cy="322080"/>
          </a:xfrm>
        </p:grpSpPr>
        <p:sp>
          <p:nvSpPr>
            <p:cNvPr id="11" name="btfpColumnHeaderBoxText223027">
              <a:extLst>
                <a:ext uri="{FF2B5EF4-FFF2-40B4-BE49-F238E27FC236}">
                  <a16:creationId xmlns:a16="http://schemas.microsoft.com/office/drawing/2014/main" id="{AEA8BDD1-7CA5-D470-2C13-F307DE16AA28}"/>
                </a:ext>
              </a:extLst>
            </p:cNvPr>
            <p:cNvSpPr txBox="1"/>
            <p:nvPr/>
          </p:nvSpPr>
          <p:spPr bwMode="gray">
            <a:xfrm>
              <a:off x="6366272" y="1266918"/>
              <a:ext cx="2835166" cy="318996"/>
            </a:xfrm>
            <a:prstGeom prst="rect">
              <a:avLst/>
            </a:prstGeom>
            <a:noFill/>
          </p:spPr>
          <p:txBody>
            <a:bodyPr vert="horz" wrap="square" lIns="36036" tIns="36036" rIns="36036" bIns="36036" rtlCol="0" anchor="b">
              <a:spAutoFit/>
            </a:bodyPr>
            <a:lstStyle/>
            <a:p>
              <a:r>
                <a:rPr lang="en-US" sz="1600" b="1"/>
                <a:t>C</a:t>
              </a:r>
              <a:r>
                <a:rPr lang="en-US" sz="1600" b="1">
                  <a:solidFill>
                    <a:schemeClr val="tx1"/>
                  </a:solidFill>
                </a:rPr>
                <a:t>ompanies developing livestock methane mitigation technologies</a:t>
              </a:r>
            </a:p>
          </p:txBody>
        </p:sp>
        <p:cxnSp>
          <p:nvCxnSpPr>
            <p:cNvPr id="12" name="btfpColumnHeaderBoxLine223027">
              <a:extLst>
                <a:ext uri="{FF2B5EF4-FFF2-40B4-BE49-F238E27FC236}">
                  <a16:creationId xmlns:a16="http://schemas.microsoft.com/office/drawing/2014/main" id="{8D05B82C-EBCC-A4F8-302A-87B5F6654EC3}"/>
                </a:ext>
              </a:extLst>
            </p:cNvPr>
            <p:cNvCxnSpPr>
              <a:cxnSpLocks/>
            </p:cNvCxnSpPr>
            <p:nvPr/>
          </p:nvCxnSpPr>
          <p:spPr bwMode="gray">
            <a:xfrm flipV="1">
              <a:off x="6366272" y="1585914"/>
              <a:ext cx="2786319" cy="3084"/>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aphicFrame>
        <p:nvGraphicFramePr>
          <p:cNvPr id="20" name="Table 19">
            <a:extLst>
              <a:ext uri="{FF2B5EF4-FFF2-40B4-BE49-F238E27FC236}">
                <a16:creationId xmlns:a16="http://schemas.microsoft.com/office/drawing/2014/main" id="{A29813D9-34DA-3278-3A6B-D8BA82CE7DDE}"/>
              </a:ext>
            </a:extLst>
          </p:cNvPr>
          <p:cNvGraphicFramePr>
            <a:graphicFrameLocks noGrp="1"/>
          </p:cNvGraphicFramePr>
          <p:nvPr/>
        </p:nvGraphicFramePr>
        <p:xfrm>
          <a:off x="876300" y="2096444"/>
          <a:ext cx="10407394" cy="4016680"/>
        </p:xfrm>
        <a:graphic>
          <a:graphicData uri="http://schemas.openxmlformats.org/drawingml/2006/table">
            <a:tbl>
              <a:tblPr firstRow="1" bandRow="1">
                <a:tableStyleId>{2D5ABB26-0587-4C30-8999-92F81FD0307C}</a:tableStyleId>
              </a:tblPr>
              <a:tblGrid>
                <a:gridCol w="1995869">
                  <a:extLst>
                    <a:ext uri="{9D8B030D-6E8A-4147-A177-3AD203B41FA5}">
                      <a16:colId xmlns:a16="http://schemas.microsoft.com/office/drawing/2014/main" val="270275252"/>
                    </a:ext>
                  </a:extLst>
                </a:gridCol>
                <a:gridCol w="8411525">
                  <a:extLst>
                    <a:ext uri="{9D8B030D-6E8A-4147-A177-3AD203B41FA5}">
                      <a16:colId xmlns:a16="http://schemas.microsoft.com/office/drawing/2014/main" val="858342927"/>
                    </a:ext>
                  </a:extLst>
                </a:gridCol>
              </a:tblGrid>
              <a:tr h="1004170">
                <a:tc>
                  <a:txBody>
                    <a:bodyPr/>
                    <a:lstStyle/>
                    <a:p>
                      <a:pPr marL="0" indent="0" algn="l" defTabSz="711200" rtl="0" eaLnBrk="1" latinLnBrk="0" hangingPunct="1">
                        <a:spcBef>
                          <a:spcPts val="0"/>
                        </a:spcBef>
                        <a:buNone/>
                      </a:pPr>
                      <a:endParaRPr lang="en-US" sz="1250" b="1" kern="1200">
                        <a:solidFill>
                          <a:schemeClr val="tx1"/>
                        </a:solidFill>
                        <a:latin typeface="+mn-lt"/>
                        <a:ea typeface="+mn-ea"/>
                        <a:cs typeface="+mn-cs"/>
                      </a:endParaRPr>
                    </a:p>
                  </a:txBody>
                  <a:tcPr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3E9EE"/>
                    </a:solidFill>
                  </a:tcPr>
                </a:tc>
                <a:tc>
                  <a:txBody>
                    <a:bodyPr/>
                    <a:lstStyle/>
                    <a:p>
                      <a:pPr marL="177800" indent="-177800" algn="l" defTabSz="711200" rtl="0" eaLnBrk="1" latinLnBrk="0" hangingPunct="1">
                        <a:spcBef>
                          <a:spcPts val="0"/>
                        </a:spcBef>
                        <a:buFont typeface="Arial"/>
                        <a:buChar char="•"/>
                      </a:pPr>
                      <a:r>
                        <a:rPr lang="en-US" sz="1250" b="1" kern="1200">
                          <a:solidFill>
                            <a:schemeClr val="tx1"/>
                          </a:solidFill>
                          <a:latin typeface="+mn-lt"/>
                          <a:ea typeface="+mn-ea"/>
                          <a:cs typeface="+mn-cs"/>
                        </a:rPr>
                        <a:t>Innovation</a:t>
                      </a:r>
                      <a:r>
                        <a:rPr lang="en-US" sz="1250" b="0" kern="1200">
                          <a:solidFill>
                            <a:schemeClr val="tx1"/>
                          </a:solidFill>
                          <a:latin typeface="+mn-lt"/>
                          <a:ea typeface="+mn-ea"/>
                          <a:cs typeface="+mn-cs"/>
                        </a:rPr>
                        <a:t>: Feed ingredient that suppresses the enzyme that forms methane, manufactured by Royal DSM and Elanco Animal Health</a:t>
                      </a:r>
                    </a:p>
                    <a:p>
                      <a:pPr marL="177800" indent="-177800" algn="l" defTabSz="711200" rtl="0" eaLnBrk="1" latinLnBrk="0" hangingPunct="1">
                        <a:spcBef>
                          <a:spcPts val="0"/>
                        </a:spcBef>
                        <a:buFont typeface="Arial"/>
                        <a:buChar char="•"/>
                      </a:pPr>
                      <a:r>
                        <a:rPr lang="en-US" sz="1250" b="1" kern="1200">
                          <a:solidFill>
                            <a:schemeClr val="tx1"/>
                          </a:solidFill>
                          <a:latin typeface="+mn-lt"/>
                          <a:ea typeface="+mn-ea"/>
                          <a:cs typeface="+mn-cs"/>
                        </a:rPr>
                        <a:t>Opportunities</a:t>
                      </a:r>
                      <a:r>
                        <a:rPr lang="en-US" sz="1250" b="0" kern="1200">
                          <a:solidFill>
                            <a:schemeClr val="tx1"/>
                          </a:solidFill>
                          <a:latin typeface="+mn-lt"/>
                          <a:ea typeface="+mn-ea"/>
                          <a:cs typeface="+mn-cs"/>
                        </a:rPr>
                        <a:t>: With FDA review, </a:t>
                      </a:r>
                      <a:r>
                        <a:rPr lang="en-US" sz="1250" b="0" kern="1200" err="1">
                          <a:solidFill>
                            <a:schemeClr val="tx1"/>
                          </a:solidFill>
                          <a:latin typeface="+mn-lt"/>
                          <a:ea typeface="+mn-ea"/>
                          <a:cs typeface="+mn-cs"/>
                        </a:rPr>
                        <a:t>Bovaer</a:t>
                      </a:r>
                      <a:r>
                        <a:rPr lang="en-US" sz="1250" b="0" kern="1200">
                          <a:solidFill>
                            <a:schemeClr val="tx1"/>
                          </a:solidFill>
                          <a:latin typeface="+mn-lt"/>
                          <a:ea typeface="+mn-ea"/>
                          <a:cs typeface="+mn-cs"/>
                        </a:rPr>
                        <a:t> has proved to be safe for animals, producers, and beef consumers</a:t>
                      </a:r>
                    </a:p>
                    <a:p>
                      <a:pPr marL="177800" indent="-177800" algn="l" defTabSz="711200" rtl="0" eaLnBrk="1" latinLnBrk="0" hangingPunct="1">
                        <a:spcBef>
                          <a:spcPts val="0"/>
                        </a:spcBef>
                        <a:buFont typeface="Arial"/>
                        <a:buChar char="•"/>
                      </a:pPr>
                      <a:r>
                        <a:rPr lang="en-US" sz="1250" b="1" kern="1200">
                          <a:solidFill>
                            <a:schemeClr val="tx1"/>
                          </a:solidFill>
                          <a:latin typeface="+mn-lt"/>
                          <a:ea typeface="+mn-ea"/>
                          <a:cs typeface="+mn-cs"/>
                        </a:rPr>
                        <a:t>Challenges</a:t>
                      </a:r>
                      <a:r>
                        <a:rPr lang="en-US" sz="1250" b="0" kern="1200">
                          <a:solidFill>
                            <a:schemeClr val="tx1"/>
                          </a:solidFill>
                          <a:latin typeface="+mn-lt"/>
                          <a:ea typeface="+mn-ea"/>
                          <a:cs typeface="+mn-cs"/>
                        </a:rPr>
                        <a:t>: Applicability to grazing dairy cows, supply bottlenecks due to limited production</a:t>
                      </a:r>
                    </a:p>
                  </a:txBody>
                  <a:tcPr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3E9EE"/>
                    </a:solidFill>
                  </a:tcPr>
                </a:tc>
                <a:extLst>
                  <a:ext uri="{0D108BD9-81ED-4DB2-BD59-A6C34878D82A}">
                    <a16:rowId xmlns:a16="http://schemas.microsoft.com/office/drawing/2014/main" val="1826375683"/>
                  </a:ext>
                </a:extLst>
              </a:tr>
              <a:tr h="1004170">
                <a:tc>
                  <a:txBody>
                    <a:bodyPr/>
                    <a:lstStyle/>
                    <a:p>
                      <a:pPr marL="0" indent="0" algn="l" defTabSz="711200" rtl="0" eaLnBrk="1" latinLnBrk="0" hangingPunct="1">
                        <a:spcBef>
                          <a:spcPts val="0"/>
                        </a:spcBef>
                        <a:buNone/>
                      </a:pPr>
                      <a:endParaRPr lang="en-US" sz="1250" b="0" kern="1200">
                        <a:solidFill>
                          <a:schemeClr val="tx1"/>
                        </a:solidFill>
                        <a:latin typeface="+mn-lt"/>
                        <a:ea typeface="+mn-ea"/>
                        <a:cs typeface="+mn-cs"/>
                      </a:endParaRPr>
                    </a:p>
                  </a:txBody>
                  <a:tcP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3E9EE"/>
                    </a:solidFill>
                  </a:tcPr>
                </a:tc>
                <a:tc>
                  <a:txBody>
                    <a:bodyPr/>
                    <a:lstStyle/>
                    <a:p>
                      <a:pPr marL="177800" marR="0" lvl="0" indent="-177800" algn="l" defTabSz="711200" rtl="0" eaLnBrk="1" fontAlgn="auto" latinLnBrk="0" hangingPunct="1">
                        <a:lnSpc>
                          <a:spcPct val="100000"/>
                        </a:lnSpc>
                        <a:spcBef>
                          <a:spcPts val="0"/>
                        </a:spcBef>
                        <a:spcAft>
                          <a:spcPts val="0"/>
                        </a:spcAft>
                        <a:buClrTx/>
                        <a:buSzTx/>
                        <a:buFont typeface="Arial"/>
                        <a:buChar char="•"/>
                        <a:tabLst/>
                        <a:defRPr/>
                      </a:pPr>
                      <a:r>
                        <a:rPr lang="en-US" sz="1250" b="1" kern="1200" dirty="0">
                          <a:solidFill>
                            <a:schemeClr val="tx1"/>
                          </a:solidFill>
                          <a:latin typeface="+mn-lt"/>
                          <a:ea typeface="+mn-ea"/>
                          <a:cs typeface="+mn-cs"/>
                        </a:rPr>
                        <a:t>Latest funding</a:t>
                      </a:r>
                      <a:r>
                        <a:rPr lang="en-US" sz="1250" b="0" kern="1200" dirty="0">
                          <a:solidFill>
                            <a:schemeClr val="tx1"/>
                          </a:solidFill>
                          <a:latin typeface="+mn-lt"/>
                          <a:ea typeface="+mn-ea"/>
                          <a:cs typeface="+mn-cs"/>
                        </a:rPr>
                        <a:t>: $4 million seed</a:t>
                      </a:r>
                    </a:p>
                    <a:p>
                      <a:pPr marL="177800" marR="0" lvl="0" indent="-177800" algn="l" defTabSz="711200" rtl="0" eaLnBrk="1" fontAlgn="auto" latinLnBrk="0" hangingPunct="1">
                        <a:lnSpc>
                          <a:spcPct val="100000"/>
                        </a:lnSpc>
                        <a:spcBef>
                          <a:spcPts val="0"/>
                        </a:spcBef>
                        <a:spcAft>
                          <a:spcPts val="0"/>
                        </a:spcAft>
                        <a:buClrTx/>
                        <a:buSzTx/>
                        <a:buFont typeface="Arial"/>
                        <a:buChar char="•"/>
                        <a:tabLst/>
                        <a:defRPr/>
                      </a:pPr>
                      <a:r>
                        <a:rPr lang="en-US" sz="1250" b="1" kern="1200" dirty="0">
                          <a:solidFill>
                            <a:schemeClr val="tx1"/>
                          </a:solidFill>
                          <a:latin typeface="+mn-lt"/>
                          <a:ea typeface="+mn-ea"/>
                          <a:cs typeface="+mn-cs"/>
                        </a:rPr>
                        <a:t>Innovation</a:t>
                      </a:r>
                      <a:r>
                        <a:rPr lang="en-US" sz="1250" b="0" kern="1200" dirty="0">
                          <a:solidFill>
                            <a:schemeClr val="tx1"/>
                          </a:solidFill>
                          <a:latin typeface="+mn-lt"/>
                          <a:ea typeface="+mn-ea"/>
                          <a:cs typeface="+mn-cs"/>
                        </a:rPr>
                        <a:t>: Algae feed supplement with claims to reduce enteric emissions by up to 97%</a:t>
                      </a:r>
                    </a:p>
                    <a:p>
                      <a:pPr marL="177800" indent="-177800" algn="l" defTabSz="711200" rtl="0" eaLnBrk="1" latinLnBrk="0" hangingPunct="1">
                        <a:spcBef>
                          <a:spcPts val="0"/>
                        </a:spcBef>
                        <a:buFont typeface="Arial"/>
                        <a:buChar char="•"/>
                      </a:pPr>
                      <a:r>
                        <a:rPr lang="en-US" sz="1250" b="1" dirty="0">
                          <a:solidFill>
                            <a:schemeClr val="tx1"/>
                          </a:solidFill>
                        </a:rPr>
                        <a:t>Opportunities</a:t>
                      </a:r>
                      <a:r>
                        <a:rPr lang="en-US" sz="1250" b="0" dirty="0">
                          <a:solidFill>
                            <a:schemeClr val="tx1"/>
                          </a:solidFill>
                        </a:rPr>
                        <a:t>: High emissions reduction potential</a:t>
                      </a:r>
                    </a:p>
                    <a:p>
                      <a:pPr marL="177800" indent="-177800" algn="l" defTabSz="711200" rtl="0" eaLnBrk="1" latinLnBrk="0" hangingPunct="1">
                        <a:spcBef>
                          <a:spcPts val="0"/>
                        </a:spcBef>
                        <a:buFont typeface="Arial"/>
                        <a:buChar char="•"/>
                      </a:pPr>
                      <a:r>
                        <a:rPr lang="en-US" sz="1250" b="1" kern="1200" dirty="0">
                          <a:solidFill>
                            <a:schemeClr val="tx1"/>
                          </a:solidFill>
                          <a:latin typeface="+mn-lt"/>
                          <a:ea typeface="+mn-ea"/>
                          <a:cs typeface="+mn-cs"/>
                        </a:rPr>
                        <a:t>Challenges</a:t>
                      </a:r>
                      <a:r>
                        <a:rPr lang="en-US" sz="1250" b="0" kern="1200" dirty="0">
                          <a:solidFill>
                            <a:schemeClr val="tx1"/>
                          </a:solidFill>
                          <a:latin typeface="+mn-lt"/>
                          <a:ea typeface="+mn-ea"/>
                          <a:cs typeface="+mn-cs"/>
                        </a:rPr>
                        <a:t>: Applicability to grazing dairy cows</a:t>
                      </a:r>
                    </a:p>
                  </a:txBody>
                  <a:tcPr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3E9EE"/>
                    </a:solidFill>
                  </a:tcPr>
                </a:tc>
                <a:extLst>
                  <a:ext uri="{0D108BD9-81ED-4DB2-BD59-A6C34878D82A}">
                    <a16:rowId xmlns:a16="http://schemas.microsoft.com/office/drawing/2014/main" val="3105080875"/>
                  </a:ext>
                </a:extLst>
              </a:tr>
              <a:tr h="1004170">
                <a:tc>
                  <a:txBody>
                    <a:bodyPr/>
                    <a:lstStyle/>
                    <a:p>
                      <a:pPr marL="0" indent="0" algn="l" defTabSz="711200" rtl="0" eaLnBrk="1" latinLnBrk="0" hangingPunct="1">
                        <a:spcBef>
                          <a:spcPts val="0"/>
                        </a:spcBef>
                        <a:buNone/>
                      </a:pPr>
                      <a:endParaRPr kumimoji="0" lang="en-US" sz="1250" b="0" i="0" u="none" strike="noStrike" kern="1200" cap="none" spc="0" normalizeH="0" baseline="0" noProof="0">
                        <a:ln>
                          <a:noFill/>
                        </a:ln>
                        <a:solidFill>
                          <a:srgbClr val="000000"/>
                        </a:solidFill>
                        <a:effectLst/>
                        <a:uLnTx/>
                        <a:uFillTx/>
                        <a:latin typeface="+mn-lt"/>
                        <a:ea typeface="+mn-ea"/>
                        <a:cs typeface="+mn-cs"/>
                      </a:endParaRPr>
                    </a:p>
                  </a:txBody>
                  <a:tcP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3E9EE"/>
                    </a:solidFill>
                  </a:tcPr>
                </a:tc>
                <a:tc>
                  <a:txBody>
                    <a:bodyPr/>
                    <a:lstStyle/>
                    <a:p>
                      <a:pPr marL="177800" indent="-177800" algn="l" defTabSz="711200" rtl="0" eaLnBrk="1" latinLnBrk="0" hangingPunct="1">
                        <a:spcBef>
                          <a:spcPts val="0"/>
                        </a:spcBef>
                        <a:buFont typeface="Arial"/>
                        <a:buChar char="•"/>
                      </a:pPr>
                      <a:r>
                        <a:rPr lang="en-US" sz="1250" b="1" dirty="0"/>
                        <a:t>Latest funding</a:t>
                      </a:r>
                      <a:r>
                        <a:rPr lang="en-US" sz="1250" b="0" dirty="0"/>
                        <a:t>: $12 million Series A</a:t>
                      </a:r>
                    </a:p>
                    <a:p>
                      <a:pPr marL="177800" indent="-177800" algn="l" defTabSz="711200" rtl="0" eaLnBrk="1" latinLnBrk="0" hangingPunct="1">
                        <a:spcBef>
                          <a:spcPts val="0"/>
                        </a:spcBef>
                        <a:buFont typeface="Arial"/>
                        <a:buChar char="•"/>
                      </a:pPr>
                      <a:r>
                        <a:rPr lang="en-US" sz="1250" b="1" dirty="0"/>
                        <a:t>Innovation</a:t>
                      </a:r>
                      <a:r>
                        <a:rPr lang="en-US" sz="1250" b="0" dirty="0"/>
                        <a:t>:</a:t>
                      </a:r>
                      <a:r>
                        <a:rPr lang="en-US" sz="1250" b="1" dirty="0"/>
                        <a:t> </a:t>
                      </a:r>
                      <a:r>
                        <a:rPr lang="en-US" sz="1250" b="0" dirty="0"/>
                        <a:t>Feed supplement with</a:t>
                      </a:r>
                      <a:r>
                        <a:rPr lang="en-US" sz="1250" b="0" baseline="0" dirty="0"/>
                        <a:t> claims</a:t>
                      </a:r>
                      <a:r>
                        <a:rPr lang="en-US" sz="1250" b="0" dirty="0"/>
                        <a:t> to reduce cattle CH</a:t>
                      </a:r>
                      <a:r>
                        <a:rPr lang="en-US" sz="1250" b="0" baseline="-25000" dirty="0"/>
                        <a:t>4</a:t>
                      </a:r>
                      <a:r>
                        <a:rPr lang="en-US" sz="1250" b="0" dirty="0"/>
                        <a:t> emissions by up to 95%</a:t>
                      </a:r>
                    </a:p>
                    <a:p>
                      <a:pPr marL="177800" indent="-177800" algn="l" defTabSz="711200" rtl="0" eaLnBrk="1" latinLnBrk="0" hangingPunct="1">
                        <a:spcBef>
                          <a:spcPts val="0"/>
                        </a:spcBef>
                        <a:buFont typeface="Arial"/>
                        <a:buChar char="•"/>
                      </a:pPr>
                      <a:r>
                        <a:rPr lang="en-US" sz="1250" b="1" dirty="0">
                          <a:solidFill>
                            <a:schemeClr val="tx1"/>
                          </a:solidFill>
                        </a:rPr>
                        <a:t>Opportunities</a:t>
                      </a:r>
                      <a:r>
                        <a:rPr lang="en-US" sz="1250" b="0" dirty="0">
                          <a:solidFill>
                            <a:schemeClr val="tx1"/>
                          </a:solidFill>
                        </a:rPr>
                        <a:t>: High emissions reduction potential</a:t>
                      </a:r>
                    </a:p>
                    <a:p>
                      <a:pPr marL="177800" indent="-177800" algn="l" defTabSz="711200" rtl="0" eaLnBrk="1" latinLnBrk="0" hangingPunct="1">
                        <a:spcBef>
                          <a:spcPts val="0"/>
                        </a:spcBef>
                        <a:buFont typeface="Arial"/>
                        <a:buChar char="•"/>
                      </a:pPr>
                      <a:r>
                        <a:rPr lang="en-US" sz="1250" b="1" kern="1200" dirty="0">
                          <a:solidFill>
                            <a:schemeClr val="tx1"/>
                          </a:solidFill>
                          <a:latin typeface="+mn-lt"/>
                          <a:ea typeface="+mn-ea"/>
                          <a:cs typeface="+mn-cs"/>
                        </a:rPr>
                        <a:t>Challenges</a:t>
                      </a:r>
                      <a:r>
                        <a:rPr lang="en-US" sz="1250" b="0" kern="1200" dirty="0">
                          <a:solidFill>
                            <a:schemeClr val="tx1"/>
                          </a:solidFill>
                          <a:latin typeface="+mn-lt"/>
                          <a:ea typeface="+mn-ea"/>
                          <a:cs typeface="+mn-cs"/>
                        </a:rPr>
                        <a:t>:</a:t>
                      </a:r>
                      <a:r>
                        <a:rPr lang="en-US" sz="1250" b="1" kern="1200" dirty="0">
                          <a:solidFill>
                            <a:schemeClr val="tx1"/>
                          </a:solidFill>
                          <a:latin typeface="+mn-lt"/>
                          <a:ea typeface="+mn-ea"/>
                          <a:cs typeface="+mn-cs"/>
                        </a:rPr>
                        <a:t> </a:t>
                      </a:r>
                      <a:r>
                        <a:rPr lang="en-US" sz="1250" b="0" kern="1200" dirty="0">
                          <a:solidFill>
                            <a:schemeClr val="tx1"/>
                          </a:solidFill>
                          <a:latin typeface="+mn-lt"/>
                          <a:ea typeface="+mn-ea"/>
                          <a:cs typeface="+mn-cs"/>
                        </a:rPr>
                        <a:t>Applicability to grazing dairy cows</a:t>
                      </a:r>
                    </a:p>
                  </a:txBody>
                  <a:tcPr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3E9EE"/>
                    </a:solidFill>
                  </a:tcPr>
                </a:tc>
                <a:extLst>
                  <a:ext uri="{0D108BD9-81ED-4DB2-BD59-A6C34878D82A}">
                    <a16:rowId xmlns:a16="http://schemas.microsoft.com/office/drawing/2014/main" val="2274235953"/>
                  </a:ext>
                </a:extLst>
              </a:tr>
              <a:tr h="1004170">
                <a:tc>
                  <a:txBody>
                    <a:bodyPr/>
                    <a:lstStyle/>
                    <a:p>
                      <a:pPr marL="177800" marR="0" lvl="0" indent="-177800" algn="l" defTabSz="711200" rtl="0" eaLnBrk="1" fontAlgn="auto" latinLnBrk="0" hangingPunct="1">
                        <a:lnSpc>
                          <a:spcPct val="100000"/>
                        </a:lnSpc>
                        <a:spcBef>
                          <a:spcPts val="300"/>
                        </a:spcBef>
                        <a:spcAft>
                          <a:spcPts val="0"/>
                        </a:spcAft>
                        <a:buClrTx/>
                        <a:buSzTx/>
                        <a:buFontTx/>
                        <a:buChar char="•"/>
                        <a:tabLst/>
                        <a:defRPr/>
                      </a:pPr>
                      <a:endParaRPr lang="en-US" sz="1250" b="0">
                        <a:solidFill>
                          <a:schemeClr val="tx1"/>
                        </a:solidFill>
                        <a:latin typeface="+mn-lt"/>
                      </a:endParaRPr>
                    </a:p>
                  </a:txBody>
                  <a:tcP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3E9EE"/>
                    </a:solidFill>
                  </a:tcPr>
                </a:tc>
                <a:tc>
                  <a:txBody>
                    <a:bodyPr/>
                    <a:lstStyle/>
                    <a:p>
                      <a:pPr marL="177800" indent="-177800" algn="l" defTabSz="711200" rtl="0" eaLnBrk="1" latinLnBrk="0" hangingPunct="1">
                        <a:spcBef>
                          <a:spcPts val="0"/>
                        </a:spcBef>
                        <a:buFont typeface="Arial"/>
                        <a:buChar char="•"/>
                      </a:pPr>
                      <a:r>
                        <a:rPr kumimoji="0" lang="en-US" sz="1250" b="1" i="0" u="none" strike="noStrike" kern="1200" cap="none" spc="0" normalizeH="0" baseline="0" noProof="0" dirty="0">
                          <a:ln>
                            <a:noFill/>
                          </a:ln>
                          <a:solidFill>
                            <a:schemeClr val="tx1"/>
                          </a:solidFill>
                          <a:effectLst/>
                          <a:uLnTx/>
                          <a:uFillTx/>
                          <a:latin typeface="+mn-lt"/>
                          <a:ea typeface="+mn-ea"/>
                          <a:cs typeface="+mn-cs"/>
                        </a:rPr>
                        <a:t>Latest funding</a:t>
                      </a:r>
                      <a:r>
                        <a:rPr kumimoji="0" lang="en-US" sz="1250" b="0" i="0" u="none" strike="noStrike" kern="1200" cap="none" spc="0" normalizeH="0" baseline="0" noProof="0" dirty="0">
                          <a:ln>
                            <a:noFill/>
                          </a:ln>
                          <a:solidFill>
                            <a:schemeClr val="tx1"/>
                          </a:solidFill>
                          <a:effectLst/>
                          <a:uLnTx/>
                          <a:uFillTx/>
                          <a:latin typeface="+mn-lt"/>
                          <a:ea typeface="+mn-ea"/>
                          <a:cs typeface="+mn-cs"/>
                        </a:rPr>
                        <a:t>:</a:t>
                      </a:r>
                      <a:r>
                        <a:rPr kumimoji="0" lang="en-US" sz="1250" b="1" i="0" u="none" strike="noStrike" kern="1200" cap="none" spc="0" normalizeH="0" baseline="0" noProof="0" dirty="0">
                          <a:ln>
                            <a:noFill/>
                          </a:ln>
                          <a:solidFill>
                            <a:schemeClr val="tx1"/>
                          </a:solidFill>
                          <a:effectLst/>
                          <a:uLnTx/>
                          <a:uFillTx/>
                          <a:latin typeface="+mn-lt"/>
                          <a:ea typeface="+mn-ea"/>
                          <a:cs typeface="+mn-cs"/>
                        </a:rPr>
                        <a:t> </a:t>
                      </a:r>
                      <a:r>
                        <a:rPr kumimoji="0" lang="en-US" sz="1250" b="0" i="0" u="none" strike="noStrike" kern="1200" cap="none" spc="0" normalizeH="0" baseline="0" noProof="0" dirty="0">
                          <a:ln>
                            <a:noFill/>
                          </a:ln>
                          <a:solidFill>
                            <a:schemeClr val="tx1"/>
                          </a:solidFill>
                          <a:effectLst/>
                          <a:uLnTx/>
                          <a:uFillTx/>
                          <a:latin typeface="+mn-lt"/>
                          <a:ea typeface="+mn-ea"/>
                          <a:cs typeface="+mn-cs"/>
                        </a:rPr>
                        <a:t>$26.5 million Series A</a:t>
                      </a:r>
                    </a:p>
                    <a:p>
                      <a:pPr marL="177800" indent="-177800" algn="l" defTabSz="711200" rtl="0" eaLnBrk="1" latinLnBrk="0" hangingPunct="1">
                        <a:spcBef>
                          <a:spcPts val="0"/>
                        </a:spcBef>
                        <a:buFont typeface="Arial"/>
                        <a:buChar char="•"/>
                      </a:pPr>
                      <a:r>
                        <a:rPr kumimoji="0" lang="en-US" sz="1250" b="1" i="0" u="none" strike="noStrike" kern="1200" cap="none" spc="0" normalizeH="0" baseline="0" noProof="0" dirty="0">
                          <a:ln>
                            <a:noFill/>
                          </a:ln>
                          <a:solidFill>
                            <a:srgbClr val="000000"/>
                          </a:solidFill>
                          <a:effectLst/>
                          <a:uLnTx/>
                          <a:uFillTx/>
                          <a:latin typeface="+mn-lt"/>
                          <a:ea typeface="+mn-ea"/>
                          <a:cs typeface="+mn-cs"/>
                        </a:rPr>
                        <a:t>Innovation</a:t>
                      </a:r>
                      <a:r>
                        <a:rPr kumimoji="0" lang="en-US" sz="1250" b="0" i="0" u="none" strike="noStrike" kern="1200" cap="none" spc="0" normalizeH="0" baseline="0" noProof="0" dirty="0">
                          <a:ln>
                            <a:noFill/>
                          </a:ln>
                          <a:solidFill>
                            <a:srgbClr val="000000"/>
                          </a:solidFill>
                          <a:effectLst/>
                          <a:uLnTx/>
                          <a:uFillTx/>
                          <a:latin typeface="+mn-lt"/>
                          <a:ea typeface="+mn-ea"/>
                          <a:cs typeface="+mn-cs"/>
                        </a:rPr>
                        <a:t>: Anti-methanogen vaccine that reduces ruminant methane emissions</a:t>
                      </a:r>
                    </a:p>
                    <a:p>
                      <a:pPr marL="177800" indent="-177800" algn="l" defTabSz="711200" rtl="0" eaLnBrk="1" latinLnBrk="0" hangingPunct="1">
                        <a:spcBef>
                          <a:spcPts val="0"/>
                        </a:spcBef>
                        <a:buFont typeface="Arial"/>
                        <a:buChar char="•"/>
                      </a:pPr>
                      <a:r>
                        <a:rPr kumimoji="0" lang="en-US" sz="1250" b="1" i="0" u="none" strike="noStrike" kern="1200" cap="none" spc="0" normalizeH="0" baseline="0" noProof="0" dirty="0">
                          <a:ln>
                            <a:noFill/>
                          </a:ln>
                          <a:solidFill>
                            <a:srgbClr val="000000"/>
                          </a:solidFill>
                          <a:effectLst/>
                          <a:uLnTx/>
                          <a:uFillTx/>
                          <a:latin typeface="+mn-lt"/>
                          <a:ea typeface="+mn-ea"/>
                          <a:cs typeface="+mn-cs"/>
                        </a:rPr>
                        <a:t>Opportunities</a:t>
                      </a:r>
                      <a:r>
                        <a:rPr kumimoji="0" lang="en-US" sz="1250" b="0" i="0" u="none" strike="noStrike" kern="1200" cap="none" spc="0" normalizeH="0" baseline="0" noProof="0" dirty="0">
                          <a:ln>
                            <a:noFill/>
                          </a:ln>
                          <a:solidFill>
                            <a:srgbClr val="000000"/>
                          </a:solidFill>
                          <a:effectLst/>
                          <a:uLnTx/>
                          <a:uFillTx/>
                          <a:latin typeface="+mn-lt"/>
                          <a:ea typeface="+mn-ea"/>
                          <a:cs typeface="+mn-cs"/>
                        </a:rPr>
                        <a:t>: Deployable at scale</a:t>
                      </a:r>
                    </a:p>
                    <a:p>
                      <a:pPr marL="177800" indent="-177800" algn="l" defTabSz="711200" rtl="0" eaLnBrk="1" latinLnBrk="0" hangingPunct="1">
                        <a:spcBef>
                          <a:spcPts val="0"/>
                        </a:spcBef>
                        <a:buFont typeface="Arial"/>
                        <a:buChar char="•"/>
                      </a:pPr>
                      <a:r>
                        <a:rPr kumimoji="0" lang="en-US" sz="1250" b="1" i="0" u="none" strike="noStrike" kern="1200" cap="none" spc="0" normalizeH="0" baseline="0" noProof="0" dirty="0">
                          <a:ln>
                            <a:noFill/>
                          </a:ln>
                          <a:solidFill>
                            <a:srgbClr val="000000"/>
                          </a:solidFill>
                          <a:effectLst/>
                          <a:uLnTx/>
                          <a:uFillTx/>
                          <a:latin typeface="+mn-lt"/>
                          <a:ea typeface="+mn-ea"/>
                          <a:cs typeface="+mn-cs"/>
                        </a:rPr>
                        <a:t>Challenges</a:t>
                      </a:r>
                      <a:r>
                        <a:rPr kumimoji="0" lang="en-US" sz="1250" b="0" i="0" u="none" strike="noStrike" kern="1200" cap="none" spc="0" normalizeH="0" baseline="0" noProof="0" dirty="0">
                          <a:ln>
                            <a:noFill/>
                          </a:ln>
                          <a:solidFill>
                            <a:srgbClr val="000000"/>
                          </a:solidFill>
                          <a:effectLst/>
                          <a:uLnTx/>
                          <a:uFillTx/>
                          <a:latin typeface="+mn-lt"/>
                          <a:ea typeface="+mn-ea"/>
                          <a:cs typeface="+mn-cs"/>
                        </a:rPr>
                        <a:t>:</a:t>
                      </a:r>
                      <a:r>
                        <a:rPr kumimoji="0" lang="en-US" sz="1250" b="1" i="0" u="none" strike="noStrike" kern="1200" cap="none" spc="0" normalizeH="0" baseline="0" noProof="0" dirty="0">
                          <a:ln>
                            <a:noFill/>
                          </a:ln>
                          <a:solidFill>
                            <a:srgbClr val="000000"/>
                          </a:solidFill>
                          <a:effectLst/>
                          <a:uLnTx/>
                          <a:uFillTx/>
                          <a:latin typeface="+mn-lt"/>
                          <a:ea typeface="+mn-ea"/>
                          <a:cs typeface="+mn-cs"/>
                        </a:rPr>
                        <a:t> </a:t>
                      </a:r>
                      <a:r>
                        <a:rPr kumimoji="0" lang="en-US" sz="1250" b="0" i="0" u="none" strike="noStrike" kern="1200" cap="none" spc="0" normalizeH="0" baseline="0" noProof="0" dirty="0">
                          <a:ln>
                            <a:noFill/>
                          </a:ln>
                          <a:solidFill>
                            <a:srgbClr val="000000"/>
                          </a:solidFill>
                          <a:effectLst/>
                          <a:uLnTx/>
                          <a:uFillTx/>
                          <a:latin typeface="+mn-lt"/>
                          <a:ea typeface="+mn-ea"/>
                          <a:cs typeface="+mn-cs"/>
                        </a:rPr>
                        <a:t>Limited commercial viability, cost, R&amp;D</a:t>
                      </a:r>
                    </a:p>
                  </a:txBody>
                  <a:tcPr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3E9EE"/>
                    </a:solidFill>
                  </a:tcPr>
                </a:tc>
                <a:extLst>
                  <a:ext uri="{0D108BD9-81ED-4DB2-BD59-A6C34878D82A}">
                    <a16:rowId xmlns:a16="http://schemas.microsoft.com/office/drawing/2014/main" val="3964313410"/>
                  </a:ext>
                </a:extLst>
              </a:tr>
            </a:tbl>
          </a:graphicData>
        </a:graphic>
      </p:graphicFrame>
      <p:pic>
        <p:nvPicPr>
          <p:cNvPr id="9" name="Picture 8" descr="A green sign with text&#10;&#10;Description automatically generated">
            <a:extLst>
              <a:ext uri="{FF2B5EF4-FFF2-40B4-BE49-F238E27FC236}">
                <a16:creationId xmlns:a16="http://schemas.microsoft.com/office/drawing/2014/main" id="{5BAB8870-0817-066E-D58C-5F328B260D17}"/>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530693" y="3336476"/>
            <a:ext cx="613566" cy="603397"/>
          </a:xfrm>
          <a:prstGeom prst="rect">
            <a:avLst/>
          </a:prstGeom>
        </p:spPr>
      </p:pic>
      <p:pic>
        <p:nvPicPr>
          <p:cNvPr id="19" name="Picture 2">
            <a:extLst>
              <a:ext uri="{FF2B5EF4-FFF2-40B4-BE49-F238E27FC236}">
                <a16:creationId xmlns:a16="http://schemas.microsoft.com/office/drawing/2014/main" id="{83135A6A-339A-1A8E-6715-6150C20B6DFB}"/>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1349572" y="4507617"/>
            <a:ext cx="975808" cy="220522"/>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4" descr="Bovaer®">
            <a:extLst>
              <a:ext uri="{FF2B5EF4-FFF2-40B4-BE49-F238E27FC236}">
                <a16:creationId xmlns:a16="http://schemas.microsoft.com/office/drawing/2014/main" id="{AD4DC5AB-9807-2853-AB46-A17239EADDA8}"/>
              </a:ext>
            </a:extLst>
          </p:cNvPr>
          <p:cNvSpPr>
            <a:spLocks noChangeAspect="1" noChangeArrowheads="1"/>
          </p:cNvSpPr>
          <p:nvPr/>
        </p:nvSpPr>
        <p:spPr bwMode="auto">
          <a:xfrm>
            <a:off x="4900613" y="2233613"/>
            <a:ext cx="1347787" cy="134778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a:extLst>
              <a:ext uri="{FF2B5EF4-FFF2-40B4-BE49-F238E27FC236}">
                <a16:creationId xmlns:a16="http://schemas.microsoft.com/office/drawing/2014/main" id="{4DC7C45B-627B-0A03-8788-0D77E9A81197}"/>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1405926" y="2334165"/>
            <a:ext cx="863100" cy="41401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25F1D329-2FDA-DD29-1A1D-35F927686CF5}"/>
                  </a:ext>
                </a:extLst>
              </p:cNvPr>
              <p:cNvSpPr/>
              <p:nvPr/>
            </p:nvSpPr>
            <p:spPr bwMode="gray">
              <a:xfrm>
                <a:off x="1530693" y="2712300"/>
                <a:ext cx="699796" cy="23625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1000" b="1" err="1">
                    <a:solidFill>
                      <a:schemeClr val="tx1"/>
                    </a:solidFill>
                  </a:rPr>
                  <a:t>Bovaer</a:t>
                </a:r>
                <a14:m>
                  <m:oMath xmlns:m="http://schemas.openxmlformats.org/officeDocument/2006/math">
                    <m:r>
                      <a:rPr lang="en-US" sz="1000" b="1" i="0" smtClean="0">
                        <a:solidFill>
                          <a:schemeClr val="tx1"/>
                        </a:solidFill>
                        <a:latin typeface="Cambria Math" panose="02040503050406030204" pitchFamily="18" charset="0"/>
                      </a:rPr>
                      <m:t> </m:t>
                    </m:r>
                    <m:r>
                      <a:rPr lang="en-US" sz="1000" b="1" i="1" smtClean="0">
                        <a:solidFill>
                          <a:schemeClr val="tx1"/>
                        </a:solidFill>
                        <a:latin typeface="Cambria Math" panose="02040503050406030204" pitchFamily="18" charset="0"/>
                      </a:rPr>
                      <m:t>®️</m:t>
                    </m:r>
                  </m:oMath>
                </a14:m>
                <a:endParaRPr lang="en-US" sz="1000" b="1">
                  <a:solidFill>
                    <a:schemeClr val="tx1"/>
                  </a:solidFill>
                </a:endParaRPr>
              </a:p>
            </p:txBody>
          </p:sp>
        </mc:Choice>
        <mc:Fallback xmlns="">
          <p:sp>
            <p:nvSpPr>
              <p:cNvPr id="23" name="Rectangle 22">
                <a:extLst>
                  <a:ext uri="{FF2B5EF4-FFF2-40B4-BE49-F238E27FC236}">
                    <a16:creationId xmlns:a16="http://schemas.microsoft.com/office/drawing/2014/main" id="{25F1D329-2FDA-DD29-1A1D-35F927686CF5}"/>
                  </a:ext>
                </a:extLst>
              </p:cNvPr>
              <p:cNvSpPr>
                <a:spLocks noRot="1" noChangeAspect="1" noMove="1" noResize="1" noEditPoints="1" noAdjustHandles="1" noChangeArrowheads="1" noChangeShapeType="1" noTextEdit="1"/>
              </p:cNvSpPr>
              <p:nvPr/>
            </p:nvSpPr>
            <p:spPr bwMode="gray">
              <a:xfrm>
                <a:off x="1530693" y="2712300"/>
                <a:ext cx="699796" cy="236251"/>
              </a:xfrm>
              <a:prstGeom prst="rect">
                <a:avLst/>
              </a:prstGeom>
              <a:blipFill>
                <a:blip r:embed="rId20"/>
                <a:stretch>
                  <a:fillRect l="-2609" t="-5128" b="-10256"/>
                </a:stretch>
              </a:blipFill>
              <a:ln w="9525">
                <a:noFill/>
              </a:ln>
            </p:spPr>
            <p:txBody>
              <a:bodyPr/>
              <a:lstStyle/>
              <a:p>
                <a:r>
                  <a:rPr lang="en-US">
                    <a:noFill/>
                  </a:rPr>
                  <a:t> </a:t>
                </a:r>
              </a:p>
            </p:txBody>
          </p:sp>
        </mc:Fallback>
      </mc:AlternateContent>
      <p:pic>
        <p:nvPicPr>
          <p:cNvPr id="1034" name="Picture 10">
            <a:extLst>
              <a:ext uri="{FF2B5EF4-FFF2-40B4-BE49-F238E27FC236}">
                <a16:creationId xmlns:a16="http://schemas.microsoft.com/office/drawing/2014/main" id="{D6BA5361-14C2-FF56-09CF-B3E0FF8FDF2C}"/>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1349572" y="5460266"/>
            <a:ext cx="975808" cy="315486"/>
          </a:xfrm>
          <a:prstGeom prst="rect">
            <a:avLst/>
          </a:prstGeom>
          <a:noFill/>
          <a:extLst>
            <a:ext uri="{909E8E84-426E-40DD-AFC4-6F175D3DCCD1}">
              <a14:hiddenFill xmlns:a14="http://schemas.microsoft.com/office/drawing/2010/main">
                <a:solidFill>
                  <a:srgbClr val="FFFFFF"/>
                </a:solidFill>
              </a14:hiddenFill>
            </a:ext>
          </a:extLst>
        </p:spPr>
      </p:pic>
      <p:sp>
        <p:nvSpPr>
          <p:cNvPr id="24" name="Chevron 2">
            <a:extLst>
              <a:ext uri="{FF2B5EF4-FFF2-40B4-BE49-F238E27FC236}">
                <a16:creationId xmlns:a16="http://schemas.microsoft.com/office/drawing/2014/main" id="{5FF9B750-F1D0-F910-B2A5-5FF5D4D04715}"/>
              </a:ext>
            </a:extLst>
          </p:cNvPr>
          <p:cNvSpPr/>
          <p:nvPr/>
        </p:nvSpPr>
        <p:spPr bwMode="gray">
          <a:xfrm>
            <a:off x="1964633" y="25336"/>
            <a:ext cx="2077015" cy="359675"/>
          </a:xfrm>
          <a:prstGeom prst="chevron">
            <a:avLst>
              <a:gd name="adj" fmla="val 23887"/>
            </a:avLst>
          </a:prstGeom>
          <a:solidFill>
            <a:srgbClr val="31667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Industrial Livestock</a:t>
            </a:r>
          </a:p>
        </p:txBody>
      </p:sp>
      <p:sp>
        <p:nvSpPr>
          <p:cNvPr id="6" name="Rectangle 5">
            <a:extLst>
              <a:ext uri="{FF2B5EF4-FFF2-40B4-BE49-F238E27FC236}">
                <a16:creationId xmlns:a16="http://schemas.microsoft.com/office/drawing/2014/main" id="{A1BD37A4-09B3-58E0-BD00-A396A1941818}"/>
              </a:ext>
            </a:extLst>
          </p:cNvPr>
          <p:cNvSpPr/>
          <p:nvPr/>
        </p:nvSpPr>
        <p:spPr bwMode="gray">
          <a:xfrm>
            <a:off x="955497" y="2167847"/>
            <a:ext cx="10253609" cy="955497"/>
          </a:xfrm>
          <a:prstGeom prst="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5" name="Chevron 24">
            <a:extLst>
              <a:ext uri="{FF2B5EF4-FFF2-40B4-BE49-F238E27FC236}">
                <a16:creationId xmlns:a16="http://schemas.microsoft.com/office/drawing/2014/main" id="{288C9932-56A6-B573-52D0-E255BC8A5E95}"/>
              </a:ext>
            </a:extLst>
          </p:cNvPr>
          <p:cNvSpPr/>
          <p:nvPr/>
        </p:nvSpPr>
        <p:spPr bwMode="gray">
          <a:xfrm>
            <a:off x="4000435" y="25336"/>
            <a:ext cx="2194882" cy="359675"/>
          </a:xfrm>
          <a:prstGeom prst="chevron">
            <a:avLst>
              <a:gd name="adj" fmla="val 23887"/>
            </a:avLst>
          </a:prstGeom>
          <a:solidFill>
            <a:srgbClr val="1A8193">
              <a:alpha val="8117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Methane Reduction</a:t>
            </a:r>
          </a:p>
        </p:txBody>
      </p:sp>
      <p:sp>
        <p:nvSpPr>
          <p:cNvPr id="10" name="Rectangular Callout 9">
            <a:extLst>
              <a:ext uri="{FF2B5EF4-FFF2-40B4-BE49-F238E27FC236}">
                <a16:creationId xmlns:a16="http://schemas.microsoft.com/office/drawing/2014/main" id="{96369735-507E-58CD-A7E0-69827A977C1A}"/>
              </a:ext>
            </a:extLst>
          </p:cNvPr>
          <p:cNvSpPr/>
          <p:nvPr/>
        </p:nvSpPr>
        <p:spPr bwMode="gray">
          <a:xfrm>
            <a:off x="10004548" y="3439256"/>
            <a:ext cx="2039939" cy="1628961"/>
          </a:xfrm>
          <a:prstGeom prst="wedgeRectCallout">
            <a:avLst>
              <a:gd name="adj1" fmla="val -33062"/>
              <a:gd name="adj2" fmla="val -64691"/>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1050" dirty="0" err="1">
                <a:solidFill>
                  <a:schemeClr val="bg1"/>
                </a:solidFill>
              </a:rPr>
              <a:t>Bovaer</a:t>
            </a:r>
            <a:r>
              <a:rPr lang="en-US" sz="1050" dirty="0">
                <a:solidFill>
                  <a:schemeClr val="bg1"/>
                </a:solidFill>
              </a:rPr>
              <a:t> is the most widely accepted market-ready solution, with approval for use in 57 countries – including FDA approval in the USA.</a:t>
            </a:r>
          </a:p>
          <a:p>
            <a:pPr marL="0" indent="0" algn="ctr">
              <a:buNone/>
            </a:pPr>
            <a:endParaRPr lang="en-US" sz="1050" dirty="0">
              <a:solidFill>
                <a:schemeClr val="bg1"/>
              </a:solidFill>
            </a:endParaRPr>
          </a:p>
          <a:p>
            <a:pPr marL="0" indent="0" algn="ctr">
              <a:buNone/>
            </a:pPr>
            <a:r>
              <a:rPr lang="en-US" sz="1050" dirty="0">
                <a:solidFill>
                  <a:schemeClr val="bg1"/>
                </a:solidFill>
              </a:rPr>
              <a:t>Producers rely on grants, government subsidies, or support to finance the additive. </a:t>
            </a:r>
          </a:p>
        </p:txBody>
      </p:sp>
    </p:spTree>
    <p:custDataLst>
      <p:tags r:id="rId2"/>
    </p:custDataLst>
    <p:extLst>
      <p:ext uri="{BB962C8B-B14F-4D97-AF65-F5344CB8AC3E}">
        <p14:creationId xmlns:p14="http://schemas.microsoft.com/office/powerpoint/2010/main" val="10687471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BF74B-1D74-B6DF-E924-851B3F6381CA}"/>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AFD8C61E-2FE3-75A4-D3C3-90E70EE01D67}"/>
              </a:ext>
            </a:extLst>
          </p:cNvPr>
          <p:cNvGraphicFramePr>
            <a:graphicFrameLocks noChangeAspect="1"/>
          </p:cNvGraphicFramePr>
          <p:nvPr>
            <p:custDataLst>
              <p:tags r:id="rId2"/>
            </p:custDataLst>
            <p:extLst>
              <p:ext uri="{D42A27DB-BD31-4B8C-83A1-F6EECF244321}">
                <p14:modId xmlns:p14="http://schemas.microsoft.com/office/powerpoint/2010/main" val="7735786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8918" name="think-cell Slide" r:id="rId5" imgW="7772400" imgH="10058400" progId="TCLayout.ActiveDocument.1">
                  <p:embed/>
                </p:oleObj>
              </mc:Choice>
              <mc:Fallback>
                <p:oleObj name="think-cell Slide" r:id="rId5" imgW="7772400" imgH="10058400" progId="TCLayout.ActiveDocument.1">
                  <p:embed/>
                  <p:pic>
                    <p:nvPicPr>
                      <p:cNvPr id="4" name="think-cell data - do not delete" hidden="1">
                        <a:extLst>
                          <a:ext uri="{FF2B5EF4-FFF2-40B4-BE49-F238E27FC236}">
                            <a16:creationId xmlns:a16="http://schemas.microsoft.com/office/drawing/2014/main" id="{AFD8C61E-2FE3-75A4-D3C3-90E70EE01D67}"/>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2" name="Pentagon 1">
            <a:extLst>
              <a:ext uri="{FF2B5EF4-FFF2-40B4-BE49-F238E27FC236}">
                <a16:creationId xmlns:a16="http://schemas.microsoft.com/office/drawing/2014/main" id="{0C863465-80B0-8786-80FC-CBCEB1514081}"/>
              </a:ext>
            </a:extLst>
          </p:cNvPr>
          <p:cNvSpPr/>
          <p:nvPr/>
        </p:nvSpPr>
        <p:spPr bwMode="gray">
          <a:xfrm>
            <a:off x="32754" y="25336"/>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Solutions</a:t>
            </a:r>
          </a:p>
        </p:txBody>
      </p:sp>
      <p:sp>
        <p:nvSpPr>
          <p:cNvPr id="10" name="Chevron 9">
            <a:extLst>
              <a:ext uri="{FF2B5EF4-FFF2-40B4-BE49-F238E27FC236}">
                <a16:creationId xmlns:a16="http://schemas.microsoft.com/office/drawing/2014/main" id="{11EF157A-935F-AAE5-C597-B259837D3953}"/>
              </a:ext>
            </a:extLst>
          </p:cNvPr>
          <p:cNvSpPr/>
          <p:nvPr/>
        </p:nvSpPr>
        <p:spPr bwMode="gray">
          <a:xfrm>
            <a:off x="3996515" y="25335"/>
            <a:ext cx="1975828" cy="359675"/>
          </a:xfrm>
          <a:prstGeom prst="chevron">
            <a:avLst>
              <a:gd name="adj" fmla="val 23887"/>
            </a:avLst>
          </a:prstGeom>
          <a:solidFill>
            <a:srgbClr val="1A8193">
              <a:alpha val="8117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Alternative Feed</a:t>
            </a:r>
          </a:p>
        </p:txBody>
      </p:sp>
      <p:sp>
        <p:nvSpPr>
          <p:cNvPr id="11" name="Title 4">
            <a:extLst>
              <a:ext uri="{FF2B5EF4-FFF2-40B4-BE49-F238E27FC236}">
                <a16:creationId xmlns:a16="http://schemas.microsoft.com/office/drawing/2014/main" id="{E6ED4BD8-4B3C-18B9-877A-27FC029DB63C}"/>
              </a:ext>
            </a:extLst>
          </p:cNvPr>
          <p:cNvSpPr>
            <a:spLocks noGrp="1"/>
          </p:cNvSpPr>
          <p:nvPr>
            <p:ph type="title"/>
          </p:nvPr>
        </p:nvSpPr>
        <p:spPr>
          <a:xfrm>
            <a:off x="330200" y="523318"/>
            <a:ext cx="11531600" cy="882788"/>
          </a:xfrm>
        </p:spPr>
        <p:txBody>
          <a:bodyPr vert="horz">
            <a:noAutofit/>
          </a:bodyPr>
          <a:lstStyle/>
          <a:p>
            <a:r>
              <a:rPr lang="en-US"/>
              <a:t>Replacing conventional animal feed with lower-emission alternatives is key to industrial livestock decarbonization</a:t>
            </a:r>
          </a:p>
        </p:txBody>
      </p:sp>
      <p:graphicFrame>
        <p:nvGraphicFramePr>
          <p:cNvPr id="12" name="Table 11">
            <a:extLst>
              <a:ext uri="{FF2B5EF4-FFF2-40B4-BE49-F238E27FC236}">
                <a16:creationId xmlns:a16="http://schemas.microsoft.com/office/drawing/2014/main" id="{E47C2ACD-2825-87C7-2CB2-47068824E3CB}"/>
              </a:ext>
            </a:extLst>
          </p:cNvPr>
          <p:cNvGraphicFramePr>
            <a:graphicFrameLocks noGrp="1"/>
          </p:cNvGraphicFramePr>
          <p:nvPr>
            <p:extLst>
              <p:ext uri="{D42A27DB-BD31-4B8C-83A1-F6EECF244321}">
                <p14:modId xmlns:p14="http://schemas.microsoft.com/office/powerpoint/2010/main" val="3966530198"/>
              </p:ext>
            </p:extLst>
          </p:nvPr>
        </p:nvGraphicFramePr>
        <p:xfrm>
          <a:off x="330200" y="1687236"/>
          <a:ext cx="11531602" cy="4419600"/>
        </p:xfrm>
        <a:graphic>
          <a:graphicData uri="http://schemas.openxmlformats.org/drawingml/2006/table">
            <a:tbl>
              <a:tblPr firstRow="1" bandRow="1">
                <a:tableStyleId>{2D5ABB26-0587-4C30-8999-92F81FD0307C}</a:tableStyleId>
              </a:tblPr>
              <a:tblGrid>
                <a:gridCol w="1041961">
                  <a:extLst>
                    <a:ext uri="{9D8B030D-6E8A-4147-A177-3AD203B41FA5}">
                      <a16:colId xmlns:a16="http://schemas.microsoft.com/office/drawing/2014/main" val="1209005246"/>
                    </a:ext>
                  </a:extLst>
                </a:gridCol>
                <a:gridCol w="2174764">
                  <a:extLst>
                    <a:ext uri="{9D8B030D-6E8A-4147-A177-3AD203B41FA5}">
                      <a16:colId xmlns:a16="http://schemas.microsoft.com/office/drawing/2014/main" val="858342927"/>
                    </a:ext>
                  </a:extLst>
                </a:gridCol>
                <a:gridCol w="277427">
                  <a:extLst>
                    <a:ext uri="{9D8B030D-6E8A-4147-A177-3AD203B41FA5}">
                      <a16:colId xmlns:a16="http://schemas.microsoft.com/office/drawing/2014/main" val="2996479194"/>
                    </a:ext>
                  </a:extLst>
                </a:gridCol>
                <a:gridCol w="2679150">
                  <a:extLst>
                    <a:ext uri="{9D8B030D-6E8A-4147-A177-3AD203B41FA5}">
                      <a16:colId xmlns:a16="http://schemas.microsoft.com/office/drawing/2014/main" val="2941678447"/>
                    </a:ext>
                  </a:extLst>
                </a:gridCol>
                <a:gridCol w="2679150">
                  <a:extLst>
                    <a:ext uri="{9D8B030D-6E8A-4147-A177-3AD203B41FA5}">
                      <a16:colId xmlns:a16="http://schemas.microsoft.com/office/drawing/2014/main" val="3526621526"/>
                    </a:ext>
                  </a:extLst>
                </a:gridCol>
                <a:gridCol w="2679150">
                  <a:extLst>
                    <a:ext uri="{9D8B030D-6E8A-4147-A177-3AD203B41FA5}">
                      <a16:colId xmlns:a16="http://schemas.microsoft.com/office/drawing/2014/main" val="1110483775"/>
                    </a:ext>
                  </a:extLst>
                </a:gridCol>
              </a:tblGrid>
              <a:tr h="243809">
                <a:tc>
                  <a:txBody>
                    <a:bodyPr/>
                    <a:lstStyle/>
                    <a:p>
                      <a:pPr marL="0" indent="0">
                        <a:buNone/>
                      </a:pPr>
                      <a:endParaRPr lang="en-US" sz="1400" b="1">
                        <a:solidFill>
                          <a:schemeClr val="tx1"/>
                        </a:solidFill>
                      </a:endParaRPr>
                    </a:p>
                  </a:txBody>
                  <a:tcPr/>
                </a:tc>
                <a:tc>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mn-lt"/>
                          <a:ea typeface="+mn-ea"/>
                          <a:cs typeface="+mn-cs"/>
                        </a:rPr>
                        <a:t>Conventional feed</a:t>
                      </a:r>
                    </a:p>
                  </a:txBody>
                  <a:tcPr anchor="ctr">
                    <a:lnR>
                      <a:noFill/>
                    </a:lnR>
                    <a:solidFill>
                      <a:srgbClr val="E3E9EE"/>
                    </a:solidFill>
                  </a:tcPr>
                </a:tc>
                <a:tc>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a:ln>
                          <a:noFill/>
                        </a:ln>
                        <a:solidFill>
                          <a:schemeClr val="tx1"/>
                        </a:solidFill>
                        <a:effectLst/>
                        <a:uLnTx/>
                        <a:uFillTx/>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noFill/>
                  </a:tcPr>
                </a:tc>
                <a:tc>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mn-lt"/>
                          <a:ea typeface="+mn-ea"/>
                          <a:cs typeface="+mn-cs"/>
                        </a:rPr>
                        <a:t>Insects</a:t>
                      </a:r>
                    </a:p>
                  </a:txBody>
                  <a:tcPr anchor="ctr">
                    <a:lnL>
                      <a:noFill/>
                    </a:lnL>
                    <a:solidFill>
                      <a:schemeClr val="accent6">
                        <a:lumMod val="60000"/>
                        <a:lumOff val="40000"/>
                      </a:schemeClr>
                    </a:solidFill>
                  </a:tcPr>
                </a:tc>
                <a:tc>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mn-lt"/>
                          <a:ea typeface="+mn-ea"/>
                          <a:cs typeface="+mn-cs"/>
                        </a:rPr>
                        <a:t>Food leftovers</a:t>
                      </a:r>
                    </a:p>
                  </a:txBody>
                  <a:tcPr anchor="ctr">
                    <a:solidFill>
                      <a:schemeClr val="accent6">
                        <a:lumMod val="40000"/>
                        <a:lumOff val="60000"/>
                      </a:schemeClr>
                    </a:solidFill>
                  </a:tcPr>
                </a:tc>
                <a:tc>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mn-lt"/>
                          <a:ea typeface="+mn-ea"/>
                          <a:cs typeface="+mn-cs"/>
                        </a:rPr>
                        <a:t>Alternative crops</a:t>
                      </a:r>
                    </a:p>
                  </a:txBody>
                  <a:tcPr anchor="ctr">
                    <a:solidFill>
                      <a:schemeClr val="accent6">
                        <a:lumMod val="20000"/>
                        <a:lumOff val="80000"/>
                      </a:schemeClr>
                    </a:solidFill>
                  </a:tcPr>
                </a:tc>
                <a:extLst>
                  <a:ext uri="{0D108BD9-81ED-4DB2-BD59-A6C34878D82A}">
                    <a16:rowId xmlns:a16="http://schemas.microsoft.com/office/drawing/2014/main" val="1912434023"/>
                  </a:ext>
                </a:extLst>
              </a:tr>
              <a:tr h="606008">
                <a:tc>
                  <a:txBody>
                    <a:bodyPr/>
                    <a:lstStyle/>
                    <a:p>
                      <a:pPr marL="0" indent="0">
                        <a:buNone/>
                      </a:pPr>
                      <a:r>
                        <a:rPr lang="en-US" sz="1000" b="1">
                          <a:solidFill>
                            <a:schemeClr val="tx1"/>
                          </a:solidFill>
                        </a:rPr>
                        <a:t>Description</a:t>
                      </a:r>
                    </a:p>
                  </a:txBody>
                  <a:tcPr anchor="ctr">
                    <a:lnB w="6350" cap="flat" cmpd="sng" algn="ctr">
                      <a:solidFill>
                        <a:schemeClr val="tx1"/>
                      </a:solidFill>
                      <a:prstDash val="solid"/>
                      <a:round/>
                      <a:headEnd type="none" w="med" len="med"/>
                      <a:tailEnd type="none" w="med" len="med"/>
                    </a:lnB>
                  </a:tcPr>
                </a:tc>
                <a:tc>
                  <a:txBody>
                    <a:bodyPr/>
                    <a:lstStyle/>
                    <a:p>
                      <a:pPr marL="177800" marR="0" lvl="0" indent="-177800" algn="l" defTabSz="711200" rtl="0" eaLnBrk="1" fontAlgn="auto" latinLnBrk="0" hangingPunct="1">
                        <a:lnSpc>
                          <a:spcPct val="100000"/>
                        </a:lnSpc>
                        <a:spcBef>
                          <a:spcPts val="300"/>
                        </a:spcBef>
                        <a:spcAft>
                          <a:spcPts val="0"/>
                        </a:spcAft>
                        <a:buClrTx/>
                        <a:buSzTx/>
                        <a:buFontTx/>
                        <a:buChar char="•"/>
                        <a:tabLst/>
                        <a:defRPr/>
                      </a:pPr>
                      <a:r>
                        <a:rPr kumimoji="0" lang="en-US" sz="1000" b="1" i="0" u="none" strike="noStrike" kern="1200" cap="none" spc="0" normalizeH="0" baseline="0" noProof="0">
                          <a:ln>
                            <a:noFill/>
                          </a:ln>
                          <a:solidFill>
                            <a:srgbClr val="000000"/>
                          </a:solidFill>
                          <a:effectLst/>
                          <a:uLnTx/>
                          <a:uFillTx/>
                          <a:latin typeface="+mn-lt"/>
                          <a:ea typeface="+mn-ea"/>
                          <a:cs typeface="+mn-cs"/>
                        </a:rPr>
                        <a:t>Soy and corn </a:t>
                      </a:r>
                      <a:r>
                        <a:rPr kumimoji="0" lang="en-US" sz="1000" b="0" i="0" u="none" strike="noStrike" kern="1200" cap="none" spc="0" normalizeH="0" baseline="0" noProof="0">
                          <a:ln>
                            <a:noFill/>
                          </a:ln>
                          <a:solidFill>
                            <a:srgbClr val="000000"/>
                          </a:solidFill>
                          <a:effectLst/>
                          <a:uLnTx/>
                          <a:uFillTx/>
                          <a:latin typeface="+mn-lt"/>
                          <a:ea typeface="+mn-ea"/>
                          <a:cs typeface="+mn-cs"/>
                        </a:rPr>
                        <a:t>are the main global feed ingredients </a:t>
                      </a:r>
                    </a:p>
                    <a:p>
                      <a:pPr marL="177800" marR="0" lvl="0" indent="-177800" algn="l" defTabSz="711200" rtl="0" eaLnBrk="1" fontAlgn="auto" latinLnBrk="0" hangingPunct="1">
                        <a:lnSpc>
                          <a:spcPct val="100000"/>
                        </a:lnSpc>
                        <a:spcBef>
                          <a:spcPts val="300"/>
                        </a:spcBef>
                        <a:spcAft>
                          <a:spcPts val="0"/>
                        </a:spcAft>
                        <a:buClrTx/>
                        <a:buSzTx/>
                        <a:buFontTx/>
                        <a:buChar char="•"/>
                        <a:tabLst/>
                        <a:defRPr/>
                      </a:pPr>
                      <a:r>
                        <a:rPr kumimoji="0" lang="en-US" sz="1000" b="0" i="0" u="none" strike="noStrike" kern="1200" cap="none" spc="0" normalizeH="0" baseline="0" noProof="0">
                          <a:ln>
                            <a:noFill/>
                          </a:ln>
                          <a:solidFill>
                            <a:srgbClr val="000000"/>
                          </a:solidFill>
                          <a:effectLst/>
                          <a:uLnTx/>
                          <a:uFillTx/>
                          <a:latin typeface="+mn-lt"/>
                          <a:ea typeface="+mn-ea"/>
                          <a:cs typeface="+mn-cs"/>
                        </a:rPr>
                        <a:t>Soy production </a:t>
                      </a:r>
                      <a:r>
                        <a:rPr kumimoji="0" lang="en-US" sz="1000" b="1" i="0" u="none" strike="noStrike" kern="1200" cap="none" spc="0" normalizeH="0" baseline="0" noProof="0">
                          <a:ln>
                            <a:noFill/>
                          </a:ln>
                          <a:solidFill>
                            <a:srgbClr val="000000"/>
                          </a:solidFill>
                          <a:effectLst/>
                          <a:uLnTx/>
                          <a:uFillTx/>
                          <a:latin typeface="+mn-lt"/>
                          <a:ea typeface="+mn-ea"/>
                          <a:cs typeface="+mn-cs"/>
                        </a:rPr>
                        <a:t>increased &gt;2x </a:t>
                      </a:r>
                      <a:r>
                        <a:rPr kumimoji="0" lang="en-US" sz="1000" b="0" i="0" u="none" strike="noStrike" kern="1200" cap="none" spc="0" normalizeH="0" baseline="0" noProof="0">
                          <a:ln>
                            <a:noFill/>
                          </a:ln>
                          <a:solidFill>
                            <a:srgbClr val="000000"/>
                          </a:solidFill>
                          <a:effectLst/>
                          <a:uLnTx/>
                          <a:uFillTx/>
                          <a:latin typeface="+mn-lt"/>
                          <a:ea typeface="+mn-ea"/>
                          <a:cs typeface="+mn-cs"/>
                        </a:rPr>
                        <a:t>in the past 20 years</a:t>
                      </a:r>
                    </a:p>
                  </a:txBody>
                  <a:tcPr>
                    <a:lnR>
                      <a:noFill/>
                    </a:lnR>
                    <a:lnB w="6350" cap="flat" cmpd="sng" algn="ctr">
                      <a:solidFill>
                        <a:schemeClr val="tx1"/>
                      </a:solidFill>
                      <a:prstDash val="solid"/>
                      <a:round/>
                      <a:headEnd type="none" w="med" len="med"/>
                      <a:tailEnd type="none" w="med" len="med"/>
                    </a:lnB>
                    <a:solidFill>
                      <a:srgbClr val="E3E9EE"/>
                    </a:solidFill>
                  </a:tcPr>
                </a:tc>
                <a:tc>
                  <a:txBody>
                    <a:bodyPr/>
                    <a:lstStyle/>
                    <a:p>
                      <a:pPr marL="177800" marR="0" lvl="0" indent="-177800" algn="l" defTabSz="711200" rtl="0" eaLnBrk="1" fontAlgn="auto" latinLnBrk="0" hangingPunct="1">
                        <a:lnSpc>
                          <a:spcPct val="100000"/>
                        </a:lnSpc>
                        <a:spcBef>
                          <a:spcPts val="300"/>
                        </a:spcBef>
                        <a:spcAft>
                          <a:spcPts val="0"/>
                        </a:spcAft>
                        <a:buClrTx/>
                        <a:buSzTx/>
                        <a:buFontTx/>
                        <a:buChar char="•"/>
                        <a:tabLst/>
                        <a:defRPr/>
                      </a:pPr>
                      <a:endParaRPr kumimoji="0" lang="en-US" sz="1000" b="0" i="0" u="none" strike="noStrike" kern="1200" cap="none" spc="0" normalizeH="0" baseline="0" noProof="0">
                        <a:ln>
                          <a:noFill/>
                        </a:ln>
                        <a:solidFill>
                          <a:srgbClr val="000000"/>
                        </a:solidFill>
                        <a:effectLst/>
                        <a:uLnTx/>
                        <a:uFillTx/>
                        <a:latin typeface="+mn-lt"/>
                        <a:ea typeface="+mn-ea"/>
                        <a:cs typeface="+mn-cs"/>
                      </a:endParaRPr>
                    </a:p>
                  </a:txBody>
                  <a:tcP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11200" rtl="0" eaLnBrk="1" fontAlgn="auto" latinLnBrk="0" hangingPunct="1">
                        <a:lnSpc>
                          <a:spcPct val="100000"/>
                        </a:lnSpc>
                        <a:spcBef>
                          <a:spcPts val="300"/>
                        </a:spcBef>
                        <a:spcAft>
                          <a:spcPts val="0"/>
                        </a:spcAft>
                        <a:buClrTx/>
                        <a:buSzTx/>
                        <a:buNone/>
                        <a:tabLst/>
                        <a:defRPr/>
                      </a:pPr>
                      <a:r>
                        <a:rPr lang="en-US" sz="1000" b="1"/>
                        <a:t>Most promising insects: </a:t>
                      </a:r>
                    </a:p>
                    <a:p>
                      <a:pPr marL="177800" marR="0" lvl="0" indent="-177800" algn="l" defTabSz="711200" rtl="0" eaLnBrk="1" fontAlgn="auto" latinLnBrk="0" hangingPunct="1">
                        <a:lnSpc>
                          <a:spcPct val="100000"/>
                        </a:lnSpc>
                        <a:spcBef>
                          <a:spcPts val="300"/>
                        </a:spcBef>
                        <a:spcAft>
                          <a:spcPts val="0"/>
                        </a:spcAft>
                        <a:buClrTx/>
                        <a:buSzTx/>
                        <a:tabLst/>
                        <a:defRPr/>
                      </a:pPr>
                      <a:r>
                        <a:rPr lang="en-US" sz="1000"/>
                        <a:t>Black soldier fly, yellow mealworm, common house fly</a:t>
                      </a:r>
                      <a:endParaRPr kumimoji="0" lang="en-US" sz="1000" b="0" i="0" u="none" strike="noStrike" kern="1200" cap="none" spc="0" normalizeH="0" baseline="0" noProof="0">
                        <a:ln>
                          <a:noFill/>
                        </a:ln>
                        <a:solidFill>
                          <a:srgbClr val="000000"/>
                        </a:solidFill>
                        <a:effectLst/>
                        <a:uLnTx/>
                        <a:uFillTx/>
                        <a:latin typeface="+mn-lt"/>
                        <a:ea typeface="+mn-ea"/>
                        <a:cs typeface="+mn-cs"/>
                      </a:endParaRPr>
                    </a:p>
                  </a:txBody>
                  <a:tcPr>
                    <a:lnL>
                      <a:noFill/>
                    </a:lnL>
                    <a:lnB w="635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177800" marR="0" lvl="0" indent="-177800" algn="l" defTabSz="711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00" kern="1200">
                          <a:solidFill>
                            <a:schemeClr val="dk1"/>
                          </a:solidFill>
                          <a:latin typeface="+mn-lt"/>
                          <a:ea typeface="+mn-ea"/>
                          <a:cs typeface="+mn-cs"/>
                        </a:rPr>
                        <a:t>Former food products (FFP) and bakery by-products (BBP)</a:t>
                      </a:r>
                    </a:p>
                    <a:p>
                      <a:pPr marL="177800" marR="0" lvl="0" indent="-177800" algn="l" defTabSz="711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00" kern="1200">
                          <a:solidFill>
                            <a:schemeClr val="dk1"/>
                          </a:solidFill>
                          <a:latin typeface="+mn-lt"/>
                          <a:ea typeface="+mn-ea"/>
                          <a:cs typeface="+mn-cs"/>
                        </a:rPr>
                        <a:t>Food losses from food supply chain</a:t>
                      </a:r>
                    </a:p>
                  </a:txBody>
                  <a:tcPr>
                    <a:lnB w="635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177800" marR="0" lvl="0" indent="-177800" algn="l" defTabSz="711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00" kern="1200">
                          <a:solidFill>
                            <a:schemeClr val="dk1"/>
                          </a:solidFill>
                          <a:latin typeface="+mn-lt"/>
                          <a:ea typeface="+mn-ea"/>
                          <a:cs typeface="+mn-cs"/>
                        </a:rPr>
                        <a:t>Alternative grains (sorghum, millet, oats)</a:t>
                      </a:r>
                    </a:p>
                    <a:p>
                      <a:pPr marL="177800" marR="0" lvl="0" indent="-177800" algn="l" defTabSz="711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00" kern="1200">
                          <a:solidFill>
                            <a:schemeClr val="dk1"/>
                          </a:solidFill>
                          <a:latin typeface="+mn-lt"/>
                          <a:ea typeface="+mn-ea"/>
                          <a:cs typeface="+mn-cs"/>
                        </a:rPr>
                        <a:t>Silage from corn and grass</a:t>
                      </a:r>
                    </a:p>
                    <a:p>
                      <a:pPr marL="177800" marR="0" lvl="0" indent="-177800" algn="l" defTabSz="711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00" kern="1200">
                          <a:solidFill>
                            <a:schemeClr val="dk1"/>
                          </a:solidFill>
                          <a:latin typeface="+mn-lt"/>
                          <a:ea typeface="+mn-ea"/>
                          <a:cs typeface="+mn-cs"/>
                        </a:rPr>
                        <a:t>Seaweed</a:t>
                      </a:r>
                    </a:p>
                  </a:txBody>
                  <a:tcPr>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05080875"/>
                  </a:ext>
                </a:extLst>
              </a:tr>
              <a:tr h="456510">
                <a:tc>
                  <a:txBody>
                    <a:bodyPr/>
                    <a:lstStyle/>
                    <a:p>
                      <a:pPr marL="0" indent="0">
                        <a:spcBef>
                          <a:spcPts val="0"/>
                        </a:spcBef>
                        <a:buNone/>
                      </a:pPr>
                      <a:r>
                        <a:rPr lang="en-US" sz="1000" b="1">
                          <a:solidFill>
                            <a:schemeClr val="tx1"/>
                          </a:solidFill>
                        </a:rPr>
                        <a:t>Land-use and emissions implications</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77800" marR="0" lvl="0" indent="-177800" algn="l" defTabSz="711200" rtl="0" eaLnBrk="1" fontAlgn="auto" latinLnBrk="0" hangingPunct="1">
                        <a:lnSpc>
                          <a:spcPct val="100000"/>
                        </a:lnSpc>
                        <a:spcBef>
                          <a:spcPts val="300"/>
                        </a:spcBef>
                        <a:spcAft>
                          <a:spcPts val="0"/>
                        </a:spcAft>
                        <a:buClrTx/>
                        <a:buSzTx/>
                        <a:buFontTx/>
                        <a:buChar char="•"/>
                        <a:tabLst/>
                        <a:defRPr/>
                      </a:pPr>
                      <a:r>
                        <a:rPr kumimoji="0" lang="en-US" sz="1000" b="1" i="0" u="none" strike="noStrike" kern="1200" cap="none" spc="0" normalizeH="0" baseline="0" noProof="0">
                          <a:ln>
                            <a:noFill/>
                          </a:ln>
                          <a:solidFill>
                            <a:srgbClr val="000000"/>
                          </a:solidFill>
                          <a:effectLst/>
                          <a:uLnTx/>
                          <a:uFillTx/>
                          <a:latin typeface="+mn-lt"/>
                          <a:ea typeface="+mn-ea"/>
                          <a:cs typeface="+mn-cs"/>
                        </a:rPr>
                        <a:t>Uses more habitable land </a:t>
                      </a:r>
                      <a:r>
                        <a:rPr kumimoji="0" lang="en-US" sz="1000" b="0" i="0" u="none" strike="noStrike" kern="1200" cap="none" spc="0" normalizeH="0" baseline="0" noProof="0">
                          <a:ln>
                            <a:noFill/>
                          </a:ln>
                          <a:solidFill>
                            <a:srgbClr val="000000"/>
                          </a:solidFill>
                          <a:effectLst/>
                          <a:uLnTx/>
                          <a:uFillTx/>
                          <a:latin typeface="+mn-lt"/>
                          <a:ea typeface="+mn-ea"/>
                          <a:cs typeface="+mn-cs"/>
                        </a:rPr>
                        <a:t>(9%) than direct human consumption (6%) </a:t>
                      </a:r>
                    </a:p>
                    <a:p>
                      <a:pPr marL="177800" marR="0" lvl="0" indent="-177800" algn="l" defTabSz="711200" rtl="0" eaLnBrk="1" fontAlgn="auto" latinLnBrk="0" hangingPunct="1">
                        <a:lnSpc>
                          <a:spcPct val="100000"/>
                        </a:lnSpc>
                        <a:spcBef>
                          <a:spcPts val="300"/>
                        </a:spcBef>
                        <a:spcAft>
                          <a:spcPts val="0"/>
                        </a:spcAft>
                        <a:buClrTx/>
                        <a:buSzTx/>
                        <a:buFontTx/>
                        <a:buChar char="•"/>
                        <a:tabLst/>
                        <a:defRPr/>
                      </a:pPr>
                      <a:r>
                        <a:rPr kumimoji="0" lang="en-US" sz="1000" b="1" i="0" u="none" strike="noStrike" kern="1200" cap="none" spc="0" normalizeH="0" baseline="0" noProof="0">
                          <a:ln>
                            <a:noFill/>
                          </a:ln>
                          <a:solidFill>
                            <a:srgbClr val="000000"/>
                          </a:solidFill>
                          <a:effectLst/>
                          <a:uLnTx/>
                          <a:uFillTx/>
                          <a:latin typeface="+mn-lt"/>
                          <a:ea typeface="+mn-ea"/>
                          <a:cs typeface="+mn-cs"/>
                        </a:rPr>
                        <a:t>2.69 </a:t>
                      </a:r>
                      <a:r>
                        <a:rPr lang="en-US" sz="1000" b="1" i="0" u="none" strike="noStrike" kern="1200" cap="none" spc="0" normalizeH="0" baseline="0" noProof="0">
                          <a:ln>
                            <a:noFill/>
                          </a:ln>
                          <a:solidFill>
                            <a:srgbClr val="000000"/>
                          </a:solidFill>
                          <a:effectLst/>
                          <a:uLnTx/>
                          <a:uFillTx/>
                          <a:latin typeface="+mn-lt"/>
                          <a:ea typeface="+mn-ea"/>
                          <a:cs typeface="+mn-cs"/>
                        </a:rPr>
                        <a:t>GtCO</a:t>
                      </a:r>
                      <a:r>
                        <a:rPr lang="en-US" sz="1000" b="1" i="0" u="none" strike="noStrike" kern="1200" cap="none" spc="0" normalizeH="0" baseline="-25000" noProof="0">
                          <a:ln>
                            <a:noFill/>
                          </a:ln>
                          <a:solidFill>
                            <a:srgbClr val="000000"/>
                          </a:solidFill>
                          <a:effectLst/>
                          <a:uLnTx/>
                          <a:uFillTx/>
                          <a:latin typeface="+mn-lt"/>
                          <a:ea typeface="+mn-ea"/>
                          <a:cs typeface="+mn-cs"/>
                        </a:rPr>
                        <a:t>2</a:t>
                      </a:r>
                      <a:r>
                        <a:rPr lang="en-US" sz="1000" b="1" i="0" u="none" strike="noStrike" kern="1200" cap="none" spc="0" normalizeH="0" baseline="0" noProof="0">
                          <a:ln>
                            <a:noFill/>
                          </a:ln>
                          <a:solidFill>
                            <a:srgbClr val="000000"/>
                          </a:solidFill>
                          <a:effectLst/>
                          <a:uLnTx/>
                          <a:uFillTx/>
                          <a:latin typeface="+mn-lt"/>
                          <a:ea typeface="+mn-ea"/>
                          <a:cs typeface="+mn-cs"/>
                        </a:rPr>
                        <a:t>e</a:t>
                      </a:r>
                      <a:r>
                        <a:rPr kumimoji="0" lang="en-US" sz="1000" b="1" i="0" u="none" strike="noStrike" kern="1200" cap="none" spc="0" normalizeH="0" baseline="0" noProof="0">
                          <a:ln>
                            <a:noFill/>
                          </a:ln>
                          <a:solidFill>
                            <a:srgbClr val="000000"/>
                          </a:solidFill>
                          <a:effectLst/>
                          <a:uLnTx/>
                          <a:uFillTx/>
                          <a:latin typeface="+mn-lt"/>
                          <a:ea typeface="+mn-ea"/>
                          <a:cs typeface="+mn-cs"/>
                        </a:rPr>
                        <a:t> emissions annually</a:t>
                      </a:r>
                      <a:endParaRPr kumimoji="0" lang="en-US" sz="1000" b="0" i="0" u="none" strike="noStrike" kern="1200" cap="none" spc="0" normalizeH="0" baseline="0" noProof="0">
                        <a:ln>
                          <a:noFill/>
                        </a:ln>
                        <a:solidFill>
                          <a:srgbClr val="000000"/>
                        </a:solidFill>
                        <a:effectLst/>
                        <a:uLnTx/>
                        <a:uFillTx/>
                        <a:latin typeface="+mn-lt"/>
                        <a:ea typeface="+mn-ea"/>
                        <a:cs typeface="+mn-cs"/>
                      </a:endParaRPr>
                    </a:p>
                  </a:txBody>
                  <a:tcPr>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3E9EE"/>
                    </a:solidFill>
                  </a:tcPr>
                </a:tc>
                <a:tc>
                  <a:txBody>
                    <a:bodyPr/>
                    <a:lstStyle/>
                    <a:p>
                      <a:pPr marL="177800" marR="0" lvl="0" indent="-177800" algn="l" defTabSz="711200" rtl="0" eaLnBrk="1" fontAlgn="auto" latinLnBrk="0" hangingPunct="1">
                        <a:lnSpc>
                          <a:spcPct val="100000"/>
                        </a:lnSpc>
                        <a:spcBef>
                          <a:spcPts val="300"/>
                        </a:spcBef>
                        <a:spcAft>
                          <a:spcPts val="0"/>
                        </a:spcAft>
                        <a:buClrTx/>
                        <a:buSzTx/>
                        <a:buFontTx/>
                        <a:buChar char="•"/>
                        <a:tabLst/>
                        <a:defRPr/>
                      </a:pPr>
                      <a:endParaRPr kumimoji="0" lang="en-US" sz="1000" b="0" i="0" u="none" strike="noStrike" kern="1200" cap="none" spc="0" normalizeH="0" baseline="0" noProof="0">
                        <a:ln>
                          <a:noFill/>
                        </a:ln>
                        <a:solidFill>
                          <a:srgbClr val="000000"/>
                        </a:solidFill>
                        <a:effectLst/>
                        <a:uLnTx/>
                        <a:uFillTx/>
                        <a:latin typeface="+mn-lt"/>
                        <a:ea typeface="+mn-ea"/>
                        <a:cs typeface="+mn-cs"/>
                      </a:endParaRPr>
                    </a:p>
                  </a:txBody>
                  <a:tcP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marR="0" lvl="0" indent="-177800" algn="l" defTabSz="711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00" b="1" kern="1200">
                          <a:solidFill>
                            <a:schemeClr val="dk1"/>
                          </a:solidFill>
                          <a:latin typeface="+mn-lt"/>
                          <a:ea typeface="+mn-ea"/>
                          <a:cs typeface="+mn-cs"/>
                        </a:rPr>
                        <a:t>Uses 98% less land </a:t>
                      </a:r>
                    </a:p>
                    <a:p>
                      <a:pPr marL="177800" marR="0" lvl="0" indent="-177800" algn="l" defTabSz="711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00" b="1" kern="1200">
                          <a:solidFill>
                            <a:schemeClr val="dk1"/>
                          </a:solidFill>
                          <a:latin typeface="+mn-lt"/>
                          <a:ea typeface="+mn-ea"/>
                          <a:cs typeface="+mn-cs"/>
                        </a:rPr>
                        <a:t>61% less emissions-intensive</a:t>
                      </a:r>
                    </a:p>
                    <a:p>
                      <a:pPr marL="177800" marR="0" lvl="0" indent="-177800" algn="l" defTabSz="711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00" kern="1200">
                          <a:solidFill>
                            <a:schemeClr val="dk1"/>
                          </a:solidFill>
                          <a:latin typeface="+mn-lt"/>
                          <a:ea typeface="+mn-ea"/>
                          <a:cs typeface="+mn-cs"/>
                        </a:rPr>
                        <a:t>Uses less water, pesticides, antibiotics</a:t>
                      </a:r>
                    </a:p>
                    <a:p>
                      <a:pPr marL="177800" marR="0" lvl="0" indent="-177800" algn="l" defTabSz="711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00" kern="1200">
                          <a:solidFill>
                            <a:schemeClr val="dk1"/>
                          </a:solidFill>
                          <a:latin typeface="+mn-lt"/>
                          <a:ea typeface="+mn-ea"/>
                          <a:cs typeface="+mn-cs"/>
                        </a:rPr>
                        <a:t>Potentially more energy-intensive</a:t>
                      </a:r>
                    </a:p>
                  </a:txBody>
                  <a:tcPr>
                    <a:lnL>
                      <a:noFill/>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177800" marR="0" lvl="0" indent="-177800" algn="l" defTabSz="711200" rtl="0" eaLnBrk="1" fontAlgn="auto" latinLnBrk="0" hangingPunct="1">
                        <a:lnSpc>
                          <a:spcPct val="100000"/>
                        </a:lnSpc>
                        <a:spcBef>
                          <a:spcPts val="300"/>
                        </a:spcBef>
                        <a:spcAft>
                          <a:spcPts val="0"/>
                        </a:spcAft>
                        <a:buClrTx/>
                        <a:buSzTx/>
                        <a:tabLst/>
                        <a:defRPr/>
                      </a:pPr>
                      <a:r>
                        <a:rPr kumimoji="0" lang="en-US" sz="1000" b="1" i="0" u="none" strike="noStrike" kern="1200" cap="none" spc="0" normalizeH="0" baseline="0" noProof="0">
                          <a:ln>
                            <a:noFill/>
                          </a:ln>
                          <a:solidFill>
                            <a:srgbClr val="000000"/>
                          </a:solidFill>
                          <a:effectLst/>
                          <a:uLnTx/>
                          <a:uFillTx/>
                          <a:latin typeface="+mn-lt"/>
                          <a:ea typeface="+mn-ea"/>
                          <a:cs typeface="+mn-cs"/>
                        </a:rPr>
                        <a:t>No additional land and water use</a:t>
                      </a:r>
                      <a:r>
                        <a:rPr kumimoji="0" lang="en-US" sz="1000" b="0" i="0" u="none" strike="noStrike" kern="1200" cap="none" spc="0" normalizeH="0" baseline="0" noProof="0">
                          <a:ln>
                            <a:noFill/>
                          </a:ln>
                          <a:solidFill>
                            <a:srgbClr val="000000"/>
                          </a:solidFill>
                          <a:effectLst/>
                          <a:uLnTx/>
                          <a:uFillTx/>
                          <a:latin typeface="+mn-lt"/>
                          <a:ea typeface="+mn-ea"/>
                          <a:cs typeface="+mn-cs"/>
                        </a:rPr>
                        <a:t> </a:t>
                      </a:r>
                    </a:p>
                    <a:p>
                      <a:pPr marL="177800" marR="0" lvl="0" indent="-177800" algn="l" defTabSz="711200" rtl="0" eaLnBrk="1" fontAlgn="auto" latinLnBrk="0" hangingPunct="1">
                        <a:lnSpc>
                          <a:spcPct val="100000"/>
                        </a:lnSpc>
                        <a:spcBef>
                          <a:spcPts val="300"/>
                        </a:spcBef>
                        <a:spcAft>
                          <a:spcPts val="0"/>
                        </a:spcAft>
                        <a:buClrTx/>
                        <a:buSzTx/>
                        <a:buFontTx/>
                        <a:buChar char="•"/>
                        <a:tabLst/>
                        <a:defRPr/>
                      </a:pPr>
                      <a:r>
                        <a:rPr lang="en-US" sz="1000" b="0">
                          <a:latin typeface="Arial" panose="020B0604020202020204" pitchFamily="34" charset="0"/>
                          <a:cs typeface="Arial" panose="020B0604020202020204" pitchFamily="34" charset="0"/>
                        </a:rPr>
                        <a:t>Reduces environmental cost related to grain production</a:t>
                      </a:r>
                    </a:p>
                    <a:p>
                      <a:pPr marL="177800" marR="0" lvl="0" indent="-177800" algn="l" defTabSz="711200" rtl="0" eaLnBrk="1" fontAlgn="auto" latinLnBrk="0" hangingPunct="1">
                        <a:lnSpc>
                          <a:spcPct val="100000"/>
                        </a:lnSpc>
                        <a:spcBef>
                          <a:spcPts val="300"/>
                        </a:spcBef>
                        <a:spcAft>
                          <a:spcPts val="0"/>
                        </a:spcAft>
                        <a:buClrTx/>
                        <a:buSzTx/>
                        <a:buFontTx/>
                        <a:buChar char="•"/>
                        <a:tabLst/>
                        <a:defRPr/>
                      </a:pPr>
                      <a:r>
                        <a:rPr lang="en-US" sz="1000" b="0">
                          <a:solidFill>
                            <a:schemeClr val="tx1"/>
                          </a:solidFill>
                          <a:latin typeface="Arial" panose="020B0604020202020204" pitchFamily="34" charset="0"/>
                          <a:cs typeface="Arial" panose="020B0604020202020204" pitchFamily="34" charset="0"/>
                        </a:rPr>
                        <a:t>Reduces emissions from food waste</a:t>
                      </a:r>
                      <a:endParaRPr lang="en-US" sz="1000" b="0">
                        <a:solidFill>
                          <a:schemeClr val="tx1"/>
                        </a:solidFill>
                        <a:latin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177800" marR="0" lvl="0" indent="-177800" algn="l" defTabSz="711200" rtl="0" eaLnBrk="1" fontAlgn="auto" latinLnBrk="0" hangingPunct="1">
                        <a:lnSpc>
                          <a:spcPct val="100000"/>
                        </a:lnSpc>
                        <a:spcBef>
                          <a:spcPts val="300"/>
                        </a:spcBef>
                        <a:spcAft>
                          <a:spcPts val="0"/>
                        </a:spcAft>
                        <a:buClrTx/>
                        <a:buSzTx/>
                        <a:buFontTx/>
                        <a:buChar char="•"/>
                        <a:tabLst/>
                        <a:defRPr/>
                      </a:pPr>
                      <a:r>
                        <a:rPr lang="en-US" sz="1000" kern="1200">
                          <a:solidFill>
                            <a:schemeClr val="dk1"/>
                          </a:solidFill>
                          <a:latin typeface="+mn-lt"/>
                          <a:ea typeface="+mn-ea"/>
                          <a:cs typeface="+mn-cs"/>
                        </a:rPr>
                        <a:t>Alternative grains: More drought resistant</a:t>
                      </a:r>
                    </a:p>
                    <a:p>
                      <a:pPr marL="177800" marR="0" lvl="0" indent="-177800" algn="l" defTabSz="711200" rtl="0" eaLnBrk="1" fontAlgn="auto" latinLnBrk="0" hangingPunct="1">
                        <a:lnSpc>
                          <a:spcPct val="100000"/>
                        </a:lnSpc>
                        <a:spcBef>
                          <a:spcPts val="300"/>
                        </a:spcBef>
                        <a:spcAft>
                          <a:spcPts val="0"/>
                        </a:spcAft>
                        <a:buClrTx/>
                        <a:buSzTx/>
                        <a:buFontTx/>
                        <a:buChar char="•"/>
                        <a:tabLst/>
                        <a:defRPr/>
                      </a:pPr>
                      <a:r>
                        <a:rPr lang="en-US" sz="1000" kern="1200">
                          <a:solidFill>
                            <a:schemeClr val="dk1"/>
                          </a:solidFill>
                          <a:latin typeface="+mn-lt"/>
                          <a:ea typeface="+mn-ea"/>
                          <a:cs typeface="+mn-cs"/>
                        </a:rPr>
                        <a:t>Silage: Energy and nutrients</a:t>
                      </a:r>
                    </a:p>
                    <a:p>
                      <a:pPr marL="177800" marR="0" lvl="0" indent="-177800" algn="l" defTabSz="711200" rtl="0" eaLnBrk="1" fontAlgn="auto" latinLnBrk="0" hangingPunct="1">
                        <a:lnSpc>
                          <a:spcPct val="100000"/>
                        </a:lnSpc>
                        <a:spcBef>
                          <a:spcPts val="300"/>
                        </a:spcBef>
                        <a:spcAft>
                          <a:spcPts val="0"/>
                        </a:spcAft>
                        <a:buClrTx/>
                        <a:buSzTx/>
                        <a:buFontTx/>
                        <a:buChar char="•"/>
                        <a:tabLst/>
                        <a:defRPr/>
                      </a:pPr>
                      <a:r>
                        <a:rPr lang="en-US" sz="1000" kern="1200">
                          <a:solidFill>
                            <a:schemeClr val="dk1"/>
                          </a:solidFill>
                          <a:latin typeface="+mn-lt"/>
                          <a:ea typeface="+mn-ea"/>
                          <a:cs typeface="+mn-cs"/>
                        </a:rPr>
                        <a:t>Seaweed: Added minerals</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274235953"/>
                  </a:ext>
                </a:extLst>
              </a:tr>
              <a:tr h="1108865">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1000" b="1" kern="1200">
                          <a:solidFill>
                            <a:schemeClr val="tx1"/>
                          </a:solidFill>
                          <a:latin typeface="+mn-lt"/>
                          <a:ea typeface="+mn-ea"/>
                          <a:cs typeface="+mn-cs"/>
                        </a:rPr>
                        <a:t>Benefits and limits</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711200" rtl="0" eaLnBrk="1" fontAlgn="auto" latinLnBrk="0" hangingPunct="1">
                        <a:lnSpc>
                          <a:spcPct val="100000"/>
                        </a:lnSpc>
                        <a:spcBef>
                          <a:spcPts val="300"/>
                        </a:spcBef>
                        <a:spcAft>
                          <a:spcPts val="0"/>
                        </a:spcAft>
                        <a:buClrTx/>
                        <a:buSzTx/>
                        <a:buFontTx/>
                        <a:buNone/>
                        <a:tabLst/>
                        <a:defRPr/>
                      </a:pPr>
                      <a:r>
                        <a:rPr lang="en-US" sz="1000" b="1">
                          <a:latin typeface="+mn-lt"/>
                        </a:rPr>
                        <a:t>Benefits</a:t>
                      </a:r>
                    </a:p>
                    <a:p>
                      <a:pPr marL="177800" marR="0" lvl="0" indent="-177800" algn="l" defTabSz="711200" rtl="0" eaLnBrk="1" fontAlgn="auto" latinLnBrk="0" hangingPunct="1">
                        <a:lnSpc>
                          <a:spcPct val="100000"/>
                        </a:lnSpc>
                        <a:spcBef>
                          <a:spcPts val="300"/>
                        </a:spcBef>
                        <a:spcAft>
                          <a:spcPts val="0"/>
                        </a:spcAft>
                        <a:buClrTx/>
                        <a:buSzTx/>
                        <a:buFontTx/>
                        <a:buChar char="•"/>
                        <a:tabLst/>
                        <a:defRPr/>
                      </a:pPr>
                      <a:r>
                        <a:rPr lang="en-US" sz="1000" b="0">
                          <a:latin typeface="+mn-lt"/>
                        </a:rPr>
                        <a:t>Already in place</a:t>
                      </a:r>
                    </a:p>
                    <a:p>
                      <a:pPr marL="0" marR="0" lvl="0" indent="0" algn="l" defTabSz="711200" rtl="0" eaLnBrk="1" fontAlgn="auto" latinLnBrk="0" hangingPunct="1">
                        <a:lnSpc>
                          <a:spcPct val="100000"/>
                        </a:lnSpc>
                        <a:spcBef>
                          <a:spcPts val="300"/>
                        </a:spcBef>
                        <a:spcAft>
                          <a:spcPts val="0"/>
                        </a:spcAft>
                        <a:buClrTx/>
                        <a:buSzTx/>
                        <a:buFontTx/>
                        <a:buNone/>
                        <a:tabLst/>
                        <a:defRPr/>
                      </a:pPr>
                      <a:r>
                        <a:rPr lang="en-US" sz="1000" b="1">
                          <a:latin typeface="+mn-lt"/>
                        </a:rPr>
                        <a:t>Limits</a:t>
                      </a:r>
                    </a:p>
                    <a:p>
                      <a:pPr marL="177800" marR="0" lvl="0" indent="-177800" algn="l" defTabSz="711200" rtl="0" eaLnBrk="1" fontAlgn="auto" latinLnBrk="0" hangingPunct="1">
                        <a:lnSpc>
                          <a:spcPct val="100000"/>
                        </a:lnSpc>
                        <a:spcBef>
                          <a:spcPts val="300"/>
                        </a:spcBef>
                        <a:spcAft>
                          <a:spcPts val="0"/>
                        </a:spcAft>
                        <a:buClrTx/>
                        <a:buSzTx/>
                        <a:buFontTx/>
                        <a:buChar char="•"/>
                        <a:tabLst/>
                        <a:defRPr/>
                      </a:pPr>
                      <a:r>
                        <a:rPr lang="en-US" sz="1000" b="0">
                          <a:latin typeface="+mn-lt"/>
                        </a:rPr>
                        <a:t>Deforestation and land use</a:t>
                      </a:r>
                    </a:p>
                    <a:p>
                      <a:pPr marL="177800" marR="0" lvl="0" indent="-177800" algn="l" defTabSz="711200" rtl="0" eaLnBrk="1" fontAlgn="auto" latinLnBrk="0" hangingPunct="1">
                        <a:lnSpc>
                          <a:spcPct val="100000"/>
                        </a:lnSpc>
                        <a:spcBef>
                          <a:spcPts val="300"/>
                        </a:spcBef>
                        <a:spcAft>
                          <a:spcPts val="0"/>
                        </a:spcAft>
                        <a:buClrTx/>
                        <a:buSzTx/>
                        <a:buFontTx/>
                        <a:buChar char="•"/>
                        <a:tabLst/>
                        <a:defRPr/>
                      </a:pPr>
                      <a:r>
                        <a:rPr lang="en-US" sz="1000" b="0">
                          <a:solidFill>
                            <a:schemeClr val="tx1"/>
                          </a:solidFill>
                          <a:latin typeface="+mn-lt"/>
                        </a:rPr>
                        <a:t>Biodiversity loss</a:t>
                      </a:r>
                    </a:p>
                    <a:p>
                      <a:pPr marL="177800" marR="0" lvl="0" indent="-177800" algn="l" defTabSz="711200" rtl="0" eaLnBrk="1" fontAlgn="auto" latinLnBrk="0" hangingPunct="1">
                        <a:lnSpc>
                          <a:spcPct val="100000"/>
                        </a:lnSpc>
                        <a:spcBef>
                          <a:spcPts val="300"/>
                        </a:spcBef>
                        <a:spcAft>
                          <a:spcPts val="0"/>
                        </a:spcAft>
                        <a:buClrTx/>
                        <a:buSzTx/>
                        <a:buFontTx/>
                        <a:buChar char="•"/>
                        <a:tabLst/>
                        <a:defRPr/>
                      </a:pPr>
                      <a:r>
                        <a:rPr lang="en-US" sz="1000" b="0">
                          <a:solidFill>
                            <a:schemeClr val="tx1"/>
                          </a:solidFill>
                          <a:latin typeface="+mn-lt"/>
                        </a:rPr>
                        <a:t>Corn not ideal for animal health</a:t>
                      </a:r>
                    </a:p>
                    <a:p>
                      <a:pPr marL="177800" marR="0" lvl="0" indent="-177800" algn="l" defTabSz="711200" rtl="0" eaLnBrk="1" fontAlgn="auto" latinLnBrk="0" hangingPunct="1">
                        <a:lnSpc>
                          <a:spcPct val="100000"/>
                        </a:lnSpc>
                        <a:spcBef>
                          <a:spcPts val="300"/>
                        </a:spcBef>
                        <a:spcAft>
                          <a:spcPts val="0"/>
                        </a:spcAft>
                        <a:buClrTx/>
                        <a:buSzTx/>
                        <a:buFontTx/>
                        <a:buChar char="•"/>
                        <a:tabLst/>
                        <a:defRPr/>
                      </a:pPr>
                      <a:r>
                        <a:rPr lang="en-US" sz="1000" b="0">
                          <a:solidFill>
                            <a:schemeClr val="tx1"/>
                          </a:solidFill>
                          <a:latin typeface="+mn-lt"/>
                        </a:rPr>
                        <a:t>High fertilizer use (N2O)</a:t>
                      </a:r>
                    </a:p>
                  </a:txBody>
                  <a:tcPr>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3E9EE"/>
                    </a:solidFill>
                  </a:tcPr>
                </a:tc>
                <a:tc>
                  <a:txBody>
                    <a:bodyPr/>
                    <a:lstStyle/>
                    <a:p>
                      <a:pPr marL="177800" marR="0" lvl="0" indent="-177800" algn="l" defTabSz="711200" rtl="0" eaLnBrk="1" fontAlgn="auto" latinLnBrk="0" hangingPunct="1">
                        <a:lnSpc>
                          <a:spcPct val="100000"/>
                        </a:lnSpc>
                        <a:spcBef>
                          <a:spcPts val="300"/>
                        </a:spcBef>
                        <a:spcAft>
                          <a:spcPts val="0"/>
                        </a:spcAft>
                        <a:buClrTx/>
                        <a:buSzTx/>
                        <a:buFontTx/>
                        <a:buChar char="•"/>
                        <a:tabLst/>
                        <a:defRPr/>
                      </a:pPr>
                      <a:endParaRPr lang="en-US" sz="1000" b="0">
                        <a:solidFill>
                          <a:schemeClr val="tx1"/>
                        </a:solidFill>
                        <a:latin typeface="+mn-lt"/>
                      </a:endParaRPr>
                    </a:p>
                  </a:txBody>
                  <a:tcP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spcBef>
                          <a:spcPts val="300"/>
                        </a:spcBef>
                        <a:buNone/>
                      </a:pPr>
                      <a:r>
                        <a:rPr lang="en-US" sz="1000" b="1">
                          <a:latin typeface="Arial" panose="020B0604020202020204" pitchFamily="34" charset="0"/>
                          <a:cs typeface="Arial" panose="020B0604020202020204" pitchFamily="34" charset="0"/>
                          <a:sym typeface="Wingdings" pitchFamily="2" charset="2"/>
                        </a:rPr>
                        <a:t>Benefits</a:t>
                      </a:r>
                    </a:p>
                    <a:p>
                      <a:pPr algn="l">
                        <a:spcBef>
                          <a:spcPts val="300"/>
                        </a:spcBef>
                      </a:pPr>
                      <a:r>
                        <a:rPr lang="en-US" sz="1000" b="0">
                          <a:latin typeface="Arial" panose="020B0604020202020204" pitchFamily="34" charset="0"/>
                          <a:cs typeface="Arial" panose="020B0604020202020204" pitchFamily="34" charset="0"/>
                          <a:sym typeface="Wingdings" pitchFamily="2" charset="2"/>
                        </a:rPr>
                        <a:t>Meets animals’ dietary requirements</a:t>
                      </a:r>
                    </a:p>
                    <a:p>
                      <a:pPr algn="l">
                        <a:spcBef>
                          <a:spcPts val="300"/>
                        </a:spcBef>
                      </a:pPr>
                      <a:r>
                        <a:rPr lang="en-US" sz="1000" b="0">
                          <a:latin typeface="Arial" panose="020B0604020202020204" pitchFamily="34" charset="0"/>
                          <a:cs typeface="Arial" panose="020B0604020202020204" pitchFamily="34" charset="0"/>
                          <a:sym typeface="Wingdings" pitchFamily="2" charset="2"/>
                        </a:rPr>
                        <a:t>High feed conversion efficiency</a:t>
                      </a:r>
                    </a:p>
                    <a:p>
                      <a:pPr algn="l">
                        <a:spcBef>
                          <a:spcPts val="300"/>
                        </a:spcBef>
                      </a:pPr>
                      <a:r>
                        <a:rPr lang="en-US" sz="1000" b="0">
                          <a:latin typeface="Arial" panose="020B0604020202020204" pitchFamily="34" charset="0"/>
                          <a:cs typeface="Arial" panose="020B0604020202020204" pitchFamily="34" charset="0"/>
                          <a:sym typeface="Wingdings" pitchFamily="2" charset="2"/>
                        </a:rPr>
                        <a:t>Consumer acceptance not a barrier</a:t>
                      </a:r>
                    </a:p>
                    <a:p>
                      <a:pPr marL="0" indent="0" algn="l">
                        <a:spcBef>
                          <a:spcPts val="300"/>
                        </a:spcBef>
                        <a:buNone/>
                      </a:pPr>
                      <a:r>
                        <a:rPr lang="en-US" sz="1000" b="1">
                          <a:latin typeface="Arial" panose="020B0604020202020204" pitchFamily="34" charset="0"/>
                          <a:cs typeface="Arial" panose="020B0604020202020204" pitchFamily="34" charset="0"/>
                          <a:sym typeface="Wingdings" pitchFamily="2" charset="2"/>
                        </a:rPr>
                        <a:t>Limits</a:t>
                      </a:r>
                    </a:p>
                    <a:p>
                      <a:pPr algn="l">
                        <a:spcBef>
                          <a:spcPts val="300"/>
                        </a:spcBef>
                      </a:pPr>
                      <a:r>
                        <a:rPr lang="en-US" sz="1000" b="0">
                          <a:latin typeface="Arial" panose="020B0604020202020204" pitchFamily="34" charset="0"/>
                          <a:cs typeface="Arial" panose="020B0604020202020204" pitchFamily="34" charset="0"/>
                          <a:sym typeface="Wingdings" pitchFamily="2" charset="2"/>
                        </a:rPr>
                        <a:t>Research needed to prove scalability</a:t>
                      </a:r>
                    </a:p>
                    <a:p>
                      <a:pPr algn="l">
                        <a:spcBef>
                          <a:spcPts val="300"/>
                        </a:spcBef>
                      </a:pPr>
                      <a:r>
                        <a:rPr lang="en-US" sz="1000" b="0">
                          <a:latin typeface="Arial" panose="020B0604020202020204" pitchFamily="34" charset="0"/>
                          <a:cs typeface="Arial" panose="020B0604020202020204" pitchFamily="34" charset="0"/>
                          <a:sym typeface="Wingdings" pitchFamily="2" charset="2"/>
                        </a:rPr>
                        <a:t>Communication strategy is important </a:t>
                      </a:r>
                      <a:endParaRPr lang="en-US" sz="1000" b="0">
                        <a:solidFill>
                          <a:schemeClr val="tx1"/>
                        </a:solidFill>
                        <a:latin typeface="+mn-lt"/>
                      </a:endParaRPr>
                    </a:p>
                  </a:txBody>
                  <a:tcPr>
                    <a:lnL>
                      <a:noFill/>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indent="0" algn="l">
                        <a:spcBef>
                          <a:spcPts val="300"/>
                        </a:spcBef>
                        <a:buNone/>
                      </a:pPr>
                      <a:r>
                        <a:rPr lang="en-US" sz="1000" b="1">
                          <a:latin typeface="Arial" panose="020B0604020202020204" pitchFamily="34" charset="0"/>
                          <a:cs typeface="Arial" panose="020B0604020202020204" pitchFamily="34" charset="0"/>
                        </a:rPr>
                        <a:t>Benefits</a:t>
                      </a:r>
                    </a:p>
                    <a:p>
                      <a:pPr algn="l">
                        <a:spcBef>
                          <a:spcPts val="300"/>
                        </a:spcBef>
                      </a:pPr>
                      <a:r>
                        <a:rPr lang="en-US" sz="1000" b="0">
                          <a:latin typeface="Arial" panose="020B0604020202020204" pitchFamily="34" charset="0"/>
                          <a:cs typeface="Arial" panose="020B0604020202020204" pitchFamily="34" charset="0"/>
                        </a:rPr>
                        <a:t>Highly digestible and nutritious</a:t>
                      </a:r>
                    </a:p>
                    <a:p>
                      <a:pPr algn="l">
                        <a:spcBef>
                          <a:spcPts val="300"/>
                        </a:spcBef>
                      </a:pPr>
                      <a:r>
                        <a:rPr lang="en-US" sz="1000" b="0">
                          <a:latin typeface="Arial" panose="020B0604020202020204" pitchFamily="34" charset="0"/>
                          <a:cs typeface="Arial" panose="020B0604020202020204" pitchFamily="34" charset="0"/>
                        </a:rPr>
                        <a:t>Does not limit the growth of the animal</a:t>
                      </a:r>
                    </a:p>
                    <a:p>
                      <a:pPr marL="0" indent="0" algn="l">
                        <a:spcBef>
                          <a:spcPts val="300"/>
                        </a:spcBef>
                        <a:buNone/>
                      </a:pPr>
                      <a:r>
                        <a:rPr lang="en-US" sz="1000" b="1">
                          <a:latin typeface="Arial" panose="020B0604020202020204" pitchFamily="34" charset="0"/>
                          <a:cs typeface="Arial" panose="020B0604020202020204" pitchFamily="34" charset="0"/>
                        </a:rPr>
                        <a:t>Limits</a:t>
                      </a:r>
                    </a:p>
                    <a:p>
                      <a:pPr algn="l">
                        <a:spcBef>
                          <a:spcPts val="300"/>
                        </a:spcBef>
                      </a:pPr>
                      <a:r>
                        <a:rPr lang="en-US" sz="1000" b="0">
                          <a:latin typeface="Arial" panose="020B0604020202020204" pitchFamily="34" charset="0"/>
                          <a:cs typeface="Arial" panose="020B0604020202020204" pitchFamily="34" charset="0"/>
                        </a:rPr>
                        <a:t>Low consumer acceptance</a:t>
                      </a:r>
                    </a:p>
                    <a:p>
                      <a:pPr algn="l">
                        <a:spcBef>
                          <a:spcPts val="300"/>
                        </a:spcBef>
                      </a:pPr>
                      <a:r>
                        <a:rPr lang="en-US" sz="1000" b="0">
                          <a:latin typeface="Arial" panose="020B0604020202020204" pitchFamily="34" charset="0"/>
                          <a:cs typeface="Arial" panose="020B0604020202020204" pitchFamily="34" charset="0"/>
                        </a:rPr>
                        <a:t>Needs increased participation of food/feed processors</a:t>
                      </a:r>
                    </a:p>
                    <a:p>
                      <a:pPr algn="l">
                        <a:spcBef>
                          <a:spcPts val="300"/>
                        </a:spcBef>
                      </a:pPr>
                      <a:r>
                        <a:rPr lang="en-US" sz="1000" b="0">
                          <a:latin typeface="Arial" panose="020B0604020202020204" pitchFamily="34" charset="0"/>
                          <a:cs typeface="Arial" panose="020B0604020202020204" pitchFamily="34" charset="0"/>
                        </a:rPr>
                        <a:t>Research needed to have a full lifecycle assessment</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indent="0" algn="l">
                        <a:spcBef>
                          <a:spcPts val="300"/>
                        </a:spcBef>
                        <a:buNone/>
                      </a:pPr>
                      <a:r>
                        <a:rPr lang="en-US" sz="1000" b="1">
                          <a:latin typeface="Arial" panose="020B0604020202020204" pitchFamily="34" charset="0"/>
                          <a:cs typeface="Arial" panose="020B0604020202020204" pitchFamily="34" charset="0"/>
                        </a:rPr>
                        <a:t>Benefits</a:t>
                      </a:r>
                    </a:p>
                    <a:p>
                      <a:pPr marL="177800" marR="0" lvl="0" indent="-177800" algn="l" defTabSz="711200" rtl="0" eaLnBrk="1" fontAlgn="auto" latinLnBrk="0" hangingPunct="1">
                        <a:lnSpc>
                          <a:spcPct val="100000"/>
                        </a:lnSpc>
                        <a:spcBef>
                          <a:spcPts val="300"/>
                        </a:spcBef>
                        <a:spcAft>
                          <a:spcPts val="0"/>
                        </a:spcAft>
                        <a:buClrTx/>
                        <a:buSzTx/>
                        <a:buFontTx/>
                        <a:buChar char="•"/>
                        <a:tabLst/>
                        <a:defRPr/>
                      </a:pPr>
                      <a:r>
                        <a:rPr lang="en-US" sz="1000" kern="1200">
                          <a:solidFill>
                            <a:schemeClr val="dk1"/>
                          </a:solidFill>
                          <a:latin typeface="+mn-lt"/>
                          <a:ea typeface="+mn-ea"/>
                          <a:cs typeface="+mn-cs"/>
                        </a:rPr>
                        <a:t>Alternative grains are more drought resistant</a:t>
                      </a:r>
                    </a:p>
                    <a:p>
                      <a:pPr marL="177800" marR="0" lvl="0" indent="-177800" algn="l" defTabSz="711200" rtl="0" eaLnBrk="1" fontAlgn="auto" latinLnBrk="0" hangingPunct="1">
                        <a:lnSpc>
                          <a:spcPct val="100000"/>
                        </a:lnSpc>
                        <a:spcBef>
                          <a:spcPts val="300"/>
                        </a:spcBef>
                        <a:spcAft>
                          <a:spcPts val="0"/>
                        </a:spcAft>
                        <a:buClrTx/>
                        <a:buSzTx/>
                        <a:buFontTx/>
                        <a:buChar char="•"/>
                        <a:tabLst/>
                        <a:defRPr/>
                      </a:pPr>
                      <a:r>
                        <a:rPr lang="en-US" sz="1000" kern="1200">
                          <a:solidFill>
                            <a:schemeClr val="dk1"/>
                          </a:solidFill>
                          <a:latin typeface="+mn-lt"/>
                          <a:ea typeface="+mn-ea"/>
                          <a:cs typeface="+mn-cs"/>
                        </a:rPr>
                        <a:t>Ingredient mixes can add minerals to livestock diets</a:t>
                      </a:r>
                    </a:p>
                    <a:p>
                      <a:pPr marL="0" indent="0" algn="l">
                        <a:spcBef>
                          <a:spcPts val="300"/>
                        </a:spcBef>
                        <a:buNone/>
                      </a:pPr>
                      <a:r>
                        <a:rPr lang="en-US" sz="1000" b="1">
                          <a:latin typeface="Arial" panose="020B0604020202020204" pitchFamily="34" charset="0"/>
                          <a:cs typeface="Arial" panose="020B0604020202020204" pitchFamily="34" charset="0"/>
                        </a:rPr>
                        <a:t>Limits</a:t>
                      </a:r>
                      <a:endParaRPr lang="en-US" sz="1000" kern="1200">
                        <a:solidFill>
                          <a:schemeClr val="dk1"/>
                        </a:solidFill>
                        <a:latin typeface="+mn-lt"/>
                        <a:ea typeface="+mn-ea"/>
                        <a:cs typeface="+mn-cs"/>
                      </a:endParaRPr>
                    </a:p>
                    <a:p>
                      <a:pPr marL="177800" marR="0" lvl="0" indent="-177800" algn="l" defTabSz="711200" rtl="0" eaLnBrk="1" fontAlgn="auto" latinLnBrk="0" hangingPunct="1">
                        <a:lnSpc>
                          <a:spcPct val="100000"/>
                        </a:lnSpc>
                        <a:spcBef>
                          <a:spcPts val="300"/>
                        </a:spcBef>
                        <a:spcAft>
                          <a:spcPts val="0"/>
                        </a:spcAft>
                        <a:buClrTx/>
                        <a:buSzTx/>
                        <a:buFontTx/>
                        <a:buChar char="•"/>
                        <a:tabLst/>
                        <a:defRPr/>
                      </a:pPr>
                      <a:r>
                        <a:rPr lang="en-US" sz="1000" kern="1200">
                          <a:solidFill>
                            <a:schemeClr val="dk1"/>
                          </a:solidFill>
                          <a:latin typeface="+mn-lt"/>
                          <a:ea typeface="+mn-ea"/>
                          <a:cs typeface="+mn-cs"/>
                        </a:rPr>
                        <a:t>Doesn’t represent a scalable set of solutions</a:t>
                      </a:r>
                    </a:p>
                    <a:p>
                      <a:pPr marL="177800" marR="0" lvl="0" indent="-177800" algn="l" defTabSz="711200" rtl="0" eaLnBrk="1" fontAlgn="auto" latinLnBrk="0" hangingPunct="1">
                        <a:lnSpc>
                          <a:spcPct val="100000"/>
                        </a:lnSpc>
                        <a:spcBef>
                          <a:spcPts val="300"/>
                        </a:spcBef>
                        <a:spcAft>
                          <a:spcPts val="0"/>
                        </a:spcAft>
                        <a:buClrTx/>
                        <a:buSzTx/>
                        <a:buFontTx/>
                        <a:buChar char="•"/>
                        <a:tabLst/>
                        <a:defRPr/>
                      </a:pPr>
                      <a:r>
                        <a:rPr lang="en-US" sz="1000" kern="1200">
                          <a:solidFill>
                            <a:schemeClr val="dk1"/>
                          </a:solidFill>
                          <a:latin typeface="+mn-lt"/>
                          <a:ea typeface="+mn-ea"/>
                          <a:cs typeface="+mn-cs"/>
                        </a:rPr>
                        <a:t>Lack of broad adoption</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964313410"/>
                  </a:ext>
                </a:extLst>
              </a:tr>
              <a:tr h="283576">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1000" b="1" kern="1200">
                          <a:solidFill>
                            <a:schemeClr val="tx1"/>
                          </a:solidFill>
                          <a:latin typeface="+mn-lt"/>
                          <a:ea typeface="+mn-ea"/>
                          <a:cs typeface="+mn-cs"/>
                        </a:rPr>
                        <a:t>Production leader</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711200" rtl="0" eaLnBrk="1" fontAlgn="auto" latinLnBrk="0" hangingPunct="1">
                        <a:lnSpc>
                          <a:spcPct val="100000"/>
                        </a:lnSpc>
                        <a:spcBef>
                          <a:spcPts val="300"/>
                        </a:spcBef>
                        <a:spcAft>
                          <a:spcPts val="0"/>
                        </a:spcAft>
                        <a:buClrTx/>
                        <a:buSzTx/>
                        <a:buFontTx/>
                        <a:buNone/>
                        <a:tabLst/>
                        <a:defRPr/>
                      </a:pPr>
                      <a:r>
                        <a:rPr lang="en-US" sz="1000" b="0">
                          <a:solidFill>
                            <a:schemeClr val="tx1"/>
                          </a:solidFill>
                          <a:latin typeface="+mn-lt"/>
                        </a:rPr>
                        <a:t>China</a:t>
                      </a:r>
                    </a:p>
                  </a:txBody>
                  <a:tcPr anchor="ctr">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3E9EE"/>
                    </a:solidFill>
                  </a:tcPr>
                </a:tc>
                <a:tc>
                  <a:txBody>
                    <a:bodyPr/>
                    <a:lstStyle/>
                    <a:p>
                      <a:pPr marL="177800" marR="0" lvl="0" indent="-177800" algn="l" defTabSz="711200" rtl="0" eaLnBrk="1" fontAlgn="auto" latinLnBrk="0" hangingPunct="1">
                        <a:lnSpc>
                          <a:spcPct val="100000"/>
                        </a:lnSpc>
                        <a:spcBef>
                          <a:spcPts val="300"/>
                        </a:spcBef>
                        <a:spcAft>
                          <a:spcPts val="0"/>
                        </a:spcAft>
                        <a:buClrTx/>
                        <a:buSzTx/>
                        <a:buFontTx/>
                        <a:buChar char="•"/>
                        <a:tabLst/>
                        <a:defRPr/>
                      </a:pPr>
                      <a:endParaRPr lang="en-US" sz="1000" b="0">
                        <a:solidFill>
                          <a:schemeClr val="tx1"/>
                        </a:solidFill>
                        <a:latin typeface="+mn-lt"/>
                      </a:endParaRPr>
                    </a:p>
                  </a:txBody>
                  <a:tcP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ts val="300"/>
                        </a:spcBef>
                        <a:buNone/>
                      </a:pPr>
                      <a:r>
                        <a:rPr lang="en-US" sz="1000" b="0">
                          <a:solidFill>
                            <a:schemeClr val="tx1"/>
                          </a:solidFill>
                          <a:latin typeface="+mn-lt"/>
                        </a:rPr>
                        <a:t>China</a:t>
                      </a:r>
                    </a:p>
                  </a:txBody>
                  <a:tcPr anchor="ctr">
                    <a:lnL>
                      <a:noFill/>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indent="0" algn="ctr">
                        <a:spcBef>
                          <a:spcPts val="300"/>
                        </a:spcBef>
                        <a:buNone/>
                      </a:pPr>
                      <a:r>
                        <a:rPr lang="en-US" sz="1000" b="0">
                          <a:latin typeface="Arial" panose="020B0604020202020204" pitchFamily="34" charset="0"/>
                          <a:cs typeface="Arial" panose="020B0604020202020204" pitchFamily="34" charset="0"/>
                        </a:rPr>
                        <a:t>European Union</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lvl="0" indent="0" algn="ctr" defTabSz="711200" rtl="0" eaLnBrk="1" fontAlgn="auto" latinLnBrk="0" hangingPunct="1">
                        <a:lnSpc>
                          <a:spcPct val="100000"/>
                        </a:lnSpc>
                        <a:spcBef>
                          <a:spcPts val="300"/>
                        </a:spcBef>
                        <a:spcAft>
                          <a:spcPts val="0"/>
                        </a:spcAft>
                        <a:buClrTx/>
                        <a:buSzTx/>
                        <a:buFontTx/>
                        <a:buNone/>
                        <a:tabLst/>
                        <a:defRPr/>
                      </a:pPr>
                      <a:r>
                        <a:rPr lang="en-US" sz="1000" kern="1200">
                          <a:solidFill>
                            <a:schemeClr val="dk1"/>
                          </a:solidFill>
                          <a:latin typeface="+mn-lt"/>
                          <a:ea typeface="+mn-ea"/>
                          <a:cs typeface="+mn-cs"/>
                        </a:rPr>
                        <a:t>European Union</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509842507"/>
                  </a:ext>
                </a:extLst>
              </a:tr>
              <a:tr h="372317">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1000" b="1" kern="1200">
                          <a:solidFill>
                            <a:schemeClr val="tx1"/>
                          </a:solidFill>
                          <a:latin typeface="+mn-lt"/>
                          <a:ea typeface="+mn-ea"/>
                          <a:cs typeface="+mn-cs"/>
                        </a:rPr>
                        <a:t>Other key players</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711200" rtl="0" eaLnBrk="1" fontAlgn="auto" latinLnBrk="0" hangingPunct="1">
                        <a:lnSpc>
                          <a:spcPct val="100000"/>
                        </a:lnSpc>
                        <a:spcBef>
                          <a:spcPts val="300"/>
                        </a:spcBef>
                        <a:spcAft>
                          <a:spcPts val="0"/>
                        </a:spcAft>
                        <a:buClrTx/>
                        <a:buSzTx/>
                        <a:buFontTx/>
                        <a:buNone/>
                        <a:tabLst/>
                        <a:defRPr/>
                      </a:pPr>
                      <a:r>
                        <a:rPr lang="en-US" sz="1000" b="0">
                          <a:solidFill>
                            <a:schemeClr val="tx1"/>
                          </a:solidFill>
                          <a:latin typeface="+mn-lt"/>
                        </a:rPr>
                        <a:t>Brazil and United States</a:t>
                      </a:r>
                    </a:p>
                  </a:txBody>
                  <a:tcPr anchor="ctr">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3E9EE"/>
                    </a:solidFill>
                  </a:tcPr>
                </a:tc>
                <a:tc>
                  <a:txBody>
                    <a:bodyPr/>
                    <a:lstStyle/>
                    <a:p>
                      <a:pPr marL="177800" marR="0" lvl="0" indent="-177800" algn="l" defTabSz="711200" rtl="0" eaLnBrk="1" fontAlgn="auto" latinLnBrk="0" hangingPunct="1">
                        <a:lnSpc>
                          <a:spcPct val="100000"/>
                        </a:lnSpc>
                        <a:spcBef>
                          <a:spcPts val="300"/>
                        </a:spcBef>
                        <a:spcAft>
                          <a:spcPts val="0"/>
                        </a:spcAft>
                        <a:buClrTx/>
                        <a:buSzTx/>
                        <a:buFontTx/>
                        <a:buChar char="•"/>
                        <a:tabLst/>
                        <a:defRPr/>
                      </a:pPr>
                      <a:endParaRPr lang="en-US" sz="1000" b="0">
                        <a:solidFill>
                          <a:schemeClr val="tx1"/>
                        </a:solidFill>
                        <a:latin typeface="+mn-lt"/>
                      </a:endParaRPr>
                    </a:p>
                  </a:txBody>
                  <a:tcP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ts val="300"/>
                        </a:spcBef>
                        <a:buNone/>
                      </a:pPr>
                      <a:r>
                        <a:rPr lang="en-US" sz="1000" b="0">
                          <a:solidFill>
                            <a:schemeClr val="tx1"/>
                          </a:solidFill>
                          <a:latin typeface="+mn-lt"/>
                        </a:rPr>
                        <a:t>India and Brazil</a:t>
                      </a:r>
                    </a:p>
                  </a:txBody>
                  <a:tcPr anchor="ctr">
                    <a:lnL>
                      <a:noFill/>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indent="0" algn="ctr">
                        <a:spcBef>
                          <a:spcPts val="300"/>
                        </a:spcBef>
                        <a:buNone/>
                      </a:pPr>
                      <a:r>
                        <a:rPr lang="en-US" sz="1000" b="0">
                          <a:latin typeface="Arial" panose="020B0604020202020204" pitchFamily="34" charset="0"/>
                          <a:cs typeface="Arial" panose="020B0604020202020204" pitchFamily="34" charset="0"/>
                        </a:rPr>
                        <a:t>Japan</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lvl="0" indent="0" algn="ctr" defTabSz="711200" rtl="0" eaLnBrk="1" fontAlgn="auto" latinLnBrk="0" hangingPunct="1">
                        <a:lnSpc>
                          <a:spcPct val="100000"/>
                        </a:lnSpc>
                        <a:spcBef>
                          <a:spcPts val="300"/>
                        </a:spcBef>
                        <a:spcAft>
                          <a:spcPts val="0"/>
                        </a:spcAft>
                        <a:buClrTx/>
                        <a:buSzTx/>
                        <a:buFontTx/>
                        <a:buNone/>
                        <a:tabLst/>
                        <a:defRPr/>
                      </a:pPr>
                      <a:r>
                        <a:rPr lang="en-US" sz="1000" kern="1200">
                          <a:solidFill>
                            <a:schemeClr val="dk1"/>
                          </a:solidFill>
                          <a:latin typeface="+mn-lt"/>
                          <a:ea typeface="+mn-ea"/>
                          <a:cs typeface="+mn-cs"/>
                        </a:rPr>
                        <a:t>India and United States</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88625850"/>
                  </a:ext>
                </a:extLst>
              </a:tr>
            </a:tbl>
          </a:graphicData>
        </a:graphic>
      </p:graphicFrame>
      <p:sp>
        <p:nvSpPr>
          <p:cNvPr id="13" name="TextBox 12">
            <a:extLst>
              <a:ext uri="{FF2B5EF4-FFF2-40B4-BE49-F238E27FC236}">
                <a16:creationId xmlns:a16="http://schemas.microsoft.com/office/drawing/2014/main" id="{FC0FB0EF-B75E-1CE7-3CF7-B0096FFF86A0}"/>
              </a:ext>
            </a:extLst>
          </p:cNvPr>
          <p:cNvSpPr txBox="1"/>
          <p:nvPr/>
        </p:nvSpPr>
        <p:spPr bwMode="gray">
          <a:xfrm>
            <a:off x="329184" y="6419088"/>
            <a:ext cx="9513459" cy="369332"/>
          </a:xfrm>
          <a:prstGeom prst="rect">
            <a:avLst/>
          </a:prstGeom>
          <a:noFill/>
        </p:spPr>
        <p:txBody>
          <a:bodyPr wrap="square" lIns="0" tIns="0" rIns="0" bIns="0" anchor="t">
            <a:spAutoFit/>
          </a:bodyPr>
          <a:lstStyle/>
          <a:p>
            <a:r>
              <a:rPr kumimoji="0" lang="en-US" sz="800" b="0" i="0" u="none" strike="noStrike" kern="1200" cap="none" spc="0" normalizeH="0" baseline="0" noProof="0">
                <a:ln>
                  <a:noFill/>
                </a:ln>
                <a:solidFill>
                  <a:srgbClr val="000000"/>
                </a:solidFill>
                <a:effectLst/>
                <a:uLnTx/>
                <a:uFillTx/>
                <a:ea typeface="+mn-ea"/>
                <a:cs typeface="+mn-cs"/>
              </a:rPr>
              <a:t>Sources: </a:t>
            </a:r>
            <a:r>
              <a:rPr kumimoji="0" lang="en-US" sz="800" kern="1200" cap="none" spc="0" normalizeH="0" baseline="0" noProof="0">
                <a:ln>
                  <a:noFill/>
                </a:ln>
                <a:solidFill>
                  <a:srgbClr val="000000"/>
                </a:solidFill>
                <a:uLnTx/>
                <a:uFillTx/>
              </a:rPr>
              <a:t>V</a:t>
            </a:r>
            <a:r>
              <a:rPr lang="en-US" sz="800" b="0" i="0" u="none" strike="noStrike">
                <a:solidFill>
                  <a:srgbClr val="000000"/>
                </a:solidFill>
                <a:effectLst/>
              </a:rPr>
              <a:t>an Huis and </a:t>
            </a:r>
            <a:r>
              <a:rPr lang="en-US" sz="800" b="0" i="0" u="none" strike="noStrike" err="1">
                <a:solidFill>
                  <a:srgbClr val="000000"/>
                </a:solidFill>
                <a:effectLst/>
              </a:rPr>
              <a:t>Gasco</a:t>
            </a:r>
            <a:r>
              <a:rPr lang="en-US" sz="800" b="0" i="0" u="none" strike="noStrike">
                <a:solidFill>
                  <a:srgbClr val="000000"/>
                </a:solidFill>
                <a:effectLst/>
              </a:rPr>
              <a:t>, </a:t>
            </a:r>
            <a:r>
              <a:rPr lang="en-US" sz="800">
                <a:solidFill>
                  <a:srgbClr val="000000"/>
                </a:solidFill>
                <a:hlinkClick r:id="rId7"/>
              </a:rPr>
              <a:t>I</a:t>
            </a:r>
            <a:r>
              <a:rPr lang="en-US" sz="800" b="0" i="0" u="none" strike="noStrike">
                <a:solidFill>
                  <a:srgbClr val="000000"/>
                </a:solidFill>
                <a:effectLst/>
                <a:hlinkClick r:id="rId7"/>
              </a:rPr>
              <a:t>nsects as feed</a:t>
            </a:r>
            <a:r>
              <a:rPr lang="en-US" sz="800" b="0" i="0" u="none" strike="noStrike">
                <a:solidFill>
                  <a:srgbClr val="000000"/>
                </a:solidFill>
                <a:effectLst/>
              </a:rPr>
              <a:t> (2023)</a:t>
            </a:r>
            <a:r>
              <a:rPr lang="en-US" sz="800">
                <a:solidFill>
                  <a:srgbClr val="000000"/>
                </a:solidFill>
              </a:rPr>
              <a:t>;</a:t>
            </a:r>
            <a:r>
              <a:rPr lang="en-US" sz="800" b="0" i="0" u="none" strike="noStrike">
                <a:solidFill>
                  <a:srgbClr val="000000"/>
                </a:solidFill>
                <a:effectLst/>
              </a:rPr>
              <a:t> </a:t>
            </a:r>
            <a:r>
              <a:rPr lang="en-US" sz="800" b="0" i="0" u="none" strike="noStrike" err="1">
                <a:solidFill>
                  <a:srgbClr val="000000"/>
                </a:solidFill>
                <a:effectLst/>
              </a:rPr>
              <a:t>Pinotti</a:t>
            </a:r>
            <a:r>
              <a:rPr lang="en-US" sz="800" b="0" i="0" u="none" strike="noStrike">
                <a:solidFill>
                  <a:srgbClr val="000000"/>
                </a:solidFill>
                <a:effectLst/>
              </a:rPr>
              <a:t> et al., </a:t>
            </a:r>
            <a:r>
              <a:rPr lang="en-US" sz="800">
                <a:solidFill>
                  <a:srgbClr val="000000"/>
                </a:solidFill>
                <a:hlinkClick r:id="rId8"/>
              </a:rPr>
              <a:t>Recycling f</a:t>
            </a:r>
            <a:r>
              <a:rPr lang="en-US" sz="800" b="0" i="0" u="none" strike="noStrike">
                <a:solidFill>
                  <a:srgbClr val="000000"/>
                </a:solidFill>
                <a:effectLst/>
                <a:hlinkClick r:id="rId8"/>
              </a:rPr>
              <a:t>ood leftovers </a:t>
            </a:r>
            <a:r>
              <a:rPr lang="en-US" sz="800">
                <a:solidFill>
                  <a:srgbClr val="000000"/>
                </a:solidFill>
                <a:hlinkClick r:id="rId8"/>
              </a:rPr>
              <a:t>in</a:t>
            </a:r>
            <a:r>
              <a:rPr lang="en-US" sz="800" b="0" i="0" u="none" strike="noStrike">
                <a:solidFill>
                  <a:srgbClr val="000000"/>
                </a:solidFill>
                <a:effectLst/>
                <a:hlinkClick r:id="rId8"/>
              </a:rPr>
              <a:t> feed</a:t>
            </a:r>
            <a:r>
              <a:rPr lang="en-US" sz="800" b="0" i="0" u="none" strike="noStrike">
                <a:solidFill>
                  <a:srgbClr val="000000"/>
                </a:solidFill>
                <a:effectLst/>
              </a:rPr>
              <a:t> (2021)</a:t>
            </a:r>
            <a:r>
              <a:rPr lang="en-US" sz="800">
                <a:solidFill>
                  <a:srgbClr val="000000"/>
                </a:solidFill>
              </a:rPr>
              <a:t>;</a:t>
            </a:r>
            <a:r>
              <a:rPr lang="en-US" sz="800" b="0" i="0" u="none" strike="noStrike">
                <a:solidFill>
                  <a:srgbClr val="000000"/>
                </a:solidFill>
                <a:effectLst/>
                <a:hlinkClick r:id="rId8"/>
              </a:rPr>
              <a:t> </a:t>
            </a:r>
            <a:r>
              <a:rPr lang="en-US" sz="800"/>
              <a:t>Van Huis and </a:t>
            </a:r>
            <a:r>
              <a:rPr lang="en-US" sz="800" err="1"/>
              <a:t>Oonincx</a:t>
            </a:r>
            <a:r>
              <a:rPr lang="en-US" sz="800"/>
              <a:t>, </a:t>
            </a:r>
            <a:r>
              <a:rPr lang="en-US" sz="800">
                <a:solidFill>
                  <a:srgbClr val="111111"/>
                </a:solidFill>
                <a:hlinkClick r:id="rId9"/>
              </a:rPr>
              <a:t>E</a:t>
            </a:r>
            <a:r>
              <a:rPr lang="en-US" sz="800">
                <a:solidFill>
                  <a:srgbClr val="111111"/>
                </a:solidFill>
                <a:effectLst/>
                <a:hlinkClick r:id="rId9"/>
              </a:rPr>
              <a:t>nvironmental sustainability of insects </a:t>
            </a:r>
            <a:r>
              <a:rPr lang="en-US" sz="800"/>
              <a:t>(2017);</a:t>
            </a:r>
            <a:r>
              <a:rPr lang="en-US" sz="800">
                <a:hlinkClick r:id="rId9">
                  <a:extLst>
                    <a:ext uri="{A12FA001-AC4F-418D-AE19-62706E023703}">
                      <ahyp:hlinkClr xmlns:ahyp="http://schemas.microsoft.com/office/drawing/2018/hyperlinkcolor" xmlns="" val="tx"/>
                    </a:ext>
                  </a:extLst>
                </a:hlinkClick>
              </a:rPr>
              <a:t> </a:t>
            </a:r>
            <a:r>
              <a:rPr lang="en-US" sz="800" err="1"/>
              <a:t>Sogari</a:t>
            </a:r>
            <a:r>
              <a:rPr lang="en-US" sz="800"/>
              <a:t> et al., </a:t>
            </a:r>
            <a:r>
              <a:rPr lang="en-US" sz="800" i="0" u="none" strike="noStrike">
                <a:solidFill>
                  <a:srgbClr val="1B1B1B"/>
                </a:solidFill>
                <a:effectLst/>
                <a:hlinkClick r:id="rId10"/>
              </a:rPr>
              <a:t>Multi-</a:t>
            </a:r>
          </a:p>
          <a:p>
            <a:r>
              <a:rPr lang="en-US" sz="800" i="0" u="none" strike="noStrike">
                <a:solidFill>
                  <a:srgbClr val="1B1B1B"/>
                </a:solidFill>
                <a:effectLst/>
                <a:hlinkClick r:id="rId10"/>
              </a:rPr>
              <a:t>Perspective Review</a:t>
            </a:r>
            <a:r>
              <a:rPr lang="en-US" sz="800">
                <a:solidFill>
                  <a:srgbClr val="000000"/>
                </a:solidFill>
              </a:rPr>
              <a:t> </a:t>
            </a:r>
            <a:r>
              <a:rPr lang="en-US" sz="800"/>
              <a:t>(2019); </a:t>
            </a:r>
            <a:r>
              <a:rPr lang="en-US" sz="800" err="1"/>
              <a:t>ClimateWorks</a:t>
            </a:r>
            <a:r>
              <a:rPr lang="en-US" sz="800"/>
              <a:t> Foundation, </a:t>
            </a:r>
            <a:r>
              <a:rPr lang="en-US" sz="800">
                <a:hlinkClick r:id="rId11">
                  <a:extLst>
                    <a:ext uri="{A12FA001-AC4F-418D-AE19-62706E023703}">
                      <ahyp:hlinkClr xmlns:ahyp="http://schemas.microsoft.com/office/drawing/2018/hyperlinkcolor" xmlns="" val="tx"/>
                    </a:ext>
                  </a:extLst>
                </a:hlinkClick>
              </a:rPr>
              <a:t>Global Innovation Needs Assessment</a:t>
            </a:r>
            <a:r>
              <a:rPr lang="en-US" sz="800"/>
              <a:t> (2021); BBC, </a:t>
            </a:r>
            <a:r>
              <a:rPr lang="en-US" sz="800" b="0" i="0" u="none" strike="noStrike">
                <a:solidFill>
                  <a:srgbClr val="202224"/>
                </a:solidFill>
                <a:effectLst/>
                <a:hlinkClick r:id="rId12"/>
              </a:rPr>
              <a:t>Japan is recycling food waste</a:t>
            </a:r>
            <a:r>
              <a:rPr lang="en-US" sz="800">
                <a:solidFill>
                  <a:srgbClr val="000000"/>
                </a:solidFill>
              </a:rPr>
              <a:t> </a:t>
            </a:r>
            <a:r>
              <a:rPr lang="en-US" sz="800" b="0" i="0" u="none" strike="noStrike">
                <a:solidFill>
                  <a:srgbClr val="202224"/>
                </a:solidFill>
                <a:effectLst/>
              </a:rPr>
              <a:t>(2024); FMI, </a:t>
            </a:r>
            <a:r>
              <a:rPr lang="en-US" sz="800" b="0" i="0">
                <a:solidFill>
                  <a:srgbClr val="0667AC"/>
                </a:solidFill>
                <a:effectLst/>
                <a:hlinkClick r:id="rId13"/>
              </a:rPr>
              <a:t>Animal Feed Alternative Protein Market Outlook</a:t>
            </a:r>
            <a:r>
              <a:rPr lang="en-US" sz="800">
                <a:solidFill>
                  <a:srgbClr val="000000"/>
                </a:solidFill>
              </a:rPr>
              <a:t> </a:t>
            </a:r>
            <a:r>
              <a:rPr lang="en-US" sz="800" b="0" i="0">
                <a:solidFill>
                  <a:srgbClr val="0667AC"/>
                </a:solidFill>
                <a:effectLst/>
              </a:rPr>
              <a:t>(</a:t>
            </a:r>
            <a:r>
              <a:rPr lang="en-US" sz="800" b="0" i="0">
                <a:effectLst/>
              </a:rPr>
              <a:t>2024).</a:t>
            </a:r>
            <a:endParaRPr lang="en-US" sz="800"/>
          </a:p>
          <a:p>
            <a:r>
              <a:rPr lang="en-US" sz="800">
                <a:solidFill>
                  <a:srgbClr val="000000"/>
                </a:solidFill>
              </a:rPr>
              <a:t>Credit: </a:t>
            </a:r>
            <a:r>
              <a:rPr lang="en-US" sz="800" err="1">
                <a:cs typeface="Arial"/>
              </a:rPr>
              <a:t>Asya</a:t>
            </a:r>
            <a:r>
              <a:rPr lang="en-US" sz="800">
                <a:cs typeface="Arial"/>
              </a:rPr>
              <a:t> </a:t>
            </a:r>
            <a:r>
              <a:rPr lang="en-US" sz="800" err="1">
                <a:cs typeface="Arial"/>
              </a:rPr>
              <a:t>Ikizler</a:t>
            </a:r>
            <a:r>
              <a:rPr lang="en-US" sz="800">
                <a:cs typeface="Arial"/>
              </a:rPr>
              <a:t>, M.A. Miller, </a:t>
            </a:r>
            <a:r>
              <a:rPr lang="en-US" sz="800" err="1">
                <a:cs typeface="Arial"/>
              </a:rPr>
              <a:t>Hyae</a:t>
            </a:r>
            <a:r>
              <a:rPr lang="en-US" sz="800">
                <a:cs typeface="Arial"/>
              </a:rPr>
              <a:t> </a:t>
            </a:r>
            <a:r>
              <a:rPr lang="en-US" sz="800" err="1">
                <a:cs typeface="Arial"/>
              </a:rPr>
              <a:t>Ryung</a:t>
            </a:r>
            <a:r>
              <a:rPr lang="en-US" sz="800">
                <a:cs typeface="Arial"/>
              </a:rPr>
              <a:t> Kim, </a:t>
            </a:r>
            <a:r>
              <a:rPr lang="en-US" sz="800"/>
              <a:t>and </a:t>
            </a:r>
            <a:r>
              <a:rPr lang="en-US" sz="800">
                <a:hlinkClick r:id="rId14"/>
              </a:rPr>
              <a:t>Gernot Wagner</a:t>
            </a:r>
            <a:r>
              <a:rPr lang="en-US" sz="800"/>
              <a:t>. </a:t>
            </a:r>
            <a:r>
              <a:rPr lang="en-US" sz="800">
                <a:hlinkClick r:id="rId15"/>
              </a:rPr>
              <a:t>Share with attribution</a:t>
            </a:r>
            <a:r>
              <a:rPr lang="en-US" sz="800"/>
              <a:t>: </a:t>
            </a:r>
            <a:r>
              <a:rPr lang="en-US" sz="800" err="1"/>
              <a:t>Sayn</a:t>
            </a:r>
            <a:r>
              <a:rPr lang="en-US" sz="800"/>
              <a:t>-Wittgenstein </a:t>
            </a:r>
            <a:r>
              <a:rPr lang="en-US" sz="800" i="1"/>
              <a:t>et al., </a:t>
            </a:r>
            <a:r>
              <a:rPr lang="en-US" sz="800"/>
              <a:t>“</a:t>
            </a:r>
            <a:r>
              <a:rPr lang="en-US" sz="800">
                <a:hlinkClick r:id="rId16"/>
              </a:rPr>
              <a:t>Sustainable Proteins</a:t>
            </a:r>
            <a:r>
              <a:rPr lang="en-US" sz="800"/>
              <a:t>” (16 May 2025).</a:t>
            </a:r>
            <a:endParaRPr lang="en-US" sz="800">
              <a:solidFill>
                <a:srgbClr val="000000"/>
              </a:solidFill>
            </a:endParaRPr>
          </a:p>
        </p:txBody>
      </p:sp>
      <p:pic>
        <p:nvPicPr>
          <p:cNvPr id="29" name="Picture 28" descr="A black background with a black square&#10;&#10;Description automatically generated with medium confidence">
            <a:extLst>
              <a:ext uri="{FF2B5EF4-FFF2-40B4-BE49-F238E27FC236}">
                <a16:creationId xmlns:a16="http://schemas.microsoft.com/office/drawing/2014/main" id="{6CC520A9-C0DA-A8BA-5F42-3F1F8D6C4999}"/>
              </a:ext>
            </a:extLst>
          </p:cNvPr>
          <p:cNvPicPr>
            <a:picLocks noChangeAspect="1"/>
          </p:cNvPicPr>
          <p:nvPr/>
        </p:nvPicPr>
        <p:blipFill>
          <a:blip r:embed="rId17" cstate="print">
            <a:extLst>
              <a:ext uri="{28A0092B-C50C-407E-A947-70E740481C1C}">
                <a14:useLocalDpi xmlns:a14="http://schemas.microsoft.com/office/drawing/2010/main"/>
              </a:ext>
            </a:extLst>
          </a:blip>
          <a:srcRect/>
          <a:stretch/>
        </p:blipFill>
        <p:spPr>
          <a:xfrm>
            <a:off x="3830527" y="1513591"/>
            <a:ext cx="519584" cy="524392"/>
          </a:xfrm>
          <a:prstGeom prst="rect">
            <a:avLst/>
          </a:prstGeom>
        </p:spPr>
      </p:pic>
      <p:pic>
        <p:nvPicPr>
          <p:cNvPr id="31" name="Picture 30" descr="A black background with a black square&#10;&#10;Description automatically generated with medium confidence">
            <a:extLst>
              <a:ext uri="{FF2B5EF4-FFF2-40B4-BE49-F238E27FC236}">
                <a16:creationId xmlns:a16="http://schemas.microsoft.com/office/drawing/2014/main" id="{75310F5C-073F-AFCA-1CD0-18BDC83A5B3C}"/>
              </a:ext>
            </a:extLst>
          </p:cNvPr>
          <p:cNvPicPr>
            <a:picLocks noChangeAspect="1"/>
          </p:cNvPicPr>
          <p:nvPr/>
        </p:nvPicPr>
        <p:blipFill>
          <a:blip r:embed="rId18" cstate="print">
            <a:extLst>
              <a:ext uri="{28A0092B-C50C-407E-A947-70E740481C1C}">
                <a14:useLocalDpi xmlns:a14="http://schemas.microsoft.com/office/drawing/2010/main"/>
              </a:ext>
            </a:extLst>
          </a:blip>
          <a:srcRect/>
          <a:stretch/>
        </p:blipFill>
        <p:spPr>
          <a:xfrm>
            <a:off x="1331188" y="1545114"/>
            <a:ext cx="365322" cy="530224"/>
          </a:xfrm>
          <a:prstGeom prst="rect">
            <a:avLst/>
          </a:prstGeom>
        </p:spPr>
      </p:pic>
      <p:pic>
        <p:nvPicPr>
          <p:cNvPr id="35" name="Picture 34" descr="A black background with a black square&#10;&#10;Description automatically generated with medium confidence">
            <a:extLst>
              <a:ext uri="{FF2B5EF4-FFF2-40B4-BE49-F238E27FC236}">
                <a16:creationId xmlns:a16="http://schemas.microsoft.com/office/drawing/2014/main" id="{97E1B538-67B9-03E0-E462-99E5C1683D04}"/>
              </a:ext>
            </a:extLst>
          </p:cNvPr>
          <p:cNvPicPr>
            <a:picLocks noChangeAspect="1"/>
          </p:cNvPicPr>
          <p:nvPr/>
        </p:nvPicPr>
        <p:blipFill>
          <a:blip r:embed="rId19" cstate="print">
            <a:extLst>
              <a:ext uri="{28A0092B-C50C-407E-A947-70E740481C1C}">
                <a14:useLocalDpi xmlns:a14="http://schemas.microsoft.com/office/drawing/2010/main"/>
              </a:ext>
            </a:extLst>
          </a:blip>
          <a:srcRect/>
          <a:stretch/>
        </p:blipFill>
        <p:spPr>
          <a:xfrm>
            <a:off x="6511701" y="1606719"/>
            <a:ext cx="480291" cy="335822"/>
          </a:xfrm>
          <a:prstGeom prst="rect">
            <a:avLst/>
          </a:prstGeom>
        </p:spPr>
      </p:pic>
      <p:pic>
        <p:nvPicPr>
          <p:cNvPr id="40" name="Picture 39" descr="A black background with a black square&#10;&#10;Description automatically generated with medium confidence">
            <a:extLst>
              <a:ext uri="{FF2B5EF4-FFF2-40B4-BE49-F238E27FC236}">
                <a16:creationId xmlns:a16="http://schemas.microsoft.com/office/drawing/2014/main" id="{9017AA1E-4BBE-B048-67E6-F1C87CC4BD5D}"/>
              </a:ext>
            </a:extLst>
          </p:cNvPr>
          <p:cNvPicPr>
            <a:picLocks noChangeAspect="1"/>
          </p:cNvPicPr>
          <p:nvPr/>
        </p:nvPicPr>
        <p:blipFill>
          <a:blip r:embed="rId20" cstate="print">
            <a:extLst>
              <a:ext uri="{28A0092B-C50C-407E-A947-70E740481C1C}">
                <a14:useLocalDpi xmlns:a14="http://schemas.microsoft.com/office/drawing/2010/main"/>
              </a:ext>
            </a:extLst>
          </a:blip>
          <a:srcRect/>
          <a:stretch/>
        </p:blipFill>
        <p:spPr>
          <a:xfrm>
            <a:off x="9195997" y="1568950"/>
            <a:ext cx="519584" cy="367816"/>
          </a:xfrm>
          <a:prstGeom prst="rect">
            <a:avLst/>
          </a:prstGeom>
        </p:spPr>
      </p:pic>
      <p:sp>
        <p:nvSpPr>
          <p:cNvPr id="16" name="Chevron 2">
            <a:extLst>
              <a:ext uri="{FF2B5EF4-FFF2-40B4-BE49-F238E27FC236}">
                <a16:creationId xmlns:a16="http://schemas.microsoft.com/office/drawing/2014/main" id="{5FF9B750-F1D0-F910-B2A5-5FF5D4D04715}"/>
              </a:ext>
            </a:extLst>
          </p:cNvPr>
          <p:cNvSpPr/>
          <p:nvPr/>
        </p:nvSpPr>
        <p:spPr bwMode="gray">
          <a:xfrm>
            <a:off x="1964633" y="25336"/>
            <a:ext cx="2077015" cy="359675"/>
          </a:xfrm>
          <a:prstGeom prst="chevron">
            <a:avLst>
              <a:gd name="adj" fmla="val 23887"/>
            </a:avLst>
          </a:prstGeom>
          <a:solidFill>
            <a:srgbClr val="31667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Industrial Livestock</a:t>
            </a:r>
          </a:p>
        </p:txBody>
      </p:sp>
    </p:spTree>
    <p:extLst>
      <p:ext uri="{BB962C8B-B14F-4D97-AF65-F5344CB8AC3E}">
        <p14:creationId xmlns:p14="http://schemas.microsoft.com/office/powerpoint/2010/main" val="41314566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76D31-7A41-7184-3C61-A8F355C05F2B}"/>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4EAE9FEC-C34C-6B15-CA35-F11E9FE46727}"/>
              </a:ext>
            </a:extLst>
          </p:cNvPr>
          <p:cNvGraphicFramePr>
            <a:graphicFrameLocks noChangeAspect="1"/>
          </p:cNvGraphicFramePr>
          <p:nvPr>
            <p:custDataLst>
              <p:tags r:id="rId3"/>
            </p:custDataLst>
            <p:extLst>
              <p:ext uri="{D42A27DB-BD31-4B8C-83A1-F6EECF244321}">
                <p14:modId xmlns:p14="http://schemas.microsoft.com/office/powerpoint/2010/main" val="28440188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942" name="think-cell Slide" r:id="rId38" imgW="592" imgH="591" progId="TCLayout.ActiveDocument.1">
                  <p:embed/>
                </p:oleObj>
              </mc:Choice>
              <mc:Fallback>
                <p:oleObj name="think-cell Slide" r:id="rId38" imgW="592" imgH="591" progId="TCLayout.ActiveDocument.1">
                  <p:embed/>
                  <p:pic>
                    <p:nvPicPr>
                      <p:cNvPr id="5" name="think-cell data - do not delete" hidden="1">
                        <a:extLst>
                          <a:ext uri="{FF2B5EF4-FFF2-40B4-BE49-F238E27FC236}">
                            <a16:creationId xmlns:a16="http://schemas.microsoft.com/office/drawing/2014/main" id="{4EAE9FEC-C34C-6B15-CA35-F11E9FE46727}"/>
                          </a:ext>
                        </a:extLst>
                      </p:cNvPr>
                      <p:cNvPicPr/>
                      <p:nvPr/>
                    </p:nvPicPr>
                    <p:blipFill>
                      <a:blip r:embed="rId39"/>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A8956B67-8B95-D227-67B0-944EE2736806}"/>
              </a:ext>
            </a:extLst>
          </p:cNvPr>
          <p:cNvSpPr>
            <a:spLocks noGrp="1"/>
          </p:cNvSpPr>
          <p:nvPr>
            <p:ph type="title"/>
          </p:nvPr>
        </p:nvSpPr>
        <p:spPr>
          <a:xfrm>
            <a:off x="342801" y="537207"/>
            <a:ext cx="11501718" cy="785670"/>
          </a:xfrm>
        </p:spPr>
        <p:txBody>
          <a:bodyPr vert="horz">
            <a:noAutofit/>
          </a:bodyPr>
          <a:lstStyle/>
          <a:p>
            <a:r>
              <a:rPr lang="en-US"/>
              <a:t>Innovafeed leading the production of animal and aquaculture feed from insects, funded by Cargill, the EU, and the USDA</a:t>
            </a:r>
          </a:p>
        </p:txBody>
      </p:sp>
      <p:sp>
        <p:nvSpPr>
          <p:cNvPr id="2" name="btfpNotesBox292759">
            <a:extLst>
              <a:ext uri="{FF2B5EF4-FFF2-40B4-BE49-F238E27FC236}">
                <a16:creationId xmlns:a16="http://schemas.microsoft.com/office/drawing/2014/main" id="{FD71C520-66A5-58FA-873A-484D8DCADDBA}"/>
              </a:ext>
            </a:extLst>
          </p:cNvPr>
          <p:cNvSpPr txBox="1"/>
          <p:nvPr>
            <p:custDataLst>
              <p:tags r:id="rId4"/>
            </p:custDataLst>
          </p:nvPr>
        </p:nvSpPr>
        <p:spPr bwMode="gray">
          <a:xfrm>
            <a:off x="329184" y="6419088"/>
            <a:ext cx="9167553" cy="369332"/>
          </a:xfrm>
          <a:prstGeom prst="rect">
            <a:avLst/>
          </a:prstGeom>
          <a:noFill/>
        </p:spPr>
        <p:txBody>
          <a:bodyPr vert="horz" wrap="square" lIns="0" tIns="0" rIns="0" bIns="0" rtlCol="0" anchor="b">
            <a:spAutoFit/>
          </a:bodyPr>
          <a:lstStyle/>
          <a:p>
            <a:r>
              <a:rPr lang="en-US" sz="800">
                <a:solidFill>
                  <a:srgbClr val="000000"/>
                </a:solidFill>
              </a:rPr>
              <a:t>* Produced from traceable soy supply chains.</a:t>
            </a:r>
          </a:p>
          <a:p>
            <a:r>
              <a:rPr lang="en-US" sz="800">
                <a:solidFill>
                  <a:srgbClr val="000000"/>
                </a:solidFill>
              </a:rPr>
              <a:t>Sources:</a:t>
            </a:r>
            <a:r>
              <a:rPr lang="en-US" sz="800">
                <a:solidFill>
                  <a:srgbClr val="000000"/>
                </a:solidFill>
                <a:ea typeface="+mn-lt"/>
                <a:cs typeface="+mn-lt"/>
              </a:rPr>
              <a:t> MDPI, </a:t>
            </a:r>
            <a:r>
              <a:rPr lang="en-US" sz="800">
                <a:solidFill>
                  <a:srgbClr val="000000"/>
                </a:solidFill>
                <a:ea typeface="+mn-lt"/>
                <a:cs typeface="+mn-lt"/>
                <a:hlinkClick r:id="rId40"/>
              </a:rPr>
              <a:t>LCA analysis</a:t>
            </a:r>
            <a:r>
              <a:rPr lang="en-US" sz="800">
                <a:solidFill>
                  <a:srgbClr val="000000"/>
                </a:solidFill>
              </a:rPr>
              <a:t> </a:t>
            </a:r>
            <a:r>
              <a:rPr lang="en-US" sz="800">
                <a:solidFill>
                  <a:srgbClr val="000000"/>
                </a:solidFill>
                <a:ea typeface="+mn-lt"/>
                <a:cs typeface="+mn-lt"/>
              </a:rPr>
              <a:t>(2020); </a:t>
            </a:r>
            <a:r>
              <a:rPr lang="en-US" sz="800" err="1">
                <a:solidFill>
                  <a:srgbClr val="000000"/>
                </a:solidFill>
                <a:ea typeface="+mn-lt"/>
                <a:cs typeface="+mn-lt"/>
              </a:rPr>
              <a:t>Innovafeed</a:t>
            </a:r>
            <a:r>
              <a:rPr lang="en-US" sz="800">
                <a:solidFill>
                  <a:srgbClr val="000000"/>
                </a:solidFill>
                <a:ea typeface="+mn-lt"/>
                <a:cs typeface="+mn-lt"/>
              </a:rPr>
              <a:t>, </a:t>
            </a:r>
            <a:r>
              <a:rPr lang="en-US" sz="800">
                <a:solidFill>
                  <a:srgbClr val="000000"/>
                </a:solidFill>
                <a:ea typeface="+mn-lt"/>
                <a:cs typeface="+mn-lt"/>
                <a:hlinkClick r:id="rId41"/>
              </a:rPr>
              <a:t>Impact report</a:t>
            </a:r>
            <a:r>
              <a:rPr lang="en-US" sz="800">
                <a:solidFill>
                  <a:srgbClr val="000000"/>
                </a:solidFill>
                <a:ea typeface="+mn-lt"/>
                <a:cs typeface="+mn-lt"/>
              </a:rPr>
              <a:t> (2024); </a:t>
            </a:r>
            <a:r>
              <a:rPr lang="en-US" sz="800" err="1">
                <a:solidFill>
                  <a:srgbClr val="000000"/>
                </a:solidFill>
                <a:ea typeface="+mn-lt"/>
                <a:cs typeface="+mn-lt"/>
              </a:rPr>
              <a:t>Crunchbase</a:t>
            </a:r>
            <a:r>
              <a:rPr lang="en-US" sz="800">
                <a:solidFill>
                  <a:srgbClr val="000000"/>
                </a:solidFill>
                <a:ea typeface="+mn-lt"/>
                <a:cs typeface="+mn-lt"/>
              </a:rPr>
              <a:t>, </a:t>
            </a:r>
            <a:r>
              <a:rPr lang="en-US" sz="800" err="1">
                <a:solidFill>
                  <a:srgbClr val="000000"/>
                </a:solidFill>
                <a:ea typeface="+mn-lt"/>
                <a:cs typeface="+mn-lt"/>
                <a:hlinkClick r:id="rId42"/>
              </a:rPr>
              <a:t>Innovafeed</a:t>
            </a:r>
            <a:r>
              <a:rPr lang="en-US" sz="800">
                <a:solidFill>
                  <a:srgbClr val="000000"/>
                </a:solidFill>
                <a:ea typeface="+mn-lt"/>
                <a:cs typeface="+mn-lt"/>
              </a:rPr>
              <a:t> (2024); </a:t>
            </a:r>
            <a:r>
              <a:rPr lang="en-US" sz="800" err="1">
                <a:solidFill>
                  <a:srgbClr val="000000"/>
                </a:solidFill>
                <a:ea typeface="+mn-lt"/>
                <a:cs typeface="+mn-lt"/>
              </a:rPr>
              <a:t>Innovafeed</a:t>
            </a:r>
            <a:r>
              <a:rPr lang="en-US" sz="800">
                <a:solidFill>
                  <a:srgbClr val="000000"/>
                </a:solidFill>
                <a:ea typeface="+mn-lt"/>
                <a:cs typeface="+mn-lt"/>
              </a:rPr>
              <a:t>, </a:t>
            </a:r>
            <a:r>
              <a:rPr lang="en-US" sz="800">
                <a:solidFill>
                  <a:srgbClr val="000000"/>
                </a:solidFill>
                <a:ea typeface="+mn-lt"/>
                <a:cs typeface="+mn-lt"/>
                <a:hlinkClick r:id="rId43"/>
              </a:rPr>
              <a:t>Our story </a:t>
            </a:r>
            <a:r>
              <a:rPr lang="en-US" sz="800">
                <a:solidFill>
                  <a:srgbClr val="000000"/>
                </a:solidFill>
                <a:ea typeface="+mn-lt"/>
                <a:cs typeface="+mn-lt"/>
              </a:rPr>
              <a:t>(2024); </a:t>
            </a:r>
            <a:r>
              <a:rPr lang="en-US" sz="800" err="1">
                <a:solidFill>
                  <a:srgbClr val="000000"/>
                </a:solidFill>
                <a:ea typeface="+mn-lt"/>
                <a:cs typeface="+mn-lt"/>
                <a:hlinkClick r:id="rId44"/>
              </a:rPr>
              <a:t>Factset</a:t>
            </a:r>
            <a:r>
              <a:rPr lang="en-US" sz="800">
                <a:solidFill>
                  <a:srgbClr val="000000"/>
                </a:solidFill>
                <a:ea typeface="+mn-lt"/>
                <a:cs typeface="+mn-lt"/>
              </a:rPr>
              <a:t> (2024).</a:t>
            </a:r>
          </a:p>
          <a:p>
            <a:r>
              <a:rPr lang="en-US" sz="800">
                <a:solidFill>
                  <a:srgbClr val="000000"/>
                </a:solidFill>
              </a:rPr>
              <a:t>Credit: </a:t>
            </a:r>
            <a:r>
              <a:rPr lang="en-US" sz="800" err="1">
                <a:solidFill>
                  <a:srgbClr val="000000"/>
                </a:solidFill>
                <a:cs typeface="Arial"/>
              </a:rPr>
              <a:t>Asya</a:t>
            </a:r>
            <a:r>
              <a:rPr lang="en-US" sz="800">
                <a:solidFill>
                  <a:srgbClr val="000000"/>
                </a:solidFill>
                <a:cs typeface="Arial"/>
              </a:rPr>
              <a:t> </a:t>
            </a:r>
            <a:r>
              <a:rPr lang="en-US" sz="800" err="1">
                <a:solidFill>
                  <a:srgbClr val="000000"/>
                </a:solidFill>
                <a:cs typeface="Arial"/>
              </a:rPr>
              <a:t>Ikizler</a:t>
            </a:r>
            <a:r>
              <a:rPr lang="en-US" sz="800">
                <a:solidFill>
                  <a:srgbClr val="000000"/>
                </a:solidFill>
                <a:cs typeface="Arial"/>
              </a:rPr>
              <a:t> </a:t>
            </a:r>
            <a:r>
              <a:rPr lang="en-US" sz="800"/>
              <a:t>and </a:t>
            </a:r>
            <a:r>
              <a:rPr lang="en-US" sz="800">
                <a:hlinkClick r:id="rId45"/>
              </a:rPr>
              <a:t>Gernot Wagner</a:t>
            </a:r>
            <a:r>
              <a:rPr lang="en-US" sz="800"/>
              <a:t>. </a:t>
            </a:r>
            <a:r>
              <a:rPr lang="en-US" sz="800">
                <a:hlinkClick r:id="rId46"/>
              </a:rPr>
              <a:t>Share with attribution</a:t>
            </a:r>
            <a:r>
              <a:rPr lang="en-US" sz="800"/>
              <a:t>: </a:t>
            </a:r>
            <a:r>
              <a:rPr lang="en-US" sz="800" err="1"/>
              <a:t>Sayn</a:t>
            </a:r>
            <a:r>
              <a:rPr lang="en-US" sz="800"/>
              <a:t>-Wittgenstein </a:t>
            </a:r>
            <a:r>
              <a:rPr lang="en-US" sz="800" i="1"/>
              <a:t>et al., </a:t>
            </a:r>
            <a:r>
              <a:rPr lang="en-US" sz="800"/>
              <a:t>“</a:t>
            </a:r>
            <a:r>
              <a:rPr lang="en-US" sz="800">
                <a:hlinkClick r:id="rId47"/>
              </a:rPr>
              <a:t>Sustainable Proteins</a:t>
            </a:r>
            <a:r>
              <a:rPr lang="en-US" sz="800"/>
              <a:t>” (16 May 2025).</a:t>
            </a:r>
            <a:endParaRPr lang="en-US" sz="800">
              <a:solidFill>
                <a:srgbClr val="000000"/>
              </a:solidFill>
            </a:endParaRPr>
          </a:p>
        </p:txBody>
      </p:sp>
      <p:graphicFrame>
        <p:nvGraphicFramePr>
          <p:cNvPr id="21" name="Table 20">
            <a:extLst>
              <a:ext uri="{FF2B5EF4-FFF2-40B4-BE49-F238E27FC236}">
                <a16:creationId xmlns:a16="http://schemas.microsoft.com/office/drawing/2014/main" id="{41DECECF-78DA-AA53-F6D6-414C22D9A9AD}"/>
              </a:ext>
            </a:extLst>
          </p:cNvPr>
          <p:cNvGraphicFramePr>
            <a:graphicFrameLocks noGrp="1"/>
          </p:cNvGraphicFramePr>
          <p:nvPr>
            <p:extLst>
              <p:ext uri="{D42A27DB-BD31-4B8C-83A1-F6EECF244321}">
                <p14:modId xmlns:p14="http://schemas.microsoft.com/office/powerpoint/2010/main" val="274611828"/>
              </p:ext>
            </p:extLst>
          </p:nvPr>
        </p:nvGraphicFramePr>
        <p:xfrm>
          <a:off x="5013326" y="1564955"/>
          <a:ext cx="6848475" cy="4517060"/>
        </p:xfrm>
        <a:graphic>
          <a:graphicData uri="http://schemas.openxmlformats.org/drawingml/2006/table">
            <a:tbl>
              <a:tblPr firstRow="1" bandRow="1">
                <a:tableStyleId>{2D5ABB26-0587-4C30-8999-92F81FD0307C}</a:tableStyleId>
              </a:tblPr>
              <a:tblGrid>
                <a:gridCol w="1570286">
                  <a:extLst>
                    <a:ext uri="{9D8B030D-6E8A-4147-A177-3AD203B41FA5}">
                      <a16:colId xmlns:a16="http://schemas.microsoft.com/office/drawing/2014/main" val="1209005246"/>
                    </a:ext>
                  </a:extLst>
                </a:gridCol>
                <a:gridCol w="5278189">
                  <a:extLst>
                    <a:ext uri="{9D8B030D-6E8A-4147-A177-3AD203B41FA5}">
                      <a16:colId xmlns:a16="http://schemas.microsoft.com/office/drawing/2014/main" val="2625873288"/>
                    </a:ext>
                  </a:extLst>
                </a:gridCol>
              </a:tblGrid>
              <a:tr h="718144">
                <a:tc>
                  <a:txBody>
                    <a:bodyPr/>
                    <a:lstStyle/>
                    <a:p>
                      <a:pPr marL="0" indent="0">
                        <a:spcBef>
                          <a:spcPts val="0"/>
                        </a:spcBef>
                        <a:buNone/>
                      </a:pPr>
                      <a:r>
                        <a:rPr lang="en-US" sz="1000" b="1"/>
                        <a:t>Climate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lvl="0" indent="-177800" algn="l">
                        <a:lnSpc>
                          <a:spcPct val="100000"/>
                        </a:lnSpc>
                        <a:spcBef>
                          <a:spcPts val="0"/>
                        </a:spcBef>
                        <a:spcAft>
                          <a:spcPts val="0"/>
                        </a:spcAft>
                        <a:buFont typeface="Arial"/>
                        <a:buChar char="•"/>
                      </a:pPr>
                      <a:r>
                        <a:rPr lang="en-US" sz="1000" b="0" i="0" u="none" strike="noStrike" noProof="0">
                          <a:latin typeface="Arial"/>
                        </a:rPr>
                        <a:t>Insect meal reduces GHG emissions by </a:t>
                      </a:r>
                      <a:r>
                        <a:rPr lang="en-US" sz="1000" b="1" i="0" u="none" strike="noStrike" noProof="0">
                          <a:latin typeface="Arial"/>
                        </a:rPr>
                        <a:t>75%</a:t>
                      </a:r>
                      <a:r>
                        <a:rPr lang="en-US" sz="1000" b="0" i="0" u="none" strike="noStrike" noProof="0">
                          <a:latin typeface="Arial"/>
                        </a:rPr>
                        <a:t> compared to fishmeal</a:t>
                      </a:r>
                    </a:p>
                    <a:p>
                      <a:pPr marL="177800" lvl="0" indent="-177800" algn="l">
                        <a:lnSpc>
                          <a:spcPct val="100000"/>
                        </a:lnSpc>
                        <a:spcBef>
                          <a:spcPts val="0"/>
                        </a:spcBef>
                        <a:spcAft>
                          <a:spcPts val="0"/>
                        </a:spcAft>
                        <a:buFont typeface="Arial"/>
                        <a:buChar char="•"/>
                      </a:pPr>
                      <a:r>
                        <a:rPr lang="en-US" sz="1000" b="0" i="0" u="none" strike="noStrike" noProof="0">
                          <a:latin typeface="+mn-lt"/>
                        </a:rPr>
                        <a:t>Insect oil reduces GHG emissions by </a:t>
                      </a:r>
                      <a:r>
                        <a:rPr lang="en-US" sz="1000" b="1" i="0" u="none" strike="noStrike" noProof="0">
                          <a:latin typeface="+mn-lt"/>
                        </a:rPr>
                        <a:t>83%</a:t>
                      </a:r>
                      <a:r>
                        <a:rPr lang="en-US" sz="1000" b="0" i="0" u="none" strike="noStrike" noProof="0">
                          <a:latin typeface="+mn-lt"/>
                        </a:rPr>
                        <a:t> compared to traceable soy oil and </a:t>
                      </a:r>
                      <a:r>
                        <a:rPr lang="en-US" sz="1000" b="1" i="0" u="none" strike="noStrike" noProof="0">
                          <a:latin typeface="+mn-lt"/>
                        </a:rPr>
                        <a:t>95%</a:t>
                      </a:r>
                      <a:r>
                        <a:rPr lang="en-US" sz="1000" b="0" i="0" u="none" strike="noStrike" noProof="0">
                          <a:latin typeface="+mn-lt"/>
                        </a:rPr>
                        <a:t> to untraceable soy oil</a:t>
                      </a:r>
                    </a:p>
                    <a:p>
                      <a:pPr marL="177800" lvl="0" indent="-177800" algn="l">
                        <a:lnSpc>
                          <a:spcPct val="100000"/>
                        </a:lnSpc>
                        <a:spcBef>
                          <a:spcPts val="0"/>
                        </a:spcBef>
                        <a:spcAft>
                          <a:spcPts val="0"/>
                        </a:spcAft>
                        <a:buFont typeface="Arial"/>
                        <a:buChar char="•"/>
                      </a:pPr>
                      <a:r>
                        <a:rPr lang="en-US" sz="1000" b="0" i="0" u="none" strike="noStrike" noProof="0">
                          <a:latin typeface="Arial"/>
                        </a:rPr>
                        <a:t>Utilizes </a:t>
                      </a:r>
                      <a:r>
                        <a:rPr lang="en-US" sz="1000" b="1" i="0" u="none" strike="noStrike" noProof="0">
                          <a:latin typeface="Arial"/>
                        </a:rPr>
                        <a:t>89% less land,</a:t>
                      </a:r>
                      <a:r>
                        <a:rPr lang="en-US" sz="1000" b="0" i="0" u="none" strike="noStrike" noProof="0">
                          <a:latin typeface="Arial"/>
                        </a:rPr>
                        <a:t> freeing up agricultural space for other uses or carbon sinks</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05080875"/>
                  </a:ext>
                </a:extLst>
              </a:tr>
              <a:tr h="565629">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1000" b="1"/>
                        <a:t>Expansion</a:t>
                      </a:r>
                    </a:p>
                    <a:p>
                      <a:pPr marL="0" marR="0" lvl="0" indent="0" algn="l">
                        <a:lnSpc>
                          <a:spcPct val="100000"/>
                        </a:lnSpc>
                        <a:spcBef>
                          <a:spcPts val="0"/>
                        </a:spcBef>
                        <a:spcAft>
                          <a:spcPts val="0"/>
                        </a:spcAft>
                        <a:buNone/>
                      </a:pPr>
                      <a:endParaRPr lang="en-US" sz="1000" b="1"/>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marR="0" lvl="0" indent="-177800" algn="l" defTabSz="711200" rtl="0" eaLnBrk="1" fontAlgn="auto" latinLnBrk="0" hangingPunct="1">
                        <a:lnSpc>
                          <a:spcPct val="100000"/>
                        </a:lnSpc>
                        <a:spcBef>
                          <a:spcPts val="0"/>
                        </a:spcBef>
                        <a:spcAft>
                          <a:spcPts val="0"/>
                        </a:spcAft>
                        <a:buClrTx/>
                        <a:buSzTx/>
                        <a:buFont typeface="Arial"/>
                        <a:buChar char="•"/>
                        <a:tabLst/>
                        <a:defRPr/>
                      </a:pPr>
                      <a:r>
                        <a:rPr lang="en-US" sz="1000"/>
                        <a:t>Its Nesle production site in France expanded three times and </a:t>
                      </a:r>
                      <a:r>
                        <a:rPr lang="en-US" sz="1000" b="0" i="0" u="none" strike="noStrike" kern="1200">
                          <a:solidFill>
                            <a:schemeClr val="tx1"/>
                          </a:solidFill>
                          <a:effectLst/>
                          <a:latin typeface="Arial" panose="020B0604020202020204" pitchFamily="34" charset="0"/>
                          <a:ea typeface="+mn-ea"/>
                          <a:cs typeface="Arial" panose="020B0604020202020204" pitchFamily="34" charset="0"/>
                        </a:rPr>
                        <a:t>has the </a:t>
                      </a:r>
                      <a:r>
                        <a:rPr lang="en-US" sz="1000" b="1" i="0" u="none" strike="noStrike" kern="1200">
                          <a:solidFill>
                            <a:schemeClr val="tx1"/>
                          </a:solidFill>
                          <a:effectLst/>
                          <a:latin typeface="Arial" panose="020B0604020202020204" pitchFamily="34" charset="0"/>
                          <a:ea typeface="+mn-ea"/>
                          <a:cs typeface="Arial" panose="020B0604020202020204" pitchFamily="34" charset="0"/>
                        </a:rPr>
                        <a:t>largest insect production capacity </a:t>
                      </a:r>
                      <a:r>
                        <a:rPr lang="en-US" sz="1000" b="0" i="0" u="none" strike="noStrike" kern="1200">
                          <a:solidFill>
                            <a:schemeClr val="tx1"/>
                          </a:solidFill>
                          <a:effectLst/>
                          <a:latin typeface="Arial" panose="020B0604020202020204" pitchFamily="34" charset="0"/>
                          <a:ea typeface="+mn-ea"/>
                          <a:cs typeface="Arial" panose="020B0604020202020204" pitchFamily="34" charset="0"/>
                        </a:rPr>
                        <a:t>in the world</a:t>
                      </a:r>
                      <a:endParaRPr lang="en-US" sz="1000"/>
                    </a:p>
                    <a:p>
                      <a:pPr marL="177800" lvl="0" indent="-177800" algn="l">
                        <a:lnSpc>
                          <a:spcPct val="100000"/>
                        </a:lnSpc>
                        <a:spcBef>
                          <a:spcPts val="0"/>
                        </a:spcBef>
                        <a:spcAft>
                          <a:spcPts val="0"/>
                        </a:spcAft>
                        <a:buFont typeface="Arial"/>
                        <a:buChar char="•"/>
                      </a:pPr>
                      <a:r>
                        <a:rPr lang="en-US" sz="1000"/>
                        <a:t>Expanded into the United States in 2024 and opened its insect innovation center</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87815052"/>
                  </a:ext>
                </a:extLst>
              </a:tr>
              <a:tr h="1328207">
                <a:tc>
                  <a:txBody>
                    <a:bodyPr/>
                    <a:lstStyle/>
                    <a:p>
                      <a:pPr marL="0" marR="0" lvl="0" indent="0" algn="l" defTabSz="711200" rtl="0" eaLnBrk="1" fontAlgn="auto" latinLnBrk="0" hangingPunct="1">
                        <a:lnSpc>
                          <a:spcPct val="100000"/>
                        </a:lnSpc>
                        <a:spcBef>
                          <a:spcPts val="0"/>
                        </a:spcBef>
                        <a:spcAft>
                          <a:spcPts val="0"/>
                        </a:spcAft>
                        <a:buClr>
                          <a:schemeClr val="accent1"/>
                        </a:buClr>
                        <a:buSzPct val="100000"/>
                        <a:buFontTx/>
                        <a:buNone/>
                        <a:tabLst/>
                        <a:defRPr/>
                      </a:pPr>
                      <a:r>
                        <a:rPr lang="en-US" sz="1000" b="1"/>
                        <a:t>Product &amp; innovations</a:t>
                      </a:r>
                    </a:p>
                    <a:p>
                      <a:pPr marL="0" lvl="0" indent="0" algn="l" defTabSz="711200" rtl="0" eaLnBrk="1" latinLnBrk="0" hangingPunct="1">
                        <a:lnSpc>
                          <a:spcPct val="100000"/>
                        </a:lnSpc>
                        <a:spcBef>
                          <a:spcPts val="0"/>
                        </a:spcBef>
                        <a:spcAft>
                          <a:spcPts val="0"/>
                        </a:spcAft>
                        <a:buClr>
                          <a:schemeClr val="accent1"/>
                        </a:buClr>
                        <a:buSzPct val="100000"/>
                        <a:buFontTx/>
                        <a:buNone/>
                      </a:pPr>
                      <a:endParaRPr lang="en-US" sz="1000" b="1"/>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marR="0" lvl="0" indent="-177800" algn="l" defTabSz="711200" rtl="0" eaLnBrk="1" fontAlgn="auto" latinLnBrk="0" hangingPunct="1">
                        <a:lnSpc>
                          <a:spcPct val="100000"/>
                        </a:lnSpc>
                        <a:spcBef>
                          <a:spcPts val="0"/>
                        </a:spcBef>
                        <a:spcAft>
                          <a:spcPts val="0"/>
                        </a:spcAft>
                        <a:buClrTx/>
                        <a:buSzTx/>
                        <a:buFont typeface="Arial"/>
                        <a:buChar char="•"/>
                        <a:tabLst/>
                        <a:defRPr/>
                      </a:pPr>
                      <a:r>
                        <a:rPr lang="en-US" sz="1000" b="0" i="0" u="none" strike="noStrike" kern="1200">
                          <a:solidFill>
                            <a:schemeClr val="tx1"/>
                          </a:solidFill>
                          <a:effectLst/>
                          <a:latin typeface="Arial" panose="020B0604020202020204" pitchFamily="34" charset="0"/>
                          <a:ea typeface="+mn-ea"/>
                          <a:cs typeface="Arial" panose="020B0604020202020204" pitchFamily="34" charset="0"/>
                        </a:rPr>
                        <a:t>Cultivates </a:t>
                      </a:r>
                      <a:r>
                        <a:rPr lang="en-US" sz="1000" b="1" i="0" u="none" strike="noStrike" kern="1200">
                          <a:solidFill>
                            <a:schemeClr val="tx1"/>
                          </a:solidFill>
                          <a:effectLst/>
                          <a:latin typeface="Arial" panose="020B0604020202020204" pitchFamily="34" charset="0"/>
                          <a:ea typeface="+mn-ea"/>
                          <a:cs typeface="Arial" panose="020B0604020202020204" pitchFamily="34" charset="0"/>
                        </a:rPr>
                        <a:t>black soldier flies </a:t>
                      </a:r>
                      <a:r>
                        <a:rPr lang="en-US" sz="1000" b="0" i="0" u="none" strike="noStrike" kern="1200">
                          <a:solidFill>
                            <a:schemeClr val="tx1"/>
                          </a:solidFill>
                          <a:effectLst/>
                          <a:latin typeface="Arial" panose="020B0604020202020204" pitchFamily="34" charset="0"/>
                          <a:ea typeface="+mn-ea"/>
                          <a:cs typeface="Arial" panose="020B0604020202020204" pitchFamily="34" charset="0"/>
                        </a:rPr>
                        <a:t>and produces a range of products such as </a:t>
                      </a:r>
                      <a:r>
                        <a:rPr lang="en-US" sz="1000" b="1" i="0" u="none" strike="noStrike" kern="1200">
                          <a:solidFill>
                            <a:schemeClr val="tx1"/>
                          </a:solidFill>
                          <a:effectLst/>
                          <a:latin typeface="Arial" panose="020B0604020202020204" pitchFamily="34" charset="0"/>
                          <a:ea typeface="+mn-ea"/>
                          <a:cs typeface="Arial" panose="020B0604020202020204" pitchFamily="34" charset="0"/>
                        </a:rPr>
                        <a:t>meals and oil to feed chickens, pigs, and aquaculture</a:t>
                      </a:r>
                      <a:r>
                        <a:rPr lang="en-US" sz="1000" b="0" i="0" u="none" strike="noStrike" kern="1200">
                          <a:solidFill>
                            <a:schemeClr val="tx1"/>
                          </a:solidFill>
                          <a:effectLst/>
                          <a:latin typeface="Arial" panose="020B0604020202020204" pitchFamily="34" charset="0"/>
                          <a:ea typeface="+mn-ea"/>
                          <a:cs typeface="Arial" panose="020B0604020202020204" pitchFamily="34" charset="0"/>
                        </a:rPr>
                        <a:t>, as well as </a:t>
                      </a:r>
                      <a:r>
                        <a:rPr lang="en-US" sz="1000" b="1" i="0" u="none" strike="noStrike" kern="1200">
                          <a:solidFill>
                            <a:schemeClr val="tx1"/>
                          </a:solidFill>
                          <a:effectLst/>
                          <a:latin typeface="Arial" panose="020B0604020202020204" pitchFamily="34" charset="0"/>
                          <a:ea typeface="+mn-ea"/>
                          <a:cs typeface="Arial" panose="020B0604020202020204" pitchFamily="34" charset="0"/>
                        </a:rPr>
                        <a:t>natural fertilizers </a:t>
                      </a:r>
                    </a:p>
                    <a:p>
                      <a:pPr marL="177800" marR="0" lvl="0" indent="-177800" algn="l" defTabSz="711200" rtl="0" eaLnBrk="1" fontAlgn="auto" latinLnBrk="0" hangingPunct="1">
                        <a:lnSpc>
                          <a:spcPct val="100000"/>
                        </a:lnSpc>
                        <a:spcBef>
                          <a:spcPts val="0"/>
                        </a:spcBef>
                        <a:spcAft>
                          <a:spcPts val="0"/>
                        </a:spcAft>
                        <a:buClrTx/>
                        <a:buSzTx/>
                        <a:buFont typeface="Arial"/>
                        <a:buChar char="•"/>
                        <a:tabLst/>
                        <a:defRPr/>
                      </a:pPr>
                      <a:r>
                        <a:rPr lang="en-US" sz="1000" b="0" i="0" u="none" strike="noStrike" kern="1200">
                          <a:solidFill>
                            <a:schemeClr val="tx1"/>
                          </a:solidFill>
                          <a:effectLst/>
                          <a:latin typeface="Arial" panose="020B0604020202020204" pitchFamily="34" charset="0"/>
                          <a:ea typeface="+mn-ea"/>
                          <a:cs typeface="Arial" panose="020B0604020202020204" pitchFamily="34" charset="0"/>
                        </a:rPr>
                        <a:t>Launched the world's first </a:t>
                      </a:r>
                      <a:r>
                        <a:rPr lang="en-US" sz="1000" b="1" i="0" u="none" strike="noStrike" kern="1200">
                          <a:solidFill>
                            <a:schemeClr val="tx1"/>
                          </a:solidFill>
                          <a:effectLst/>
                          <a:latin typeface="Arial" panose="020B0604020202020204" pitchFamily="34" charset="0"/>
                          <a:ea typeface="+mn-ea"/>
                          <a:cs typeface="Arial" panose="020B0604020202020204" pitchFamily="34" charset="0"/>
                        </a:rPr>
                        <a:t>insect protein-fed trout value chain in 2018 </a:t>
                      </a:r>
                      <a:r>
                        <a:rPr lang="en-US" sz="1000" b="0" i="0" u="none" strike="noStrike" kern="1200">
                          <a:solidFill>
                            <a:schemeClr val="tx1"/>
                          </a:solidFill>
                          <a:effectLst/>
                          <a:latin typeface="Arial" panose="020B0604020202020204" pitchFamily="34" charset="0"/>
                          <a:ea typeface="+mn-ea"/>
                          <a:cs typeface="Arial" panose="020B0604020202020204" pitchFamily="34" charset="0"/>
                        </a:rPr>
                        <a:t>and</a:t>
                      </a:r>
                      <a:r>
                        <a:rPr lang="en-US" sz="1000" b="1" i="0" u="none" strike="noStrike" kern="1200">
                          <a:solidFill>
                            <a:schemeClr val="tx1"/>
                          </a:solidFill>
                          <a:effectLst/>
                          <a:latin typeface="Arial" panose="020B0604020202020204" pitchFamily="34" charset="0"/>
                          <a:ea typeface="+mn-ea"/>
                          <a:cs typeface="Arial" panose="020B0604020202020204" pitchFamily="34" charset="0"/>
                        </a:rPr>
                        <a:t> </a:t>
                      </a:r>
                      <a:r>
                        <a:rPr lang="en-US" sz="1000" b="0" i="0" u="none" strike="noStrike" kern="1200">
                          <a:solidFill>
                            <a:schemeClr val="tx1"/>
                          </a:solidFill>
                          <a:effectLst/>
                          <a:latin typeface="Arial" panose="020B0604020202020204" pitchFamily="34" charset="0"/>
                          <a:ea typeface="+mn-ea"/>
                          <a:cs typeface="Arial" panose="020B0604020202020204" pitchFamily="34" charset="0"/>
                        </a:rPr>
                        <a:t>then launched insect oil-fed </a:t>
                      </a:r>
                      <a:r>
                        <a:rPr lang="en-US" sz="1000" b="1" i="0" u="none" strike="noStrike" kern="1200">
                          <a:solidFill>
                            <a:schemeClr val="tx1"/>
                          </a:solidFill>
                          <a:effectLst/>
                          <a:latin typeface="Arial" panose="020B0604020202020204" pitchFamily="34" charset="0"/>
                          <a:ea typeface="+mn-ea"/>
                          <a:cs typeface="Arial" panose="020B0604020202020204" pitchFamily="34" charset="0"/>
                        </a:rPr>
                        <a:t>chicken and pork </a:t>
                      </a:r>
                      <a:r>
                        <a:rPr lang="en-US" sz="1000" b="0" i="0" u="none" strike="noStrike" kern="1200">
                          <a:solidFill>
                            <a:schemeClr val="tx1"/>
                          </a:solidFill>
                          <a:effectLst/>
                          <a:latin typeface="Arial" panose="020B0604020202020204" pitchFamily="34" charset="0"/>
                          <a:ea typeface="+mn-ea"/>
                          <a:cs typeface="Arial" panose="020B0604020202020204" pitchFamily="34" charset="0"/>
                        </a:rPr>
                        <a:t>value chains in 2020 and 2021</a:t>
                      </a:r>
                    </a:p>
                    <a:p>
                      <a:pPr marL="177800" lvl="0" indent="-177800" algn="l">
                        <a:lnSpc>
                          <a:spcPct val="100000"/>
                        </a:lnSpc>
                        <a:spcBef>
                          <a:spcPts val="0"/>
                        </a:spcBef>
                        <a:spcAft>
                          <a:spcPts val="0"/>
                        </a:spcAft>
                        <a:buFont typeface="Arial"/>
                        <a:buChar char="•"/>
                      </a:pPr>
                      <a:r>
                        <a:rPr lang="en-US" sz="1000" b="0" i="0" u="none" strike="noStrike" noProof="0">
                          <a:latin typeface="Arial" panose="020B0604020202020204" pitchFamily="34" charset="0"/>
                          <a:cs typeface="Arial" panose="020B0604020202020204" pitchFamily="34" charset="0"/>
                        </a:rPr>
                        <a:t>Established a </a:t>
                      </a:r>
                      <a:r>
                        <a:rPr lang="en-US" sz="1000" b="1" i="0" u="none" strike="noStrike" noProof="0">
                          <a:latin typeface="Arial" panose="020B0604020202020204" pitchFamily="34" charset="0"/>
                          <a:cs typeface="Arial" panose="020B0604020202020204" pitchFamily="34" charset="0"/>
                        </a:rPr>
                        <a:t>zero-waste framework,</a:t>
                      </a:r>
                      <a:r>
                        <a:rPr lang="en-US" sz="1000" b="0" i="0" u="none" strike="noStrike" noProof="0">
                          <a:latin typeface="Arial"/>
                        </a:rPr>
                        <a:t> repurposing agricultural by-products from ADM </a:t>
                      </a:r>
                    </a:p>
                    <a:p>
                      <a:pPr marL="177800" lvl="0" indent="-177800" algn="l">
                        <a:lnSpc>
                          <a:spcPct val="100000"/>
                        </a:lnSpc>
                        <a:spcBef>
                          <a:spcPts val="0"/>
                        </a:spcBef>
                        <a:spcAft>
                          <a:spcPts val="0"/>
                        </a:spcAft>
                        <a:buFont typeface="Arial"/>
                        <a:buChar char="•"/>
                      </a:pPr>
                      <a:r>
                        <a:rPr lang="en-US" sz="1000" b="0" i="0" u="none" strike="noStrike" noProof="0">
                          <a:latin typeface="Arial"/>
                        </a:rPr>
                        <a:t>Reduced its products’ emissions by </a:t>
                      </a:r>
                      <a:r>
                        <a:rPr lang="en-US" sz="1000" b="1" i="0" u="none" strike="noStrike" noProof="0">
                          <a:latin typeface="Arial"/>
                        </a:rPr>
                        <a:t>80%</a:t>
                      </a:r>
                      <a:r>
                        <a:rPr lang="en-US" sz="1000" b="0" i="0" u="none" strike="noStrike" noProof="0">
                          <a:latin typeface="Arial"/>
                        </a:rPr>
                        <a:t> in three years</a:t>
                      </a:r>
                    </a:p>
                    <a:p>
                      <a:pPr marL="177800" marR="0" lvl="0" indent="-177800" algn="l" defTabSz="711200" rtl="0" eaLnBrk="1" fontAlgn="auto" latinLnBrk="0" hangingPunct="1">
                        <a:lnSpc>
                          <a:spcPct val="100000"/>
                        </a:lnSpc>
                        <a:spcBef>
                          <a:spcPts val="0"/>
                        </a:spcBef>
                        <a:spcAft>
                          <a:spcPts val="0"/>
                        </a:spcAft>
                        <a:buClrTx/>
                        <a:buSzTx/>
                        <a:buFont typeface="Arial"/>
                        <a:buChar char="•"/>
                        <a:tabLst/>
                        <a:defRPr/>
                      </a:pPr>
                      <a:r>
                        <a:rPr lang="en-US" sz="1000" b="0" i="0" u="none" strike="noStrike" noProof="0">
                          <a:latin typeface="Arial"/>
                        </a:rPr>
                        <a:t>Developed an </a:t>
                      </a:r>
                      <a:r>
                        <a:rPr lang="en-US" sz="1000" b="1" i="0" u="none" strike="noStrike" noProof="0">
                          <a:latin typeface="Arial"/>
                        </a:rPr>
                        <a:t>industrial symbiosis model </a:t>
                      </a:r>
                      <a:r>
                        <a:rPr lang="en-US" sz="1000" b="0" i="0" u="none" strike="noStrike" noProof="0">
                          <a:latin typeface="Arial" panose="020B0604020202020204" pitchFamily="34" charset="0"/>
                          <a:cs typeface="Arial" panose="020B0604020202020204" pitchFamily="34" charset="0"/>
                        </a:rPr>
                        <a:t>that allows it </a:t>
                      </a:r>
                      <a:r>
                        <a:rPr lang="en-US" sz="1000" kern="1200">
                          <a:solidFill>
                            <a:schemeClr val="tx1"/>
                          </a:solidFill>
                          <a:effectLst/>
                          <a:latin typeface="Arial" panose="020B0604020202020204" pitchFamily="34" charset="0"/>
                          <a:ea typeface="+mn-ea"/>
                          <a:cs typeface="Arial" panose="020B0604020202020204" pitchFamily="34" charset="0"/>
                        </a:rPr>
                        <a:t>to colocate its production sites</a:t>
                      </a:r>
                      <a:br>
                        <a:rPr lang="en-US" sz="1000" kern="1200">
                          <a:solidFill>
                            <a:schemeClr val="tx1"/>
                          </a:solidFill>
                          <a:effectLst/>
                          <a:latin typeface="Arial" panose="020B0604020202020204" pitchFamily="34" charset="0"/>
                          <a:ea typeface="+mn-ea"/>
                          <a:cs typeface="Arial" panose="020B0604020202020204" pitchFamily="34" charset="0"/>
                        </a:rPr>
                      </a:br>
                      <a:r>
                        <a:rPr lang="en-US" sz="1000" kern="1200">
                          <a:solidFill>
                            <a:schemeClr val="tx1"/>
                          </a:solidFill>
                          <a:effectLst/>
                          <a:latin typeface="Arial" panose="020B0604020202020204" pitchFamily="34" charset="0"/>
                          <a:ea typeface="+mn-ea"/>
                          <a:cs typeface="Arial" panose="020B0604020202020204" pitchFamily="34" charset="0"/>
                        </a:rPr>
                        <a:t>with large agricultural processing facilities, reducing plant emissions by 80% </a:t>
                      </a:r>
                      <a:endParaRPr lang="en-US" sz="1000">
                        <a:latin typeface="Arial" panose="020B0604020202020204" pitchFamily="34" charset="0"/>
                        <a:cs typeface="Arial" panose="020B0604020202020204" pitchFamily="34" charset="0"/>
                      </a:endParaRP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64313410"/>
                  </a:ext>
                </a:extLst>
              </a:tr>
              <a:tr h="870660">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1000" b="1"/>
                        <a:t>Opportunities</a:t>
                      </a:r>
                    </a:p>
                    <a:p>
                      <a:pPr marL="0" indent="0">
                        <a:spcBef>
                          <a:spcPts val="0"/>
                        </a:spcBef>
                        <a:buNone/>
                      </a:pPr>
                      <a:endParaRPr lang="en-US" sz="1000" b="1"/>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lvl="0" indent="-177800" algn="l">
                        <a:lnSpc>
                          <a:spcPct val="100000"/>
                        </a:lnSpc>
                        <a:spcBef>
                          <a:spcPts val="0"/>
                        </a:spcBef>
                        <a:spcAft>
                          <a:spcPts val="0"/>
                        </a:spcAft>
                        <a:buFont typeface="Arial"/>
                        <a:buChar char="•"/>
                      </a:pPr>
                      <a:r>
                        <a:rPr lang="en-US" sz="1000" b="0" i="0" u="none" strike="noStrike" noProof="0">
                          <a:latin typeface="Arial"/>
                        </a:rPr>
                        <a:t>Aligns with decarbonization goals by replacing high-emission animal-based proteins</a:t>
                      </a:r>
                    </a:p>
                    <a:p>
                      <a:pPr marL="177800" lvl="0" indent="-177800" algn="l">
                        <a:lnSpc>
                          <a:spcPct val="100000"/>
                        </a:lnSpc>
                        <a:spcBef>
                          <a:spcPts val="0"/>
                        </a:spcBef>
                        <a:spcAft>
                          <a:spcPts val="0"/>
                        </a:spcAft>
                        <a:buFont typeface="Arial"/>
                        <a:buChar char="•"/>
                      </a:pPr>
                      <a:r>
                        <a:rPr lang="en-US" sz="1000" b="0" i="0" u="none" strike="noStrike" noProof="0">
                          <a:latin typeface="Arial"/>
                        </a:rPr>
                        <a:t>Addresses growing demand for biodiversity conservation and deforestation-free products</a:t>
                      </a:r>
                      <a:endParaRPr lang="en-US" sz="1000"/>
                    </a:p>
                    <a:p>
                      <a:pPr marL="177800" lvl="0" indent="-177800" algn="l">
                        <a:lnSpc>
                          <a:spcPct val="100000"/>
                        </a:lnSpc>
                        <a:spcBef>
                          <a:spcPts val="0"/>
                        </a:spcBef>
                        <a:spcAft>
                          <a:spcPts val="0"/>
                        </a:spcAft>
                        <a:buFont typeface="Arial"/>
                        <a:buChar char="•"/>
                      </a:pPr>
                      <a:r>
                        <a:rPr lang="en-US" sz="1000" b="0" i="0" u="none" strike="noStrike" noProof="0">
                          <a:latin typeface="Arial"/>
                        </a:rPr>
                        <a:t>Partners with global food producers like </a:t>
                      </a:r>
                      <a:r>
                        <a:rPr lang="en-US" sz="1000" b="1" i="0" u="none" strike="noStrike" noProof="0">
                          <a:latin typeface="Arial"/>
                        </a:rPr>
                        <a:t>Cargill</a:t>
                      </a:r>
                      <a:r>
                        <a:rPr lang="en-US" sz="1000" b="0" i="0" u="none" strike="noStrike" noProof="0">
                          <a:latin typeface="Arial"/>
                        </a:rPr>
                        <a:t> and </a:t>
                      </a:r>
                      <a:r>
                        <a:rPr lang="en-US" sz="1000" b="1" i="0" u="none" strike="noStrike" noProof="0">
                          <a:latin typeface="Arial"/>
                        </a:rPr>
                        <a:t>ADM</a:t>
                      </a:r>
                      <a:r>
                        <a:rPr lang="en-US" sz="1000" b="0" i="0" u="none" strike="noStrike" noProof="0">
                          <a:latin typeface="Arial"/>
                        </a:rPr>
                        <a:t>, as well as all types of stakeholders in the aquaculture value chain, for a farm/water-to-fork approach and business expansion</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56153290"/>
                  </a:ext>
                </a:extLst>
              </a:tr>
              <a:tr h="469220">
                <a:tc>
                  <a:txBody>
                    <a:bodyPr/>
                    <a:lstStyle/>
                    <a:p>
                      <a:pPr marL="0" indent="0">
                        <a:spcBef>
                          <a:spcPts val="0"/>
                        </a:spcBef>
                        <a:buNone/>
                      </a:pPr>
                      <a:r>
                        <a:rPr lang="en-US" sz="1000" b="1"/>
                        <a:t>Benefits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lvl="0" indent="-177800" algn="l">
                        <a:lnSpc>
                          <a:spcPct val="100000"/>
                        </a:lnSpc>
                        <a:spcBef>
                          <a:spcPts val="0"/>
                        </a:spcBef>
                        <a:spcAft>
                          <a:spcPts val="0"/>
                        </a:spcAft>
                        <a:buFont typeface="Arial"/>
                        <a:buChar char="•"/>
                      </a:pPr>
                      <a:r>
                        <a:rPr lang="en-US" sz="1000" b="0" i="0" u="none" strike="noStrike" noProof="0">
                          <a:latin typeface="Arial"/>
                        </a:rPr>
                        <a:t>Achieves significant </a:t>
                      </a:r>
                      <a:r>
                        <a:rPr lang="en-US" sz="1000" b="1" i="0" u="none" strike="noStrike" noProof="0">
                          <a:latin typeface="Arial"/>
                        </a:rPr>
                        <a:t>reductions in GHG emissions, land use, and marine resource use </a:t>
                      </a:r>
                      <a:r>
                        <a:rPr lang="en-US" sz="1000" b="0" i="0" u="none" strike="noStrike" noProof="0">
                          <a:latin typeface="Arial"/>
                        </a:rPr>
                        <a:t>for fishmeal and ultimately biodiversity loss</a:t>
                      </a:r>
                    </a:p>
                  </a:txBody>
                  <a:tcPr marL="54000" marR="54000" marT="54000" marB="5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16949628"/>
                  </a:ext>
                </a:extLst>
              </a:tr>
              <a:tr h="464452">
                <a:tc>
                  <a:txBody>
                    <a:bodyPr/>
                    <a:lstStyle/>
                    <a:p>
                      <a:pPr marL="0" indent="0">
                        <a:spcBef>
                          <a:spcPts val="0"/>
                        </a:spcBef>
                        <a:buNone/>
                      </a:pPr>
                      <a:r>
                        <a:rPr lang="en-US" sz="1000" b="1"/>
                        <a:t>Challenges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lvl="0" indent="-177800" algn="l">
                        <a:lnSpc>
                          <a:spcPct val="100000"/>
                        </a:lnSpc>
                        <a:spcBef>
                          <a:spcPts val="0"/>
                        </a:spcBef>
                        <a:spcAft>
                          <a:spcPts val="0"/>
                        </a:spcAft>
                        <a:buFont typeface="Arial"/>
                        <a:buChar char="•"/>
                      </a:pPr>
                      <a:r>
                        <a:rPr lang="en-US" sz="1000" b="0" i="0" u="none" strike="noStrike" noProof="0">
                          <a:latin typeface="Arial"/>
                        </a:rPr>
                        <a:t>Regulatory hurdles</a:t>
                      </a:r>
                    </a:p>
                    <a:p>
                      <a:pPr marL="177800" lvl="0" indent="-177800" algn="l">
                        <a:lnSpc>
                          <a:spcPct val="100000"/>
                        </a:lnSpc>
                        <a:spcBef>
                          <a:spcPts val="0"/>
                        </a:spcBef>
                        <a:spcAft>
                          <a:spcPts val="0"/>
                        </a:spcAft>
                        <a:buFont typeface="Arial"/>
                        <a:buChar char="•"/>
                      </a:pPr>
                      <a:r>
                        <a:rPr lang="en-US" sz="1000" b="0" i="0" u="none" strike="noStrike" noProof="0">
                          <a:latin typeface="Arial"/>
                        </a:rPr>
                        <a:t>Consistent feedstock availability at scale</a:t>
                      </a:r>
                    </a:p>
                    <a:p>
                      <a:pPr marL="177800" lvl="0" indent="-177800" algn="l">
                        <a:lnSpc>
                          <a:spcPct val="100000"/>
                        </a:lnSpc>
                        <a:spcBef>
                          <a:spcPts val="0"/>
                        </a:spcBef>
                        <a:spcAft>
                          <a:spcPts val="0"/>
                        </a:spcAft>
                        <a:buFont typeface="Arial"/>
                        <a:buChar char="•"/>
                      </a:pPr>
                      <a:r>
                        <a:rPr lang="en-US" sz="1000" b="0" i="0" u="none" strike="noStrike" noProof="0">
                          <a:latin typeface="Arial"/>
                        </a:rPr>
                        <a:t>Farmer and consumer acceptance</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46995245"/>
                  </a:ext>
                </a:extLst>
              </a:tr>
            </a:tbl>
          </a:graphicData>
        </a:graphic>
      </p:graphicFrame>
      <p:graphicFrame>
        <p:nvGraphicFramePr>
          <p:cNvPr id="22" name="Table 21">
            <a:extLst>
              <a:ext uri="{FF2B5EF4-FFF2-40B4-BE49-F238E27FC236}">
                <a16:creationId xmlns:a16="http://schemas.microsoft.com/office/drawing/2014/main" id="{04885223-6FC1-0F92-B757-362B48C6B3F8}"/>
              </a:ext>
            </a:extLst>
          </p:cNvPr>
          <p:cNvGraphicFramePr>
            <a:graphicFrameLocks noGrp="1"/>
          </p:cNvGraphicFramePr>
          <p:nvPr>
            <p:extLst>
              <p:ext uri="{D42A27DB-BD31-4B8C-83A1-F6EECF244321}">
                <p14:modId xmlns:p14="http://schemas.microsoft.com/office/powerpoint/2010/main" val="329282142"/>
              </p:ext>
            </p:extLst>
          </p:nvPr>
        </p:nvGraphicFramePr>
        <p:xfrm>
          <a:off x="354010" y="1564955"/>
          <a:ext cx="4472168" cy="1626853"/>
        </p:xfrm>
        <a:graphic>
          <a:graphicData uri="http://schemas.openxmlformats.org/drawingml/2006/table">
            <a:tbl>
              <a:tblPr firstRow="1" bandRow="1">
                <a:tableStyleId>{2D5ABB26-0587-4C30-8999-92F81FD0307C}</a:tableStyleId>
              </a:tblPr>
              <a:tblGrid>
                <a:gridCol w="1358014">
                  <a:extLst>
                    <a:ext uri="{9D8B030D-6E8A-4147-A177-3AD203B41FA5}">
                      <a16:colId xmlns:a16="http://schemas.microsoft.com/office/drawing/2014/main" val="1209005246"/>
                    </a:ext>
                  </a:extLst>
                </a:gridCol>
                <a:gridCol w="3114154">
                  <a:extLst>
                    <a:ext uri="{9D8B030D-6E8A-4147-A177-3AD203B41FA5}">
                      <a16:colId xmlns:a16="http://schemas.microsoft.com/office/drawing/2014/main" val="2625873288"/>
                    </a:ext>
                  </a:extLst>
                </a:gridCol>
              </a:tblGrid>
              <a:tr h="235169">
                <a:tc>
                  <a:txBody>
                    <a:bodyPr/>
                    <a:lstStyle/>
                    <a:p>
                      <a:pPr marL="0" indent="0">
                        <a:spcBef>
                          <a:spcPts val="0"/>
                        </a:spcBef>
                        <a:buNone/>
                      </a:pPr>
                      <a:r>
                        <a:rPr lang="en-US" sz="1000" b="1"/>
                        <a:t>Founded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11200" rtl="0" eaLnBrk="1" fontAlgn="b" latinLnBrk="0" hangingPunct="1">
                        <a:lnSpc>
                          <a:spcPct val="100000"/>
                        </a:lnSpc>
                        <a:spcBef>
                          <a:spcPts val="0"/>
                        </a:spcBef>
                        <a:spcAft>
                          <a:spcPts val="0"/>
                        </a:spcAft>
                        <a:buClrTx/>
                        <a:buSzTx/>
                        <a:buFontTx/>
                        <a:buNone/>
                        <a:tabLst/>
                        <a:defRPr/>
                      </a:pPr>
                      <a:r>
                        <a:rPr lang="en-US" sz="1000" kern="1200">
                          <a:solidFill>
                            <a:schemeClr val="tx1"/>
                          </a:solidFill>
                          <a:effectLst/>
                          <a:latin typeface="+mn-lt"/>
                          <a:ea typeface="+mn-ea"/>
                          <a:cs typeface="+mn-cs"/>
                        </a:rPr>
                        <a:t>2016 by </a:t>
                      </a:r>
                      <a:r>
                        <a:rPr lang="en-US" sz="1000" b="0" i="0" u="none" strike="noStrike" kern="1200">
                          <a:solidFill>
                            <a:schemeClr val="tx1"/>
                          </a:solidFill>
                          <a:effectLst/>
                          <a:latin typeface="+mn-lt"/>
                          <a:ea typeface="+mn-ea"/>
                          <a:cs typeface="+mn-cs"/>
                        </a:rPr>
                        <a:t>Aude Guo, Bastien Oggeri, and Clément Ray</a:t>
                      </a:r>
                      <a:endParaRPr lang="en-US" sz="1000" kern="1200">
                        <a:solidFill>
                          <a:schemeClr val="tx1"/>
                        </a:solidFill>
                        <a:effectLst/>
                        <a:latin typeface="Arial" panose="020B0604020202020204" pitchFamily="34" charset="0"/>
                        <a:ea typeface="+mn-ea"/>
                        <a:cs typeface="Arial" panose="020B0604020202020204" pitchFamily="34" charset="0"/>
                      </a:endParaRP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05080875"/>
                  </a:ext>
                </a:extLst>
              </a:tr>
              <a:tr h="405013">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1000" b="1"/>
                        <a:t>Headquarters</a:t>
                      </a:r>
                    </a:p>
                    <a:p>
                      <a:pPr marL="0" marR="0" lvl="0" indent="0" algn="l">
                        <a:lnSpc>
                          <a:spcPct val="100000"/>
                        </a:lnSpc>
                        <a:spcBef>
                          <a:spcPts val="0"/>
                        </a:spcBef>
                        <a:spcAft>
                          <a:spcPts val="0"/>
                        </a:spcAft>
                        <a:buNone/>
                      </a:pPr>
                      <a:endParaRPr lang="en-US" sz="1000" b="1"/>
                    </a:p>
                  </a:txBody>
                  <a:tcPr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defTabSz="711200" rtl="0" eaLnBrk="1" fontAlgn="b" latinLnBrk="0" hangingPunct="1">
                        <a:lnSpc>
                          <a:spcPct val="100000"/>
                        </a:lnSpc>
                        <a:spcBef>
                          <a:spcPts val="0"/>
                        </a:spcBef>
                        <a:spcAft>
                          <a:spcPts val="0"/>
                        </a:spcAft>
                        <a:buNone/>
                      </a:pPr>
                      <a:r>
                        <a:rPr lang="en-US" sz="1000" kern="1200">
                          <a:solidFill>
                            <a:schemeClr val="tx1"/>
                          </a:solidFill>
                          <a:latin typeface="+mn-lt"/>
                          <a:ea typeface="+mn-ea"/>
                          <a:cs typeface="+mn-cs"/>
                        </a:rPr>
                        <a:t>Paris, France</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87815052"/>
                  </a:ext>
                </a:extLst>
              </a:tr>
              <a:tr h="535663">
                <a:tc>
                  <a:txBody>
                    <a:bodyPr/>
                    <a:lstStyle/>
                    <a:p>
                      <a:pPr marL="0" marR="0" lvl="0" indent="0" algn="l" defTabSz="711200" rtl="0" eaLnBrk="1" fontAlgn="auto" latinLnBrk="0" hangingPunct="1">
                        <a:lnSpc>
                          <a:spcPct val="100000"/>
                        </a:lnSpc>
                        <a:spcBef>
                          <a:spcPts val="0"/>
                        </a:spcBef>
                        <a:spcAft>
                          <a:spcPts val="0"/>
                        </a:spcAft>
                        <a:buClr>
                          <a:schemeClr val="accent1"/>
                        </a:buClr>
                        <a:buSzPct val="100000"/>
                        <a:buFontTx/>
                        <a:buNone/>
                        <a:tabLst/>
                        <a:defRPr/>
                      </a:pPr>
                      <a:r>
                        <a:rPr lang="en-US" sz="1000" b="1"/>
                        <a:t>Funding</a:t>
                      </a:r>
                    </a:p>
                    <a:p>
                      <a:pPr marL="0" lvl="0" indent="0" algn="l" defTabSz="711200" rtl="0" eaLnBrk="1" latinLnBrk="0" hangingPunct="1">
                        <a:lnSpc>
                          <a:spcPct val="100000"/>
                        </a:lnSpc>
                        <a:spcBef>
                          <a:spcPts val="0"/>
                        </a:spcBef>
                        <a:spcAft>
                          <a:spcPts val="0"/>
                        </a:spcAft>
                        <a:buClr>
                          <a:schemeClr val="accent1"/>
                        </a:buClr>
                        <a:buSzPct val="100000"/>
                        <a:buFontTx/>
                        <a:buNone/>
                      </a:pPr>
                      <a:endParaRPr lang="en-US" sz="1000" b="1"/>
                    </a:p>
                  </a:txBody>
                  <a:tcPr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11200" rtl="0" eaLnBrk="1" fontAlgn="b" latinLnBrk="0" hangingPunct="1">
                        <a:lnSpc>
                          <a:spcPct val="100000"/>
                        </a:lnSpc>
                        <a:spcBef>
                          <a:spcPts val="0"/>
                        </a:spcBef>
                        <a:spcAft>
                          <a:spcPts val="0"/>
                        </a:spcAft>
                        <a:buClrTx/>
                        <a:buSzTx/>
                        <a:buFontTx/>
                        <a:buNone/>
                        <a:tabLst/>
                        <a:defRPr/>
                      </a:pPr>
                      <a:r>
                        <a:rPr lang="en-US" sz="1000" kern="1200">
                          <a:solidFill>
                            <a:schemeClr val="tx1"/>
                          </a:solidFill>
                          <a:effectLst/>
                          <a:latin typeface="+mn-lt"/>
                          <a:ea typeface="+mn-ea"/>
                          <a:cs typeface="+mn-cs"/>
                        </a:rPr>
                        <a:t>$490 million raised; key investors include Cargill, ADM, Temasek, the EU, the U.S. Department of Agriculture, and the Qatar Investment Authority</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64313410"/>
                  </a:ext>
                </a:extLst>
              </a:tr>
              <a:tr h="391948">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1000" b="1"/>
                        <a:t>Revenue</a:t>
                      </a:r>
                    </a:p>
                    <a:p>
                      <a:pPr marL="0" indent="0">
                        <a:spcBef>
                          <a:spcPts val="0"/>
                        </a:spcBef>
                        <a:buNone/>
                      </a:pPr>
                      <a:endParaRPr lang="en-US" sz="1000" b="1"/>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defTabSz="711200" rtl="0" eaLnBrk="1" fontAlgn="b" latinLnBrk="0" hangingPunct="1">
                        <a:lnSpc>
                          <a:spcPct val="100000"/>
                        </a:lnSpc>
                        <a:spcBef>
                          <a:spcPts val="0"/>
                        </a:spcBef>
                        <a:spcAft>
                          <a:spcPts val="0"/>
                        </a:spcAft>
                        <a:buNone/>
                      </a:pPr>
                      <a:r>
                        <a:rPr lang="en-US" sz="1000" kern="1200">
                          <a:solidFill>
                            <a:schemeClr val="tx1"/>
                          </a:solidFill>
                          <a:latin typeface="+mn-lt"/>
                          <a:ea typeface="+mn-ea"/>
                          <a:cs typeface="+mn-cs"/>
                        </a:rPr>
                        <a:t>$4.5 million (2023)</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56153290"/>
                  </a:ext>
                </a:extLst>
              </a:tr>
            </a:tbl>
          </a:graphicData>
        </a:graphic>
      </p:graphicFrame>
      <p:sp>
        <p:nvSpPr>
          <p:cNvPr id="3" name="Pentagon 2">
            <a:extLst>
              <a:ext uri="{FF2B5EF4-FFF2-40B4-BE49-F238E27FC236}">
                <a16:creationId xmlns:a16="http://schemas.microsoft.com/office/drawing/2014/main" id="{0520DDF4-B7AF-4B3C-28B4-EC60A3808F83}"/>
              </a:ext>
            </a:extLst>
          </p:cNvPr>
          <p:cNvSpPr/>
          <p:nvPr/>
        </p:nvSpPr>
        <p:spPr bwMode="gray">
          <a:xfrm>
            <a:off x="32754" y="25336"/>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Solutions</a:t>
            </a:r>
          </a:p>
        </p:txBody>
      </p:sp>
      <p:sp>
        <p:nvSpPr>
          <p:cNvPr id="11" name="Chevron 10">
            <a:extLst>
              <a:ext uri="{FF2B5EF4-FFF2-40B4-BE49-F238E27FC236}">
                <a16:creationId xmlns:a16="http://schemas.microsoft.com/office/drawing/2014/main" id="{AA149B03-F118-B09B-4F13-2DEBD7A738A3}"/>
              </a:ext>
            </a:extLst>
          </p:cNvPr>
          <p:cNvSpPr/>
          <p:nvPr/>
        </p:nvSpPr>
        <p:spPr bwMode="gray">
          <a:xfrm>
            <a:off x="5925087" y="25336"/>
            <a:ext cx="2743200" cy="356616"/>
          </a:xfrm>
          <a:prstGeom prst="chevron">
            <a:avLst>
              <a:gd name="adj" fmla="val 23887"/>
            </a:avLst>
          </a:prstGeom>
          <a:solidFill>
            <a:srgbClr val="4DACCA"/>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Case Study: Innovafeed</a:t>
            </a:r>
          </a:p>
        </p:txBody>
      </p:sp>
      <p:graphicFrame>
        <p:nvGraphicFramePr>
          <p:cNvPr id="45" name="Chart 44">
            <a:extLst>
              <a:ext uri="{FF2B5EF4-FFF2-40B4-BE49-F238E27FC236}">
                <a16:creationId xmlns:a16="http://schemas.microsoft.com/office/drawing/2014/main" id="{590E82F8-92F2-00E0-BAD4-D0D8B8306AAC}"/>
              </a:ext>
            </a:extLst>
          </p:cNvPr>
          <p:cNvGraphicFramePr/>
          <p:nvPr>
            <p:custDataLst>
              <p:tags r:id="rId5"/>
            </p:custDataLst>
          </p:nvPr>
        </p:nvGraphicFramePr>
        <p:xfrm>
          <a:off x="-92075" y="4260850"/>
          <a:ext cx="2309813" cy="2103438"/>
        </p:xfrm>
        <a:graphic>
          <a:graphicData uri="http://schemas.openxmlformats.org/drawingml/2006/chart">
            <c:chart xmlns:c="http://schemas.openxmlformats.org/drawingml/2006/chart" xmlns:r="http://schemas.openxmlformats.org/officeDocument/2006/relationships" r:id="rId48"/>
          </a:graphicData>
        </a:graphic>
      </p:graphicFrame>
      <p:cxnSp>
        <p:nvCxnSpPr>
          <p:cNvPr id="1211" name="Straight Connector 1210">
            <a:extLst>
              <a:ext uri="{FF2B5EF4-FFF2-40B4-BE49-F238E27FC236}">
                <a16:creationId xmlns:a16="http://schemas.microsoft.com/office/drawing/2014/main" id="{4C53F1F6-50B1-AE3A-20E7-29757910275E}"/>
              </a:ext>
            </a:extLst>
          </p:cNvPr>
          <p:cNvCxnSpPr/>
          <p:nvPr>
            <p:custDataLst>
              <p:tags r:id="rId6"/>
            </p:custDataLst>
          </p:nvPr>
        </p:nvCxnSpPr>
        <p:spPr bwMode="auto">
          <a:xfrm flipV="1">
            <a:off x="814388" y="4964113"/>
            <a:ext cx="0" cy="14605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12" name="Straight Connector 1211">
            <a:extLst>
              <a:ext uri="{FF2B5EF4-FFF2-40B4-BE49-F238E27FC236}">
                <a16:creationId xmlns:a16="http://schemas.microsoft.com/office/drawing/2014/main" id="{27F63175-5F01-6CDD-423E-FE680B02B7C3}"/>
              </a:ext>
            </a:extLst>
          </p:cNvPr>
          <p:cNvCxnSpPr/>
          <p:nvPr>
            <p:custDataLst>
              <p:tags r:id="rId7"/>
            </p:custDataLst>
          </p:nvPr>
        </p:nvCxnSpPr>
        <p:spPr bwMode="auto">
          <a:xfrm>
            <a:off x="814388" y="4964113"/>
            <a:ext cx="496888" cy="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13" name="Straight Connector 1212">
            <a:extLst>
              <a:ext uri="{FF2B5EF4-FFF2-40B4-BE49-F238E27FC236}">
                <a16:creationId xmlns:a16="http://schemas.microsoft.com/office/drawing/2014/main" id="{EC2E8062-0B95-F8CD-E39D-38E729D87684}"/>
              </a:ext>
            </a:extLst>
          </p:cNvPr>
          <p:cNvCxnSpPr/>
          <p:nvPr>
            <p:custDataLst>
              <p:tags r:id="rId8"/>
            </p:custDataLst>
          </p:nvPr>
        </p:nvCxnSpPr>
        <p:spPr bwMode="auto">
          <a:xfrm>
            <a:off x="1311275" y="4964113"/>
            <a:ext cx="0" cy="757238"/>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48" name="Text Placeholder 10">
            <a:extLst>
              <a:ext uri="{FF2B5EF4-FFF2-40B4-BE49-F238E27FC236}">
                <a16:creationId xmlns:a16="http://schemas.microsoft.com/office/drawing/2014/main" id="{88608C28-B48A-4425-ED87-3B8CCD5E1E8A}"/>
              </a:ext>
            </a:extLst>
          </p:cNvPr>
          <p:cNvSpPr txBox="1">
            <a:spLocks/>
          </p:cNvSpPr>
          <p:nvPr>
            <p:custDataLst>
              <p:tags r:id="rId9"/>
            </p:custDataLst>
          </p:nvPr>
        </p:nvSpPr>
        <p:spPr bwMode="auto">
          <a:xfrm>
            <a:off x="609600" y="6172200"/>
            <a:ext cx="906463"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2CACB0E-ED51-42CE-981D-9EBCEAE36709}" type="datetime'''''''''''G''HG ''''''Em''''is''''si''''o''''n'' (K''g'')'">
              <a:rPr lang="en-US" altLang="en-US" sz="800" smtClean="0"/>
              <a:pPr marL="0" indent="0" algn="ctr">
                <a:spcBef>
                  <a:spcPct val="0"/>
                </a:spcBef>
                <a:spcAft>
                  <a:spcPct val="0"/>
                </a:spcAft>
                <a:buNone/>
              </a:pPr>
              <a:t>GHG Emission (Kg)</a:t>
            </a:fld>
            <a:endParaRPr lang="en-US" sz="800"/>
          </a:p>
        </p:txBody>
      </p:sp>
      <p:sp>
        <p:nvSpPr>
          <p:cNvPr id="1209" name="Text Placeholder 10">
            <a:extLst>
              <a:ext uri="{FF2B5EF4-FFF2-40B4-BE49-F238E27FC236}">
                <a16:creationId xmlns:a16="http://schemas.microsoft.com/office/drawing/2014/main" id="{6D45EC29-E85D-AF99-67F2-233F734E98CA}"/>
              </a:ext>
            </a:extLst>
          </p:cNvPr>
          <p:cNvSpPr txBox="1">
            <a:spLocks/>
          </p:cNvSpPr>
          <p:nvPr>
            <p:custDataLst>
              <p:tags r:id="rId10"/>
            </p:custDataLst>
          </p:nvPr>
        </p:nvSpPr>
        <p:spPr bwMode="auto">
          <a:xfrm>
            <a:off x="852488" y="4856163"/>
            <a:ext cx="419100" cy="215900"/>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8A3EB81-BC27-4C66-B67B-9D4FB2B2E40C}" type="datetime'''-''''''7''''''''''''''''5''''''''''%'''''''''''''">
              <a:rPr lang="en-US" altLang="en-US" sz="1000" smtClean="0">
                <a:effectLst/>
              </a:rPr>
              <a:pPr marL="0" indent="0" algn="ctr">
                <a:spcBef>
                  <a:spcPct val="0"/>
                </a:spcBef>
                <a:spcAft>
                  <a:spcPct val="0"/>
                </a:spcAft>
                <a:buNone/>
              </a:pPr>
              <a:t>-75%</a:t>
            </a:fld>
            <a:endParaRPr lang="en-US" sz="1000"/>
          </a:p>
        </p:txBody>
      </p:sp>
      <p:sp>
        <p:nvSpPr>
          <p:cNvPr id="38" name="Rectangle 37">
            <a:extLst>
              <a:ext uri="{FF2B5EF4-FFF2-40B4-BE49-F238E27FC236}">
                <a16:creationId xmlns:a16="http://schemas.microsoft.com/office/drawing/2014/main" id="{DB3DB136-7F26-3AB0-BEF6-12685993C925}"/>
              </a:ext>
            </a:extLst>
          </p:cNvPr>
          <p:cNvSpPr/>
          <p:nvPr>
            <p:custDataLst>
              <p:tags r:id="rId11"/>
            </p:custDataLst>
          </p:nvPr>
        </p:nvSpPr>
        <p:spPr bwMode="auto">
          <a:xfrm>
            <a:off x="393700" y="3463925"/>
            <a:ext cx="142875" cy="106363"/>
          </a:xfrm>
          <a:prstGeom prst="rect">
            <a:avLst/>
          </a:prstGeom>
          <a:solidFill>
            <a:schemeClr val="tx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024" name="Rectangle 1023">
            <a:extLst>
              <a:ext uri="{FF2B5EF4-FFF2-40B4-BE49-F238E27FC236}">
                <a16:creationId xmlns:a16="http://schemas.microsoft.com/office/drawing/2014/main" id="{BC39E857-B079-7B1F-B2A8-9088DEDEF2EF}"/>
              </a:ext>
            </a:extLst>
          </p:cNvPr>
          <p:cNvSpPr/>
          <p:nvPr>
            <p:custDataLst>
              <p:tags r:id="rId12"/>
            </p:custDataLst>
          </p:nvPr>
        </p:nvSpPr>
        <p:spPr bwMode="auto">
          <a:xfrm>
            <a:off x="393700" y="3759200"/>
            <a:ext cx="142875" cy="106363"/>
          </a:xfrm>
          <a:prstGeom prst="rect">
            <a:avLst/>
          </a:prstGeom>
          <a:solidFill>
            <a:schemeClr val="accent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5" name="Text Placeholder 10">
            <a:extLst>
              <a:ext uri="{FF2B5EF4-FFF2-40B4-BE49-F238E27FC236}">
                <a16:creationId xmlns:a16="http://schemas.microsoft.com/office/drawing/2014/main" id="{43CD6242-B195-79DE-D827-C90C7D84FFA1}"/>
              </a:ext>
            </a:extLst>
          </p:cNvPr>
          <p:cNvSpPr txBox="1">
            <a:spLocks/>
          </p:cNvSpPr>
          <p:nvPr>
            <p:custDataLst>
              <p:tags r:id="rId13"/>
            </p:custDataLst>
          </p:nvPr>
        </p:nvSpPr>
        <p:spPr bwMode="auto">
          <a:xfrm>
            <a:off x="587375" y="3459163"/>
            <a:ext cx="712788" cy="244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27EC6EB8-E8EA-48B3-8901-B512B1E879EF}" type="datetime'F''i''sh''''meal'' Blue &#10;Wh''''i''t''ing'' ''''N''orw''a''y'''">
              <a:rPr lang="en-US" altLang="en-US" sz="800" smtClean="0"/>
              <a:pPr marL="0" indent="0">
                <a:spcBef>
                  <a:spcPct val="0"/>
                </a:spcBef>
                <a:spcAft>
                  <a:spcPct val="0"/>
                </a:spcAft>
                <a:buNone/>
              </a:pPr>
              <a:t>Fishmeal Blue 
Whiting Norway</a:t>
            </a:fld>
            <a:endParaRPr lang="en-US" sz="800"/>
          </a:p>
        </p:txBody>
      </p:sp>
      <p:sp>
        <p:nvSpPr>
          <p:cNvPr id="60" name="Text Placeholder 10">
            <a:extLst>
              <a:ext uri="{FF2B5EF4-FFF2-40B4-BE49-F238E27FC236}">
                <a16:creationId xmlns:a16="http://schemas.microsoft.com/office/drawing/2014/main" id="{71806E5E-83CB-2F1D-05B8-1C8ABBC32B0F}"/>
              </a:ext>
            </a:extLst>
          </p:cNvPr>
          <p:cNvSpPr txBox="1">
            <a:spLocks/>
          </p:cNvSpPr>
          <p:nvPr>
            <p:custDataLst>
              <p:tags r:id="rId14"/>
            </p:custDataLst>
          </p:nvPr>
        </p:nvSpPr>
        <p:spPr bwMode="auto">
          <a:xfrm>
            <a:off x="587375" y="3754438"/>
            <a:ext cx="522288"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15AF23D3-B6BE-4B86-989B-185D31A74CA0}" type="datetime'''''''Ins''e''c''t ''''''''''M''''''''''''''''''ea''l'''''">
              <a:rPr lang="en-US" altLang="en-US" sz="800" smtClean="0"/>
              <a:pPr marL="0" indent="0">
                <a:spcBef>
                  <a:spcPct val="0"/>
                </a:spcBef>
                <a:spcAft>
                  <a:spcPct val="0"/>
                </a:spcAft>
                <a:buNone/>
              </a:pPr>
              <a:t>Insect Meal</a:t>
            </a:fld>
            <a:endParaRPr lang="en-US" sz="800"/>
          </a:p>
        </p:txBody>
      </p:sp>
      <p:graphicFrame>
        <p:nvGraphicFramePr>
          <p:cNvPr id="39" name="Chart 38">
            <a:extLst>
              <a:ext uri="{FF2B5EF4-FFF2-40B4-BE49-F238E27FC236}">
                <a16:creationId xmlns:a16="http://schemas.microsoft.com/office/drawing/2014/main" id="{0DAD503A-FE20-502C-75D4-C52A22292C3E}"/>
              </a:ext>
            </a:extLst>
          </p:cNvPr>
          <p:cNvGraphicFramePr/>
          <p:nvPr>
            <p:custDataLst>
              <p:tags r:id="rId15"/>
            </p:custDataLst>
          </p:nvPr>
        </p:nvGraphicFramePr>
        <p:xfrm>
          <a:off x="1444625" y="4159250"/>
          <a:ext cx="2309813" cy="2205038"/>
        </p:xfrm>
        <a:graphic>
          <a:graphicData uri="http://schemas.openxmlformats.org/drawingml/2006/chart">
            <c:chart xmlns:c="http://schemas.openxmlformats.org/drawingml/2006/chart" xmlns:r="http://schemas.openxmlformats.org/officeDocument/2006/relationships" r:id="rId49"/>
          </a:graphicData>
        </a:graphic>
      </p:graphicFrame>
      <p:cxnSp>
        <p:nvCxnSpPr>
          <p:cNvPr id="1045" name="Straight Connector 1044">
            <a:extLst>
              <a:ext uri="{FF2B5EF4-FFF2-40B4-BE49-F238E27FC236}">
                <a16:creationId xmlns:a16="http://schemas.microsoft.com/office/drawing/2014/main" id="{363E5D2E-C094-E8E2-CADB-A44530AE70A5}"/>
              </a:ext>
            </a:extLst>
          </p:cNvPr>
          <p:cNvCxnSpPr/>
          <p:nvPr>
            <p:custDataLst>
              <p:tags r:id="rId16"/>
            </p:custDataLst>
          </p:nvPr>
        </p:nvCxnSpPr>
        <p:spPr bwMode="auto">
          <a:xfrm>
            <a:off x="2940050" y="4086225"/>
            <a:ext cx="0" cy="1754188"/>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044" name="Straight Connector 1043">
            <a:extLst>
              <a:ext uri="{FF2B5EF4-FFF2-40B4-BE49-F238E27FC236}">
                <a16:creationId xmlns:a16="http://schemas.microsoft.com/office/drawing/2014/main" id="{3AC6969A-9AE8-85E7-FA19-DD5F95E832EC}"/>
              </a:ext>
            </a:extLst>
          </p:cNvPr>
          <p:cNvCxnSpPr/>
          <p:nvPr>
            <p:custDataLst>
              <p:tags r:id="rId17"/>
            </p:custDataLst>
          </p:nvPr>
        </p:nvCxnSpPr>
        <p:spPr bwMode="auto">
          <a:xfrm>
            <a:off x="2257425" y="4086225"/>
            <a:ext cx="682625" cy="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043" name="Straight Connector 1042">
            <a:extLst>
              <a:ext uri="{FF2B5EF4-FFF2-40B4-BE49-F238E27FC236}">
                <a16:creationId xmlns:a16="http://schemas.microsoft.com/office/drawing/2014/main" id="{1123F13E-C639-50AA-9580-A3EB3CE7A855}"/>
              </a:ext>
            </a:extLst>
          </p:cNvPr>
          <p:cNvCxnSpPr/>
          <p:nvPr>
            <p:custDataLst>
              <p:tags r:id="rId18"/>
            </p:custDataLst>
          </p:nvPr>
        </p:nvCxnSpPr>
        <p:spPr bwMode="auto">
          <a:xfrm flipV="1">
            <a:off x="2257425" y="4086225"/>
            <a:ext cx="0" cy="18415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05" name="Straight Connector 1204">
            <a:extLst>
              <a:ext uri="{FF2B5EF4-FFF2-40B4-BE49-F238E27FC236}">
                <a16:creationId xmlns:a16="http://schemas.microsoft.com/office/drawing/2014/main" id="{C8F677AD-B30D-5E98-4543-0A46C218295C}"/>
              </a:ext>
            </a:extLst>
          </p:cNvPr>
          <p:cNvCxnSpPr/>
          <p:nvPr>
            <p:custDataLst>
              <p:tags r:id="rId19"/>
            </p:custDataLst>
          </p:nvPr>
        </p:nvCxnSpPr>
        <p:spPr bwMode="auto">
          <a:xfrm flipV="1">
            <a:off x="2598738" y="5265738"/>
            <a:ext cx="0" cy="18415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07" name="Straight Connector 1206">
            <a:extLst>
              <a:ext uri="{FF2B5EF4-FFF2-40B4-BE49-F238E27FC236}">
                <a16:creationId xmlns:a16="http://schemas.microsoft.com/office/drawing/2014/main" id="{0ABB84DF-9866-4869-DE5E-9FC4AB3438C8}"/>
              </a:ext>
            </a:extLst>
          </p:cNvPr>
          <p:cNvCxnSpPr/>
          <p:nvPr>
            <p:custDataLst>
              <p:tags r:id="rId20"/>
            </p:custDataLst>
          </p:nvPr>
        </p:nvCxnSpPr>
        <p:spPr bwMode="auto">
          <a:xfrm>
            <a:off x="2598738" y="5265738"/>
            <a:ext cx="341313"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032" name="Text Placeholder 10">
            <a:extLst>
              <a:ext uri="{FF2B5EF4-FFF2-40B4-BE49-F238E27FC236}">
                <a16:creationId xmlns:a16="http://schemas.microsoft.com/office/drawing/2014/main" id="{5C5EF312-9E33-88EF-BD3E-ED4410DE2325}"/>
              </a:ext>
            </a:extLst>
          </p:cNvPr>
          <p:cNvSpPr txBox="1">
            <a:spLocks/>
          </p:cNvSpPr>
          <p:nvPr>
            <p:custDataLst>
              <p:tags r:id="rId21"/>
            </p:custDataLst>
          </p:nvPr>
        </p:nvSpPr>
        <p:spPr bwMode="auto">
          <a:xfrm>
            <a:off x="2146300" y="6172200"/>
            <a:ext cx="906463"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800"/>
              <a:t>GHG Emission (Kg)</a:t>
            </a:r>
            <a:endParaRPr lang="en-US" sz="800"/>
          </a:p>
        </p:txBody>
      </p:sp>
      <p:sp>
        <p:nvSpPr>
          <p:cNvPr id="1041" name="Text Placeholder 10">
            <a:extLst>
              <a:ext uri="{FF2B5EF4-FFF2-40B4-BE49-F238E27FC236}">
                <a16:creationId xmlns:a16="http://schemas.microsoft.com/office/drawing/2014/main" id="{7E22BD40-61DB-0483-39F0-1D6C0D48DA90}"/>
              </a:ext>
            </a:extLst>
          </p:cNvPr>
          <p:cNvSpPr txBox="1">
            <a:spLocks/>
          </p:cNvSpPr>
          <p:nvPr>
            <p:custDataLst>
              <p:tags r:id="rId22"/>
            </p:custDataLst>
          </p:nvPr>
        </p:nvSpPr>
        <p:spPr bwMode="auto">
          <a:xfrm>
            <a:off x="2217738" y="3978275"/>
            <a:ext cx="419100" cy="215900"/>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F8A02C3-E8D5-4BA6-86CE-74A7962A8AB4}" type="datetime'''''''''''-''''''9''''''''5''''''''%'''''''''''''''''">
              <a:rPr lang="en-US" altLang="en-US" sz="1000" smtClean="0">
                <a:effectLst/>
              </a:rPr>
              <a:pPr marL="0" indent="0" algn="ctr">
                <a:spcBef>
                  <a:spcPct val="0"/>
                </a:spcBef>
                <a:spcAft>
                  <a:spcPct val="0"/>
                </a:spcAft>
                <a:buNone/>
              </a:pPr>
              <a:t>-95%</a:t>
            </a:fld>
            <a:endParaRPr lang="en-US" sz="1000"/>
          </a:p>
        </p:txBody>
      </p:sp>
      <p:sp>
        <p:nvSpPr>
          <p:cNvPr id="1203" name="Text Placeholder 10">
            <a:extLst>
              <a:ext uri="{FF2B5EF4-FFF2-40B4-BE49-F238E27FC236}">
                <a16:creationId xmlns:a16="http://schemas.microsoft.com/office/drawing/2014/main" id="{16BD72C5-72DD-4F78-160E-E89F5682C58E}"/>
              </a:ext>
            </a:extLst>
          </p:cNvPr>
          <p:cNvSpPr txBox="1">
            <a:spLocks/>
          </p:cNvSpPr>
          <p:nvPr>
            <p:custDataLst>
              <p:tags r:id="rId23"/>
            </p:custDataLst>
          </p:nvPr>
        </p:nvSpPr>
        <p:spPr bwMode="auto">
          <a:xfrm>
            <a:off x="2559050" y="5157788"/>
            <a:ext cx="419100" cy="215900"/>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30E2BEF-C873-4E56-ABCC-C31079EFBF98}" type="datetime'''''-''''8''''3''''''''''''''''''%'''''">
              <a:rPr lang="en-US" altLang="en-US" sz="1000" smtClean="0">
                <a:effectLst/>
              </a:rPr>
              <a:pPr marL="0" indent="0" algn="ctr">
                <a:spcBef>
                  <a:spcPct val="0"/>
                </a:spcBef>
                <a:spcAft>
                  <a:spcPct val="0"/>
                </a:spcAft>
                <a:buNone/>
              </a:pPr>
              <a:t>-83%</a:t>
            </a:fld>
            <a:endParaRPr lang="en-US" sz="1000"/>
          </a:p>
        </p:txBody>
      </p:sp>
      <p:graphicFrame>
        <p:nvGraphicFramePr>
          <p:cNvPr id="31" name="Chart 30">
            <a:extLst>
              <a:ext uri="{FF2B5EF4-FFF2-40B4-BE49-F238E27FC236}">
                <a16:creationId xmlns:a16="http://schemas.microsoft.com/office/drawing/2014/main" id="{F9D607A0-9301-8870-4503-2C9F2DE74BAC}"/>
              </a:ext>
            </a:extLst>
          </p:cNvPr>
          <p:cNvGraphicFramePr/>
          <p:nvPr>
            <p:custDataLst>
              <p:tags r:id="rId24"/>
            </p:custDataLst>
          </p:nvPr>
        </p:nvGraphicFramePr>
        <p:xfrm>
          <a:off x="2913063" y="4060825"/>
          <a:ext cx="2309812" cy="2303463"/>
        </p:xfrm>
        <a:graphic>
          <a:graphicData uri="http://schemas.openxmlformats.org/drawingml/2006/chart">
            <c:chart xmlns:c="http://schemas.openxmlformats.org/drawingml/2006/chart" xmlns:r="http://schemas.openxmlformats.org/officeDocument/2006/relationships" r:id="rId50"/>
          </a:graphicData>
        </a:graphic>
      </p:graphicFrame>
      <p:cxnSp>
        <p:nvCxnSpPr>
          <p:cNvPr id="1196" name="Straight Connector 1195">
            <a:extLst>
              <a:ext uri="{FF2B5EF4-FFF2-40B4-BE49-F238E27FC236}">
                <a16:creationId xmlns:a16="http://schemas.microsoft.com/office/drawing/2014/main" id="{8C30D55A-A819-5228-9050-E58C129B44E6}"/>
              </a:ext>
            </a:extLst>
          </p:cNvPr>
          <p:cNvCxnSpPr/>
          <p:nvPr>
            <p:custDataLst>
              <p:tags r:id="rId25"/>
            </p:custDataLst>
          </p:nvPr>
        </p:nvCxnSpPr>
        <p:spPr bwMode="auto">
          <a:xfrm flipV="1">
            <a:off x="3700463" y="4025900"/>
            <a:ext cx="0" cy="14605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197" name="Straight Connector 1196">
            <a:extLst>
              <a:ext uri="{FF2B5EF4-FFF2-40B4-BE49-F238E27FC236}">
                <a16:creationId xmlns:a16="http://schemas.microsoft.com/office/drawing/2014/main" id="{2716A8E8-C217-84A0-1DBE-DF3DE87BAD04}"/>
              </a:ext>
            </a:extLst>
          </p:cNvPr>
          <p:cNvCxnSpPr/>
          <p:nvPr>
            <p:custDataLst>
              <p:tags r:id="rId26"/>
            </p:custDataLst>
          </p:nvPr>
        </p:nvCxnSpPr>
        <p:spPr bwMode="auto">
          <a:xfrm>
            <a:off x="3700463" y="4025900"/>
            <a:ext cx="731838" cy="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198" name="Straight Connector 1197">
            <a:extLst>
              <a:ext uri="{FF2B5EF4-FFF2-40B4-BE49-F238E27FC236}">
                <a16:creationId xmlns:a16="http://schemas.microsoft.com/office/drawing/2014/main" id="{7FD8EAAC-7D57-AEE5-DD95-DC76469B51AE}"/>
              </a:ext>
            </a:extLst>
          </p:cNvPr>
          <p:cNvCxnSpPr/>
          <p:nvPr>
            <p:custDataLst>
              <p:tags r:id="rId27"/>
            </p:custDataLst>
          </p:nvPr>
        </p:nvCxnSpPr>
        <p:spPr bwMode="auto">
          <a:xfrm>
            <a:off x="4432300" y="4025900"/>
            <a:ext cx="0" cy="1697038"/>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061" name="Text Placeholder 10">
            <a:extLst>
              <a:ext uri="{FF2B5EF4-FFF2-40B4-BE49-F238E27FC236}">
                <a16:creationId xmlns:a16="http://schemas.microsoft.com/office/drawing/2014/main" id="{7BD691B7-C5F2-3EC4-CFE6-37336EC25D26}"/>
              </a:ext>
            </a:extLst>
          </p:cNvPr>
          <p:cNvSpPr txBox="1">
            <a:spLocks/>
          </p:cNvSpPr>
          <p:nvPr>
            <p:custDataLst>
              <p:tags r:id="rId28"/>
            </p:custDataLst>
          </p:nvPr>
        </p:nvSpPr>
        <p:spPr bwMode="auto">
          <a:xfrm>
            <a:off x="3733800" y="6172200"/>
            <a:ext cx="668338"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sz="800"/>
              <a:t>Land Use (m</a:t>
            </a:r>
            <a:r>
              <a:rPr lang="en-US" sz="800" baseline="30000"/>
              <a:t>2</a:t>
            </a:r>
            <a:r>
              <a:rPr lang="en-US" sz="800"/>
              <a:t>)</a:t>
            </a:r>
          </a:p>
        </p:txBody>
      </p:sp>
      <p:sp>
        <p:nvSpPr>
          <p:cNvPr id="1194" name="Text Placeholder 10">
            <a:extLst>
              <a:ext uri="{FF2B5EF4-FFF2-40B4-BE49-F238E27FC236}">
                <a16:creationId xmlns:a16="http://schemas.microsoft.com/office/drawing/2014/main" id="{7C66A6E3-CB4C-8F63-0B56-3FA9C8952A05}"/>
              </a:ext>
            </a:extLst>
          </p:cNvPr>
          <p:cNvSpPr txBox="1">
            <a:spLocks/>
          </p:cNvSpPr>
          <p:nvPr>
            <p:custDataLst>
              <p:tags r:id="rId29"/>
            </p:custDataLst>
          </p:nvPr>
        </p:nvSpPr>
        <p:spPr bwMode="auto">
          <a:xfrm>
            <a:off x="3856038" y="3917950"/>
            <a:ext cx="419100" cy="215900"/>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349863C-1BA8-4D85-A391-74CACD46429D}" type="datetime'-''''''''''''''''''''''8''''''9''''''''''''''''%'''''''''">
              <a:rPr lang="en-US" altLang="en-US" sz="1000" smtClean="0">
                <a:effectLst/>
              </a:rPr>
              <a:pPr marL="0" indent="0" algn="ctr">
                <a:spcBef>
                  <a:spcPct val="0"/>
                </a:spcBef>
                <a:spcAft>
                  <a:spcPct val="0"/>
                </a:spcAft>
                <a:buNone/>
              </a:pPr>
              <a:t>-89%</a:t>
            </a:fld>
            <a:endParaRPr lang="en-US" sz="1000"/>
          </a:p>
        </p:txBody>
      </p:sp>
      <p:sp>
        <p:nvSpPr>
          <p:cNvPr id="1076" name="Rectangle 1075">
            <a:extLst>
              <a:ext uri="{FF2B5EF4-FFF2-40B4-BE49-F238E27FC236}">
                <a16:creationId xmlns:a16="http://schemas.microsoft.com/office/drawing/2014/main" id="{D485D17A-3245-A94E-13E6-6FD54F49129A}"/>
              </a:ext>
            </a:extLst>
          </p:cNvPr>
          <p:cNvSpPr/>
          <p:nvPr>
            <p:custDataLst>
              <p:tags r:id="rId30"/>
            </p:custDataLst>
          </p:nvPr>
        </p:nvSpPr>
        <p:spPr bwMode="auto">
          <a:xfrm>
            <a:off x="1620839" y="3463925"/>
            <a:ext cx="142875" cy="106363"/>
          </a:xfrm>
          <a:prstGeom prst="rect">
            <a:avLst/>
          </a:prstGeom>
          <a:solidFill>
            <a:schemeClr val="hlink"/>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077" name="Rectangle 1076">
            <a:extLst>
              <a:ext uri="{FF2B5EF4-FFF2-40B4-BE49-F238E27FC236}">
                <a16:creationId xmlns:a16="http://schemas.microsoft.com/office/drawing/2014/main" id="{96DFF6F4-6543-4D50-FA1C-13B4D673B01A}"/>
              </a:ext>
            </a:extLst>
          </p:cNvPr>
          <p:cNvSpPr/>
          <p:nvPr>
            <p:custDataLst>
              <p:tags r:id="rId31"/>
            </p:custDataLst>
          </p:nvPr>
        </p:nvSpPr>
        <p:spPr bwMode="auto">
          <a:xfrm>
            <a:off x="2755900" y="3463925"/>
            <a:ext cx="142875" cy="106363"/>
          </a:xfrm>
          <a:prstGeom prst="rect">
            <a:avLst/>
          </a:prstGeom>
          <a:solidFill>
            <a:schemeClr val="tx2"/>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078" name="Rectangle 1077">
            <a:extLst>
              <a:ext uri="{FF2B5EF4-FFF2-40B4-BE49-F238E27FC236}">
                <a16:creationId xmlns:a16="http://schemas.microsoft.com/office/drawing/2014/main" id="{9D79C021-4C2D-E5FC-9A3C-1B8AA8CD6C76}"/>
              </a:ext>
            </a:extLst>
          </p:cNvPr>
          <p:cNvSpPr/>
          <p:nvPr>
            <p:custDataLst>
              <p:tags r:id="rId32"/>
            </p:custDataLst>
          </p:nvPr>
        </p:nvSpPr>
        <p:spPr bwMode="auto">
          <a:xfrm>
            <a:off x="3857625" y="3463925"/>
            <a:ext cx="142875" cy="106363"/>
          </a:xfrm>
          <a:prstGeom prst="rect">
            <a:avLst/>
          </a:prstGeom>
          <a:solidFill>
            <a:schemeClr val="accent6"/>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074" name="Text Placeholder 10">
            <a:extLst>
              <a:ext uri="{FF2B5EF4-FFF2-40B4-BE49-F238E27FC236}">
                <a16:creationId xmlns:a16="http://schemas.microsoft.com/office/drawing/2014/main" id="{9A3D9887-2AC1-2210-6123-0E7CCAE8982C}"/>
              </a:ext>
            </a:extLst>
          </p:cNvPr>
          <p:cNvSpPr txBox="1">
            <a:spLocks/>
          </p:cNvSpPr>
          <p:nvPr>
            <p:custDataLst>
              <p:tags r:id="rId33"/>
            </p:custDataLst>
          </p:nvPr>
        </p:nvSpPr>
        <p:spPr bwMode="auto">
          <a:xfrm>
            <a:off x="1814513" y="3459163"/>
            <a:ext cx="839788" cy="244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EC97F040-191F-4B86-806E-E715498E4373}" type="datetime'Soy'''' Oil ''&#10;W''ith ''''''''''Defo''r''''esta''t''''i''''on'">
              <a:rPr lang="en-US" altLang="en-US" sz="800" smtClean="0">
                <a:effectLst/>
              </a:rPr>
              <a:pPr marL="0" indent="0">
                <a:spcBef>
                  <a:spcPct val="0"/>
                </a:spcBef>
                <a:spcAft>
                  <a:spcPct val="0"/>
                </a:spcAft>
                <a:buNone/>
              </a:pPr>
              <a:t>Soy Oil 
With Deforestation</a:t>
            </a:fld>
            <a:endParaRPr lang="en-US" sz="800"/>
          </a:p>
        </p:txBody>
      </p:sp>
      <p:sp>
        <p:nvSpPr>
          <p:cNvPr id="1073" name="Text Placeholder 10">
            <a:extLst>
              <a:ext uri="{FF2B5EF4-FFF2-40B4-BE49-F238E27FC236}">
                <a16:creationId xmlns:a16="http://schemas.microsoft.com/office/drawing/2014/main" id="{D64A7D6E-2B8B-027D-F579-3E5C7C95CB42}"/>
              </a:ext>
            </a:extLst>
          </p:cNvPr>
          <p:cNvSpPr txBox="1">
            <a:spLocks/>
          </p:cNvSpPr>
          <p:nvPr>
            <p:custDataLst>
              <p:tags r:id="rId34"/>
            </p:custDataLst>
          </p:nvPr>
        </p:nvSpPr>
        <p:spPr bwMode="auto">
          <a:xfrm>
            <a:off x="2949574" y="3459163"/>
            <a:ext cx="806450" cy="244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0AA084D0-CF87-434C-AF73-CC66F1C84F65}" type="datetime'''''''''S''o''y Oil'''' &#10;No'''''' Def''oresta''''''ti''''''on'">
              <a:rPr lang="en-US" altLang="en-US" sz="800" smtClean="0"/>
              <a:pPr marL="0" indent="0">
                <a:spcBef>
                  <a:spcPct val="0"/>
                </a:spcBef>
                <a:spcAft>
                  <a:spcPct val="0"/>
                </a:spcAft>
                <a:buNone/>
              </a:pPr>
              <a:t>Soy Oil 
No Deforestation</a:t>
            </a:fld>
            <a:r>
              <a:rPr lang="en-US" altLang="en-US" sz="800"/>
              <a:t>*</a:t>
            </a:r>
            <a:endParaRPr lang="en-US" sz="800"/>
          </a:p>
        </p:txBody>
      </p:sp>
      <p:sp>
        <p:nvSpPr>
          <p:cNvPr id="1071" name="Text Placeholder 10">
            <a:extLst>
              <a:ext uri="{FF2B5EF4-FFF2-40B4-BE49-F238E27FC236}">
                <a16:creationId xmlns:a16="http://schemas.microsoft.com/office/drawing/2014/main" id="{51F27F4C-CA4B-530C-D0DE-3767DCF1FF48}"/>
              </a:ext>
            </a:extLst>
          </p:cNvPr>
          <p:cNvSpPr txBox="1">
            <a:spLocks/>
          </p:cNvSpPr>
          <p:nvPr>
            <p:custDataLst>
              <p:tags r:id="rId35"/>
            </p:custDataLst>
          </p:nvPr>
        </p:nvSpPr>
        <p:spPr bwMode="auto">
          <a:xfrm>
            <a:off x="4051300" y="3459163"/>
            <a:ext cx="42545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968CECDE-16CE-46C8-A74A-C182661A8F51}" type="datetime'''''In''''s''e''''c''''''t'''' ''''''Oi''l'''''''''''''''">
              <a:rPr lang="en-US" altLang="en-US" sz="800" smtClean="0">
                <a:effectLst/>
              </a:rPr>
              <a:pPr marL="0" indent="0">
                <a:spcBef>
                  <a:spcPct val="0"/>
                </a:spcBef>
                <a:spcAft>
                  <a:spcPct val="0"/>
                </a:spcAft>
                <a:buNone/>
              </a:pPr>
              <a:t>Insect Oil</a:t>
            </a:fld>
            <a:endParaRPr lang="en-US" sz="800"/>
          </a:p>
        </p:txBody>
      </p:sp>
      <p:pic>
        <p:nvPicPr>
          <p:cNvPr id="1149" name="Picture 1148" descr="A logo with blue and purple circles&#10;&#10;Description automatically generated">
            <a:extLst>
              <a:ext uri="{FF2B5EF4-FFF2-40B4-BE49-F238E27FC236}">
                <a16:creationId xmlns:a16="http://schemas.microsoft.com/office/drawing/2014/main" id="{907EAB70-B98E-6F92-CB08-1B2A1C27A4B5}"/>
              </a:ext>
            </a:extLst>
          </p:cNvPr>
          <p:cNvPicPr>
            <a:picLocks noChangeAspect="1"/>
          </p:cNvPicPr>
          <p:nvPr/>
        </p:nvPicPr>
        <p:blipFill>
          <a:blip r:embed="rId51"/>
          <a:stretch>
            <a:fillRect/>
          </a:stretch>
        </p:blipFill>
        <p:spPr>
          <a:xfrm>
            <a:off x="10262210" y="889156"/>
            <a:ext cx="1779658" cy="600117"/>
          </a:xfrm>
          <a:prstGeom prst="rect">
            <a:avLst/>
          </a:prstGeom>
        </p:spPr>
      </p:pic>
      <p:sp>
        <p:nvSpPr>
          <p:cNvPr id="43" name="Chevron 42">
            <a:extLst>
              <a:ext uri="{FF2B5EF4-FFF2-40B4-BE49-F238E27FC236}">
                <a16:creationId xmlns:a16="http://schemas.microsoft.com/office/drawing/2014/main" id="{11EF157A-935F-AAE5-C597-B259837D3953}"/>
              </a:ext>
            </a:extLst>
          </p:cNvPr>
          <p:cNvSpPr/>
          <p:nvPr/>
        </p:nvSpPr>
        <p:spPr bwMode="gray">
          <a:xfrm>
            <a:off x="3996515" y="25335"/>
            <a:ext cx="1975828" cy="359675"/>
          </a:xfrm>
          <a:prstGeom prst="chevron">
            <a:avLst>
              <a:gd name="adj" fmla="val 23887"/>
            </a:avLst>
          </a:prstGeom>
          <a:solidFill>
            <a:srgbClr val="1A8193">
              <a:alpha val="8117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Alternative Feed</a:t>
            </a:r>
          </a:p>
        </p:txBody>
      </p:sp>
      <p:sp>
        <p:nvSpPr>
          <p:cNvPr id="46" name="Chevron 2">
            <a:extLst>
              <a:ext uri="{FF2B5EF4-FFF2-40B4-BE49-F238E27FC236}">
                <a16:creationId xmlns:a16="http://schemas.microsoft.com/office/drawing/2014/main" id="{5FF9B750-F1D0-F910-B2A5-5FF5D4D04715}"/>
              </a:ext>
            </a:extLst>
          </p:cNvPr>
          <p:cNvSpPr/>
          <p:nvPr/>
        </p:nvSpPr>
        <p:spPr bwMode="gray">
          <a:xfrm>
            <a:off x="1964633" y="25336"/>
            <a:ext cx="2077015" cy="359675"/>
          </a:xfrm>
          <a:prstGeom prst="chevron">
            <a:avLst>
              <a:gd name="adj" fmla="val 23887"/>
            </a:avLst>
          </a:prstGeom>
          <a:solidFill>
            <a:srgbClr val="31667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Industrial Livestock</a:t>
            </a:r>
          </a:p>
        </p:txBody>
      </p:sp>
    </p:spTree>
    <p:custDataLst>
      <p:tags r:id="rId2"/>
    </p:custDataLst>
    <p:extLst>
      <p:ext uri="{BB962C8B-B14F-4D97-AF65-F5344CB8AC3E}">
        <p14:creationId xmlns:p14="http://schemas.microsoft.com/office/powerpoint/2010/main" val="4089234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FAEE8-3C18-ED1A-3398-3334E4EBDA61}"/>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37DFD73-B441-9A10-1AAB-D3DA0A39375F}"/>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18" name="think-cell Slide" r:id="rId7" imgW="592" imgH="591" progId="TCLayout.ActiveDocument.1">
                  <p:embed/>
                </p:oleObj>
              </mc:Choice>
              <mc:Fallback>
                <p:oleObj name="think-cell Slide" r:id="rId7" imgW="592" imgH="591" progId="TCLayout.ActiveDocument.1">
                  <p:embed/>
                  <p:pic>
                    <p:nvPicPr>
                      <p:cNvPr id="2" name="think-cell data - do not delete" hidden="1">
                        <a:extLst>
                          <a:ext uri="{FF2B5EF4-FFF2-40B4-BE49-F238E27FC236}">
                            <a16:creationId xmlns:a16="http://schemas.microsoft.com/office/drawing/2014/main" id="{637DFD73-B441-9A10-1AAB-D3DA0A39375F}"/>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8" name="Picture 17" descr="Cows eating hay in a barn&#10;&#10;Description automatically generated">
            <a:extLst>
              <a:ext uri="{FF2B5EF4-FFF2-40B4-BE49-F238E27FC236}">
                <a16:creationId xmlns:a16="http://schemas.microsoft.com/office/drawing/2014/main" id="{69DE5F32-BD8C-3070-788C-8C049F423CB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24294" t="29298" r="52871" b="4982"/>
          <a:stretch/>
        </p:blipFill>
        <p:spPr>
          <a:xfrm>
            <a:off x="338328" y="630936"/>
            <a:ext cx="3575304" cy="5788152"/>
          </a:xfrm>
          <a:prstGeom prst="rect">
            <a:avLst/>
          </a:prstGeom>
        </p:spPr>
      </p:pic>
      <p:sp>
        <p:nvSpPr>
          <p:cNvPr id="23" name="Title 2">
            <a:extLst>
              <a:ext uri="{FF2B5EF4-FFF2-40B4-BE49-F238E27FC236}">
                <a16:creationId xmlns:a16="http://schemas.microsoft.com/office/drawing/2014/main" id="{02CDBDB4-8F4A-BA04-9A38-D64A8ADE8EF1}"/>
              </a:ext>
            </a:extLst>
          </p:cNvPr>
          <p:cNvSpPr>
            <a:spLocks noGrp="1"/>
          </p:cNvSpPr>
          <p:nvPr>
            <p:ph type="title"/>
          </p:nvPr>
        </p:nvSpPr>
        <p:spPr>
          <a:xfrm>
            <a:off x="530020" y="4993366"/>
            <a:ext cx="3165987" cy="1154162"/>
          </a:xfrm>
          <a:solidFill>
            <a:srgbClr val="9D9D9D">
              <a:alpha val="67059"/>
            </a:srgbClr>
          </a:solidFill>
        </p:spPr>
        <p:txBody>
          <a:bodyPr vert="horz" lIns="91440" tIns="0" rIns="91440" bIns="45720" rtlCol="0" anchor="b" anchorCtr="0">
            <a:spAutoFit/>
          </a:bodyPr>
          <a:lstStyle/>
          <a:p>
            <a:r>
              <a:rPr lang="en-US" sz="2400">
                <a:solidFill>
                  <a:srgbClr val="FFFFFF"/>
                </a:solidFill>
                <a:latin typeface="Arial"/>
              </a:rPr>
              <a:t>Key messages</a:t>
            </a:r>
            <a:br>
              <a:rPr lang="en-US" sz="2400">
                <a:solidFill>
                  <a:srgbClr val="FFFFFF"/>
                </a:solidFill>
                <a:latin typeface="Arial"/>
              </a:rPr>
            </a:br>
            <a:r>
              <a:rPr lang="en-US" sz="2400" b="0">
                <a:solidFill>
                  <a:srgbClr val="FFFFFF"/>
                </a:solidFill>
                <a:latin typeface="Arial"/>
              </a:rPr>
              <a:t>Protein Industry Overview</a:t>
            </a:r>
          </a:p>
        </p:txBody>
      </p:sp>
      <p:cxnSp>
        <p:nvCxnSpPr>
          <p:cNvPr id="6" name="Straight Connector 5">
            <a:extLst>
              <a:ext uri="{FF2B5EF4-FFF2-40B4-BE49-F238E27FC236}">
                <a16:creationId xmlns:a16="http://schemas.microsoft.com/office/drawing/2014/main" id="{A2904FB8-E30B-AA51-C2FC-817123E5E95F}"/>
              </a:ext>
            </a:extLst>
          </p:cNvPr>
          <p:cNvCxnSpPr/>
          <p:nvPr/>
        </p:nvCxnSpPr>
        <p:spPr bwMode="gray">
          <a:xfrm>
            <a:off x="4335667" y="3924795"/>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57092E7-BDA9-4631-2001-F5CBE84160DA}"/>
              </a:ext>
            </a:extLst>
          </p:cNvPr>
          <p:cNvSpPr txBox="1"/>
          <p:nvPr/>
        </p:nvSpPr>
        <p:spPr bwMode="gray">
          <a:xfrm>
            <a:off x="4338354" y="2197495"/>
            <a:ext cx="7657549" cy="1767150"/>
          </a:xfrm>
          <a:prstGeom prst="rect">
            <a:avLst/>
          </a:prstGeom>
          <a:noFill/>
        </p:spPr>
        <p:txBody>
          <a:bodyPr wrap="square" lIns="137160" tIns="137160" rIns="274320" bIns="137160" rtlCol="0" anchor="t">
            <a:spAutoFit/>
          </a:bodyPr>
          <a:lstStyle/>
          <a:p>
            <a:pPr>
              <a:spcAft>
                <a:spcPts val="500"/>
              </a:spcAft>
              <a:buClr>
                <a:schemeClr val="accent1"/>
              </a:buClr>
              <a:buSzPct val="100000"/>
            </a:pPr>
            <a:r>
              <a:rPr lang="en-US" sz="1400" b="1" dirty="0"/>
              <a:t>Animal-based protein consumption is increasing.</a:t>
            </a:r>
          </a:p>
          <a:p>
            <a:pPr marL="171450" indent="-171450">
              <a:spcAft>
                <a:spcPts val="500"/>
              </a:spcAft>
              <a:buClr>
                <a:schemeClr val="tx1"/>
              </a:buClr>
              <a:buSzPct val="100000"/>
              <a:buFont typeface="Apple Symbols" panose="02000000000000000000" pitchFamily="2" charset="-79"/>
              <a:buChar char="⎻"/>
            </a:pPr>
            <a:r>
              <a:rPr lang="en-US" sz="1200" dirty="0">
                <a:effectLst/>
              </a:rPr>
              <a:t>Agricultural emissions </a:t>
            </a:r>
            <a:r>
              <a:rPr lang="en-US" sz="1200" b="1" dirty="0">
                <a:effectLst/>
              </a:rPr>
              <a:t>are estimated to reach ~15 </a:t>
            </a:r>
            <a:r>
              <a:rPr lang="en-US" sz="1200" b="1" dirty="0" err="1"/>
              <a:t>GtCO</a:t>
            </a:r>
            <a:r>
              <a:rPr lang="en-US" sz="1200" b="1" dirty="0" err="1">
                <a:effectLst/>
              </a:rPr>
              <a:t>₂e</a:t>
            </a:r>
            <a:r>
              <a:rPr lang="en-US" sz="1200" b="1" dirty="0">
                <a:effectLst/>
              </a:rPr>
              <a:t> by 2050</a:t>
            </a:r>
            <a:r>
              <a:rPr lang="en-US" sz="1200" b="1" dirty="0"/>
              <a:t> </a:t>
            </a:r>
            <a:r>
              <a:rPr lang="en-US" sz="1200" dirty="0"/>
              <a:t>(</a:t>
            </a:r>
            <a:r>
              <a:rPr lang="en-US" sz="1200" dirty="0">
                <a:effectLst/>
              </a:rPr>
              <a:t>30% higher than 2021 levels), with </a:t>
            </a:r>
            <a:r>
              <a:rPr lang="en-US" sz="1200" b="1" dirty="0"/>
              <a:t>60% related to animal protein.</a:t>
            </a:r>
            <a:endParaRPr lang="en-US" sz="1200" b="1" dirty="0">
              <a:cs typeface="Arial"/>
            </a:endParaRPr>
          </a:p>
          <a:p>
            <a:pPr marL="171450" indent="-171450">
              <a:spcAft>
                <a:spcPts val="300"/>
              </a:spcAft>
              <a:buClr>
                <a:schemeClr val="tx1"/>
              </a:buClr>
              <a:buSzPct val="100000"/>
              <a:buFont typeface="Apple Symbols" panose="02000000000000000000" pitchFamily="2" charset="-79"/>
              <a:buChar char="⎻"/>
            </a:pPr>
            <a:r>
              <a:rPr lang="en-US" sz="1200" dirty="0">
                <a:effectLst/>
              </a:rPr>
              <a:t>Global protein consumption is dominated by vegetal </a:t>
            </a:r>
            <a:r>
              <a:rPr lang="en-US" sz="1200" dirty="0"/>
              <a:t>sources. H</a:t>
            </a:r>
            <a:r>
              <a:rPr lang="en-US" sz="1200" dirty="0">
                <a:effectLst/>
              </a:rPr>
              <a:t>owever, </a:t>
            </a:r>
            <a:r>
              <a:rPr lang="en-US" sz="1200" b="1" dirty="0">
                <a:effectLst/>
              </a:rPr>
              <a:t>animal protein consumption  has accelerated fast</a:t>
            </a:r>
            <a:r>
              <a:rPr lang="en-US" sz="1200" dirty="0">
                <a:effectLst/>
              </a:rPr>
              <a:t>, from 27 grams per capita per day in 2020 to 37 g</a:t>
            </a:r>
            <a:r>
              <a:rPr lang="en-US" sz="1200" dirty="0"/>
              <a:t>rams</a:t>
            </a:r>
            <a:r>
              <a:rPr lang="en-US" sz="1200" dirty="0">
                <a:effectLst/>
              </a:rPr>
              <a:t> in 2022.</a:t>
            </a:r>
            <a:endParaRPr lang="en-US" sz="1200" dirty="0">
              <a:effectLst/>
              <a:cs typeface="Arial"/>
            </a:endParaRPr>
          </a:p>
          <a:p>
            <a:pPr marL="171450" indent="-171450">
              <a:spcAft>
                <a:spcPts val="300"/>
              </a:spcAft>
              <a:buClr>
                <a:schemeClr val="tx1"/>
              </a:buClr>
              <a:buSzPct val="100000"/>
              <a:buFont typeface="Apple Symbols" panose="02000000000000000000" pitchFamily="2" charset="-79"/>
              <a:buChar char="⎻"/>
            </a:pPr>
            <a:r>
              <a:rPr lang="en-US" sz="1200" b="1" dirty="0">
                <a:effectLst/>
              </a:rPr>
              <a:t>Increasing income levels are </a:t>
            </a:r>
            <a:r>
              <a:rPr lang="en-US" sz="1200" b="1" dirty="0"/>
              <a:t>one of the main reasons</a:t>
            </a:r>
            <a:r>
              <a:rPr lang="en-US" sz="1200" b="1" dirty="0">
                <a:effectLst/>
              </a:rPr>
              <a:t> </a:t>
            </a:r>
            <a:r>
              <a:rPr lang="en-US" sz="1200" dirty="0">
                <a:effectLst/>
              </a:rPr>
              <a:t>for </a:t>
            </a:r>
            <a:r>
              <a:rPr lang="en-US" sz="1200" dirty="0"/>
              <a:t>increasing</a:t>
            </a:r>
            <a:r>
              <a:rPr lang="en-US" sz="1200" dirty="0">
                <a:effectLst/>
              </a:rPr>
              <a:t> meat consumption, especially in Asia, where </a:t>
            </a:r>
            <a:r>
              <a:rPr lang="en-US" sz="1200" b="1" dirty="0">
                <a:effectLst/>
              </a:rPr>
              <a:t>animal protein intake rose by ~300% </a:t>
            </a:r>
            <a:r>
              <a:rPr lang="en-US" sz="1200" dirty="0">
                <a:effectLst/>
              </a:rPr>
              <a:t>over the past </a:t>
            </a:r>
            <a:r>
              <a:rPr lang="en-US" sz="1200" dirty="0"/>
              <a:t>five</a:t>
            </a:r>
            <a:r>
              <a:rPr lang="en-US" sz="1200" dirty="0">
                <a:effectLst/>
              </a:rPr>
              <a:t> decades.</a:t>
            </a:r>
            <a:endParaRPr lang="en-US" sz="1200" b="1" dirty="0">
              <a:effectLst/>
            </a:endParaRPr>
          </a:p>
        </p:txBody>
      </p:sp>
      <p:sp>
        <p:nvSpPr>
          <p:cNvPr id="12" name="TextBox 11">
            <a:extLst>
              <a:ext uri="{FF2B5EF4-FFF2-40B4-BE49-F238E27FC236}">
                <a16:creationId xmlns:a16="http://schemas.microsoft.com/office/drawing/2014/main" id="{3EA44AC1-36FA-44CA-33A0-5686E66223E2}"/>
              </a:ext>
            </a:extLst>
          </p:cNvPr>
          <p:cNvSpPr txBox="1"/>
          <p:nvPr/>
        </p:nvSpPr>
        <p:spPr bwMode="gray">
          <a:xfrm>
            <a:off x="4335667" y="3839278"/>
            <a:ext cx="7856333" cy="1531188"/>
          </a:xfrm>
          <a:prstGeom prst="rect">
            <a:avLst/>
          </a:prstGeom>
          <a:noFill/>
        </p:spPr>
        <p:txBody>
          <a:bodyPr wrap="square" lIns="137160" tIns="137160" rIns="274320" bIns="137160" rtlCol="0" anchor="t">
            <a:spAutoFit/>
          </a:bodyPr>
          <a:lstStyle/>
          <a:p>
            <a:pPr>
              <a:spcBef>
                <a:spcPts val="300"/>
              </a:spcBef>
            </a:pPr>
            <a:r>
              <a:rPr lang="en-US" sz="1400" b="1" dirty="0">
                <a:effectLst/>
                <a:latin typeface="Arial"/>
                <a:cs typeface="Arial"/>
              </a:rPr>
              <a:t>Methane is inevitable in the animal industry and </a:t>
            </a:r>
            <a:r>
              <a:rPr lang="en-US" sz="1400" b="1" dirty="0">
                <a:latin typeface="Arial"/>
                <a:cs typeface="Arial"/>
              </a:rPr>
              <a:t>difficult</a:t>
            </a:r>
            <a:r>
              <a:rPr lang="en-US" sz="1400" b="1" dirty="0">
                <a:effectLst/>
                <a:latin typeface="Arial"/>
                <a:cs typeface="Arial"/>
              </a:rPr>
              <a:t> </a:t>
            </a:r>
            <a:r>
              <a:rPr lang="en-US" sz="1400" b="1" dirty="0">
                <a:latin typeface="Arial"/>
                <a:cs typeface="Arial"/>
              </a:rPr>
              <a:t>to offset.</a:t>
            </a:r>
            <a:endParaRPr lang="en-US" sz="1400" b="1" dirty="0">
              <a:latin typeface="Arial" panose="020B0604020202020204" pitchFamily="34" charset="0"/>
              <a:cs typeface="Arial" panose="020B0604020202020204" pitchFamily="34" charset="0"/>
            </a:endParaRPr>
          </a:p>
          <a:p>
            <a:pPr marL="171450" indent="-171450">
              <a:spcBef>
                <a:spcPts val="300"/>
              </a:spcBef>
              <a:buFont typeface="Apple Symbols" panose="02000000000000000000" pitchFamily="2" charset="-79"/>
              <a:buChar char="⎻"/>
            </a:pPr>
            <a:r>
              <a:rPr lang="en-US" sz="1200" b="1" dirty="0">
                <a:latin typeface="Arial"/>
                <a:cs typeface="Arial"/>
              </a:rPr>
              <a:t>Agriculture</a:t>
            </a:r>
            <a:r>
              <a:rPr lang="en-US" sz="1200" b="1" dirty="0">
                <a:effectLst/>
                <a:latin typeface="Arial"/>
                <a:cs typeface="Arial"/>
              </a:rPr>
              <a:t> is the </a:t>
            </a:r>
            <a:r>
              <a:rPr lang="en-US" sz="1200" b="1" dirty="0">
                <a:latin typeface="Arial"/>
                <a:cs typeface="Arial"/>
              </a:rPr>
              <a:t>largest source of methane</a:t>
            </a:r>
            <a:r>
              <a:rPr lang="en-US" sz="1200" b="1" dirty="0">
                <a:effectLst/>
                <a:latin typeface="Arial"/>
                <a:cs typeface="Arial"/>
              </a:rPr>
              <a:t> emitter globally</a:t>
            </a:r>
            <a:r>
              <a:rPr lang="en-US" sz="1200" b="1" dirty="0">
                <a:latin typeface="Arial"/>
                <a:cs typeface="Arial"/>
              </a:rPr>
              <a:t> (~40%)</a:t>
            </a:r>
            <a:r>
              <a:rPr lang="en-US" sz="1200" dirty="0">
                <a:latin typeface="Arial"/>
                <a:cs typeface="Arial"/>
              </a:rPr>
              <a:t>,</a:t>
            </a:r>
            <a:r>
              <a:rPr lang="en-US" sz="1200" dirty="0">
                <a:effectLst/>
                <a:latin typeface="Arial"/>
                <a:cs typeface="Arial"/>
              </a:rPr>
              <a:t> ahead of oil and gas</a:t>
            </a:r>
            <a:r>
              <a:rPr lang="en-US" sz="1200" dirty="0">
                <a:latin typeface="Arial"/>
                <a:cs typeface="Arial"/>
              </a:rPr>
              <a:t> (~35%). Livestock accounts for most of the methane from (~32% of the total).</a:t>
            </a:r>
            <a:endParaRPr lang="en-US" sz="1200" dirty="0">
              <a:effectLst/>
              <a:latin typeface="Arial"/>
              <a:cs typeface="Arial"/>
            </a:endParaRPr>
          </a:p>
          <a:p>
            <a:pPr marL="171450" indent="-171450">
              <a:spcBef>
                <a:spcPts val="300"/>
              </a:spcBef>
              <a:buFont typeface="Apple Symbols" panose="02000000000000000000" pitchFamily="2" charset="-79"/>
              <a:buChar char="⎻"/>
            </a:pPr>
            <a:r>
              <a:rPr lang="en-US" sz="1200" b="1" dirty="0">
                <a:effectLst/>
                <a:latin typeface="Arial"/>
                <a:cs typeface="Arial"/>
              </a:rPr>
              <a:t>CH</a:t>
            </a:r>
            <a:r>
              <a:rPr lang="en-US" sz="1200" b="1" baseline="-25000" dirty="0">
                <a:effectLst/>
                <a:latin typeface="Arial"/>
                <a:cs typeface="Arial"/>
              </a:rPr>
              <a:t>4</a:t>
            </a:r>
            <a:r>
              <a:rPr lang="en-US" sz="1200" dirty="0">
                <a:effectLst/>
                <a:latin typeface="Arial"/>
                <a:cs typeface="Arial"/>
              </a:rPr>
              <a:t> is especially concerning in the </a:t>
            </a:r>
            <a:r>
              <a:rPr lang="en-US" sz="1200" b="1" dirty="0">
                <a:effectLst/>
                <a:latin typeface="Arial"/>
                <a:cs typeface="Arial"/>
              </a:rPr>
              <a:t>short term</a:t>
            </a:r>
            <a:r>
              <a:rPr lang="en-US" sz="1200" dirty="0">
                <a:effectLst/>
                <a:latin typeface="Arial"/>
                <a:cs typeface="Arial"/>
              </a:rPr>
              <a:t>, as it is </a:t>
            </a:r>
            <a:r>
              <a:rPr lang="en-US" sz="1200" b="1" dirty="0">
                <a:effectLst/>
                <a:latin typeface="Arial"/>
                <a:cs typeface="Arial"/>
              </a:rPr>
              <a:t>84 times more powerful than CO</a:t>
            </a:r>
            <a:r>
              <a:rPr lang="en-US" sz="1200" b="1" baseline="-25000" dirty="0">
                <a:effectLst/>
                <a:latin typeface="Arial"/>
                <a:cs typeface="Arial"/>
              </a:rPr>
              <a:t>2</a:t>
            </a:r>
            <a:r>
              <a:rPr lang="en-US" sz="1200" b="1" dirty="0">
                <a:effectLst/>
                <a:latin typeface="Arial"/>
                <a:cs typeface="Arial"/>
              </a:rPr>
              <a:t> </a:t>
            </a:r>
            <a:r>
              <a:rPr lang="en-US" sz="1200" dirty="0">
                <a:effectLst/>
                <a:latin typeface="Arial"/>
                <a:cs typeface="Arial"/>
              </a:rPr>
              <a:t>on a 20-year timescale, and </a:t>
            </a:r>
            <a:r>
              <a:rPr lang="en-US" sz="1200" b="1" dirty="0">
                <a:latin typeface="Arial"/>
                <a:cs typeface="Arial"/>
              </a:rPr>
              <a:t>global</a:t>
            </a:r>
            <a:r>
              <a:rPr lang="en-US" sz="1200" b="1" dirty="0">
                <a:effectLst/>
                <a:latin typeface="Arial"/>
                <a:cs typeface="Arial"/>
              </a:rPr>
              <a:t> methane emissions increased more rapidly than CO</a:t>
            </a:r>
            <a:r>
              <a:rPr lang="en-US" sz="1200" b="1" baseline="-25000" dirty="0">
                <a:effectLst/>
                <a:latin typeface="Arial"/>
                <a:cs typeface="Arial"/>
              </a:rPr>
              <a:t>2 </a:t>
            </a:r>
            <a:r>
              <a:rPr lang="en-US" sz="1200" dirty="0">
                <a:latin typeface="Arial"/>
                <a:cs typeface="Arial"/>
              </a:rPr>
              <a:t>in the past century.</a:t>
            </a:r>
          </a:p>
          <a:p>
            <a:pPr marL="171450" indent="-171450">
              <a:spcBef>
                <a:spcPts val="300"/>
              </a:spcBef>
              <a:buFont typeface="Apple Symbols" panose="02000000000000000000" pitchFamily="2" charset="-79"/>
              <a:buChar char="⎻"/>
            </a:pPr>
            <a:r>
              <a:rPr lang="en-US" sz="1200" dirty="0">
                <a:latin typeface="Arial"/>
                <a:cs typeface="Arial"/>
              </a:rPr>
              <a:t>Cutting methane emissions to slow down global warming is one of the main intentions of this research.</a:t>
            </a:r>
            <a:endParaRPr lang="en-US" sz="1200" dirty="0">
              <a:effectLst/>
              <a:latin typeface="Arial"/>
              <a:cs typeface="Arial"/>
            </a:endParaRPr>
          </a:p>
        </p:txBody>
      </p:sp>
      <p:cxnSp>
        <p:nvCxnSpPr>
          <p:cNvPr id="15" name="Straight Connector 14">
            <a:extLst>
              <a:ext uri="{FF2B5EF4-FFF2-40B4-BE49-F238E27FC236}">
                <a16:creationId xmlns:a16="http://schemas.microsoft.com/office/drawing/2014/main" id="{9ACAD731-5565-EFB9-1FD6-AE523CDDF8EC}"/>
              </a:ext>
            </a:extLst>
          </p:cNvPr>
          <p:cNvCxnSpPr/>
          <p:nvPr/>
        </p:nvCxnSpPr>
        <p:spPr bwMode="gray">
          <a:xfrm>
            <a:off x="4335667" y="5457338"/>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9867202-0DEF-3D07-6167-1D39F81D126D}"/>
              </a:ext>
            </a:extLst>
          </p:cNvPr>
          <p:cNvSpPr txBox="1"/>
          <p:nvPr/>
        </p:nvSpPr>
        <p:spPr bwMode="gray">
          <a:xfrm>
            <a:off x="4335667" y="5370466"/>
            <a:ext cx="7526132" cy="1123384"/>
          </a:xfrm>
          <a:prstGeom prst="rect">
            <a:avLst/>
          </a:prstGeom>
          <a:noFill/>
        </p:spPr>
        <p:txBody>
          <a:bodyPr wrap="square" lIns="137160" tIns="137160" rIns="274320" bIns="137160" rtlCol="0" anchor="t">
            <a:spAutoFit/>
          </a:bodyPr>
          <a:lstStyle/>
          <a:p>
            <a:pPr>
              <a:spcAft>
                <a:spcPts val="300"/>
              </a:spcAft>
            </a:pPr>
            <a:r>
              <a:rPr lang="en-US" sz="1400" b="1" dirty="0">
                <a:latin typeface="Arial"/>
                <a:cs typeface="Arial"/>
              </a:rPr>
              <a:t>The current deforestation trend is not sustainable in the long term.</a:t>
            </a:r>
          </a:p>
          <a:p>
            <a:pPr marL="171450" indent="-171450">
              <a:spcAft>
                <a:spcPts val="300"/>
              </a:spcAft>
              <a:buFont typeface="Apple Symbols" panose="02000000000000000000" pitchFamily="2" charset="-79"/>
              <a:buChar char="⎻"/>
            </a:pPr>
            <a:r>
              <a:rPr lang="en-US" sz="1200" dirty="0">
                <a:effectLst/>
                <a:latin typeface="Arial"/>
                <a:cs typeface="Arial"/>
              </a:rPr>
              <a:t>Animal proteins drive </a:t>
            </a:r>
            <a:r>
              <a:rPr lang="en-US" sz="1200" b="1" dirty="0">
                <a:effectLst/>
                <a:latin typeface="Arial"/>
                <a:cs typeface="Arial"/>
              </a:rPr>
              <a:t>half of the global deforestation</a:t>
            </a:r>
            <a:r>
              <a:rPr lang="en-US" sz="1200" dirty="0">
                <a:effectLst/>
                <a:latin typeface="Arial"/>
                <a:cs typeface="Arial"/>
              </a:rPr>
              <a:t>, mainly through </a:t>
            </a:r>
            <a:r>
              <a:rPr lang="en-US" sz="1200" b="1" dirty="0">
                <a:effectLst/>
                <a:latin typeface="Arial"/>
                <a:cs typeface="Arial"/>
              </a:rPr>
              <a:t>feed (</a:t>
            </a:r>
            <a:r>
              <a:rPr lang="en-US" sz="1200" b="1" dirty="0">
                <a:effectLst/>
              </a:rPr>
              <a:t>~</a:t>
            </a:r>
            <a:r>
              <a:rPr lang="en-US" sz="1200" b="1" dirty="0">
                <a:latin typeface="Arial"/>
                <a:cs typeface="Arial"/>
              </a:rPr>
              <a:t>80</a:t>
            </a:r>
            <a:r>
              <a:rPr lang="en-US" sz="1200" b="1" dirty="0">
                <a:effectLst/>
                <a:latin typeface="Arial"/>
                <a:cs typeface="Arial"/>
              </a:rPr>
              <a:t>% </a:t>
            </a:r>
            <a:r>
              <a:rPr lang="en-US" sz="1200" dirty="0">
                <a:effectLst/>
                <a:latin typeface="Arial"/>
                <a:cs typeface="Arial"/>
              </a:rPr>
              <a:t>of global soy production is used for animal feed) and </a:t>
            </a:r>
            <a:r>
              <a:rPr lang="en-US" sz="1200" dirty="0">
                <a:latin typeface="Arial"/>
                <a:cs typeface="Arial"/>
              </a:rPr>
              <a:t>forest clearing for cattle pastures.</a:t>
            </a:r>
          </a:p>
          <a:p>
            <a:pPr marL="171450" indent="-171450">
              <a:spcAft>
                <a:spcPts val="300"/>
              </a:spcAft>
              <a:buFont typeface="Apple Symbols" panose="02000000000000000000" pitchFamily="2" charset="-79"/>
              <a:buChar char="⎻"/>
            </a:pPr>
            <a:r>
              <a:rPr lang="en-US" sz="1200" b="1" dirty="0">
                <a:latin typeface="Arial"/>
                <a:cs typeface="Arial"/>
              </a:rPr>
              <a:t>Some 40% of global habitable land is used to meet animal protein demand.</a:t>
            </a:r>
            <a:endParaRPr lang="en-US" sz="1200" dirty="0">
              <a:cs typeface="Arial"/>
            </a:endParaRPr>
          </a:p>
        </p:txBody>
      </p:sp>
      <p:cxnSp>
        <p:nvCxnSpPr>
          <p:cNvPr id="8" name="Straight Connector 7">
            <a:extLst>
              <a:ext uri="{FF2B5EF4-FFF2-40B4-BE49-F238E27FC236}">
                <a16:creationId xmlns:a16="http://schemas.microsoft.com/office/drawing/2014/main" id="{931A8694-8B3E-9CA4-0F68-893396FB50B2}"/>
              </a:ext>
            </a:extLst>
          </p:cNvPr>
          <p:cNvCxnSpPr/>
          <p:nvPr/>
        </p:nvCxnSpPr>
        <p:spPr bwMode="gray">
          <a:xfrm>
            <a:off x="4335667" y="2260837"/>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9F72366-4649-EDD4-DDCA-F1726C572D98}"/>
              </a:ext>
            </a:extLst>
          </p:cNvPr>
          <p:cNvSpPr txBox="1"/>
          <p:nvPr/>
        </p:nvSpPr>
        <p:spPr bwMode="gray">
          <a:xfrm>
            <a:off x="4338354" y="554887"/>
            <a:ext cx="7657549" cy="1792798"/>
          </a:xfrm>
          <a:prstGeom prst="rect">
            <a:avLst/>
          </a:prstGeom>
          <a:noFill/>
        </p:spPr>
        <p:txBody>
          <a:bodyPr wrap="square" lIns="137160" tIns="137160" rIns="274320" bIns="137160" rtlCol="0" anchor="t">
            <a:spAutoFit/>
          </a:bodyPr>
          <a:lstStyle/>
          <a:p>
            <a:pPr>
              <a:spcAft>
                <a:spcPts val="500"/>
              </a:spcAft>
              <a:buClr>
                <a:schemeClr val="accent1"/>
              </a:buClr>
              <a:buSzPct val="100000"/>
            </a:pPr>
            <a:r>
              <a:rPr lang="en-US" sz="1400" b="1" dirty="0"/>
              <a:t>Global food systems account for approximately </a:t>
            </a:r>
            <a:r>
              <a:rPr lang="en-US" sz="1400" b="1" dirty="0" smtClean="0"/>
              <a:t>20% </a:t>
            </a:r>
            <a:r>
              <a:rPr lang="en-US" sz="1400" b="1" dirty="0"/>
              <a:t>of global </a:t>
            </a:r>
            <a:r>
              <a:rPr lang="en-US" sz="1400" b="1" dirty="0">
                <a:ea typeface="+mn-lt"/>
                <a:cs typeface="+mn-lt"/>
              </a:rPr>
              <a:t>CO</a:t>
            </a:r>
            <a:r>
              <a:rPr lang="en-US" sz="1400" b="1" baseline="-25000" dirty="0">
                <a:ea typeface="+mn-lt"/>
                <a:cs typeface="+mn-lt"/>
              </a:rPr>
              <a:t>2</a:t>
            </a:r>
            <a:r>
              <a:rPr lang="en-US" sz="1400" b="1" dirty="0"/>
              <a:t>e emissions. </a:t>
            </a:r>
          </a:p>
          <a:p>
            <a:pPr marL="171450" indent="-171450">
              <a:spcAft>
                <a:spcPts val="500"/>
              </a:spcAft>
              <a:buClr>
                <a:schemeClr val="tx1"/>
              </a:buClr>
              <a:buSzPct val="100000"/>
              <a:buFont typeface="Apple Symbols" panose="02000000000000000000" pitchFamily="2" charset="-79"/>
              <a:buChar char="⎻"/>
            </a:pPr>
            <a:r>
              <a:rPr lang="en-US" sz="1200" dirty="0"/>
              <a:t>The United Nations estimates that by 2050, </a:t>
            </a:r>
            <a:r>
              <a:rPr lang="en-US" sz="1200" b="1" dirty="0"/>
              <a:t>food production will increase 70% to sustain a global population</a:t>
            </a:r>
            <a:r>
              <a:rPr lang="en-US" sz="1200" dirty="0"/>
              <a:t> of 9.1 billion.</a:t>
            </a:r>
          </a:p>
          <a:p>
            <a:pPr marL="171450" indent="-171450">
              <a:spcAft>
                <a:spcPts val="500"/>
              </a:spcAft>
              <a:buClr>
                <a:schemeClr val="tx1"/>
              </a:buClr>
              <a:buSzPct val="100000"/>
              <a:buFont typeface="Apple Symbols" panose="02000000000000000000" pitchFamily="2" charset="-79"/>
              <a:buChar char="⎻"/>
            </a:pPr>
            <a:r>
              <a:rPr lang="en-US" sz="1200" dirty="0">
                <a:cs typeface="Arial"/>
              </a:rPr>
              <a:t>Approximately </a:t>
            </a:r>
            <a:r>
              <a:rPr lang="en-US" sz="1200" b="1" dirty="0">
                <a:cs typeface="Arial"/>
              </a:rPr>
              <a:t>60-70% of agricultural emissions can be attributed to livestock </a:t>
            </a:r>
            <a:r>
              <a:rPr lang="en-US" sz="1200" dirty="0" smtClean="0">
                <a:cs typeface="Arial"/>
              </a:rPr>
              <a:t>production.</a:t>
            </a:r>
            <a:endParaRPr lang="en-US" sz="1200" dirty="0">
              <a:cs typeface="Arial"/>
            </a:endParaRPr>
          </a:p>
          <a:p>
            <a:pPr marL="171450" indent="-171450">
              <a:spcAft>
                <a:spcPts val="500"/>
              </a:spcAft>
              <a:buClr>
                <a:schemeClr val="tx1"/>
              </a:buClr>
              <a:buSzPct val="100000"/>
              <a:buFont typeface="Apple Symbols" panose="02000000000000000000" pitchFamily="2" charset="-79"/>
              <a:buChar char="⎻"/>
            </a:pPr>
            <a:r>
              <a:rPr lang="en-US" sz="1200" dirty="0"/>
              <a:t>Production of animal-based proteins comes with other environmental problems, including </a:t>
            </a:r>
            <a:r>
              <a:rPr lang="en-US" sz="1200" b="1" dirty="0"/>
              <a:t>significant methane emissions, which accounts for 80% of agricultural land emissions</a:t>
            </a:r>
            <a:r>
              <a:rPr lang="en-US" sz="1200" dirty="0"/>
              <a:t> and drives </a:t>
            </a:r>
            <a:r>
              <a:rPr lang="en-US" sz="1200" b="1" dirty="0"/>
              <a:t>half of the global tropical deforestation </a:t>
            </a:r>
            <a:r>
              <a:rPr lang="en-US" sz="1200" dirty="0"/>
              <a:t>emitting </a:t>
            </a:r>
            <a:r>
              <a:rPr lang="en-US" sz="1200" dirty="0">
                <a:ea typeface="+mn-lt"/>
                <a:cs typeface="+mn-lt"/>
              </a:rPr>
              <a:t>CO</a:t>
            </a:r>
            <a:r>
              <a:rPr lang="en-US" sz="1200" baseline="-25000" dirty="0">
                <a:ea typeface="+mn-lt"/>
                <a:cs typeface="+mn-lt"/>
              </a:rPr>
              <a:t>2</a:t>
            </a:r>
            <a:r>
              <a:rPr lang="en-US" sz="1200" b="1" dirty="0"/>
              <a:t>.</a:t>
            </a:r>
            <a:endParaRPr lang="en-US" sz="1200" b="1" dirty="0">
              <a:cs typeface="Arial"/>
            </a:endParaRPr>
          </a:p>
        </p:txBody>
      </p:sp>
      <p:sp>
        <p:nvSpPr>
          <p:cNvPr id="13" name="btfpNotesBox111697">
            <a:extLst>
              <a:ext uri="{FF2B5EF4-FFF2-40B4-BE49-F238E27FC236}">
                <a16:creationId xmlns:a16="http://schemas.microsoft.com/office/drawing/2014/main" id="{A11CD7D3-2B94-B86A-87BC-05BF61389A86}"/>
              </a:ext>
            </a:extLst>
          </p:cNvPr>
          <p:cNvSpPr txBox="1"/>
          <p:nvPr>
            <p:custDataLst>
              <p:tags r:id="rId4"/>
            </p:custDataLst>
          </p:nvPr>
        </p:nvSpPr>
        <p:spPr bwMode="gray">
          <a:xfrm>
            <a:off x="329184" y="6542199"/>
            <a:ext cx="9183670" cy="246221"/>
          </a:xfrm>
          <a:prstGeom prst="rect">
            <a:avLst/>
          </a:prstGeom>
          <a:noFill/>
        </p:spPr>
        <p:txBody>
          <a:bodyPr vert="horz" wrap="square" lIns="0" tIns="0" rIns="0" bIns="0" rtlCol="0" anchor="b">
            <a:spAutoFit/>
          </a:bodyPr>
          <a:lstStyle/>
          <a:p>
            <a:endParaRPr lang="en-US" sz="800">
              <a:latin typeface="Arial"/>
              <a:cs typeface="Arial"/>
            </a:endParaRPr>
          </a:p>
          <a:p>
            <a:r>
              <a:rPr lang="en-US" sz="800"/>
              <a:t>Credit: </a:t>
            </a:r>
            <a:r>
              <a:rPr lang="en-US" sz="800">
                <a:latin typeface="Arial"/>
                <a:cs typeface="Arial"/>
              </a:rPr>
              <a:t>Nadine Palmowski, Asya </a:t>
            </a:r>
            <a:r>
              <a:rPr lang="en-US" sz="800" err="1">
                <a:latin typeface="Arial"/>
                <a:cs typeface="Arial"/>
              </a:rPr>
              <a:t>Ikizler</a:t>
            </a:r>
            <a:r>
              <a:rPr lang="en-US" sz="800">
                <a:latin typeface="Arial"/>
                <a:cs typeface="Arial"/>
              </a:rPr>
              <a:t>, Friedrich Sayn-Wittgenstein, </a:t>
            </a:r>
            <a:r>
              <a:rPr lang="en-US" sz="800" err="1">
                <a:latin typeface="Arial"/>
                <a:cs typeface="Arial"/>
              </a:rPr>
              <a:t>Hyae</a:t>
            </a:r>
            <a:r>
              <a:rPr lang="en-US" sz="800">
                <a:latin typeface="Arial"/>
                <a:cs typeface="Arial"/>
              </a:rPr>
              <a:t> Ryung Kim</a:t>
            </a:r>
            <a:r>
              <a:rPr lang="en-US" sz="800">
                <a:cs typeface="Arial"/>
              </a:rPr>
              <a:t>, </a:t>
            </a:r>
            <a:r>
              <a:rPr lang="en-US" sz="800">
                <a:latin typeface="Arial" panose="020B0604020202020204" pitchFamily="34" charset="0"/>
                <a:cs typeface="Arial" panose="020B0604020202020204" pitchFamily="34" charset="0"/>
              </a:rPr>
              <a:t>and </a:t>
            </a:r>
            <a:r>
              <a:rPr lang="en-US" sz="800" b="0" i="0" u="none" strike="noStrike">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xmlns="" val="tx"/>
                    </a:ext>
                  </a:extLst>
                </a:hlinkClick>
              </a:rPr>
              <a:t>Gernot Wagner</a:t>
            </a:r>
            <a:r>
              <a:rPr lang="en-US" sz="800" b="0" i="0">
                <a:effectLst/>
                <a:latin typeface="Arial" panose="020B0604020202020204" pitchFamily="34" charset="0"/>
                <a:cs typeface="Arial" panose="020B0604020202020204" pitchFamily="34" charset="0"/>
              </a:rPr>
              <a:t>. </a:t>
            </a:r>
            <a:r>
              <a:rPr lang="en-US" sz="800" b="0" i="0" u="none" strike="noStrike">
                <a:effectLst/>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xmlns="" val="tx"/>
                    </a:ext>
                  </a:extLst>
                </a:hlinkClick>
              </a:rPr>
              <a:t>Share with attribution</a:t>
            </a:r>
            <a:r>
              <a:rPr lang="en-US" sz="800" b="0" i="0">
                <a:effectLst/>
                <a:latin typeface="Arial" panose="020B0604020202020204" pitchFamily="34" charset="0"/>
                <a:cs typeface="Arial" panose="020B0604020202020204" pitchFamily="34" charset="0"/>
              </a:rPr>
              <a:t>: Sayn-Wittgenstein </a:t>
            </a:r>
            <a:r>
              <a:rPr lang="en-US" sz="800" b="0" i="1">
                <a:effectLst/>
                <a:latin typeface="Arial" panose="020B0604020202020204" pitchFamily="34" charset="0"/>
                <a:cs typeface="Arial" panose="020B0604020202020204" pitchFamily="34" charset="0"/>
              </a:rPr>
              <a:t>et al., </a:t>
            </a:r>
            <a:r>
              <a:rPr lang="en-US" sz="800" b="0" i="0">
                <a:effectLst/>
                <a:latin typeface="Arial" panose="020B0604020202020204" pitchFamily="34" charset="0"/>
                <a:cs typeface="Arial" panose="020B0604020202020204" pitchFamily="34" charset="0"/>
              </a:rPr>
              <a:t>“</a:t>
            </a:r>
            <a:r>
              <a:rPr lang="en-US" sz="800" b="0" i="0" u="none" strike="noStrike">
                <a:effectLst/>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xmlns="" val="tx"/>
                    </a:ext>
                  </a:extLst>
                </a:hlinkClick>
              </a:rPr>
              <a:t>Sustainable Proteins</a:t>
            </a:r>
            <a:r>
              <a:rPr lang="en-US" sz="800" b="0" i="0">
                <a:effectLst/>
                <a:latin typeface="Arial" panose="020B0604020202020204" pitchFamily="34" charset="0"/>
                <a:cs typeface="Arial" panose="020B0604020202020204" pitchFamily="34" charset="0"/>
              </a:rPr>
              <a:t>” (16 May 2025).</a:t>
            </a:r>
            <a:endParaRPr lang="en-US" sz="800">
              <a:latin typeface="Arial" panose="020B0604020202020204" pitchFamily="34" charset="0"/>
              <a:cs typeface="Arial" panose="020B0604020202020204" pitchFamily="34" charset="0"/>
            </a:endParaRPr>
          </a:p>
        </p:txBody>
      </p:sp>
    </p:spTree>
    <p:custDataLst>
      <p:tags r:id="rId2"/>
    </p:custDataLst>
    <p:extLst>
      <p:ext uri="{BB962C8B-B14F-4D97-AF65-F5344CB8AC3E}">
        <p14:creationId xmlns:p14="http://schemas.microsoft.com/office/powerpoint/2010/main" val="1166265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61540-0381-E9B4-795F-B9223553D345}"/>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921130DB-8406-9815-CD86-6649677D63C1}"/>
              </a:ext>
            </a:extLst>
          </p:cNvPr>
          <p:cNvGraphicFramePr>
            <a:graphicFrameLocks noChangeAspect="1"/>
          </p:cNvGraphicFramePr>
          <p:nvPr>
            <p:custDataLst>
              <p:tags r:id="rId2"/>
            </p:custDataLst>
            <p:extLst>
              <p:ext uri="{D42A27DB-BD31-4B8C-83A1-F6EECF244321}">
                <p14:modId xmlns:p14="http://schemas.microsoft.com/office/powerpoint/2010/main" val="245907507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40966" name="think-cell Slide" r:id="rId32" imgW="7772400" imgH="10058400" progId="TCLayout.ActiveDocument.1">
                  <p:embed/>
                </p:oleObj>
              </mc:Choice>
              <mc:Fallback>
                <p:oleObj name="think-cell Slide" r:id="rId32" imgW="7772400" imgH="10058400" progId="TCLayout.ActiveDocument.1">
                  <p:embed/>
                  <p:pic>
                    <p:nvPicPr>
                      <p:cNvPr id="4" name="think-cell data - do not delete" hidden="1">
                        <a:extLst>
                          <a:ext uri="{FF2B5EF4-FFF2-40B4-BE49-F238E27FC236}">
                            <a16:creationId xmlns:a16="http://schemas.microsoft.com/office/drawing/2014/main" id="{921130DB-8406-9815-CD86-6649677D63C1}"/>
                          </a:ext>
                        </a:extLst>
                      </p:cNvPr>
                      <p:cNvPicPr/>
                      <p:nvPr/>
                    </p:nvPicPr>
                    <p:blipFill>
                      <a:blip r:embed="rId33"/>
                      <a:stretch>
                        <a:fillRect/>
                      </a:stretch>
                    </p:blipFill>
                    <p:spPr>
                      <a:xfrm>
                        <a:off x="1588" y="1588"/>
                        <a:ext cx="1227" cy="1588"/>
                      </a:xfrm>
                      <a:prstGeom prst="rect">
                        <a:avLst/>
                      </a:prstGeom>
                    </p:spPr>
                  </p:pic>
                </p:oleObj>
              </mc:Fallback>
            </mc:AlternateContent>
          </a:graphicData>
        </a:graphic>
      </p:graphicFrame>
      <p:sp>
        <p:nvSpPr>
          <p:cNvPr id="5" name="btfpNotesBox111697">
            <a:extLst>
              <a:ext uri="{FF2B5EF4-FFF2-40B4-BE49-F238E27FC236}">
                <a16:creationId xmlns:a16="http://schemas.microsoft.com/office/drawing/2014/main" id="{92AFBA68-1CE7-271F-1DC5-F97276CB45F8}"/>
              </a:ext>
            </a:extLst>
          </p:cNvPr>
          <p:cNvSpPr txBox="1"/>
          <p:nvPr>
            <p:custDataLst>
              <p:tags r:id="rId3"/>
            </p:custDataLst>
          </p:nvPr>
        </p:nvSpPr>
        <p:spPr bwMode="gray">
          <a:xfrm>
            <a:off x="329184" y="6419088"/>
            <a:ext cx="9183670" cy="369332"/>
          </a:xfrm>
          <a:prstGeom prst="rect">
            <a:avLst/>
          </a:prstGeom>
          <a:noFill/>
        </p:spPr>
        <p:txBody>
          <a:bodyPr vert="horz" wrap="square" lIns="0" tIns="0" rIns="0" bIns="0" rtlCol="0" anchor="b">
            <a:spAutoFit/>
          </a:bodyPr>
          <a:lstStyle/>
          <a:p>
            <a:endParaRPr lang="en-US" sz="800">
              <a:solidFill>
                <a:srgbClr val="000000"/>
              </a:solidFill>
              <a:latin typeface="Arial"/>
              <a:cs typeface="Arial"/>
            </a:endParaRPr>
          </a:p>
          <a:p>
            <a:r>
              <a:rPr lang="en-US" sz="800">
                <a:solidFill>
                  <a:srgbClr val="000000"/>
                </a:solidFill>
                <a:latin typeface="Arial"/>
                <a:cs typeface="Arial"/>
              </a:rPr>
              <a:t>Sources: GFI, </a:t>
            </a:r>
            <a:r>
              <a:rPr lang="en-US" sz="800">
                <a:solidFill>
                  <a:srgbClr val="000000"/>
                </a:solidFill>
                <a:latin typeface="Arial"/>
                <a:cs typeface="Arial"/>
                <a:hlinkClick r:id="rId34"/>
              </a:rPr>
              <a:t>Retail insights for plant-based industry</a:t>
            </a:r>
            <a:r>
              <a:rPr lang="en-US" sz="800">
                <a:solidFill>
                  <a:srgbClr val="000000"/>
                </a:solidFill>
                <a:latin typeface="Arial"/>
                <a:cs typeface="Arial"/>
              </a:rPr>
              <a:t> (2023); He et al., </a:t>
            </a:r>
            <a:r>
              <a:rPr lang="en-US" sz="800">
                <a:solidFill>
                  <a:srgbClr val="000000"/>
                </a:solidFill>
                <a:latin typeface="Arial"/>
                <a:cs typeface="Arial"/>
                <a:hlinkClick r:id="rId35"/>
              </a:rPr>
              <a:t>Review of research on plant-based meat alternatives</a:t>
            </a:r>
            <a:r>
              <a:rPr lang="en-US" sz="800">
                <a:solidFill>
                  <a:srgbClr val="000000"/>
                </a:solidFill>
                <a:latin typeface="Arial"/>
                <a:cs typeface="Arial"/>
              </a:rPr>
              <a:t> (2020); CSIS, </a:t>
            </a:r>
            <a:r>
              <a:rPr lang="en-US" sz="800">
                <a:solidFill>
                  <a:srgbClr val="000000"/>
                </a:solidFill>
                <a:latin typeface="Arial"/>
                <a:cs typeface="Arial"/>
                <a:hlinkClick r:id="rId36"/>
              </a:rPr>
              <a:t>The Future Appetite for Alternative Proteins</a:t>
            </a:r>
            <a:r>
              <a:rPr lang="en-US" sz="800">
                <a:solidFill>
                  <a:srgbClr val="000000"/>
                </a:solidFill>
                <a:latin typeface="Arial"/>
                <a:cs typeface="Arial"/>
              </a:rPr>
              <a:t> (2023).</a:t>
            </a:r>
            <a:r>
              <a:rPr lang="en-US" sz="800">
                <a:latin typeface="Arial" panose="020B0604020202020204" pitchFamily="34" charset="0"/>
                <a:cs typeface="Arial" panose="020B0604020202020204" pitchFamily="34" charset="0"/>
                <a:hlinkClick r:id="rId36"/>
              </a:rPr>
              <a:t/>
            </a:r>
            <a:br>
              <a:rPr lang="en-US" sz="800">
                <a:latin typeface="Arial" panose="020B0604020202020204" pitchFamily="34" charset="0"/>
                <a:cs typeface="Arial" panose="020B0604020202020204" pitchFamily="34" charset="0"/>
                <a:hlinkClick r:id="rId36"/>
              </a:rPr>
            </a:br>
            <a:r>
              <a:rPr lang="en-US" sz="800">
                <a:solidFill>
                  <a:srgbClr val="000000"/>
                </a:solidFill>
              </a:rPr>
              <a:t>Credit: </a:t>
            </a:r>
            <a:r>
              <a:rPr lang="en-US" sz="800" err="1">
                <a:solidFill>
                  <a:srgbClr val="000000"/>
                </a:solidFill>
              </a:rPr>
              <a:t>Ariela</a:t>
            </a:r>
            <a:r>
              <a:rPr lang="en-US" sz="800">
                <a:solidFill>
                  <a:srgbClr val="000000"/>
                </a:solidFill>
              </a:rPr>
              <a:t> </a:t>
            </a:r>
            <a:r>
              <a:rPr lang="en-US" sz="800" err="1">
                <a:solidFill>
                  <a:srgbClr val="000000"/>
                </a:solidFill>
              </a:rPr>
              <a:t>Farchi</a:t>
            </a:r>
            <a:r>
              <a:rPr lang="en-US" sz="800">
                <a:solidFill>
                  <a:srgbClr val="000000"/>
                </a:solidFill>
              </a:rPr>
              <a:t> Behar, </a:t>
            </a:r>
            <a:r>
              <a:rPr lang="en-US" sz="800">
                <a:latin typeface="Arial"/>
                <a:cs typeface="Arial"/>
              </a:rPr>
              <a:t>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37"/>
              </a:rPr>
              <a:t>Gernot Wagner</a:t>
            </a:r>
            <a:r>
              <a:rPr lang="en-US" sz="800"/>
              <a:t>. </a:t>
            </a:r>
            <a:r>
              <a:rPr lang="en-US" sz="800">
                <a:hlinkClick r:id="rId38"/>
              </a:rPr>
              <a:t>Share with attribution</a:t>
            </a:r>
            <a:r>
              <a:rPr lang="en-US" sz="800"/>
              <a:t>: </a:t>
            </a:r>
            <a:r>
              <a:rPr lang="en-US" sz="800" err="1"/>
              <a:t>Sayn</a:t>
            </a:r>
            <a:r>
              <a:rPr lang="en-US" sz="800"/>
              <a:t>-Wittgenstein </a:t>
            </a:r>
            <a:r>
              <a:rPr lang="en-US" sz="800" i="1"/>
              <a:t>et al., </a:t>
            </a:r>
            <a:r>
              <a:rPr lang="en-US" sz="800"/>
              <a:t>“</a:t>
            </a:r>
            <a:r>
              <a:rPr lang="en-US" sz="800">
                <a:hlinkClick r:id="rId39"/>
              </a:rPr>
              <a:t>Sustainable Proteins</a:t>
            </a:r>
            <a:r>
              <a:rPr lang="en-US" sz="800"/>
              <a:t>” (16 May 2025).</a:t>
            </a:r>
            <a:endParaRPr lang="en-US" sz="800">
              <a:solidFill>
                <a:srgbClr val="000000"/>
              </a:solidFill>
              <a:latin typeface="Arial" panose="020B0604020202020204" pitchFamily="34" charset="0"/>
              <a:cs typeface="Arial" panose="020B0604020202020204" pitchFamily="34" charset="0"/>
            </a:endParaRPr>
          </a:p>
        </p:txBody>
      </p:sp>
      <p:sp>
        <p:nvSpPr>
          <p:cNvPr id="30" name="btfpColumnHeaderBoxText223027">
            <a:extLst>
              <a:ext uri="{FF2B5EF4-FFF2-40B4-BE49-F238E27FC236}">
                <a16:creationId xmlns:a16="http://schemas.microsoft.com/office/drawing/2014/main" id="{5C0A62C4-81C8-2936-F382-663994813593}"/>
              </a:ext>
            </a:extLst>
          </p:cNvPr>
          <p:cNvSpPr txBox="1"/>
          <p:nvPr/>
        </p:nvSpPr>
        <p:spPr bwMode="gray">
          <a:xfrm>
            <a:off x="330200" y="1075512"/>
            <a:ext cx="11676494" cy="318997"/>
          </a:xfrm>
          <a:prstGeom prst="rect">
            <a:avLst/>
          </a:prstGeom>
          <a:noFill/>
        </p:spPr>
        <p:txBody>
          <a:bodyPr vert="horz" wrap="square" lIns="36036" tIns="36036" rIns="36036" bIns="36036" rtlCol="0" anchor="b">
            <a:spAutoFit/>
          </a:bodyPr>
          <a:lstStyle/>
          <a:p>
            <a:r>
              <a:rPr lang="en-US" sz="1600" b="1">
                <a:solidFill>
                  <a:srgbClr val="000000"/>
                </a:solidFill>
                <a:cs typeface="Arial"/>
              </a:rPr>
              <a:t>Tofu, tempeh, and seitan have a long history and well-established market presence but do not replace meat or PBM</a:t>
            </a:r>
          </a:p>
        </p:txBody>
      </p:sp>
      <p:cxnSp>
        <p:nvCxnSpPr>
          <p:cNvPr id="231" name="Straight Connector 230">
            <a:extLst>
              <a:ext uri="{FF2B5EF4-FFF2-40B4-BE49-F238E27FC236}">
                <a16:creationId xmlns:a16="http://schemas.microsoft.com/office/drawing/2014/main" id="{7F498817-752D-88FF-6231-F368BF67E80D}"/>
              </a:ext>
            </a:extLst>
          </p:cNvPr>
          <p:cNvCxnSpPr/>
          <p:nvPr>
            <p:custDataLst>
              <p:tags r:id="rId4"/>
            </p:custDataLst>
          </p:nvPr>
        </p:nvCxnSpPr>
        <p:spPr bwMode="auto">
          <a:xfrm>
            <a:off x="2492375" y="5616575"/>
            <a:ext cx="0" cy="58738"/>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30" name="Straight Connector 229">
            <a:extLst>
              <a:ext uri="{FF2B5EF4-FFF2-40B4-BE49-F238E27FC236}">
                <a16:creationId xmlns:a16="http://schemas.microsoft.com/office/drawing/2014/main" id="{97BB622D-50F8-D416-3AC7-911C2F10873F}"/>
              </a:ext>
            </a:extLst>
          </p:cNvPr>
          <p:cNvCxnSpPr/>
          <p:nvPr>
            <p:custDataLst>
              <p:tags r:id="rId5"/>
            </p:custDataLst>
          </p:nvPr>
        </p:nvCxnSpPr>
        <p:spPr bwMode="auto">
          <a:xfrm>
            <a:off x="1395413" y="5616575"/>
            <a:ext cx="0" cy="58738"/>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32" name="Straight Connector 231">
            <a:extLst>
              <a:ext uri="{FF2B5EF4-FFF2-40B4-BE49-F238E27FC236}">
                <a16:creationId xmlns:a16="http://schemas.microsoft.com/office/drawing/2014/main" id="{4C791B33-B0CB-EBA4-7256-1190ECD94769}"/>
              </a:ext>
            </a:extLst>
          </p:cNvPr>
          <p:cNvCxnSpPr/>
          <p:nvPr>
            <p:custDataLst>
              <p:tags r:id="rId6"/>
            </p:custDataLst>
          </p:nvPr>
        </p:nvCxnSpPr>
        <p:spPr bwMode="auto">
          <a:xfrm>
            <a:off x="3590925" y="5616575"/>
            <a:ext cx="0" cy="58738"/>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7" name="Chart 6">
            <a:extLst>
              <a:ext uri="{FF2B5EF4-FFF2-40B4-BE49-F238E27FC236}">
                <a16:creationId xmlns:a16="http://schemas.microsoft.com/office/drawing/2014/main" id="{71975C28-8223-AEA6-865B-CACAB04A73F2}"/>
              </a:ext>
            </a:extLst>
          </p:cNvPr>
          <p:cNvGraphicFramePr/>
          <p:nvPr>
            <p:custDataLst>
              <p:tags r:id="rId7"/>
            </p:custDataLst>
            <p:extLst>
              <p:ext uri="{D42A27DB-BD31-4B8C-83A1-F6EECF244321}">
                <p14:modId xmlns:p14="http://schemas.microsoft.com/office/powerpoint/2010/main" val="316967427"/>
              </p:ext>
            </p:extLst>
          </p:nvPr>
        </p:nvGraphicFramePr>
        <p:xfrm>
          <a:off x="433388" y="2659063"/>
          <a:ext cx="3459162" cy="3263900"/>
        </p:xfrm>
        <a:graphic>
          <a:graphicData uri="http://schemas.openxmlformats.org/drawingml/2006/chart">
            <c:chart xmlns:c="http://schemas.openxmlformats.org/drawingml/2006/chart" xmlns:r="http://schemas.openxmlformats.org/officeDocument/2006/relationships" r:id="rId40"/>
          </a:graphicData>
        </a:graphic>
      </p:graphicFrame>
      <p:sp>
        <p:nvSpPr>
          <p:cNvPr id="229" name="Text Placeholder 10">
            <a:extLst>
              <a:ext uri="{FF2B5EF4-FFF2-40B4-BE49-F238E27FC236}">
                <a16:creationId xmlns:a16="http://schemas.microsoft.com/office/drawing/2014/main" id="{65C12E3F-7CA4-1336-7299-42CD9F328DD0}"/>
              </a:ext>
            </a:extLst>
          </p:cNvPr>
          <p:cNvSpPr txBox="1">
            <a:spLocks/>
          </p:cNvSpPr>
          <p:nvPr>
            <p:custDataLst>
              <p:tags r:id="rId8"/>
            </p:custDataLst>
          </p:nvPr>
        </p:nvSpPr>
        <p:spPr bwMode="gray">
          <a:xfrm>
            <a:off x="3394075" y="5734050"/>
            <a:ext cx="3937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632C63F-D38C-4441-8EC4-AC88849269DE}" type="datetime'''''2''''''''''''0''''''2''''''3'''''''''''''''">
              <a:rPr lang="en-US" altLang="en-US" sz="1400" smtClean="0">
                <a:effectLst/>
              </a:rPr>
              <a:pPr marL="0" indent="0" algn="ctr">
                <a:spcBef>
                  <a:spcPct val="0"/>
                </a:spcBef>
                <a:spcAft>
                  <a:spcPct val="0"/>
                </a:spcAft>
                <a:buNone/>
              </a:pPr>
              <a:t>2023</a:t>
            </a:fld>
            <a:endParaRPr lang="en-US" sz="1400"/>
          </a:p>
        </p:txBody>
      </p:sp>
      <p:sp>
        <p:nvSpPr>
          <p:cNvPr id="228" name="Text Placeholder 10">
            <a:extLst>
              <a:ext uri="{FF2B5EF4-FFF2-40B4-BE49-F238E27FC236}">
                <a16:creationId xmlns:a16="http://schemas.microsoft.com/office/drawing/2014/main" id="{E93803FD-A917-B540-C900-8D5B16D8DBE8}"/>
              </a:ext>
            </a:extLst>
          </p:cNvPr>
          <p:cNvSpPr txBox="1">
            <a:spLocks/>
          </p:cNvSpPr>
          <p:nvPr>
            <p:custDataLst>
              <p:tags r:id="rId9"/>
            </p:custDataLst>
          </p:nvPr>
        </p:nvSpPr>
        <p:spPr bwMode="gray">
          <a:xfrm>
            <a:off x="2295525" y="5734050"/>
            <a:ext cx="3937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5EA6252-F29D-439C-AF6B-A64CD55A79E5}" type="datetime'''''''''''''''''''''''''''''2''''''''''''02''''''2'">
              <a:rPr lang="en-US" altLang="en-US" sz="1400" smtClean="0">
                <a:effectLst/>
              </a:rPr>
              <a:pPr marL="0" indent="0" algn="ctr">
                <a:spcBef>
                  <a:spcPct val="0"/>
                </a:spcBef>
                <a:spcAft>
                  <a:spcPct val="0"/>
                </a:spcAft>
                <a:buNone/>
              </a:pPr>
              <a:t>2022</a:t>
            </a:fld>
            <a:endParaRPr lang="en-US" sz="1400"/>
          </a:p>
        </p:txBody>
      </p:sp>
      <p:sp>
        <p:nvSpPr>
          <p:cNvPr id="227" name="Text Placeholder 10">
            <a:extLst>
              <a:ext uri="{FF2B5EF4-FFF2-40B4-BE49-F238E27FC236}">
                <a16:creationId xmlns:a16="http://schemas.microsoft.com/office/drawing/2014/main" id="{B6EDCBE7-41BE-75C2-AD67-111249C504DD}"/>
              </a:ext>
            </a:extLst>
          </p:cNvPr>
          <p:cNvSpPr txBox="1">
            <a:spLocks/>
          </p:cNvSpPr>
          <p:nvPr>
            <p:custDataLst>
              <p:tags r:id="rId10"/>
            </p:custDataLst>
          </p:nvPr>
        </p:nvSpPr>
        <p:spPr bwMode="gray">
          <a:xfrm>
            <a:off x="1198563" y="5734050"/>
            <a:ext cx="3937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688D778-FC2D-4E9F-8C7F-2F5EE732A177}" type="datetime'''''2''''''''''''''''''''0''''21'''''''''''''">
              <a:rPr lang="en-US" altLang="en-US" sz="1400" smtClean="0">
                <a:effectLst/>
              </a:rPr>
              <a:pPr marL="0" indent="0" algn="ctr">
                <a:spcBef>
                  <a:spcPct val="0"/>
                </a:spcBef>
                <a:spcAft>
                  <a:spcPct val="0"/>
                </a:spcAft>
                <a:buNone/>
              </a:pPr>
              <a:t>2021</a:t>
            </a:fld>
            <a:endParaRPr lang="en-US" sz="1400"/>
          </a:p>
        </p:txBody>
      </p:sp>
      <p:sp>
        <p:nvSpPr>
          <p:cNvPr id="279" name="btfpColumnHeaderBoxText223027">
            <a:extLst>
              <a:ext uri="{FF2B5EF4-FFF2-40B4-BE49-F238E27FC236}">
                <a16:creationId xmlns:a16="http://schemas.microsoft.com/office/drawing/2014/main" id="{BDA26E58-D1E3-8E55-4D6A-BF93FE9ED1C6}"/>
              </a:ext>
            </a:extLst>
          </p:cNvPr>
          <p:cNvSpPr txBox="1"/>
          <p:nvPr/>
        </p:nvSpPr>
        <p:spPr bwMode="gray">
          <a:xfrm>
            <a:off x="1019042" y="2533499"/>
            <a:ext cx="3405188" cy="288219"/>
          </a:xfrm>
          <a:prstGeom prst="rect">
            <a:avLst/>
          </a:prstGeom>
          <a:noFill/>
        </p:spPr>
        <p:txBody>
          <a:bodyPr vert="horz" wrap="square" lIns="36036" tIns="36036" rIns="36036" bIns="36036" rtlCol="0" anchor="b">
            <a:spAutoFit/>
          </a:bodyPr>
          <a:lstStyle/>
          <a:p>
            <a:r>
              <a:rPr lang="en-US" sz="1400" b="1"/>
              <a:t>Dollar sales in $ millions, U.S. retail</a:t>
            </a:r>
          </a:p>
        </p:txBody>
      </p:sp>
      <p:cxnSp>
        <p:nvCxnSpPr>
          <p:cNvPr id="281" name="btfpColumnHeaderBoxLine223027">
            <a:extLst>
              <a:ext uri="{FF2B5EF4-FFF2-40B4-BE49-F238E27FC236}">
                <a16:creationId xmlns:a16="http://schemas.microsoft.com/office/drawing/2014/main" id="{4AF7F538-43E4-450A-A1C6-9FBBFC310EDB}"/>
              </a:ext>
            </a:extLst>
          </p:cNvPr>
          <p:cNvCxnSpPr>
            <a:cxnSpLocks/>
          </p:cNvCxnSpPr>
          <p:nvPr/>
        </p:nvCxnSpPr>
        <p:spPr bwMode="gray">
          <a:xfrm flipV="1">
            <a:off x="330200" y="1394509"/>
            <a:ext cx="11469688" cy="8075"/>
          </a:xfrm>
          <a:prstGeom prst="line">
            <a:avLst/>
          </a:prstGeom>
          <a:ln w="12700"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96B5AA4D-081C-CB5F-C2F6-13E99408DBE0}"/>
              </a:ext>
            </a:extLst>
          </p:cNvPr>
          <p:cNvCxnSpPr/>
          <p:nvPr>
            <p:custDataLst>
              <p:tags r:id="rId11"/>
            </p:custDataLst>
          </p:nvPr>
        </p:nvCxnSpPr>
        <p:spPr bwMode="auto">
          <a:xfrm>
            <a:off x="6797675" y="5616575"/>
            <a:ext cx="0" cy="58738"/>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77" name="Straight Connector 376">
            <a:extLst>
              <a:ext uri="{FF2B5EF4-FFF2-40B4-BE49-F238E27FC236}">
                <a16:creationId xmlns:a16="http://schemas.microsoft.com/office/drawing/2014/main" id="{14957D1F-2ACF-05CD-632E-EBAB226148F8}"/>
              </a:ext>
            </a:extLst>
          </p:cNvPr>
          <p:cNvCxnSpPr/>
          <p:nvPr>
            <p:custDataLst>
              <p:tags r:id="rId12"/>
            </p:custDataLst>
          </p:nvPr>
        </p:nvCxnSpPr>
        <p:spPr bwMode="auto">
          <a:xfrm>
            <a:off x="5651500" y="5616575"/>
            <a:ext cx="0" cy="58738"/>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79" name="Straight Connector 378">
            <a:extLst>
              <a:ext uri="{FF2B5EF4-FFF2-40B4-BE49-F238E27FC236}">
                <a16:creationId xmlns:a16="http://schemas.microsoft.com/office/drawing/2014/main" id="{BDBEF183-E51A-B7D4-AED2-CC6D02775023}"/>
              </a:ext>
            </a:extLst>
          </p:cNvPr>
          <p:cNvCxnSpPr/>
          <p:nvPr>
            <p:custDataLst>
              <p:tags r:id="rId13"/>
            </p:custDataLst>
          </p:nvPr>
        </p:nvCxnSpPr>
        <p:spPr bwMode="auto">
          <a:xfrm>
            <a:off x="7942263" y="5616575"/>
            <a:ext cx="0" cy="58738"/>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10" name="Chart 9">
            <a:extLst>
              <a:ext uri="{FF2B5EF4-FFF2-40B4-BE49-F238E27FC236}">
                <a16:creationId xmlns:a16="http://schemas.microsoft.com/office/drawing/2014/main" id="{CB5AA2C4-E8B0-3DAE-FB67-7B9DEC2172C6}"/>
              </a:ext>
            </a:extLst>
          </p:cNvPr>
          <p:cNvGraphicFramePr/>
          <p:nvPr>
            <p:custDataLst>
              <p:tags r:id="rId14"/>
            </p:custDataLst>
            <p:extLst>
              <p:ext uri="{D42A27DB-BD31-4B8C-83A1-F6EECF244321}">
                <p14:modId xmlns:p14="http://schemas.microsoft.com/office/powerpoint/2010/main" val="1740766452"/>
              </p:ext>
            </p:extLst>
          </p:nvPr>
        </p:nvGraphicFramePr>
        <p:xfrm>
          <a:off x="4770438" y="2616200"/>
          <a:ext cx="3482975" cy="3306763"/>
        </p:xfrm>
        <a:graphic>
          <a:graphicData uri="http://schemas.openxmlformats.org/drawingml/2006/chart">
            <c:chart xmlns:c="http://schemas.openxmlformats.org/drawingml/2006/chart" xmlns:r="http://schemas.openxmlformats.org/officeDocument/2006/relationships" r:id="rId41"/>
          </a:graphicData>
        </a:graphic>
      </p:graphicFrame>
      <p:sp>
        <p:nvSpPr>
          <p:cNvPr id="360" name="Text Placeholder 10">
            <a:extLst>
              <a:ext uri="{FF2B5EF4-FFF2-40B4-BE49-F238E27FC236}">
                <a16:creationId xmlns:a16="http://schemas.microsoft.com/office/drawing/2014/main" id="{62629CCB-217D-F581-A33D-86B79F181611}"/>
              </a:ext>
            </a:extLst>
          </p:cNvPr>
          <p:cNvSpPr txBox="1">
            <a:spLocks/>
          </p:cNvSpPr>
          <p:nvPr>
            <p:custDataLst>
              <p:tags r:id="rId15"/>
            </p:custDataLst>
          </p:nvPr>
        </p:nvSpPr>
        <p:spPr bwMode="gray">
          <a:xfrm>
            <a:off x="7745413" y="5734050"/>
            <a:ext cx="3937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0743B9C-0033-43EA-97C5-2B5E916C00E5}" type="datetime'''''2''''''''''''''0''''''''''2''''''''3'''''''''''''''''''">
              <a:rPr lang="en-US" altLang="en-US" sz="1400" smtClean="0">
                <a:effectLst/>
              </a:rPr>
              <a:pPr marL="0" indent="0" algn="ctr">
                <a:spcBef>
                  <a:spcPct val="0"/>
                </a:spcBef>
                <a:spcAft>
                  <a:spcPct val="0"/>
                </a:spcAft>
                <a:buNone/>
              </a:pPr>
              <a:t>2023</a:t>
            </a:fld>
            <a:endParaRPr lang="en-US" sz="1400"/>
          </a:p>
        </p:txBody>
      </p:sp>
      <p:sp>
        <p:nvSpPr>
          <p:cNvPr id="359" name="Text Placeholder 10">
            <a:extLst>
              <a:ext uri="{FF2B5EF4-FFF2-40B4-BE49-F238E27FC236}">
                <a16:creationId xmlns:a16="http://schemas.microsoft.com/office/drawing/2014/main" id="{A68E127A-3AC1-F991-92E0-2FAAB379D428}"/>
              </a:ext>
            </a:extLst>
          </p:cNvPr>
          <p:cNvSpPr txBox="1">
            <a:spLocks/>
          </p:cNvSpPr>
          <p:nvPr>
            <p:custDataLst>
              <p:tags r:id="rId16"/>
            </p:custDataLst>
          </p:nvPr>
        </p:nvSpPr>
        <p:spPr bwMode="gray">
          <a:xfrm>
            <a:off x="6600825" y="5734050"/>
            <a:ext cx="3937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A649B1C-1398-43B8-9DFC-2CE4AF6B3A47}" type="datetime'''2''0''2''2'''''''''''''''''''''''''''''''''''">
              <a:rPr lang="en-US" altLang="en-US" sz="1400" smtClean="0">
                <a:effectLst/>
              </a:rPr>
              <a:pPr marL="0" indent="0" algn="ctr">
                <a:spcBef>
                  <a:spcPct val="0"/>
                </a:spcBef>
                <a:spcAft>
                  <a:spcPct val="0"/>
                </a:spcAft>
                <a:buNone/>
              </a:pPr>
              <a:t>2022</a:t>
            </a:fld>
            <a:endParaRPr lang="en-US" sz="1400"/>
          </a:p>
        </p:txBody>
      </p:sp>
      <p:sp>
        <p:nvSpPr>
          <p:cNvPr id="358" name="Text Placeholder 10">
            <a:extLst>
              <a:ext uri="{FF2B5EF4-FFF2-40B4-BE49-F238E27FC236}">
                <a16:creationId xmlns:a16="http://schemas.microsoft.com/office/drawing/2014/main" id="{C4824B05-9AEA-D177-F737-5C8D56D278CB}"/>
              </a:ext>
            </a:extLst>
          </p:cNvPr>
          <p:cNvSpPr txBox="1">
            <a:spLocks/>
          </p:cNvSpPr>
          <p:nvPr>
            <p:custDataLst>
              <p:tags r:id="rId17"/>
            </p:custDataLst>
          </p:nvPr>
        </p:nvSpPr>
        <p:spPr bwMode="gray">
          <a:xfrm>
            <a:off x="5454650" y="5734050"/>
            <a:ext cx="3937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0774592-ECA3-4383-B43A-6992D4F6DDE4}" type="datetime'2''0''''''''2''''''''''''''''''''''''''1'''''''''''''''''">
              <a:rPr lang="en-US" altLang="en-US" sz="1400" smtClean="0">
                <a:effectLst/>
              </a:rPr>
              <a:pPr marL="0" indent="0" algn="ctr">
                <a:spcBef>
                  <a:spcPct val="0"/>
                </a:spcBef>
                <a:spcAft>
                  <a:spcPct val="0"/>
                </a:spcAft>
                <a:buNone/>
              </a:pPr>
              <a:t>2021</a:t>
            </a:fld>
            <a:endParaRPr lang="en-US" sz="1400"/>
          </a:p>
        </p:txBody>
      </p:sp>
      <p:sp>
        <p:nvSpPr>
          <p:cNvPr id="399" name="btfpColumnHeaderBoxText223027">
            <a:extLst>
              <a:ext uri="{FF2B5EF4-FFF2-40B4-BE49-F238E27FC236}">
                <a16:creationId xmlns:a16="http://schemas.microsoft.com/office/drawing/2014/main" id="{545BE22E-940B-C926-D47E-30F239678561}"/>
              </a:ext>
            </a:extLst>
          </p:cNvPr>
          <p:cNvSpPr txBox="1"/>
          <p:nvPr/>
        </p:nvSpPr>
        <p:spPr bwMode="gray">
          <a:xfrm>
            <a:off x="5226018" y="2544487"/>
            <a:ext cx="5283200" cy="288219"/>
          </a:xfrm>
          <a:prstGeom prst="rect">
            <a:avLst/>
          </a:prstGeom>
          <a:noFill/>
        </p:spPr>
        <p:txBody>
          <a:bodyPr vert="horz" wrap="square" lIns="36036" tIns="36036" rIns="36036" bIns="36036" rtlCol="0" anchor="b">
            <a:spAutoFit/>
          </a:bodyPr>
          <a:lstStyle/>
          <a:p>
            <a:r>
              <a:rPr lang="en-US" sz="1400" b="1"/>
              <a:t>Unit sales in $ millions, U.S. retail</a:t>
            </a:r>
          </a:p>
        </p:txBody>
      </p:sp>
      <p:sp>
        <p:nvSpPr>
          <p:cNvPr id="416" name="TextBox 415">
            <a:extLst>
              <a:ext uri="{FF2B5EF4-FFF2-40B4-BE49-F238E27FC236}">
                <a16:creationId xmlns:a16="http://schemas.microsoft.com/office/drawing/2014/main" id="{6160D6BC-BCEB-1DC1-7F2D-B5CA6AD26DBA}"/>
              </a:ext>
            </a:extLst>
          </p:cNvPr>
          <p:cNvSpPr txBox="1"/>
          <p:nvPr/>
        </p:nvSpPr>
        <p:spPr bwMode="gray">
          <a:xfrm>
            <a:off x="9003475" y="1554480"/>
            <a:ext cx="2883909" cy="4601260"/>
          </a:xfrm>
          <a:prstGeom prst="rect">
            <a:avLst/>
          </a:prstGeom>
          <a:solidFill>
            <a:srgbClr val="E3E8EE"/>
          </a:solidFill>
        </p:spPr>
        <p:txBody>
          <a:bodyPr wrap="square" lIns="137160" tIns="137160" rIns="274320" bIns="137160" rtlCol="0" anchor="t">
            <a:sp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a:spcBef>
                <a:spcPts val="0"/>
              </a:spcBef>
              <a:spcAft>
                <a:spcPts val="300"/>
              </a:spcAft>
              <a:buFontTx/>
              <a:buNone/>
              <a:defRPr/>
            </a:pPr>
            <a:r>
              <a:rPr lang="en-US" sz="1250" b="1"/>
              <a:t>Observations</a:t>
            </a:r>
          </a:p>
          <a:p>
            <a:pPr>
              <a:spcBef>
                <a:spcPts val="0"/>
              </a:spcBef>
              <a:spcAft>
                <a:spcPts val="300"/>
              </a:spcAft>
              <a:defRPr/>
            </a:pPr>
            <a:r>
              <a:rPr lang="en-US" sz="1050"/>
              <a:t>Traditional plant-based proteins have a long presence historically, since they were developed in regions of Southeast Asia:</a:t>
            </a:r>
          </a:p>
          <a:p>
            <a:pPr lvl="1">
              <a:spcBef>
                <a:spcPts val="0"/>
              </a:spcBef>
              <a:spcAft>
                <a:spcPts val="300"/>
              </a:spcAft>
              <a:defRPr/>
            </a:pPr>
            <a:r>
              <a:rPr lang="en-US" sz="1000"/>
              <a:t>Seitan: 900 BC-600 AD</a:t>
            </a:r>
          </a:p>
          <a:p>
            <a:pPr lvl="1">
              <a:spcBef>
                <a:spcPts val="0"/>
              </a:spcBef>
              <a:spcAft>
                <a:spcPts val="300"/>
              </a:spcAft>
              <a:defRPr/>
            </a:pPr>
            <a:r>
              <a:rPr lang="en-US" sz="1000"/>
              <a:t>Tofu: 600-1500 AD</a:t>
            </a:r>
          </a:p>
          <a:p>
            <a:pPr>
              <a:spcBef>
                <a:spcPts val="0"/>
              </a:spcBef>
              <a:spcAft>
                <a:spcPts val="300"/>
              </a:spcAft>
              <a:defRPr/>
            </a:pPr>
            <a:r>
              <a:rPr lang="en-US" sz="1050"/>
              <a:t>Majority of </a:t>
            </a:r>
            <a:r>
              <a:rPr lang="en-US" sz="1050">
                <a:ea typeface="+mn-lt"/>
                <a:cs typeface="+mn-lt"/>
              </a:rPr>
              <a:t>traditional plant-based protein </a:t>
            </a:r>
            <a:r>
              <a:rPr lang="en-US" sz="1050"/>
              <a:t>consumers in the U.S. are of </a:t>
            </a:r>
            <a:r>
              <a:rPr lang="en-US" sz="1050" b="1"/>
              <a:t>Asian descent or follow plant-based diets.</a:t>
            </a:r>
          </a:p>
          <a:p>
            <a:pPr>
              <a:spcBef>
                <a:spcPts val="0"/>
              </a:spcBef>
              <a:spcAft>
                <a:spcPts val="300"/>
              </a:spcAft>
              <a:defRPr/>
            </a:pPr>
            <a:r>
              <a:rPr lang="en-US" sz="1050"/>
              <a:t>The decrease in 2023 unit sales is part of a </a:t>
            </a:r>
            <a:r>
              <a:rPr lang="en-US" sz="1050" b="1"/>
              <a:t>market-wide return to pre-pandemic consumption levels.</a:t>
            </a:r>
          </a:p>
          <a:p>
            <a:pPr>
              <a:spcBef>
                <a:spcPts val="0"/>
              </a:spcBef>
              <a:spcAft>
                <a:spcPts val="300"/>
              </a:spcAft>
              <a:defRPr/>
            </a:pPr>
            <a:r>
              <a:rPr lang="en-US" sz="1050"/>
              <a:t>Tofu, seitan, and tempeh have a </a:t>
            </a:r>
            <a:r>
              <a:rPr lang="en-US" sz="1050" b="1"/>
              <a:t>relatively stable market  performance </a:t>
            </a:r>
            <a:r>
              <a:rPr lang="en-US" sz="1050"/>
              <a:t>and did well in 2023 compared to other meat alternatives.</a:t>
            </a:r>
          </a:p>
          <a:p>
            <a:pPr>
              <a:spcBef>
                <a:spcPts val="0"/>
              </a:spcBef>
              <a:spcAft>
                <a:spcPts val="300"/>
              </a:spcAft>
              <a:defRPr/>
            </a:pPr>
            <a:r>
              <a:rPr lang="en-US" sz="1050"/>
              <a:t>Traditional alternatives </a:t>
            </a:r>
            <a:r>
              <a:rPr lang="en-US" sz="1050" b="1"/>
              <a:t>do not fulfill or mimic the meat-eating experience </a:t>
            </a:r>
            <a:r>
              <a:rPr lang="en-US" sz="1050"/>
              <a:t>as much as modern alternatives. As such, they are </a:t>
            </a:r>
            <a:r>
              <a:rPr lang="en-US" sz="1050" b="1"/>
              <a:t>not considered a meat substitute</a:t>
            </a:r>
            <a:r>
              <a:rPr lang="en-US" sz="1050"/>
              <a:t> in countries of origin or Western countries.</a:t>
            </a:r>
          </a:p>
        </p:txBody>
      </p:sp>
      <p:cxnSp>
        <p:nvCxnSpPr>
          <p:cNvPr id="253" name="Straight Connector 252">
            <a:extLst>
              <a:ext uri="{FF2B5EF4-FFF2-40B4-BE49-F238E27FC236}">
                <a16:creationId xmlns:a16="http://schemas.microsoft.com/office/drawing/2014/main" id="{EBB00DEB-FFE2-FCE5-8F7C-F9DE288D6EC4}"/>
              </a:ext>
            </a:extLst>
          </p:cNvPr>
          <p:cNvCxnSpPr/>
          <p:nvPr>
            <p:custDataLst>
              <p:tags r:id="rId18"/>
            </p:custDataLst>
          </p:nvPr>
        </p:nvCxnSpPr>
        <p:spPr bwMode="gray">
          <a:xfrm>
            <a:off x="1239838" y="6037263"/>
            <a:ext cx="293688" cy="0"/>
          </a:xfrm>
          <a:prstGeom prst="line">
            <a:avLst/>
          </a:prstGeom>
          <a:ln w="19050" cap="rnd" cmpd="sng" algn="ctr">
            <a:solidFill>
              <a:schemeClr val="accent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55" name="Straight Connector 254">
            <a:extLst>
              <a:ext uri="{FF2B5EF4-FFF2-40B4-BE49-F238E27FC236}">
                <a16:creationId xmlns:a16="http://schemas.microsoft.com/office/drawing/2014/main" id="{6427C4BC-5BB3-D907-9725-73535447E82F}"/>
              </a:ext>
            </a:extLst>
          </p:cNvPr>
          <p:cNvCxnSpPr/>
          <p:nvPr>
            <p:custDataLst>
              <p:tags r:id="rId19"/>
            </p:custDataLst>
          </p:nvPr>
        </p:nvCxnSpPr>
        <p:spPr bwMode="gray">
          <a:xfrm>
            <a:off x="1239838" y="6270625"/>
            <a:ext cx="293688" cy="0"/>
          </a:xfrm>
          <a:prstGeom prst="line">
            <a:avLst/>
          </a:prstGeom>
          <a:ln w="19050" cap="rnd" cmpd="sng" algn="ctr">
            <a:solidFill>
              <a:schemeClr val="accent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254" name="Oval 253">
            <a:extLst>
              <a:ext uri="{FF2B5EF4-FFF2-40B4-BE49-F238E27FC236}">
                <a16:creationId xmlns:a16="http://schemas.microsoft.com/office/drawing/2014/main" id="{27E9E60A-140B-D5DA-8FF0-70CAF79DF11B}"/>
              </a:ext>
            </a:extLst>
          </p:cNvPr>
          <p:cNvSpPr/>
          <p:nvPr>
            <p:custDataLst>
              <p:tags r:id="rId20"/>
            </p:custDataLst>
          </p:nvPr>
        </p:nvSpPr>
        <p:spPr bwMode="auto">
          <a:xfrm>
            <a:off x="1341438" y="5992813"/>
            <a:ext cx="88900" cy="889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56" name="Oval 255">
            <a:extLst>
              <a:ext uri="{FF2B5EF4-FFF2-40B4-BE49-F238E27FC236}">
                <a16:creationId xmlns:a16="http://schemas.microsoft.com/office/drawing/2014/main" id="{5F1E9528-F14D-F9C9-8530-FD3CDE0741CF}"/>
              </a:ext>
            </a:extLst>
          </p:cNvPr>
          <p:cNvSpPr/>
          <p:nvPr>
            <p:custDataLst>
              <p:tags r:id="rId21"/>
            </p:custDataLst>
          </p:nvPr>
        </p:nvSpPr>
        <p:spPr bwMode="auto">
          <a:xfrm>
            <a:off x="1341438" y="6226175"/>
            <a:ext cx="88900" cy="88900"/>
          </a:xfrm>
          <a:prstGeom prst="ellipse">
            <a:avLst/>
          </a:prstGeom>
          <a:solidFill>
            <a:schemeClr val="accent2"/>
          </a:solidFill>
          <a:ln w="9525" cap="flat" cmpd="sng" algn="ctr">
            <a:solidFill>
              <a:schemeClr val="accent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51" name="Text Placeholder 10">
            <a:extLst>
              <a:ext uri="{FF2B5EF4-FFF2-40B4-BE49-F238E27FC236}">
                <a16:creationId xmlns:a16="http://schemas.microsoft.com/office/drawing/2014/main" id="{6669044B-130C-8392-EFED-B43CDE22AA6E}"/>
              </a:ext>
            </a:extLst>
          </p:cNvPr>
          <p:cNvSpPr txBox="1">
            <a:spLocks/>
          </p:cNvSpPr>
          <p:nvPr>
            <p:custDataLst>
              <p:tags r:id="rId22"/>
            </p:custDataLst>
          </p:nvPr>
        </p:nvSpPr>
        <p:spPr bwMode="auto">
          <a:xfrm>
            <a:off x="1593850" y="5953125"/>
            <a:ext cx="16652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a:t>Tofu, tempeh, and seitan</a:t>
            </a:r>
            <a:endParaRPr lang="en-US" sz="1200"/>
          </a:p>
        </p:txBody>
      </p:sp>
      <p:sp>
        <p:nvSpPr>
          <p:cNvPr id="249" name="Text Placeholder 10">
            <a:extLst>
              <a:ext uri="{FF2B5EF4-FFF2-40B4-BE49-F238E27FC236}">
                <a16:creationId xmlns:a16="http://schemas.microsoft.com/office/drawing/2014/main" id="{A4CF4E55-DB2C-145B-71B2-D3106E9E4136}"/>
              </a:ext>
            </a:extLst>
          </p:cNvPr>
          <p:cNvSpPr txBox="1">
            <a:spLocks/>
          </p:cNvSpPr>
          <p:nvPr>
            <p:custDataLst>
              <p:tags r:id="rId23"/>
            </p:custDataLst>
          </p:nvPr>
        </p:nvSpPr>
        <p:spPr bwMode="auto">
          <a:xfrm>
            <a:off x="1593851" y="6186488"/>
            <a:ext cx="25431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a:t>Plant-based meat and seafood (PBM)</a:t>
            </a:r>
            <a:endParaRPr lang="en-US" sz="1200"/>
          </a:p>
        </p:txBody>
      </p:sp>
      <p:cxnSp>
        <p:nvCxnSpPr>
          <p:cNvPr id="272" name="Straight Connector 271">
            <a:extLst>
              <a:ext uri="{FF2B5EF4-FFF2-40B4-BE49-F238E27FC236}">
                <a16:creationId xmlns:a16="http://schemas.microsoft.com/office/drawing/2014/main" id="{74848983-0606-077F-C698-04C4AEF38E0D}"/>
              </a:ext>
            </a:extLst>
          </p:cNvPr>
          <p:cNvCxnSpPr/>
          <p:nvPr>
            <p:custDataLst>
              <p:tags r:id="rId24"/>
            </p:custDataLst>
          </p:nvPr>
        </p:nvCxnSpPr>
        <p:spPr bwMode="gray">
          <a:xfrm>
            <a:off x="5427663" y="6037263"/>
            <a:ext cx="293688" cy="0"/>
          </a:xfrm>
          <a:prstGeom prst="line">
            <a:avLst/>
          </a:prstGeom>
          <a:ln w="19050" cap="rnd" cmpd="sng" algn="ctr">
            <a:solidFill>
              <a:schemeClr val="accent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74" name="Straight Connector 273">
            <a:extLst>
              <a:ext uri="{FF2B5EF4-FFF2-40B4-BE49-F238E27FC236}">
                <a16:creationId xmlns:a16="http://schemas.microsoft.com/office/drawing/2014/main" id="{CA8621F5-C697-0919-438B-9A31D1BD195D}"/>
              </a:ext>
            </a:extLst>
          </p:cNvPr>
          <p:cNvCxnSpPr/>
          <p:nvPr>
            <p:custDataLst>
              <p:tags r:id="rId25"/>
            </p:custDataLst>
          </p:nvPr>
        </p:nvCxnSpPr>
        <p:spPr bwMode="gray">
          <a:xfrm>
            <a:off x="5427663" y="6270625"/>
            <a:ext cx="293688" cy="0"/>
          </a:xfrm>
          <a:prstGeom prst="line">
            <a:avLst/>
          </a:prstGeom>
          <a:ln w="19050" cap="rnd" cmpd="sng" algn="ctr">
            <a:solidFill>
              <a:schemeClr val="accent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273" name="Oval 272">
            <a:extLst>
              <a:ext uri="{FF2B5EF4-FFF2-40B4-BE49-F238E27FC236}">
                <a16:creationId xmlns:a16="http://schemas.microsoft.com/office/drawing/2014/main" id="{E8FA8E02-37E0-49E6-2FC7-4788E8DEEF18}"/>
              </a:ext>
            </a:extLst>
          </p:cNvPr>
          <p:cNvSpPr/>
          <p:nvPr>
            <p:custDataLst>
              <p:tags r:id="rId26"/>
            </p:custDataLst>
          </p:nvPr>
        </p:nvSpPr>
        <p:spPr bwMode="auto">
          <a:xfrm>
            <a:off x="5529263" y="5992813"/>
            <a:ext cx="88900" cy="889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75" name="Oval 274">
            <a:extLst>
              <a:ext uri="{FF2B5EF4-FFF2-40B4-BE49-F238E27FC236}">
                <a16:creationId xmlns:a16="http://schemas.microsoft.com/office/drawing/2014/main" id="{30FE15B4-2C9E-91E3-7CE7-2DCB9967246F}"/>
              </a:ext>
            </a:extLst>
          </p:cNvPr>
          <p:cNvSpPr/>
          <p:nvPr>
            <p:custDataLst>
              <p:tags r:id="rId27"/>
            </p:custDataLst>
          </p:nvPr>
        </p:nvSpPr>
        <p:spPr bwMode="auto">
          <a:xfrm>
            <a:off x="5529263" y="6226175"/>
            <a:ext cx="88900" cy="88900"/>
          </a:xfrm>
          <a:prstGeom prst="ellipse">
            <a:avLst/>
          </a:prstGeom>
          <a:solidFill>
            <a:schemeClr val="accent2"/>
          </a:solidFill>
          <a:ln w="9525" cap="flat" cmpd="sng" algn="ctr">
            <a:solidFill>
              <a:schemeClr val="accent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70" name="Text Placeholder 10">
            <a:extLst>
              <a:ext uri="{FF2B5EF4-FFF2-40B4-BE49-F238E27FC236}">
                <a16:creationId xmlns:a16="http://schemas.microsoft.com/office/drawing/2014/main" id="{D179DEE0-33EF-2419-6489-C07339EA4576}"/>
              </a:ext>
            </a:extLst>
          </p:cNvPr>
          <p:cNvSpPr txBox="1">
            <a:spLocks/>
          </p:cNvSpPr>
          <p:nvPr>
            <p:custDataLst>
              <p:tags r:id="rId28"/>
            </p:custDataLst>
          </p:nvPr>
        </p:nvSpPr>
        <p:spPr bwMode="auto">
          <a:xfrm>
            <a:off x="5781675" y="5953125"/>
            <a:ext cx="16652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a:effectLst/>
              </a:rPr>
              <a:t>Tofu, tempeh, and seitan</a:t>
            </a:r>
            <a:endParaRPr lang="en-US" sz="1200"/>
          </a:p>
        </p:txBody>
      </p:sp>
      <p:sp>
        <p:nvSpPr>
          <p:cNvPr id="268" name="Text Placeholder 10">
            <a:extLst>
              <a:ext uri="{FF2B5EF4-FFF2-40B4-BE49-F238E27FC236}">
                <a16:creationId xmlns:a16="http://schemas.microsoft.com/office/drawing/2014/main" id="{70BBF2E5-9345-4613-C2F6-EB839DA6EC37}"/>
              </a:ext>
            </a:extLst>
          </p:cNvPr>
          <p:cNvSpPr txBox="1">
            <a:spLocks/>
          </p:cNvSpPr>
          <p:nvPr>
            <p:custDataLst>
              <p:tags r:id="rId29"/>
            </p:custDataLst>
          </p:nvPr>
        </p:nvSpPr>
        <p:spPr bwMode="auto">
          <a:xfrm>
            <a:off x="5781676" y="6186488"/>
            <a:ext cx="21113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a:t>Plant-based meat and seafood </a:t>
            </a:r>
            <a:endParaRPr lang="en-US" sz="1200"/>
          </a:p>
        </p:txBody>
      </p:sp>
      <p:graphicFrame>
        <p:nvGraphicFramePr>
          <p:cNvPr id="12" name="Table 11">
            <a:extLst>
              <a:ext uri="{FF2B5EF4-FFF2-40B4-BE49-F238E27FC236}">
                <a16:creationId xmlns:a16="http://schemas.microsoft.com/office/drawing/2014/main" id="{CB674A51-02DD-369E-E065-1E9A4159B256}"/>
              </a:ext>
            </a:extLst>
          </p:cNvPr>
          <p:cNvGraphicFramePr>
            <a:graphicFrameLocks noGrp="1"/>
          </p:cNvGraphicFramePr>
          <p:nvPr>
            <p:extLst>
              <p:ext uri="{D42A27DB-BD31-4B8C-83A1-F6EECF244321}">
                <p14:modId xmlns:p14="http://schemas.microsoft.com/office/powerpoint/2010/main" val="4133493846"/>
              </p:ext>
            </p:extLst>
          </p:nvPr>
        </p:nvGraphicFramePr>
        <p:xfrm>
          <a:off x="330200" y="1554480"/>
          <a:ext cx="8493165" cy="932471"/>
        </p:xfrm>
        <a:graphic>
          <a:graphicData uri="http://schemas.openxmlformats.org/drawingml/2006/table">
            <a:tbl>
              <a:tblPr firstRow="1" bandRow="1">
                <a:tableStyleId>{5C22544A-7EE6-4342-B048-85BDC9FD1C3A}</a:tableStyleId>
              </a:tblPr>
              <a:tblGrid>
                <a:gridCol w="2831055">
                  <a:extLst>
                    <a:ext uri="{9D8B030D-6E8A-4147-A177-3AD203B41FA5}">
                      <a16:colId xmlns:a16="http://schemas.microsoft.com/office/drawing/2014/main" val="641174138"/>
                    </a:ext>
                  </a:extLst>
                </a:gridCol>
                <a:gridCol w="2831055">
                  <a:extLst>
                    <a:ext uri="{9D8B030D-6E8A-4147-A177-3AD203B41FA5}">
                      <a16:colId xmlns:a16="http://schemas.microsoft.com/office/drawing/2014/main" val="1428344873"/>
                    </a:ext>
                  </a:extLst>
                </a:gridCol>
                <a:gridCol w="2831055">
                  <a:extLst>
                    <a:ext uri="{9D8B030D-6E8A-4147-A177-3AD203B41FA5}">
                      <a16:colId xmlns:a16="http://schemas.microsoft.com/office/drawing/2014/main" val="2278378979"/>
                    </a:ext>
                  </a:extLst>
                </a:gridCol>
              </a:tblGrid>
              <a:tr h="324338">
                <a:tc>
                  <a:txBody>
                    <a:bodyPr/>
                    <a:lstStyle/>
                    <a:p>
                      <a:pPr marL="0" indent="0">
                        <a:buNone/>
                      </a:pPr>
                      <a:r>
                        <a:rPr lang="en-US" sz="1400" b="1"/>
                        <a:t>Tofu</a:t>
                      </a:r>
                    </a:p>
                  </a:txBody>
                  <a:tcPr/>
                </a:tc>
                <a:tc>
                  <a:txBody>
                    <a:bodyPr/>
                    <a:lstStyle/>
                    <a:p>
                      <a:pPr marL="0" indent="0">
                        <a:buNone/>
                      </a:pPr>
                      <a:r>
                        <a:rPr lang="en-US" sz="1400" b="1"/>
                        <a:t>Tempeh</a:t>
                      </a:r>
                    </a:p>
                  </a:txBody>
                  <a:tcPr/>
                </a:tc>
                <a:tc>
                  <a:txBody>
                    <a:bodyPr/>
                    <a:lstStyle/>
                    <a:p>
                      <a:pPr marL="0" indent="0">
                        <a:buNone/>
                      </a:pPr>
                      <a:r>
                        <a:rPr lang="en-US" sz="1400" b="1"/>
                        <a:t>Seitan</a:t>
                      </a:r>
                    </a:p>
                  </a:txBody>
                  <a:tcPr/>
                </a:tc>
                <a:extLst>
                  <a:ext uri="{0D108BD9-81ED-4DB2-BD59-A6C34878D82A}">
                    <a16:rowId xmlns:a16="http://schemas.microsoft.com/office/drawing/2014/main" val="1809165775"/>
                  </a:ext>
                </a:extLst>
              </a:tr>
              <a:tr h="608133">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050" b="0" kern="1200">
                          <a:solidFill>
                            <a:schemeClr val="dk1"/>
                          </a:solidFill>
                          <a:effectLst/>
                        </a:rPr>
                        <a:t>Made by </a:t>
                      </a:r>
                      <a:r>
                        <a:rPr lang="en-US" sz="1050" b="1" kern="1200">
                          <a:solidFill>
                            <a:schemeClr val="dk1"/>
                          </a:solidFill>
                          <a:effectLst/>
                        </a:rPr>
                        <a:t>coagulating soy milk</a:t>
                      </a:r>
                      <a:r>
                        <a:rPr lang="en-US" sz="1050" b="0" kern="1200">
                          <a:solidFill>
                            <a:schemeClr val="dk1"/>
                          </a:solidFill>
                          <a:effectLst/>
                        </a:rPr>
                        <a:t> and then pressing the resulting curds into solid blocks</a:t>
                      </a:r>
                      <a:endParaRPr lang="en-US" sz="1050"/>
                    </a:p>
                  </a:txBody>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050" b="0" u="none" strike="noStrike" kern="1200">
                          <a:solidFill>
                            <a:schemeClr val="dk1"/>
                          </a:solidFill>
                          <a:effectLst/>
                        </a:rPr>
                        <a:t>Prepared by </a:t>
                      </a:r>
                      <a:r>
                        <a:rPr lang="en-US" sz="1050" b="1" u="none" strike="noStrike" kern="1200">
                          <a:solidFill>
                            <a:schemeClr val="dk1"/>
                          </a:solidFill>
                          <a:effectLst/>
                        </a:rPr>
                        <a:t>fermenting cooked soybeans </a:t>
                      </a:r>
                      <a:r>
                        <a:rPr lang="en-US" sz="1050" b="0" u="none" strike="noStrike" kern="1200">
                          <a:solidFill>
                            <a:schemeClr val="dk1"/>
                          </a:solidFill>
                          <a:effectLst/>
                        </a:rPr>
                        <a:t>with a fungus called Rhizopus, which binds </a:t>
                      </a:r>
                      <a:br>
                        <a:rPr lang="en-US" sz="1050" b="0" u="none" strike="noStrike" kern="1200">
                          <a:solidFill>
                            <a:schemeClr val="dk1"/>
                          </a:solidFill>
                          <a:effectLst/>
                        </a:rPr>
                      </a:br>
                      <a:r>
                        <a:rPr lang="en-US" sz="1050" b="0" u="none" strike="noStrike" kern="1200">
                          <a:solidFill>
                            <a:schemeClr val="dk1"/>
                          </a:solidFill>
                          <a:effectLst/>
                        </a:rPr>
                        <a:t>the beans</a:t>
                      </a:r>
                      <a:endParaRPr lang="en-US" sz="1050"/>
                    </a:p>
                  </a:txBody>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050"/>
                        <a:t>Wheat gluten is </a:t>
                      </a:r>
                      <a:r>
                        <a:rPr lang="en-US" sz="1050" b="1"/>
                        <a:t>extracted by washing wheat flour dough</a:t>
                      </a:r>
                      <a:r>
                        <a:rPr lang="en-US" sz="1050"/>
                        <a:t> until the starches are removed and only the gluten remains</a:t>
                      </a:r>
                    </a:p>
                  </a:txBody>
                  <a:tcPr/>
                </a:tc>
                <a:extLst>
                  <a:ext uri="{0D108BD9-81ED-4DB2-BD59-A6C34878D82A}">
                    <a16:rowId xmlns:a16="http://schemas.microsoft.com/office/drawing/2014/main" val="4026083242"/>
                  </a:ext>
                </a:extLst>
              </a:tr>
            </a:tbl>
          </a:graphicData>
        </a:graphic>
      </p:graphicFrame>
      <p:sp>
        <p:nvSpPr>
          <p:cNvPr id="40" name="Title 3">
            <a:extLst>
              <a:ext uri="{FF2B5EF4-FFF2-40B4-BE49-F238E27FC236}">
                <a16:creationId xmlns:a16="http://schemas.microsoft.com/office/drawing/2014/main" id="{A8956B67-8B95-D227-67B0-944EE2736806}"/>
              </a:ext>
            </a:extLst>
          </p:cNvPr>
          <p:cNvSpPr txBox="1">
            <a:spLocks/>
          </p:cNvSpPr>
          <p:nvPr/>
        </p:nvSpPr>
        <p:spPr>
          <a:xfrm>
            <a:off x="257753" y="617214"/>
            <a:ext cx="11676494" cy="785670"/>
          </a:xfrm>
          <a:prstGeom prst="rect">
            <a:avLst/>
          </a:prstGeom>
        </p:spPr>
        <p:txBody>
          <a:bodyPr vert="horz" lIns="91440" tIns="0" rIns="91440" bIns="45720" rtlCol="0" anchor="t">
            <a:noAutofit/>
          </a:bodyPr>
          <a:lstStyle>
            <a:lvl1pPr algn="l" defTabSz="711200" rtl="0" eaLnBrk="1" latinLnBrk="0" hangingPunct="1">
              <a:lnSpc>
                <a:spcPct val="100000"/>
              </a:lnSpc>
              <a:spcBef>
                <a:spcPct val="0"/>
              </a:spcBef>
              <a:buNone/>
              <a:defRPr sz="2800" b="1" kern="1200">
                <a:solidFill>
                  <a:schemeClr val="tx1"/>
                </a:solidFill>
                <a:latin typeface="+mj-lt"/>
                <a:ea typeface="+mj-ea"/>
                <a:cs typeface="+mj-cs"/>
              </a:defRPr>
            </a:lvl1pPr>
          </a:lstStyle>
          <a:p>
            <a:r>
              <a:rPr lang="en-US">
                <a:cs typeface="Arial"/>
              </a:rPr>
              <a:t>Traditional plant-based proteins are 26% of PBM dollar sales in U.S.</a:t>
            </a:r>
            <a:endParaRPr lang="en-US"/>
          </a:p>
        </p:txBody>
      </p:sp>
      <p:sp>
        <p:nvSpPr>
          <p:cNvPr id="39" name="Pentagon 38">
            <a:extLst>
              <a:ext uri="{FF2B5EF4-FFF2-40B4-BE49-F238E27FC236}">
                <a16:creationId xmlns:a16="http://schemas.microsoft.com/office/drawing/2014/main" id="{14CAD59A-62E3-DC32-AC2A-3B78BD3BCAE7}"/>
              </a:ext>
            </a:extLst>
          </p:cNvPr>
          <p:cNvSpPr/>
          <p:nvPr/>
        </p:nvSpPr>
        <p:spPr bwMode="gray">
          <a:xfrm>
            <a:off x="32754" y="25336"/>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Solutions</a:t>
            </a:r>
          </a:p>
        </p:txBody>
      </p:sp>
      <p:sp>
        <p:nvSpPr>
          <p:cNvPr id="41" name="Chevron 40">
            <a:extLst>
              <a:ext uri="{FF2B5EF4-FFF2-40B4-BE49-F238E27FC236}">
                <a16:creationId xmlns:a16="http://schemas.microsoft.com/office/drawing/2014/main" id="{62790B2F-61C1-2E05-83E7-59A5FDBBE61E}"/>
              </a:ext>
            </a:extLst>
          </p:cNvPr>
          <p:cNvSpPr/>
          <p:nvPr/>
        </p:nvSpPr>
        <p:spPr bwMode="gray">
          <a:xfrm>
            <a:off x="1969718" y="25336"/>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Dietary Shift</a:t>
            </a:r>
          </a:p>
        </p:txBody>
      </p:sp>
      <p:sp>
        <p:nvSpPr>
          <p:cNvPr id="42" name="Chevron 41">
            <a:extLst>
              <a:ext uri="{FF2B5EF4-FFF2-40B4-BE49-F238E27FC236}">
                <a16:creationId xmlns:a16="http://schemas.microsoft.com/office/drawing/2014/main" id="{442A290B-3396-4F40-F871-2789E72935C9}"/>
              </a:ext>
            </a:extLst>
          </p:cNvPr>
          <p:cNvSpPr/>
          <p:nvPr/>
        </p:nvSpPr>
        <p:spPr bwMode="gray">
          <a:xfrm>
            <a:off x="3894052" y="25336"/>
            <a:ext cx="2663932" cy="359675"/>
          </a:xfrm>
          <a:prstGeom prst="chevron">
            <a:avLst>
              <a:gd name="adj" fmla="val 23887"/>
            </a:avLst>
          </a:prstGeom>
          <a:solidFill>
            <a:srgbClr val="1A8193">
              <a:alpha val="8117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Traditional Plant-Based</a:t>
            </a:r>
          </a:p>
        </p:txBody>
      </p:sp>
    </p:spTree>
    <p:extLst>
      <p:ext uri="{BB962C8B-B14F-4D97-AF65-F5344CB8AC3E}">
        <p14:creationId xmlns:p14="http://schemas.microsoft.com/office/powerpoint/2010/main" val="7053208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97447325-7FF6-E4D4-8B31-2FCA2D3D9C81}"/>
              </a:ext>
            </a:extLst>
          </p:cNvPr>
          <p:cNvGraphicFramePr>
            <a:graphicFrameLocks noChangeAspect="1"/>
          </p:cNvGraphicFramePr>
          <p:nvPr>
            <p:custDataLst>
              <p:tags r:id="rId2"/>
            </p:custDataLst>
            <p:extLst>
              <p:ext uri="{D42A27DB-BD31-4B8C-83A1-F6EECF244321}">
                <p14:modId xmlns:p14="http://schemas.microsoft.com/office/powerpoint/2010/main" val="214098759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41990" name="think-cell Slide" r:id="rId7" imgW="7772400" imgH="10058400" progId="TCLayout.ActiveDocument.1">
                  <p:embed/>
                </p:oleObj>
              </mc:Choice>
              <mc:Fallback>
                <p:oleObj name="think-cell Slide" r:id="rId7" imgW="7772400" imgH="10058400" progId="TCLayout.ActiveDocument.1">
                  <p:embed/>
                  <p:pic>
                    <p:nvPicPr>
                      <p:cNvPr id="8" name="think-cell data - do not delete" hidden="1">
                        <a:extLst>
                          <a:ext uri="{FF2B5EF4-FFF2-40B4-BE49-F238E27FC236}">
                            <a16:creationId xmlns:a16="http://schemas.microsoft.com/office/drawing/2014/main" id="{97447325-7FF6-E4D4-8B31-2FCA2D3D9C81}"/>
                          </a:ext>
                        </a:extLst>
                      </p:cNvPr>
                      <p:cNvPicPr/>
                      <p:nvPr/>
                    </p:nvPicPr>
                    <p:blipFill>
                      <a:blip r:embed="rId8"/>
                      <a:stretch>
                        <a:fillRect/>
                      </a:stretch>
                    </p:blipFill>
                    <p:spPr>
                      <a:xfrm>
                        <a:off x="1588" y="1588"/>
                        <a:ext cx="1227" cy="1588"/>
                      </a:xfrm>
                      <a:prstGeom prst="rect">
                        <a:avLst/>
                      </a:prstGeom>
                    </p:spPr>
                  </p:pic>
                </p:oleObj>
              </mc:Fallback>
            </mc:AlternateContent>
          </a:graphicData>
        </a:graphic>
      </p:graphicFrame>
      <p:graphicFrame>
        <p:nvGraphicFramePr>
          <p:cNvPr id="13" name="Table 12">
            <a:extLst>
              <a:ext uri="{FF2B5EF4-FFF2-40B4-BE49-F238E27FC236}">
                <a16:creationId xmlns:a16="http://schemas.microsoft.com/office/drawing/2014/main" id="{CA7CD09B-7BAA-BDBE-F1C7-BD7248ADC29E}"/>
              </a:ext>
            </a:extLst>
          </p:cNvPr>
          <p:cNvGraphicFramePr>
            <a:graphicFrameLocks noGrp="1"/>
          </p:cNvGraphicFramePr>
          <p:nvPr>
            <p:extLst>
              <p:ext uri="{D42A27DB-BD31-4B8C-83A1-F6EECF244321}">
                <p14:modId xmlns:p14="http://schemas.microsoft.com/office/powerpoint/2010/main" val="1655093423"/>
              </p:ext>
            </p:extLst>
          </p:nvPr>
        </p:nvGraphicFramePr>
        <p:xfrm>
          <a:off x="457886" y="3728679"/>
          <a:ext cx="11275078" cy="1264920"/>
        </p:xfrm>
        <a:graphic>
          <a:graphicData uri="http://schemas.openxmlformats.org/drawingml/2006/table">
            <a:tbl>
              <a:tblPr firstRow="1" bandRow="1">
                <a:tableStyleId>{5C22544A-7EE6-4342-B048-85BDC9FD1C3A}</a:tableStyleId>
              </a:tblPr>
              <a:tblGrid>
                <a:gridCol w="1392948">
                  <a:extLst>
                    <a:ext uri="{9D8B030D-6E8A-4147-A177-3AD203B41FA5}">
                      <a16:colId xmlns:a16="http://schemas.microsoft.com/office/drawing/2014/main" val="1365606125"/>
                    </a:ext>
                  </a:extLst>
                </a:gridCol>
                <a:gridCol w="1616266">
                  <a:extLst>
                    <a:ext uri="{9D8B030D-6E8A-4147-A177-3AD203B41FA5}">
                      <a16:colId xmlns:a16="http://schemas.microsoft.com/office/drawing/2014/main" val="3467520973"/>
                    </a:ext>
                  </a:extLst>
                </a:gridCol>
                <a:gridCol w="2552012">
                  <a:extLst>
                    <a:ext uri="{9D8B030D-6E8A-4147-A177-3AD203B41FA5}">
                      <a16:colId xmlns:a16="http://schemas.microsoft.com/office/drawing/2014/main" val="2879571882"/>
                    </a:ext>
                  </a:extLst>
                </a:gridCol>
                <a:gridCol w="2552012">
                  <a:extLst>
                    <a:ext uri="{9D8B030D-6E8A-4147-A177-3AD203B41FA5}">
                      <a16:colId xmlns:a16="http://schemas.microsoft.com/office/drawing/2014/main" val="555320849"/>
                    </a:ext>
                  </a:extLst>
                </a:gridCol>
                <a:gridCol w="3161840">
                  <a:extLst>
                    <a:ext uri="{9D8B030D-6E8A-4147-A177-3AD203B41FA5}">
                      <a16:colId xmlns:a16="http://schemas.microsoft.com/office/drawing/2014/main" val="1144548238"/>
                    </a:ext>
                  </a:extLst>
                </a:gridCol>
              </a:tblGrid>
              <a:tr h="483542">
                <a:tc>
                  <a:txBody>
                    <a:bodyPr/>
                    <a:lstStyle/>
                    <a:p>
                      <a:pPr marL="0" indent="0" algn="ctr">
                        <a:spcBef>
                          <a:spcPts val="0"/>
                        </a:spcBef>
                        <a:buNone/>
                      </a:pPr>
                      <a:r>
                        <a:rPr lang="en-US" sz="1400" b="0">
                          <a:solidFill>
                            <a:schemeClr val="tx1"/>
                          </a:solidFill>
                        </a:rPr>
                        <a:t>Fermentation</a:t>
                      </a:r>
                    </a:p>
                  </a:txBody>
                  <a:tcPr>
                    <a:lnL w="38100" cap="flat" cmpd="sng" algn="ctr">
                      <a:solidFill>
                        <a:schemeClr val="accent2">
                          <a:lumMod val="75000"/>
                          <a:lumOff val="25000"/>
                        </a:schemeClr>
                      </a:solidFill>
                      <a:prstDash val="solid"/>
                      <a:round/>
                      <a:headEnd type="none" w="med" len="med"/>
                      <a:tailEnd type="none" w="med" len="med"/>
                    </a:lnL>
                    <a:lnR w="12700" cmpd="sng">
                      <a:noFill/>
                    </a:lnR>
                    <a:lnT w="38100" cap="flat" cmpd="sng" algn="ctr">
                      <a:solidFill>
                        <a:schemeClr val="accent2">
                          <a:lumMod val="75000"/>
                          <a:lumOff val="25000"/>
                        </a:schemeClr>
                      </a:solidFill>
                      <a:prstDash val="solid"/>
                      <a:round/>
                      <a:headEnd type="none" w="med" len="med"/>
                      <a:tailEnd type="none" w="med" len="med"/>
                    </a:lnT>
                    <a:lnB w="38100" cap="flat" cmpd="sng" algn="ctr">
                      <a:solidFill>
                        <a:schemeClr val="accent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spcBef>
                          <a:spcPts val="0"/>
                        </a:spcBef>
                        <a:buNone/>
                      </a:pPr>
                      <a:r>
                        <a:rPr lang="en-US" sz="1100" b="0">
                          <a:solidFill>
                            <a:schemeClr val="tx1"/>
                          </a:solidFill>
                        </a:rPr>
                        <a:t>Products made through traditional, biomass, or precision fermentation are used as inputs for food ingredients</a:t>
                      </a:r>
                    </a:p>
                    <a:p>
                      <a:pPr marL="0" indent="0">
                        <a:spcBef>
                          <a:spcPts val="0"/>
                        </a:spcBef>
                        <a:buNone/>
                      </a:pPr>
                      <a:endParaRPr lang="en-US" sz="1100" b="0">
                        <a:solidFill>
                          <a:schemeClr val="tx1"/>
                        </a:solidFill>
                      </a:endParaRPr>
                    </a:p>
                  </a:txBody>
                  <a:tcPr>
                    <a:lnL w="12700" cmpd="sng">
                      <a:noFill/>
                    </a:lnL>
                    <a:lnR w="12700" cmpd="sng">
                      <a:noFill/>
                    </a:lnR>
                    <a:lnT w="38100" cap="flat" cmpd="sng" algn="ctr">
                      <a:solidFill>
                        <a:schemeClr val="accent2">
                          <a:lumMod val="75000"/>
                          <a:lumOff val="25000"/>
                        </a:schemeClr>
                      </a:solidFill>
                      <a:prstDash val="solid"/>
                      <a:round/>
                      <a:headEnd type="none" w="med" len="med"/>
                      <a:tailEnd type="none" w="med" len="med"/>
                    </a:lnT>
                    <a:lnB w="38100" cap="flat" cmpd="sng" algn="ctr">
                      <a:solidFill>
                        <a:schemeClr val="accent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lvl="0" indent="-177800" algn="l" defTabSz="711200" rtl="0" eaLnBrk="1" fontAlgn="b" latinLnBrk="0" hangingPunct="1">
                        <a:lnSpc>
                          <a:spcPct val="100000"/>
                        </a:lnSpc>
                        <a:spcBef>
                          <a:spcPts val="0"/>
                        </a:spcBef>
                        <a:spcAft>
                          <a:spcPts val="600"/>
                        </a:spcAft>
                      </a:pPr>
                      <a:r>
                        <a:rPr lang="en-US" sz="1100" b="0" kern="1200">
                          <a:solidFill>
                            <a:schemeClr val="tx1"/>
                          </a:solidFill>
                          <a:latin typeface="+mn-lt"/>
                          <a:ea typeface="+mn-ea"/>
                          <a:cs typeface="+mn-cs"/>
                        </a:rPr>
                        <a:t>Governments recognizing fermentation-enabled foods as a climate solution</a:t>
                      </a:r>
                    </a:p>
                    <a:p>
                      <a:pPr marL="177800" lvl="0" indent="-177800" algn="l" defTabSz="711200" rtl="0" eaLnBrk="1" fontAlgn="b" latinLnBrk="0" hangingPunct="1">
                        <a:lnSpc>
                          <a:spcPct val="100000"/>
                        </a:lnSpc>
                        <a:spcBef>
                          <a:spcPts val="0"/>
                        </a:spcBef>
                        <a:spcAft>
                          <a:spcPts val="600"/>
                        </a:spcAft>
                      </a:pPr>
                      <a:r>
                        <a:rPr lang="en-US" sz="1100" b="0" kern="1200">
                          <a:solidFill>
                            <a:schemeClr val="tx1"/>
                          </a:solidFill>
                          <a:latin typeface="+mn-lt"/>
                          <a:ea typeface="+mn-ea"/>
                          <a:cs typeface="+mn-cs"/>
                        </a:rPr>
                        <a:t>Closest solution for closing the alt. dairy texture and taste gap</a:t>
                      </a:r>
                    </a:p>
                  </a:txBody>
                  <a:tcPr>
                    <a:lnL w="12700" cmpd="sng">
                      <a:noFill/>
                    </a:lnL>
                    <a:lnR w="12700" cmpd="sng">
                      <a:noFill/>
                    </a:lnR>
                    <a:lnT w="38100" cap="flat" cmpd="sng" algn="ctr">
                      <a:solidFill>
                        <a:schemeClr val="accent2">
                          <a:lumMod val="75000"/>
                          <a:lumOff val="25000"/>
                        </a:schemeClr>
                      </a:solidFill>
                      <a:prstDash val="solid"/>
                      <a:round/>
                      <a:headEnd type="none" w="med" len="med"/>
                      <a:tailEnd type="none" w="med" len="med"/>
                    </a:lnT>
                    <a:lnB w="38100" cap="flat" cmpd="sng" algn="ctr">
                      <a:solidFill>
                        <a:schemeClr val="accent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marR="0" lvl="0" indent="-177800" algn="l" defTabSz="711200" rtl="0" eaLnBrk="1" fontAlgn="auto" latinLnBrk="0" hangingPunct="1">
                        <a:lnSpc>
                          <a:spcPct val="100000"/>
                        </a:lnSpc>
                        <a:spcBef>
                          <a:spcPts val="0"/>
                        </a:spcBef>
                        <a:spcAft>
                          <a:spcPts val="600"/>
                        </a:spcAft>
                        <a:buClrTx/>
                        <a:buSzTx/>
                        <a:buFontTx/>
                        <a:buChar char="•"/>
                        <a:tabLst/>
                        <a:defRPr/>
                      </a:pPr>
                      <a:r>
                        <a:rPr lang="en-US" sz="1100" b="0">
                          <a:solidFill>
                            <a:schemeClr val="tx1"/>
                          </a:solidFill>
                        </a:rPr>
                        <a:t>Lack of product understanding</a:t>
                      </a:r>
                    </a:p>
                    <a:p>
                      <a:pPr marL="177800" marR="0" lvl="0" indent="-177800" algn="l" defTabSz="711200" rtl="0" eaLnBrk="1" fontAlgn="auto" latinLnBrk="0" hangingPunct="1">
                        <a:lnSpc>
                          <a:spcPct val="100000"/>
                        </a:lnSpc>
                        <a:spcBef>
                          <a:spcPts val="0"/>
                        </a:spcBef>
                        <a:spcAft>
                          <a:spcPts val="600"/>
                        </a:spcAft>
                        <a:buClrTx/>
                        <a:buSzTx/>
                        <a:buFontTx/>
                        <a:buChar char="•"/>
                        <a:tabLst/>
                        <a:defRPr/>
                      </a:pPr>
                      <a:r>
                        <a:rPr lang="en-US" sz="1100" b="0">
                          <a:solidFill>
                            <a:schemeClr val="tx1"/>
                          </a:solidFill>
                        </a:rPr>
                        <a:t>Stressed fundraising landscape</a:t>
                      </a:r>
                    </a:p>
                    <a:p>
                      <a:pPr marL="177800" marR="0" lvl="0" indent="-177800" algn="l" defTabSz="711200" rtl="0" eaLnBrk="1" fontAlgn="auto" latinLnBrk="0" hangingPunct="1">
                        <a:lnSpc>
                          <a:spcPct val="100000"/>
                        </a:lnSpc>
                        <a:spcBef>
                          <a:spcPts val="0"/>
                        </a:spcBef>
                        <a:spcAft>
                          <a:spcPts val="600"/>
                        </a:spcAft>
                        <a:buClrTx/>
                        <a:buSzTx/>
                        <a:buFontTx/>
                        <a:buChar char="•"/>
                        <a:tabLst/>
                        <a:defRPr/>
                      </a:pPr>
                      <a:r>
                        <a:rPr lang="en-US" sz="1100" b="0">
                          <a:solidFill>
                            <a:schemeClr val="tx1"/>
                          </a:solidFill>
                        </a:rPr>
                        <a:t>Low manufacturing capacity</a:t>
                      </a:r>
                    </a:p>
                  </a:txBody>
                  <a:tcPr>
                    <a:lnL w="12700" cmpd="sng">
                      <a:noFill/>
                    </a:lnL>
                    <a:lnR w="12700" cmpd="sng">
                      <a:noFill/>
                    </a:lnR>
                    <a:lnT w="38100" cap="flat" cmpd="sng" algn="ctr">
                      <a:solidFill>
                        <a:schemeClr val="accent2">
                          <a:lumMod val="75000"/>
                          <a:lumOff val="25000"/>
                        </a:schemeClr>
                      </a:solidFill>
                      <a:prstDash val="solid"/>
                      <a:round/>
                      <a:headEnd type="none" w="med" len="med"/>
                      <a:tailEnd type="none" w="med" len="med"/>
                    </a:lnT>
                    <a:lnB w="38100" cap="flat" cmpd="sng" algn="ctr">
                      <a:solidFill>
                        <a:schemeClr val="accent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spcAft>
                          <a:spcPts val="0"/>
                        </a:spcAft>
                        <a:buNone/>
                      </a:pPr>
                      <a:endParaRPr lang="en-US" sz="1100">
                        <a:solidFill>
                          <a:schemeClr val="tx1"/>
                        </a:solidFill>
                      </a:endParaRPr>
                    </a:p>
                  </a:txBody>
                  <a:tcPr>
                    <a:lnL w="12700" cmpd="sng">
                      <a:noFill/>
                    </a:lnL>
                    <a:lnR w="38100" cap="flat" cmpd="sng" algn="ctr">
                      <a:solidFill>
                        <a:schemeClr val="accent2">
                          <a:lumMod val="75000"/>
                          <a:lumOff val="25000"/>
                        </a:schemeClr>
                      </a:solidFill>
                      <a:prstDash val="solid"/>
                      <a:round/>
                      <a:headEnd type="none" w="med" len="med"/>
                      <a:tailEnd type="none" w="med" len="med"/>
                    </a:lnR>
                    <a:lnT w="38100" cap="flat" cmpd="sng" algn="ctr">
                      <a:solidFill>
                        <a:schemeClr val="accent2">
                          <a:lumMod val="75000"/>
                          <a:lumOff val="25000"/>
                        </a:schemeClr>
                      </a:solidFill>
                      <a:prstDash val="solid"/>
                      <a:round/>
                      <a:headEnd type="none" w="med" len="med"/>
                      <a:tailEnd type="none" w="med" len="med"/>
                    </a:lnT>
                    <a:lnB w="38100" cap="flat" cmpd="sng" algn="ctr">
                      <a:solidFill>
                        <a:schemeClr val="accent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770581"/>
                  </a:ext>
                </a:extLst>
              </a:tr>
            </a:tbl>
          </a:graphicData>
        </a:graphic>
      </p:graphicFrame>
      <p:sp>
        <p:nvSpPr>
          <p:cNvPr id="2" name="Title 1">
            <a:extLst>
              <a:ext uri="{FF2B5EF4-FFF2-40B4-BE49-F238E27FC236}">
                <a16:creationId xmlns:a16="http://schemas.microsoft.com/office/drawing/2014/main" id="{D49E7791-E16A-1B7A-D69E-F7A16E60C30B}"/>
              </a:ext>
            </a:extLst>
          </p:cNvPr>
          <p:cNvSpPr>
            <a:spLocks noGrp="1"/>
          </p:cNvSpPr>
          <p:nvPr>
            <p:ph type="title"/>
          </p:nvPr>
        </p:nvSpPr>
        <p:spPr/>
        <p:txBody>
          <a:bodyPr vert="horz">
            <a:noAutofit/>
          </a:bodyPr>
          <a:lstStyle/>
          <a:p>
            <a:r>
              <a:rPr lang="en-US" sz="2800" dirty="0"/>
              <a:t>Plant-based leads the alternative proteins global market, with cultivated meat trailing in segment growth and commerciality</a:t>
            </a:r>
            <a:endParaRPr lang="en-US" sz="2800" dirty="0">
              <a:solidFill>
                <a:schemeClr val="tx1"/>
              </a:solidFill>
              <a:latin typeface="+mj-lt"/>
            </a:endParaRPr>
          </a:p>
        </p:txBody>
      </p:sp>
      <p:sp>
        <p:nvSpPr>
          <p:cNvPr id="7" name="Pentagon 6">
            <a:extLst>
              <a:ext uri="{FF2B5EF4-FFF2-40B4-BE49-F238E27FC236}">
                <a16:creationId xmlns:a16="http://schemas.microsoft.com/office/drawing/2014/main" id="{14CAD59A-62E3-DC32-AC2A-3B78BD3BCAE7}"/>
              </a:ext>
            </a:extLst>
          </p:cNvPr>
          <p:cNvSpPr/>
          <p:nvPr/>
        </p:nvSpPr>
        <p:spPr bwMode="gray">
          <a:xfrm>
            <a:off x="32754" y="25336"/>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Solutions</a:t>
            </a:r>
          </a:p>
        </p:txBody>
      </p:sp>
      <p:sp>
        <p:nvSpPr>
          <p:cNvPr id="9" name="Chevron 8">
            <a:extLst>
              <a:ext uri="{FF2B5EF4-FFF2-40B4-BE49-F238E27FC236}">
                <a16:creationId xmlns:a16="http://schemas.microsoft.com/office/drawing/2014/main" id="{62790B2F-61C1-2E05-83E7-59A5FDBBE61E}"/>
              </a:ext>
            </a:extLst>
          </p:cNvPr>
          <p:cNvSpPr/>
          <p:nvPr/>
        </p:nvSpPr>
        <p:spPr bwMode="gray">
          <a:xfrm>
            <a:off x="1969718" y="25336"/>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Dietary Shift</a:t>
            </a:r>
          </a:p>
        </p:txBody>
      </p:sp>
      <p:sp>
        <p:nvSpPr>
          <p:cNvPr id="10" name="Chevron 9">
            <a:extLst>
              <a:ext uri="{FF2B5EF4-FFF2-40B4-BE49-F238E27FC236}">
                <a16:creationId xmlns:a16="http://schemas.microsoft.com/office/drawing/2014/main" id="{442A290B-3396-4F40-F871-2789E72935C9}"/>
              </a:ext>
            </a:extLst>
          </p:cNvPr>
          <p:cNvSpPr/>
          <p:nvPr/>
        </p:nvSpPr>
        <p:spPr bwMode="gray">
          <a:xfrm>
            <a:off x="3894052" y="25336"/>
            <a:ext cx="1975828" cy="359675"/>
          </a:xfrm>
          <a:prstGeom prst="chevron">
            <a:avLst>
              <a:gd name="adj" fmla="val 23887"/>
            </a:avLst>
          </a:prstGeom>
          <a:solidFill>
            <a:srgbClr val="1A8193">
              <a:alpha val="8117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Alternative Proteins</a:t>
            </a:r>
          </a:p>
        </p:txBody>
      </p:sp>
      <p:sp>
        <p:nvSpPr>
          <p:cNvPr id="14" name="btfpNotesBox292759">
            <a:extLst>
              <a:ext uri="{FF2B5EF4-FFF2-40B4-BE49-F238E27FC236}">
                <a16:creationId xmlns:a16="http://schemas.microsoft.com/office/drawing/2014/main" id="{4B604095-4A49-8F60-ADA3-546BB967513A}"/>
              </a:ext>
            </a:extLst>
          </p:cNvPr>
          <p:cNvSpPr txBox="1"/>
          <p:nvPr>
            <p:custDataLst>
              <p:tags r:id="rId3"/>
            </p:custDataLst>
          </p:nvPr>
        </p:nvSpPr>
        <p:spPr bwMode="gray">
          <a:xfrm>
            <a:off x="330200" y="6419088"/>
            <a:ext cx="9998078" cy="369332"/>
          </a:xfrm>
          <a:prstGeom prst="rect">
            <a:avLst/>
          </a:prstGeom>
          <a:noFill/>
        </p:spPr>
        <p:txBody>
          <a:bodyPr vert="horz" wrap="square" lIns="0" tIns="0" rIns="0" bIns="0" rtlCol="0" anchor="b">
            <a:spAutoFit/>
          </a:bodyPr>
          <a:lstStyle/>
          <a:p>
            <a:pPr marL="0" indent="0">
              <a:buNone/>
            </a:pPr>
            <a:endParaRPr lang="en-US" sz="800">
              <a:solidFill>
                <a:srgbClr val="000000"/>
              </a:solidFill>
            </a:endParaRPr>
          </a:p>
          <a:p>
            <a:pPr marL="0" indent="0">
              <a:buNone/>
            </a:pPr>
            <a:r>
              <a:rPr lang="en-US" sz="800">
                <a:solidFill>
                  <a:srgbClr val="000000"/>
                </a:solidFill>
              </a:rPr>
              <a:t>Sources: GFI, </a:t>
            </a:r>
            <a:r>
              <a:rPr lang="en-US" sz="800">
                <a:solidFill>
                  <a:srgbClr val="000000"/>
                </a:solidFill>
                <a:hlinkClick r:id="rId9"/>
              </a:rPr>
              <a:t>State of the industry: Plant-based meat</a:t>
            </a:r>
            <a:r>
              <a:rPr lang="en-US" sz="800">
                <a:solidFill>
                  <a:srgbClr val="000000"/>
                </a:solidFill>
              </a:rPr>
              <a:t> (2023); GFI, </a:t>
            </a:r>
            <a:r>
              <a:rPr lang="en-US" sz="800">
                <a:solidFill>
                  <a:srgbClr val="000000"/>
                </a:solidFill>
                <a:hlinkClick r:id="rId10"/>
              </a:rPr>
              <a:t>2023 State of the industry: Cultivated meat</a:t>
            </a:r>
            <a:r>
              <a:rPr lang="en-US" sz="800">
                <a:solidFill>
                  <a:srgbClr val="000000"/>
                </a:solidFill>
              </a:rPr>
              <a:t> (2023); GFI, </a:t>
            </a:r>
            <a:r>
              <a:rPr lang="en-US" sz="800">
                <a:solidFill>
                  <a:srgbClr val="000000"/>
                </a:solidFill>
                <a:hlinkClick r:id="rId11"/>
              </a:rPr>
              <a:t>State of the industry: Fermentation</a:t>
            </a:r>
            <a:r>
              <a:rPr lang="en-US" sz="800">
                <a:solidFill>
                  <a:srgbClr val="000000"/>
                </a:solidFill>
              </a:rPr>
              <a:t> (2023).</a:t>
            </a:r>
          </a:p>
          <a:p>
            <a:r>
              <a:rPr lang="en-US" sz="800">
                <a:solidFill>
                  <a:srgbClr val="000000"/>
                </a:solidFill>
              </a:rPr>
              <a:t>Credit: M.A. Miller, </a:t>
            </a:r>
            <a:r>
              <a:rPr lang="en-US" sz="800">
                <a:latin typeface="Arial"/>
                <a:cs typeface="Arial"/>
              </a:rPr>
              <a:t>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12"/>
              </a:rPr>
              <a:t>Gernot Wagner</a:t>
            </a:r>
            <a:r>
              <a:rPr lang="en-US" sz="800"/>
              <a:t>. </a:t>
            </a:r>
            <a:r>
              <a:rPr lang="en-US" sz="800">
                <a:hlinkClick r:id="rId13"/>
              </a:rPr>
              <a:t>Share with attribution</a:t>
            </a:r>
            <a:r>
              <a:rPr lang="en-US" sz="800"/>
              <a:t>: </a:t>
            </a:r>
            <a:r>
              <a:rPr lang="en-US" sz="800" err="1"/>
              <a:t>Sayn</a:t>
            </a:r>
            <a:r>
              <a:rPr lang="en-US" sz="800"/>
              <a:t>-Wittgenstein </a:t>
            </a:r>
            <a:r>
              <a:rPr lang="en-US" sz="800" i="1"/>
              <a:t>et al., </a:t>
            </a:r>
            <a:r>
              <a:rPr lang="en-US" sz="800"/>
              <a:t>“</a:t>
            </a:r>
            <a:r>
              <a:rPr lang="en-US" sz="800">
                <a:hlinkClick r:id="rId14"/>
              </a:rPr>
              <a:t>Sustainable Proteins</a:t>
            </a:r>
            <a:r>
              <a:rPr lang="en-US" sz="800"/>
              <a:t>” (16 May 2025).</a:t>
            </a:r>
            <a:endParaRPr lang="en-US" sz="800">
              <a:solidFill>
                <a:srgbClr val="000000"/>
              </a:solidFill>
            </a:endParaRPr>
          </a:p>
        </p:txBody>
      </p:sp>
      <p:graphicFrame>
        <p:nvGraphicFramePr>
          <p:cNvPr id="3" name="Table 2">
            <a:extLst>
              <a:ext uri="{FF2B5EF4-FFF2-40B4-BE49-F238E27FC236}">
                <a16:creationId xmlns:a16="http://schemas.microsoft.com/office/drawing/2014/main" id="{B2F07BD6-9010-EDD1-F968-893D832DAB46}"/>
              </a:ext>
            </a:extLst>
          </p:cNvPr>
          <p:cNvGraphicFramePr>
            <a:graphicFrameLocks noGrp="1"/>
          </p:cNvGraphicFramePr>
          <p:nvPr>
            <p:extLst>
              <p:ext uri="{D42A27DB-BD31-4B8C-83A1-F6EECF244321}">
                <p14:modId xmlns:p14="http://schemas.microsoft.com/office/powerpoint/2010/main" val="3692552603"/>
              </p:ext>
            </p:extLst>
          </p:nvPr>
        </p:nvGraphicFramePr>
        <p:xfrm>
          <a:off x="457886" y="2011399"/>
          <a:ext cx="11275078" cy="1569720"/>
        </p:xfrm>
        <a:graphic>
          <a:graphicData uri="http://schemas.openxmlformats.org/drawingml/2006/table">
            <a:tbl>
              <a:tblPr firstRow="1" bandRow="1">
                <a:tableStyleId>{5C22544A-7EE6-4342-B048-85BDC9FD1C3A}</a:tableStyleId>
              </a:tblPr>
              <a:tblGrid>
                <a:gridCol w="1392948">
                  <a:extLst>
                    <a:ext uri="{9D8B030D-6E8A-4147-A177-3AD203B41FA5}">
                      <a16:colId xmlns:a16="http://schemas.microsoft.com/office/drawing/2014/main" val="1365606125"/>
                    </a:ext>
                  </a:extLst>
                </a:gridCol>
                <a:gridCol w="1616266">
                  <a:extLst>
                    <a:ext uri="{9D8B030D-6E8A-4147-A177-3AD203B41FA5}">
                      <a16:colId xmlns:a16="http://schemas.microsoft.com/office/drawing/2014/main" val="3467520973"/>
                    </a:ext>
                  </a:extLst>
                </a:gridCol>
                <a:gridCol w="2552012">
                  <a:extLst>
                    <a:ext uri="{9D8B030D-6E8A-4147-A177-3AD203B41FA5}">
                      <a16:colId xmlns:a16="http://schemas.microsoft.com/office/drawing/2014/main" val="2879571882"/>
                    </a:ext>
                  </a:extLst>
                </a:gridCol>
                <a:gridCol w="2552012">
                  <a:extLst>
                    <a:ext uri="{9D8B030D-6E8A-4147-A177-3AD203B41FA5}">
                      <a16:colId xmlns:a16="http://schemas.microsoft.com/office/drawing/2014/main" val="555320849"/>
                    </a:ext>
                  </a:extLst>
                </a:gridCol>
                <a:gridCol w="3161840">
                  <a:extLst>
                    <a:ext uri="{9D8B030D-6E8A-4147-A177-3AD203B41FA5}">
                      <a16:colId xmlns:a16="http://schemas.microsoft.com/office/drawing/2014/main" val="1144548238"/>
                    </a:ext>
                  </a:extLst>
                </a:gridCol>
              </a:tblGrid>
              <a:tr h="258354">
                <a:tc>
                  <a:txBody>
                    <a:bodyPr/>
                    <a:lstStyle/>
                    <a:p>
                      <a:pPr marL="0" indent="0" algn="ctr">
                        <a:buNone/>
                      </a:pPr>
                      <a:endParaRPr lang="en-US" sz="1400">
                        <a:solidFill>
                          <a:schemeClr val="tx1"/>
                        </a:solidFill>
                      </a:endParaRPr>
                    </a:p>
                  </a:txBody>
                  <a:tcPr>
                    <a:lnB w="38100" cap="flat" cmpd="sng" algn="ctr">
                      <a:solidFill>
                        <a:schemeClr val="accent6">
                          <a:lumMod val="75000"/>
                        </a:schemeClr>
                      </a:solidFill>
                      <a:prstDash val="solid"/>
                      <a:round/>
                      <a:headEnd type="none" w="med" len="med"/>
                      <a:tailEnd type="none" w="med" len="med"/>
                    </a:lnB>
                    <a:noFill/>
                  </a:tcPr>
                </a:tc>
                <a:tc>
                  <a:txBody>
                    <a:bodyPr/>
                    <a:lstStyle/>
                    <a:p>
                      <a:pPr marL="0" indent="0" algn="ctr">
                        <a:buNone/>
                      </a:pPr>
                      <a:r>
                        <a:rPr lang="en-US" sz="1400">
                          <a:solidFill>
                            <a:schemeClr val="tx1"/>
                          </a:solidFill>
                        </a:rPr>
                        <a:t>Description</a:t>
                      </a:r>
                    </a:p>
                  </a:txBody>
                  <a:tcPr>
                    <a:lnB w="38100" cap="flat" cmpd="sng" algn="ctr">
                      <a:solidFill>
                        <a:schemeClr val="accent6">
                          <a:lumMod val="75000"/>
                        </a:schemeClr>
                      </a:solidFill>
                      <a:prstDash val="solid"/>
                      <a:round/>
                      <a:headEnd type="none" w="med" len="med"/>
                      <a:tailEnd type="none" w="med" len="med"/>
                    </a:lnB>
                    <a:noFill/>
                  </a:tcPr>
                </a:tc>
                <a:tc>
                  <a:txBody>
                    <a:bodyPr/>
                    <a:lstStyle/>
                    <a:p>
                      <a:pPr marL="0" indent="0" algn="ctr">
                        <a:buNone/>
                      </a:pPr>
                      <a:r>
                        <a:rPr lang="en-US" sz="1400">
                          <a:solidFill>
                            <a:schemeClr val="tx1"/>
                          </a:solidFill>
                        </a:rPr>
                        <a:t>Tailwinds</a:t>
                      </a:r>
                    </a:p>
                  </a:txBody>
                  <a:tcPr>
                    <a:lnB w="38100" cap="flat" cmpd="sng" algn="ctr">
                      <a:solidFill>
                        <a:schemeClr val="accent6">
                          <a:lumMod val="75000"/>
                        </a:schemeClr>
                      </a:solidFill>
                      <a:prstDash val="solid"/>
                      <a:round/>
                      <a:headEnd type="none" w="med" len="med"/>
                      <a:tailEnd type="none" w="med" len="med"/>
                    </a:lnB>
                    <a:noFill/>
                  </a:tcPr>
                </a:tc>
                <a:tc>
                  <a:txBody>
                    <a:bodyPr/>
                    <a:lstStyle/>
                    <a:p>
                      <a:pPr marL="0" indent="0" algn="ctr">
                        <a:buNone/>
                      </a:pPr>
                      <a:r>
                        <a:rPr lang="en-US" sz="1400">
                          <a:solidFill>
                            <a:schemeClr val="tx1"/>
                          </a:solidFill>
                        </a:rPr>
                        <a:t>Headwinds</a:t>
                      </a:r>
                    </a:p>
                  </a:txBody>
                  <a:tcPr>
                    <a:lnB w="38100" cap="flat" cmpd="sng" algn="ctr">
                      <a:solidFill>
                        <a:schemeClr val="accent6">
                          <a:lumMod val="75000"/>
                        </a:schemeClr>
                      </a:solidFill>
                      <a:prstDash val="solid"/>
                      <a:round/>
                      <a:headEnd type="none" w="med" len="med"/>
                      <a:tailEnd type="none" w="med" len="med"/>
                    </a:lnB>
                    <a:noFill/>
                  </a:tcPr>
                </a:tc>
                <a:tc>
                  <a:txBody>
                    <a:bodyPr/>
                    <a:lstStyle/>
                    <a:p>
                      <a:pPr marL="0" indent="0" algn="ctr">
                        <a:buNone/>
                      </a:pPr>
                      <a:r>
                        <a:rPr lang="en-US" sz="1400">
                          <a:solidFill>
                            <a:schemeClr val="tx1"/>
                          </a:solidFill>
                        </a:rPr>
                        <a:t>Leading players</a:t>
                      </a:r>
                    </a:p>
                  </a:txBody>
                  <a:tcPr>
                    <a:lnB w="38100" cap="flat" cmpd="sng" algn="ctr">
                      <a:solidFill>
                        <a:schemeClr val="accent6">
                          <a:lumMod val="75000"/>
                        </a:schemeClr>
                      </a:solidFill>
                      <a:prstDash val="solid"/>
                      <a:round/>
                      <a:headEnd type="none" w="med" len="med"/>
                      <a:tailEnd type="none" w="med" len="med"/>
                    </a:lnB>
                    <a:noFill/>
                  </a:tcPr>
                </a:tc>
                <a:extLst>
                  <a:ext uri="{0D108BD9-81ED-4DB2-BD59-A6C34878D82A}">
                    <a16:rowId xmlns:a16="http://schemas.microsoft.com/office/drawing/2014/main" val="1488053594"/>
                  </a:ext>
                </a:extLst>
              </a:tr>
              <a:tr h="1038023">
                <a:tc>
                  <a:txBody>
                    <a:bodyPr/>
                    <a:lstStyle/>
                    <a:p>
                      <a:pPr marL="0" indent="0" algn="ctr">
                        <a:spcBef>
                          <a:spcPts val="0"/>
                        </a:spcBef>
                        <a:buNone/>
                      </a:pPr>
                      <a:r>
                        <a:rPr lang="en-US" sz="1400"/>
                        <a:t>Plant-based</a:t>
                      </a:r>
                    </a:p>
                  </a:txBody>
                  <a:tcPr>
                    <a:lnL w="38100" cap="flat" cmpd="sng" algn="ctr">
                      <a:solidFill>
                        <a:schemeClr val="accent6">
                          <a:lumMod val="75000"/>
                        </a:schemeClr>
                      </a:solidFill>
                      <a:prstDash val="solid"/>
                      <a:round/>
                      <a:headEnd type="none" w="med" len="med"/>
                      <a:tailEnd type="none" w="med" len="med"/>
                    </a:lnL>
                    <a:lnR w="12700" cmpd="sng">
                      <a:noFill/>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spcBef>
                          <a:spcPts val="0"/>
                        </a:spcBef>
                        <a:buNone/>
                      </a:pPr>
                      <a:r>
                        <a:rPr lang="en-US" sz="1100"/>
                        <a:t>Made from a combination of protein ingredients: soy, pea, lupin, or wheat, as well as oil and structural ingredients</a:t>
                      </a:r>
                    </a:p>
                    <a:p>
                      <a:pPr marL="0" indent="0">
                        <a:spcBef>
                          <a:spcPts val="0"/>
                        </a:spcBef>
                        <a:buNone/>
                      </a:pPr>
                      <a:endParaRPr lang="en-US" sz="1100"/>
                    </a:p>
                  </a:txBody>
                  <a:tcPr>
                    <a:lnL w="12700" cmpd="sng">
                      <a:noFill/>
                    </a:lnL>
                    <a:lnR w="12700" cmpd="sng">
                      <a:noFill/>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lvl="0" indent="-177800" algn="l" defTabSz="711200" rtl="0" eaLnBrk="1" fontAlgn="b" latinLnBrk="0" hangingPunct="1">
                        <a:lnSpc>
                          <a:spcPct val="100000"/>
                        </a:lnSpc>
                        <a:spcBef>
                          <a:spcPts val="0"/>
                        </a:spcBef>
                        <a:spcAft>
                          <a:spcPts val="600"/>
                        </a:spcAft>
                      </a:pPr>
                      <a:r>
                        <a:rPr lang="en-US" sz="1100" b="0" kern="1200">
                          <a:solidFill>
                            <a:schemeClr val="tx1"/>
                          </a:solidFill>
                          <a:latin typeface="+mn-lt"/>
                          <a:ea typeface="+mn-ea"/>
                          <a:cs typeface="+mn-cs"/>
                        </a:rPr>
                        <a:t>Grantmaking for commercialization research to lower costs</a:t>
                      </a:r>
                    </a:p>
                    <a:p>
                      <a:pPr marL="177800" lvl="0" indent="-177800" algn="l" defTabSz="711200" rtl="0" eaLnBrk="1" fontAlgn="b" latinLnBrk="0" hangingPunct="1">
                        <a:lnSpc>
                          <a:spcPct val="100000"/>
                        </a:lnSpc>
                        <a:spcBef>
                          <a:spcPts val="0"/>
                        </a:spcBef>
                        <a:spcAft>
                          <a:spcPts val="600"/>
                        </a:spcAft>
                      </a:pPr>
                      <a:r>
                        <a:rPr lang="en-US" sz="1100" b="0" kern="1200">
                          <a:solidFill>
                            <a:schemeClr val="tx1"/>
                          </a:solidFill>
                          <a:latin typeface="+mn-lt"/>
                          <a:ea typeface="+mn-ea"/>
                          <a:cs typeface="+mn-cs"/>
                        </a:rPr>
                        <a:t>Slower projected growth in animal protein production, posing an opportunity to close price gap</a:t>
                      </a:r>
                    </a:p>
                  </a:txBody>
                  <a:tcPr>
                    <a:lnL w="12700" cmpd="sng">
                      <a:noFill/>
                    </a:lnL>
                    <a:lnR w="12700" cmpd="sng">
                      <a:noFill/>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marR="0" lvl="0" indent="-177800" algn="l" defTabSz="711200" rtl="0" eaLnBrk="1" fontAlgn="auto" latinLnBrk="0" hangingPunct="1">
                        <a:lnSpc>
                          <a:spcPct val="100000"/>
                        </a:lnSpc>
                        <a:spcBef>
                          <a:spcPts val="0"/>
                        </a:spcBef>
                        <a:spcAft>
                          <a:spcPts val="600"/>
                        </a:spcAft>
                        <a:buClrTx/>
                        <a:buSzTx/>
                        <a:buFontTx/>
                        <a:buChar char="•"/>
                        <a:tabLst/>
                        <a:defRPr/>
                      </a:pPr>
                      <a:r>
                        <a:rPr lang="en-US" sz="1100" b="0"/>
                        <a:t>Need to improve product taste and texture </a:t>
                      </a:r>
                    </a:p>
                    <a:p>
                      <a:pPr marL="177800" indent="-177800">
                        <a:spcBef>
                          <a:spcPts val="0"/>
                        </a:spcBef>
                        <a:spcAft>
                          <a:spcPts val="600"/>
                        </a:spcAft>
                      </a:pPr>
                      <a:r>
                        <a:rPr lang="en-US" sz="1100" b="0"/>
                        <a:t>Persistent price premiums – 70%  above conventional meat</a:t>
                      </a:r>
                    </a:p>
                  </a:txBody>
                  <a:tcPr>
                    <a:lnL w="12700" cmpd="sng">
                      <a:noFill/>
                    </a:lnL>
                    <a:lnR w="12700" cmpd="sng">
                      <a:noFill/>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spcAft>
                          <a:spcPts val="0"/>
                        </a:spcAft>
                        <a:buNone/>
                      </a:pPr>
                      <a:endParaRPr lang="en-US" sz="1100"/>
                    </a:p>
                  </a:txBody>
                  <a:tcPr>
                    <a:lnL w="12700" cmpd="sng">
                      <a:noFill/>
                    </a:lnL>
                    <a:lnR w="38100" cap="flat" cmpd="sng" algn="ctr">
                      <a:solidFill>
                        <a:schemeClr val="accent6">
                          <a:lumMod val="75000"/>
                        </a:schemeClr>
                      </a:solidFill>
                      <a:prstDash val="solid"/>
                      <a:round/>
                      <a:headEnd type="none" w="med" len="med"/>
                      <a:tailEnd type="none" w="med" len="med"/>
                    </a:lnR>
                    <a:lnT w="38100" cap="flat" cmpd="sng" algn="ctr">
                      <a:solidFill>
                        <a:schemeClr val="accent6">
                          <a:lumMod val="75000"/>
                        </a:schemeClr>
                      </a:solidFill>
                      <a:prstDash val="solid"/>
                      <a:round/>
                      <a:headEnd type="none" w="med" len="med"/>
                      <a:tailEnd type="none" w="med" len="med"/>
                    </a:lnT>
                    <a:lnB w="381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6667642"/>
                  </a:ext>
                </a:extLst>
              </a:tr>
            </a:tbl>
          </a:graphicData>
        </a:graphic>
      </p:graphicFrame>
      <p:grpSp>
        <p:nvGrpSpPr>
          <p:cNvPr id="5" name="btfpColumnHeaderBox223027">
            <a:extLst>
              <a:ext uri="{FF2B5EF4-FFF2-40B4-BE49-F238E27FC236}">
                <a16:creationId xmlns:a16="http://schemas.microsoft.com/office/drawing/2014/main" id="{20AAC139-3445-7391-9985-0EA8BD4C2F07}"/>
              </a:ext>
            </a:extLst>
          </p:cNvPr>
          <p:cNvGrpSpPr/>
          <p:nvPr>
            <p:custDataLst>
              <p:tags r:id="rId4"/>
            </p:custDataLst>
          </p:nvPr>
        </p:nvGrpSpPr>
        <p:grpSpPr>
          <a:xfrm>
            <a:off x="329184" y="1554480"/>
            <a:ext cx="10491788" cy="318997"/>
            <a:chOff x="6366272" y="1372239"/>
            <a:chExt cx="2477492" cy="318997"/>
          </a:xfrm>
        </p:grpSpPr>
        <p:sp>
          <p:nvSpPr>
            <p:cNvPr id="6" name="btfpColumnHeaderBoxText223027">
              <a:extLst>
                <a:ext uri="{FF2B5EF4-FFF2-40B4-BE49-F238E27FC236}">
                  <a16:creationId xmlns:a16="http://schemas.microsoft.com/office/drawing/2014/main" id="{0AA5ABB2-7AA9-FE46-E0E0-1450137A5A6B}"/>
                </a:ext>
              </a:extLst>
            </p:cNvPr>
            <p:cNvSpPr txBox="1"/>
            <p:nvPr/>
          </p:nvSpPr>
          <p:spPr bwMode="gray">
            <a:xfrm>
              <a:off x="6366272" y="1372239"/>
              <a:ext cx="2477492" cy="318997"/>
            </a:xfrm>
            <a:prstGeom prst="rect">
              <a:avLst/>
            </a:prstGeom>
            <a:noFill/>
          </p:spPr>
          <p:txBody>
            <a:bodyPr vert="horz" wrap="square" lIns="36036" tIns="36036" rIns="36036" bIns="36036" rtlCol="0" anchor="b">
              <a:spAutoFit/>
            </a:bodyPr>
            <a:lstStyle/>
            <a:p>
              <a:r>
                <a:rPr lang="en-US" sz="1600" b="1"/>
                <a:t>There are three types of alternative proteins, each with different tail- and headwinds</a:t>
              </a:r>
              <a:endParaRPr lang="en-US" sz="1600" b="1">
                <a:solidFill>
                  <a:schemeClr val="tx1"/>
                </a:solidFill>
                <a:latin typeface="+mj-lt"/>
              </a:endParaRPr>
            </a:p>
          </p:txBody>
        </p:sp>
        <p:cxnSp>
          <p:nvCxnSpPr>
            <p:cNvPr id="11" name="btfpColumnHeaderBoxLine223027">
              <a:extLst>
                <a:ext uri="{FF2B5EF4-FFF2-40B4-BE49-F238E27FC236}">
                  <a16:creationId xmlns:a16="http://schemas.microsoft.com/office/drawing/2014/main" id="{CD7446AC-4C7A-7956-62BF-E9BC2DB50ECB}"/>
                </a:ext>
              </a:extLst>
            </p:cNvPr>
            <p:cNvCxnSpPr/>
            <p:nvPr/>
          </p:nvCxnSpPr>
          <p:spPr bwMode="gray">
            <a:xfrm>
              <a:off x="6366272" y="1691236"/>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aphicFrame>
        <p:nvGraphicFramePr>
          <p:cNvPr id="15" name="Table 14">
            <a:extLst>
              <a:ext uri="{FF2B5EF4-FFF2-40B4-BE49-F238E27FC236}">
                <a16:creationId xmlns:a16="http://schemas.microsoft.com/office/drawing/2014/main" id="{07A8CB14-D82D-60AE-BBE4-868345CDE1B1}"/>
              </a:ext>
            </a:extLst>
          </p:cNvPr>
          <p:cNvGraphicFramePr>
            <a:graphicFrameLocks noGrp="1"/>
          </p:cNvGraphicFramePr>
          <p:nvPr>
            <p:extLst>
              <p:ext uri="{D42A27DB-BD31-4B8C-83A1-F6EECF244321}">
                <p14:modId xmlns:p14="http://schemas.microsoft.com/office/powerpoint/2010/main" val="2110950549"/>
              </p:ext>
            </p:extLst>
          </p:nvPr>
        </p:nvGraphicFramePr>
        <p:xfrm>
          <a:off x="457886" y="5141158"/>
          <a:ext cx="11275078" cy="1097280"/>
        </p:xfrm>
        <a:graphic>
          <a:graphicData uri="http://schemas.openxmlformats.org/drawingml/2006/table">
            <a:tbl>
              <a:tblPr firstRow="1" bandRow="1">
                <a:tableStyleId>{5C22544A-7EE6-4342-B048-85BDC9FD1C3A}</a:tableStyleId>
              </a:tblPr>
              <a:tblGrid>
                <a:gridCol w="1392948">
                  <a:extLst>
                    <a:ext uri="{9D8B030D-6E8A-4147-A177-3AD203B41FA5}">
                      <a16:colId xmlns:a16="http://schemas.microsoft.com/office/drawing/2014/main" val="1365606125"/>
                    </a:ext>
                  </a:extLst>
                </a:gridCol>
                <a:gridCol w="1616266">
                  <a:extLst>
                    <a:ext uri="{9D8B030D-6E8A-4147-A177-3AD203B41FA5}">
                      <a16:colId xmlns:a16="http://schemas.microsoft.com/office/drawing/2014/main" val="3467520973"/>
                    </a:ext>
                  </a:extLst>
                </a:gridCol>
                <a:gridCol w="2552012">
                  <a:extLst>
                    <a:ext uri="{9D8B030D-6E8A-4147-A177-3AD203B41FA5}">
                      <a16:colId xmlns:a16="http://schemas.microsoft.com/office/drawing/2014/main" val="2879571882"/>
                    </a:ext>
                  </a:extLst>
                </a:gridCol>
                <a:gridCol w="2552012">
                  <a:extLst>
                    <a:ext uri="{9D8B030D-6E8A-4147-A177-3AD203B41FA5}">
                      <a16:colId xmlns:a16="http://schemas.microsoft.com/office/drawing/2014/main" val="555320849"/>
                    </a:ext>
                  </a:extLst>
                </a:gridCol>
                <a:gridCol w="3161840">
                  <a:extLst>
                    <a:ext uri="{9D8B030D-6E8A-4147-A177-3AD203B41FA5}">
                      <a16:colId xmlns:a16="http://schemas.microsoft.com/office/drawing/2014/main" val="1144548238"/>
                    </a:ext>
                  </a:extLst>
                </a:gridCol>
              </a:tblGrid>
              <a:tr h="718024">
                <a:tc>
                  <a:txBody>
                    <a:bodyPr/>
                    <a:lstStyle/>
                    <a:p>
                      <a:pPr marL="0" indent="0" algn="ctr">
                        <a:spcBef>
                          <a:spcPts val="0"/>
                        </a:spcBef>
                        <a:buNone/>
                      </a:pPr>
                      <a:r>
                        <a:rPr lang="en-US" sz="1400" b="0">
                          <a:solidFill>
                            <a:schemeClr val="tx1"/>
                          </a:solidFill>
                        </a:rPr>
                        <a:t>Cultivated</a:t>
                      </a:r>
                    </a:p>
                  </a:txBody>
                  <a:tcPr>
                    <a:lnL w="38100" cap="flat" cmpd="sng" algn="ctr">
                      <a:solidFill>
                        <a:schemeClr val="accent5">
                          <a:lumMod val="75000"/>
                        </a:schemeClr>
                      </a:solidFill>
                      <a:prstDash val="solid"/>
                      <a:round/>
                      <a:headEnd type="none" w="med" len="med"/>
                      <a:tailEnd type="none" w="med" len="med"/>
                    </a:lnL>
                    <a:lnR w="12700" cmpd="sng">
                      <a:noFill/>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spcBef>
                          <a:spcPts val="0"/>
                        </a:spcBef>
                        <a:buNone/>
                      </a:pPr>
                      <a:r>
                        <a:rPr lang="en-US" sz="1100" b="0">
                          <a:solidFill>
                            <a:schemeClr val="tx1"/>
                          </a:solidFill>
                        </a:rPr>
                        <a:t>Genuine meat produced by cultivating animal cells directly rather than through livestock</a:t>
                      </a:r>
                    </a:p>
                    <a:p>
                      <a:pPr marL="0" indent="0">
                        <a:spcBef>
                          <a:spcPts val="0"/>
                        </a:spcBef>
                        <a:buNone/>
                      </a:pPr>
                      <a:endParaRPr lang="en-US" sz="1100" b="0">
                        <a:solidFill>
                          <a:schemeClr val="tx1"/>
                        </a:solidFill>
                      </a:endParaRPr>
                    </a:p>
                  </a:txBody>
                  <a:tcPr>
                    <a:lnL w="12700" cmpd="sng">
                      <a:noFill/>
                    </a:lnL>
                    <a:lnR w="12700" cmpd="sng">
                      <a:noFill/>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lvl="0" indent="-177800" algn="l" defTabSz="711200" rtl="0" eaLnBrk="1" fontAlgn="b" latinLnBrk="0" hangingPunct="1">
                        <a:lnSpc>
                          <a:spcPct val="100000"/>
                        </a:lnSpc>
                        <a:spcBef>
                          <a:spcPts val="0"/>
                        </a:spcBef>
                        <a:spcAft>
                          <a:spcPts val="600"/>
                        </a:spcAft>
                      </a:pPr>
                      <a:r>
                        <a:rPr lang="en-US" sz="1100" b="0" kern="1200">
                          <a:solidFill>
                            <a:schemeClr val="tx1"/>
                          </a:solidFill>
                          <a:latin typeface="+mn-lt"/>
                          <a:ea typeface="+mn-ea"/>
                          <a:cs typeface="+mn-cs"/>
                        </a:rPr>
                        <a:t>Growing public investment in research</a:t>
                      </a:r>
                    </a:p>
                    <a:p>
                      <a:pPr marL="177800" lvl="0" indent="-177800" algn="l" defTabSz="711200" rtl="0" eaLnBrk="1" fontAlgn="b" latinLnBrk="0" hangingPunct="1">
                        <a:lnSpc>
                          <a:spcPct val="100000"/>
                        </a:lnSpc>
                        <a:spcBef>
                          <a:spcPts val="0"/>
                        </a:spcBef>
                        <a:spcAft>
                          <a:spcPts val="600"/>
                        </a:spcAft>
                      </a:pPr>
                      <a:r>
                        <a:rPr lang="en-US" sz="1100" b="0" kern="1200">
                          <a:solidFill>
                            <a:schemeClr val="tx1"/>
                          </a:solidFill>
                          <a:latin typeface="+mn-lt"/>
                          <a:ea typeface="+mn-ea"/>
                          <a:cs typeface="+mn-cs"/>
                        </a:rPr>
                        <a:t>Regulatory approvals in the United States and other key markets</a:t>
                      </a:r>
                    </a:p>
                  </a:txBody>
                  <a:tcPr>
                    <a:lnL w="12700" cmpd="sng">
                      <a:noFill/>
                    </a:lnL>
                    <a:lnR w="12700" cmpd="sng">
                      <a:noFill/>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indent="-177800">
                        <a:spcBef>
                          <a:spcPts val="0"/>
                        </a:spcBef>
                        <a:spcAft>
                          <a:spcPts val="600"/>
                        </a:spcAft>
                      </a:pPr>
                      <a:r>
                        <a:rPr lang="en-US" sz="1100" b="0">
                          <a:solidFill>
                            <a:schemeClr val="tx1"/>
                          </a:solidFill>
                        </a:rPr>
                        <a:t>Regulatory and food safety barriers</a:t>
                      </a:r>
                    </a:p>
                    <a:p>
                      <a:pPr marL="177800" indent="-177800">
                        <a:spcBef>
                          <a:spcPts val="0"/>
                        </a:spcBef>
                        <a:spcAft>
                          <a:spcPts val="600"/>
                        </a:spcAft>
                      </a:pPr>
                      <a:r>
                        <a:rPr lang="en-US" sz="1100" b="0">
                          <a:solidFill>
                            <a:schemeClr val="tx1"/>
                          </a:solidFill>
                        </a:rPr>
                        <a:t>Production cost</a:t>
                      </a:r>
                    </a:p>
                    <a:p>
                      <a:pPr marL="177800" indent="-177800">
                        <a:spcBef>
                          <a:spcPts val="0"/>
                        </a:spcBef>
                        <a:spcAft>
                          <a:spcPts val="600"/>
                        </a:spcAft>
                      </a:pPr>
                      <a:r>
                        <a:rPr lang="en-US" sz="1100" b="0">
                          <a:solidFill>
                            <a:schemeClr val="tx1"/>
                          </a:solidFill>
                        </a:rPr>
                        <a:t>Ongoing challenges to scaling production</a:t>
                      </a:r>
                    </a:p>
                  </a:txBody>
                  <a:tcPr>
                    <a:lnL w="12700" cmpd="sng">
                      <a:noFill/>
                    </a:lnL>
                    <a:lnR w="12700" cmpd="sng">
                      <a:noFill/>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spcAft>
                          <a:spcPts val="0"/>
                        </a:spcAft>
                        <a:buNone/>
                      </a:pPr>
                      <a:endParaRPr lang="en-US" sz="1100" b="0">
                        <a:solidFill>
                          <a:schemeClr val="tx1"/>
                        </a:solidFill>
                      </a:endParaRPr>
                    </a:p>
                  </a:txBody>
                  <a:tcPr>
                    <a:lnL w="12700" cmpd="sng">
                      <a:noFill/>
                    </a:lnL>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8438089"/>
                  </a:ext>
                </a:extLst>
              </a:tr>
            </a:tbl>
          </a:graphicData>
        </a:graphic>
      </p:graphicFrame>
      <p:pic>
        <p:nvPicPr>
          <p:cNvPr id="16" name="Picture 15" descr="A black background with a black square&#10;&#10;Description automatically generated with medium confidence">
            <a:extLst>
              <a:ext uri="{FF2B5EF4-FFF2-40B4-BE49-F238E27FC236}">
                <a16:creationId xmlns:a16="http://schemas.microsoft.com/office/drawing/2014/main" id="{21F6D68B-0A79-507E-DB3C-ECD06D396F79}"/>
              </a:ext>
            </a:extLst>
          </p:cNvPr>
          <p:cNvPicPr>
            <a:picLocks noChangeAspect="1"/>
          </p:cNvPicPr>
          <p:nvPr/>
        </p:nvPicPr>
        <p:blipFill>
          <a:blip r:embed="rId15" cstate="print">
            <a:extLst>
              <a:ext uri="{28A0092B-C50C-407E-A947-70E740481C1C}">
                <a14:useLocalDpi xmlns:a14="http://schemas.microsoft.com/office/drawing/2010/main"/>
              </a:ext>
            </a:extLst>
          </a:blip>
          <a:srcRect/>
          <a:stretch/>
        </p:blipFill>
        <p:spPr>
          <a:xfrm>
            <a:off x="828062" y="5607847"/>
            <a:ext cx="548861" cy="493768"/>
          </a:xfrm>
          <a:prstGeom prst="rect">
            <a:avLst/>
          </a:prstGeom>
        </p:spPr>
      </p:pic>
      <p:pic>
        <p:nvPicPr>
          <p:cNvPr id="18" name="Picture 17" descr="A black background with a black square&#10;&#10;Description automatically generated with medium confidence">
            <a:extLst>
              <a:ext uri="{FF2B5EF4-FFF2-40B4-BE49-F238E27FC236}">
                <a16:creationId xmlns:a16="http://schemas.microsoft.com/office/drawing/2014/main" id="{FDABE9DD-650A-8C79-F78A-75006F5F9078}"/>
              </a:ext>
            </a:extLst>
          </p:cNvPr>
          <p:cNvPicPr>
            <a:picLocks noChangeAspect="1"/>
          </p:cNvPicPr>
          <p:nvPr/>
        </p:nvPicPr>
        <p:blipFill>
          <a:blip r:embed="rId16" cstate="print">
            <a:extLst>
              <a:ext uri="{28A0092B-C50C-407E-A947-70E740481C1C}">
                <a14:useLocalDpi xmlns:a14="http://schemas.microsoft.com/office/drawing/2010/main"/>
              </a:ext>
            </a:extLst>
          </a:blip>
          <a:srcRect/>
          <a:stretch/>
        </p:blipFill>
        <p:spPr>
          <a:xfrm>
            <a:off x="858863" y="4085736"/>
            <a:ext cx="556248" cy="640810"/>
          </a:xfrm>
          <a:prstGeom prst="rect">
            <a:avLst/>
          </a:prstGeom>
        </p:spPr>
      </p:pic>
      <p:pic>
        <p:nvPicPr>
          <p:cNvPr id="20" name="Picture 19" descr="A black background with a black square&#10;&#10;Description automatically generated with medium confidence">
            <a:extLst>
              <a:ext uri="{FF2B5EF4-FFF2-40B4-BE49-F238E27FC236}">
                <a16:creationId xmlns:a16="http://schemas.microsoft.com/office/drawing/2014/main" id="{0F4C9563-BD2A-37BF-CD26-C76CCAB4FD32}"/>
              </a:ext>
            </a:extLst>
          </p:cNvPr>
          <p:cNvPicPr>
            <a:picLocks noChangeAspect="1"/>
          </p:cNvPicPr>
          <p:nvPr/>
        </p:nvPicPr>
        <p:blipFill>
          <a:blip r:embed="rId17" cstate="print">
            <a:extLst>
              <a:ext uri="{28A0092B-C50C-407E-A947-70E740481C1C}">
                <a14:useLocalDpi xmlns:a14="http://schemas.microsoft.com/office/drawing/2010/main"/>
              </a:ext>
            </a:extLst>
          </a:blip>
          <a:srcRect/>
          <a:stretch/>
        </p:blipFill>
        <p:spPr>
          <a:xfrm>
            <a:off x="858863" y="2671879"/>
            <a:ext cx="495789" cy="568685"/>
          </a:xfrm>
          <a:prstGeom prst="rect">
            <a:avLst/>
          </a:prstGeom>
        </p:spPr>
      </p:pic>
      <p:pic>
        <p:nvPicPr>
          <p:cNvPr id="1028" name="Picture 4" descr="Would you eat meat grown in a lab? Is cultured meat safe?">
            <a:extLst>
              <a:ext uri="{FF2B5EF4-FFF2-40B4-BE49-F238E27FC236}">
                <a16:creationId xmlns:a16="http://schemas.microsoft.com/office/drawing/2014/main" id="{9E02C1EF-7D4B-563A-79C8-49E06F8F1A0B}"/>
              </a:ext>
            </a:extLst>
          </p:cNvPr>
          <p:cNvPicPr>
            <a:picLocks noChangeAspect="1" noChangeArrowheads="1"/>
          </p:cNvPicPr>
          <p:nvPr/>
        </p:nvPicPr>
        <p:blipFill rotWithShape="1">
          <a:blip r:embed="rId18" cstate="print">
            <a:extLst>
              <a:ext uri="{28A0092B-C50C-407E-A947-70E740481C1C}">
                <a14:useLocalDpi xmlns:a14="http://schemas.microsoft.com/office/drawing/2010/main"/>
              </a:ext>
            </a:extLst>
          </a:blip>
          <a:srcRect/>
          <a:stretch/>
        </p:blipFill>
        <p:spPr bwMode="auto">
          <a:xfrm>
            <a:off x="9458762" y="5325806"/>
            <a:ext cx="486836" cy="7607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pside Foods - Wikipedia">
            <a:extLst>
              <a:ext uri="{FF2B5EF4-FFF2-40B4-BE49-F238E27FC236}">
                <a16:creationId xmlns:a16="http://schemas.microsoft.com/office/drawing/2014/main" id="{C54ADD58-3603-A345-C605-B92357E0A6AD}"/>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10153089" y="5365098"/>
            <a:ext cx="618475" cy="6493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nough - Protein Directory">
            <a:extLst>
              <a:ext uri="{FF2B5EF4-FFF2-40B4-BE49-F238E27FC236}">
                <a16:creationId xmlns:a16="http://schemas.microsoft.com/office/drawing/2014/main" id="{32BA4E52-2595-3FEC-4C69-400E163E75DA}"/>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18203490" y="8138431"/>
            <a:ext cx="128627" cy="4571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den Brew | Press">
            <a:extLst>
              <a:ext uri="{FF2B5EF4-FFF2-40B4-BE49-F238E27FC236}">
                <a16:creationId xmlns:a16="http://schemas.microsoft.com/office/drawing/2014/main" id="{DA953ACC-E7FA-921C-9D71-FA936FC7335E}"/>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8830587" y="3801709"/>
            <a:ext cx="587309" cy="62909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Wild Microbes">
            <a:extLst>
              <a:ext uri="{FF2B5EF4-FFF2-40B4-BE49-F238E27FC236}">
                <a16:creationId xmlns:a16="http://schemas.microsoft.com/office/drawing/2014/main" id="{FAB63C5B-F103-FEF0-2649-AC9350D78F26}"/>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10908705" y="3828543"/>
            <a:ext cx="556249" cy="48752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nough - Protein Directory">
            <a:extLst>
              <a:ext uri="{FF2B5EF4-FFF2-40B4-BE49-F238E27FC236}">
                <a16:creationId xmlns:a16="http://schemas.microsoft.com/office/drawing/2014/main" id="{8218994E-5E78-14A0-2150-0C9A20CF796A}"/>
              </a:ext>
            </a:extLst>
          </p:cNvPr>
          <p:cNvPicPr>
            <a:picLocks noChangeAspect="1" noChangeArrowheads="1"/>
          </p:cNvPicPr>
          <p:nvPr/>
        </p:nvPicPr>
        <p:blipFill rotWithShape="1">
          <a:blip r:embed="rId20" cstate="print">
            <a:extLst>
              <a:ext uri="{28A0092B-C50C-407E-A947-70E740481C1C}">
                <a14:useLocalDpi xmlns:a14="http://schemas.microsoft.com/office/drawing/2010/main"/>
              </a:ext>
            </a:extLst>
          </a:blip>
          <a:srcRect l="9646" t="13159" r="7531" b="15313"/>
          <a:stretch/>
        </p:blipFill>
        <p:spPr bwMode="auto">
          <a:xfrm>
            <a:off x="9653057" y="4524507"/>
            <a:ext cx="1000063" cy="30698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News &amp; Interesting Updates About Phycom, the algae creators">
            <a:extLst>
              <a:ext uri="{FF2B5EF4-FFF2-40B4-BE49-F238E27FC236}">
                <a16:creationId xmlns:a16="http://schemas.microsoft.com/office/drawing/2014/main" id="{4F59A22F-AFB9-D13C-8121-989649CE0040}"/>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9708548" y="3761697"/>
            <a:ext cx="810392" cy="70911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Beyond Meat Logo - Ginsberg's Foods">
            <a:extLst>
              <a:ext uri="{FF2B5EF4-FFF2-40B4-BE49-F238E27FC236}">
                <a16:creationId xmlns:a16="http://schemas.microsoft.com/office/drawing/2014/main" id="{0A2A7F39-F68A-FCCE-7552-A1128F536FCC}"/>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8870684" y="2343979"/>
            <a:ext cx="1864678" cy="35909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Impossible Foods Logo PNG Vector (AI, PDF, SVG) Free Download">
            <a:extLst>
              <a:ext uri="{FF2B5EF4-FFF2-40B4-BE49-F238E27FC236}">
                <a16:creationId xmlns:a16="http://schemas.microsoft.com/office/drawing/2014/main" id="{84A1C37A-93B6-13FD-2CB5-566D99B2EBB8}"/>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8844021" y="2844591"/>
            <a:ext cx="1147750" cy="29841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A04FEE52-3F28-1131-4E0F-4522294EF171}"/>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10705758" y="2656896"/>
            <a:ext cx="962145" cy="29841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Gardein">
            <a:extLst>
              <a:ext uri="{FF2B5EF4-FFF2-40B4-BE49-F238E27FC236}">
                <a16:creationId xmlns:a16="http://schemas.microsoft.com/office/drawing/2014/main" id="{A8AFBAA2-A76D-D291-D8A2-CA6FD4FFF437}"/>
              </a:ext>
            </a:extLst>
          </p:cNvPr>
          <p:cNvPicPr>
            <a:picLocks noChangeAspect="1" noChangeArrowheads="1"/>
          </p:cNvPicPr>
          <p:nvPr/>
        </p:nvPicPr>
        <p:blipFill rotWithShape="1">
          <a:blip r:embed="rId27" cstate="print">
            <a:extLst>
              <a:ext uri="{28A0092B-C50C-407E-A947-70E740481C1C}">
                <a14:useLocalDpi xmlns:a14="http://schemas.microsoft.com/office/drawing/2010/main"/>
              </a:ext>
            </a:extLst>
          </a:blip>
          <a:srcRect l="2834" t="1933" r="1597" b="11659"/>
          <a:stretch/>
        </p:blipFill>
        <p:spPr bwMode="auto">
          <a:xfrm>
            <a:off x="10153089" y="2892719"/>
            <a:ext cx="1036054" cy="500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9950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73EB4-5934-6475-B9F5-F8EF585F94C0}"/>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3A091832-CF3B-31C8-BE6C-C6950FFDB665}"/>
              </a:ext>
            </a:extLst>
          </p:cNvPr>
          <p:cNvGraphicFramePr>
            <a:graphicFrameLocks noChangeAspect="1"/>
          </p:cNvGraphicFramePr>
          <p:nvPr>
            <p:custDataLst>
              <p:tags r:id="rId2"/>
            </p:custDataLst>
            <p:extLst>
              <p:ext uri="{D42A27DB-BD31-4B8C-83A1-F6EECF244321}">
                <p14:modId xmlns:p14="http://schemas.microsoft.com/office/powerpoint/2010/main" val="296074568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43014" name="think-cell Slide" r:id="rId39" imgW="7772400" imgH="10058400" progId="TCLayout.ActiveDocument.1">
                  <p:embed/>
                </p:oleObj>
              </mc:Choice>
              <mc:Fallback>
                <p:oleObj name="think-cell Slide" r:id="rId39" imgW="7772400" imgH="10058400" progId="TCLayout.ActiveDocument.1">
                  <p:embed/>
                  <p:pic>
                    <p:nvPicPr>
                      <p:cNvPr id="8" name="think-cell data - do not delete" hidden="1">
                        <a:extLst>
                          <a:ext uri="{FF2B5EF4-FFF2-40B4-BE49-F238E27FC236}">
                            <a16:creationId xmlns:a16="http://schemas.microsoft.com/office/drawing/2014/main" id="{3A091832-CF3B-31C8-BE6C-C6950FFDB665}"/>
                          </a:ext>
                        </a:extLst>
                      </p:cNvPr>
                      <p:cNvPicPr/>
                      <p:nvPr/>
                    </p:nvPicPr>
                    <p:blipFill>
                      <a:blip r:embed="rId40"/>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81EED8A-E09C-0042-F7DA-7D29AD77D679}"/>
              </a:ext>
            </a:extLst>
          </p:cNvPr>
          <p:cNvSpPr>
            <a:spLocks noGrp="1"/>
          </p:cNvSpPr>
          <p:nvPr>
            <p:ph type="title"/>
          </p:nvPr>
        </p:nvSpPr>
        <p:spPr/>
        <p:txBody>
          <a:bodyPr vert="horz">
            <a:noAutofit/>
          </a:bodyPr>
          <a:lstStyle/>
          <a:p>
            <a:r>
              <a:rPr lang="en-US"/>
              <a:t>Shifting diets from animal to alternative proteins in high-income countries is a highly effective solution to reducing emissions</a:t>
            </a:r>
            <a:endParaRPr lang="en-US" sz="2600"/>
          </a:p>
        </p:txBody>
      </p:sp>
      <p:sp>
        <p:nvSpPr>
          <p:cNvPr id="319" name="btfpNotesBox292759">
            <a:extLst>
              <a:ext uri="{FF2B5EF4-FFF2-40B4-BE49-F238E27FC236}">
                <a16:creationId xmlns:a16="http://schemas.microsoft.com/office/drawing/2014/main" id="{CC1442C9-4D23-6A97-9D80-E2BC842428F5}"/>
              </a:ext>
            </a:extLst>
          </p:cNvPr>
          <p:cNvSpPr txBox="1"/>
          <p:nvPr>
            <p:custDataLst>
              <p:tags r:id="rId3"/>
            </p:custDataLst>
          </p:nvPr>
        </p:nvSpPr>
        <p:spPr bwMode="gray">
          <a:xfrm>
            <a:off x="329405" y="6295977"/>
            <a:ext cx="9998078" cy="492443"/>
          </a:xfrm>
          <a:prstGeom prst="rect">
            <a:avLst/>
          </a:prstGeom>
          <a:noFill/>
        </p:spPr>
        <p:txBody>
          <a:bodyPr vert="horz" wrap="square" lIns="0" tIns="0" rIns="0" bIns="0" rtlCol="0" anchor="b">
            <a:spAutoFit/>
          </a:bodyPr>
          <a:lstStyle/>
          <a:p>
            <a:pPr fontAlgn="base"/>
            <a:r>
              <a:rPr lang="en-US" sz="800">
                <a:solidFill>
                  <a:srgbClr val="000000"/>
                </a:solidFill>
              </a:rPr>
              <a:t>*GHG emissions from beef herd vary based on management system. See slide 11 for a management system breakdown. </a:t>
            </a:r>
          </a:p>
          <a:p>
            <a:pPr algn="l" fontAlgn="base"/>
            <a:r>
              <a:rPr lang="en-US" sz="800">
                <a:solidFill>
                  <a:srgbClr val="000000"/>
                </a:solidFill>
              </a:rPr>
              <a:t>Sources: Ku</a:t>
            </a:r>
            <a:r>
              <a:rPr lang="en-US" sz="800"/>
              <a:t>epper B, </a:t>
            </a:r>
            <a:r>
              <a:rPr lang="en-US" sz="800">
                <a:hlinkClick r:id="rId41">
                  <a:extLst>
                    <a:ext uri="{A12FA001-AC4F-418D-AE19-62706E023703}">
                      <ahyp:hlinkClr xmlns:ahyp="http://schemas.microsoft.com/office/drawing/2018/hyperlinkcolor" xmlns="" val="tx"/>
                    </a:ext>
                  </a:extLst>
                </a:hlinkClick>
              </a:rPr>
              <a:t>Impacts of a Shift to Plant Proteins </a:t>
            </a:r>
            <a:r>
              <a:rPr lang="en-US" sz="800"/>
              <a:t>(2023);</a:t>
            </a:r>
            <a:r>
              <a:rPr lang="en-US" sz="800">
                <a:solidFill>
                  <a:srgbClr val="000000"/>
                </a:solidFill>
              </a:rPr>
              <a:t> BCG, </a:t>
            </a:r>
            <a:r>
              <a:rPr lang="en-US" sz="800" i="0">
                <a:solidFill>
                  <a:srgbClr val="000000"/>
                </a:solidFill>
                <a:effectLst/>
                <a:hlinkClick r:id="rId42"/>
              </a:rPr>
              <a:t>The Untapped Climate Opportunity in Alternative Proteins</a:t>
            </a:r>
            <a:r>
              <a:rPr lang="en-US" sz="800">
                <a:solidFill>
                  <a:srgbClr val="000000"/>
                </a:solidFill>
              </a:rPr>
              <a:t> </a:t>
            </a:r>
            <a:r>
              <a:rPr lang="en-US" sz="800" i="0">
                <a:solidFill>
                  <a:srgbClr val="000000"/>
                </a:solidFill>
                <a:effectLst/>
              </a:rPr>
              <a:t>(2022); Our World in Data, I</a:t>
            </a:r>
            <a:r>
              <a:rPr lang="en-US" sz="800" i="0">
                <a:solidFill>
                  <a:srgbClr val="000000"/>
                </a:solidFill>
                <a:effectLst/>
                <a:hlinkClick r:id="rId43"/>
              </a:rPr>
              <a:t>mpacts of Food Production</a:t>
            </a:r>
            <a:r>
              <a:rPr lang="en-US" sz="800" i="0">
                <a:solidFill>
                  <a:srgbClr val="000000"/>
                </a:solidFill>
                <a:effectLst/>
              </a:rPr>
              <a:t>, (2018);</a:t>
            </a:r>
          </a:p>
          <a:p>
            <a:pPr algn="l" fontAlgn="base"/>
            <a:r>
              <a:rPr lang="en-US" sz="800">
                <a:solidFill>
                  <a:srgbClr val="000000"/>
                </a:solidFill>
              </a:rPr>
              <a:t>GFI, </a:t>
            </a:r>
            <a:r>
              <a:rPr lang="en-US" sz="800">
                <a:solidFill>
                  <a:srgbClr val="000000"/>
                </a:solidFill>
                <a:hlinkClick r:id="rId44"/>
              </a:rPr>
              <a:t>Transforming Land Use: Alternative Proteins </a:t>
            </a:r>
            <a:r>
              <a:rPr lang="en-US" sz="800">
                <a:solidFill>
                  <a:srgbClr val="000000"/>
                </a:solidFill>
              </a:rPr>
              <a:t>(2024)</a:t>
            </a:r>
          </a:p>
          <a:p>
            <a:r>
              <a:rPr lang="en-US" sz="800">
                <a:solidFill>
                  <a:srgbClr val="000000"/>
                </a:solidFill>
              </a:rPr>
              <a:t>Credit:</a:t>
            </a:r>
            <a:r>
              <a:rPr lang="en-US" sz="800">
                <a:latin typeface="Arial"/>
                <a:cs typeface="Arial"/>
              </a:rPr>
              <a:t> Asya </a:t>
            </a:r>
            <a:r>
              <a:rPr lang="en-US" sz="800" err="1">
                <a:latin typeface="Arial"/>
                <a:cs typeface="Arial"/>
              </a:rPr>
              <a:t>Ikizler</a:t>
            </a:r>
            <a:r>
              <a:rPr lang="en-US" sz="800">
                <a:latin typeface="Arial"/>
                <a:cs typeface="Arial"/>
              </a:rPr>
              <a:t>, Ariela Farchi Behar, Friedrich Sayn-Wittgenstein, </a:t>
            </a:r>
            <a:r>
              <a:rPr lang="en-US" sz="800" err="1">
                <a:latin typeface="Arial"/>
                <a:cs typeface="Arial"/>
              </a:rPr>
              <a:t>Hyae</a:t>
            </a:r>
            <a:r>
              <a:rPr lang="en-US" sz="800">
                <a:latin typeface="Arial"/>
                <a:cs typeface="Arial"/>
              </a:rPr>
              <a:t> Ryung Kim, </a:t>
            </a:r>
            <a:r>
              <a:rPr lang="en-US" sz="800"/>
              <a:t>and </a:t>
            </a:r>
            <a:r>
              <a:rPr lang="en-US" sz="800">
                <a:hlinkClick r:id="rId45"/>
              </a:rPr>
              <a:t>Gernot Wagner</a:t>
            </a:r>
            <a:r>
              <a:rPr lang="en-US" sz="800"/>
              <a:t>. </a:t>
            </a:r>
            <a:r>
              <a:rPr lang="en-US" sz="800">
                <a:hlinkClick r:id="rId46"/>
              </a:rPr>
              <a:t>Share with attribution</a:t>
            </a:r>
            <a:r>
              <a:rPr lang="en-US" sz="800"/>
              <a:t>: </a:t>
            </a:r>
            <a:r>
              <a:rPr lang="en-US" sz="800" err="1"/>
              <a:t>Sayn</a:t>
            </a:r>
            <a:r>
              <a:rPr lang="en-US" sz="800"/>
              <a:t>-Wittgenstein </a:t>
            </a:r>
            <a:r>
              <a:rPr lang="en-US" sz="800" i="1"/>
              <a:t>et al., </a:t>
            </a:r>
            <a:r>
              <a:rPr lang="en-US" sz="800"/>
              <a:t>“</a:t>
            </a:r>
            <a:r>
              <a:rPr lang="en-US" sz="800">
                <a:hlinkClick r:id="rId47"/>
              </a:rPr>
              <a:t>Sustainable Proteins</a:t>
            </a:r>
            <a:r>
              <a:rPr lang="en-US" sz="800"/>
              <a:t>” (16 May 2025).</a:t>
            </a:r>
            <a:endParaRPr lang="en-US" sz="800">
              <a:solidFill>
                <a:srgbClr val="000000"/>
              </a:solidFill>
            </a:endParaRPr>
          </a:p>
        </p:txBody>
      </p:sp>
      <p:sp>
        <p:nvSpPr>
          <p:cNvPr id="16" name="TextBox 15">
            <a:extLst>
              <a:ext uri="{FF2B5EF4-FFF2-40B4-BE49-F238E27FC236}">
                <a16:creationId xmlns:a16="http://schemas.microsoft.com/office/drawing/2014/main" id="{7D22CB8E-AF62-B2CF-BABE-28040AFD9961}"/>
              </a:ext>
            </a:extLst>
          </p:cNvPr>
          <p:cNvSpPr txBox="1"/>
          <p:nvPr/>
        </p:nvSpPr>
        <p:spPr bwMode="gray">
          <a:xfrm>
            <a:off x="9728200" y="1553599"/>
            <a:ext cx="2197101" cy="3931846"/>
          </a:xfrm>
          <a:prstGeom prst="rect">
            <a:avLst/>
          </a:prstGeom>
          <a:solidFill>
            <a:srgbClr val="E3E8EE"/>
          </a:solidFill>
        </p:spPr>
        <p:txBody>
          <a:bodyPr wrap="square" lIns="137160" tIns="137160" rIns="270000" bIns="137160" rtlCol="0">
            <a:spAutoFit/>
          </a:bodyPr>
          <a:lstStyle/>
          <a:p>
            <a:pPr marL="0" indent="0">
              <a:spcBef>
                <a:spcPts val="600"/>
              </a:spcBef>
              <a:buNone/>
            </a:pPr>
            <a:r>
              <a:rPr lang="en-US" sz="1250" b="1">
                <a:solidFill>
                  <a:schemeClr val="tx1"/>
                </a:solidFill>
                <a:cs typeface="Arial"/>
              </a:rPr>
              <a:t>Observations</a:t>
            </a:r>
          </a:p>
          <a:p>
            <a:pPr marL="171450" indent="-171450">
              <a:spcBef>
                <a:spcPts val="600"/>
              </a:spcBef>
              <a:buFont typeface="Arial" panose="020B0604020202020204" pitchFamily="34" charset="0"/>
              <a:buChar char="•"/>
            </a:pPr>
            <a:r>
              <a:rPr lang="en-US" sz="1050"/>
              <a:t>Even a </a:t>
            </a:r>
            <a:r>
              <a:rPr lang="en-US" sz="1050" b="1"/>
              <a:t>partial shift in diets </a:t>
            </a:r>
            <a:r>
              <a:rPr lang="en-US" sz="1050"/>
              <a:t>away from animal proteins can result in significant emissions reductions.</a:t>
            </a:r>
          </a:p>
          <a:p>
            <a:pPr marL="171450" indent="-171450">
              <a:spcBef>
                <a:spcPts val="600"/>
              </a:spcBef>
              <a:buFont typeface="Arial" panose="020B0604020202020204" pitchFamily="34" charset="0"/>
              <a:buChar char="•"/>
            </a:pPr>
            <a:r>
              <a:rPr lang="en-US" sz="1050" b="1"/>
              <a:t>Reduction of beef consumption </a:t>
            </a:r>
            <a:r>
              <a:rPr lang="en-US" sz="1050"/>
              <a:t>is the dietary shift with the</a:t>
            </a:r>
            <a:r>
              <a:rPr lang="en-US" sz="1050" b="1"/>
              <a:t> highest emissions abatement potential. </a:t>
            </a:r>
            <a:r>
              <a:rPr lang="en-US" sz="1050"/>
              <a:t>Further GHG abatement in high-income countries could come from </a:t>
            </a:r>
            <a:r>
              <a:rPr lang="en-US" sz="1050" b="1"/>
              <a:t>methane reduction technologies for industrial livestock.</a:t>
            </a:r>
          </a:p>
          <a:p>
            <a:pPr marL="171450" indent="-171450">
              <a:spcBef>
                <a:spcPts val="600"/>
              </a:spcBef>
              <a:buFont typeface="Arial" panose="020B0604020202020204" pitchFamily="34" charset="0"/>
              <a:buChar char="•"/>
            </a:pPr>
            <a:r>
              <a:rPr lang="en-US" sz="1050"/>
              <a:t>With the right policy support, alternative proteins can represent up </a:t>
            </a:r>
            <a:r>
              <a:rPr lang="en-US" sz="1050" b="1"/>
              <a:t>to 22% of global protein market as early as 2035.</a:t>
            </a:r>
          </a:p>
        </p:txBody>
      </p:sp>
      <p:sp>
        <p:nvSpPr>
          <p:cNvPr id="14" name="Pentagon 13">
            <a:extLst>
              <a:ext uri="{FF2B5EF4-FFF2-40B4-BE49-F238E27FC236}">
                <a16:creationId xmlns:a16="http://schemas.microsoft.com/office/drawing/2014/main" id="{4E5FAFAD-AF8B-132C-B3B4-5521810AF065}"/>
              </a:ext>
            </a:extLst>
          </p:cNvPr>
          <p:cNvSpPr/>
          <p:nvPr/>
        </p:nvSpPr>
        <p:spPr bwMode="gray">
          <a:xfrm>
            <a:off x="32754" y="25336"/>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Solutions</a:t>
            </a:r>
          </a:p>
        </p:txBody>
      </p:sp>
      <p:sp>
        <p:nvSpPr>
          <p:cNvPr id="17" name="Chevron 16">
            <a:extLst>
              <a:ext uri="{FF2B5EF4-FFF2-40B4-BE49-F238E27FC236}">
                <a16:creationId xmlns:a16="http://schemas.microsoft.com/office/drawing/2014/main" id="{555AD4BE-D9CB-AB8F-94B5-71CB73766EF1}"/>
              </a:ext>
            </a:extLst>
          </p:cNvPr>
          <p:cNvSpPr/>
          <p:nvPr/>
        </p:nvSpPr>
        <p:spPr bwMode="gray">
          <a:xfrm>
            <a:off x="3894052" y="25336"/>
            <a:ext cx="1975828" cy="359675"/>
          </a:xfrm>
          <a:prstGeom prst="chevron">
            <a:avLst>
              <a:gd name="adj" fmla="val 23887"/>
            </a:avLst>
          </a:prstGeom>
          <a:solidFill>
            <a:srgbClr val="1A8193">
              <a:alpha val="8117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Alternative Proteins</a:t>
            </a:r>
          </a:p>
        </p:txBody>
      </p:sp>
      <p:sp>
        <p:nvSpPr>
          <p:cNvPr id="3" name="Chevron 8">
            <a:extLst>
              <a:ext uri="{FF2B5EF4-FFF2-40B4-BE49-F238E27FC236}">
                <a16:creationId xmlns:a16="http://schemas.microsoft.com/office/drawing/2014/main" id="{1213A5B1-1849-E8D1-DE0A-FE06DDEF6E0C}"/>
              </a:ext>
            </a:extLst>
          </p:cNvPr>
          <p:cNvSpPr/>
          <p:nvPr/>
        </p:nvSpPr>
        <p:spPr bwMode="gray">
          <a:xfrm>
            <a:off x="1969718" y="25336"/>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Dietary Shift</a:t>
            </a:r>
          </a:p>
        </p:txBody>
      </p:sp>
      <p:graphicFrame>
        <p:nvGraphicFramePr>
          <p:cNvPr id="95" name="Chart 94"/>
          <p:cNvGraphicFramePr/>
          <p:nvPr>
            <p:custDataLst>
              <p:tags r:id="rId4"/>
            </p:custDataLst>
            <p:extLst>
              <p:ext uri="{D42A27DB-BD31-4B8C-83A1-F6EECF244321}">
                <p14:modId xmlns:p14="http://schemas.microsoft.com/office/powerpoint/2010/main" val="3698435008"/>
              </p:ext>
            </p:extLst>
          </p:nvPr>
        </p:nvGraphicFramePr>
        <p:xfrm>
          <a:off x="319088" y="2306638"/>
          <a:ext cx="4894262" cy="3425825"/>
        </p:xfrm>
        <a:graphic>
          <a:graphicData uri="http://schemas.openxmlformats.org/drawingml/2006/chart">
            <c:chart xmlns:c="http://schemas.openxmlformats.org/drawingml/2006/chart" xmlns:r="http://schemas.openxmlformats.org/officeDocument/2006/relationships" r:id="rId48"/>
          </a:graphicData>
        </a:graphic>
      </p:graphicFrame>
      <p:sp useBgFill="1">
        <p:nvSpPr>
          <p:cNvPr id="36" name="Freeform 35"/>
          <p:cNvSpPr/>
          <p:nvPr>
            <p:custDataLst>
              <p:tags r:id="rId5"/>
            </p:custDataLst>
          </p:nvPr>
        </p:nvSpPr>
        <p:spPr bwMode="auto">
          <a:xfrm>
            <a:off x="452438" y="2600326"/>
            <a:ext cx="371476" cy="157163"/>
          </a:xfrm>
          <a:custGeom>
            <a:avLst/>
            <a:gdLst/>
            <a:ahLst/>
            <a:cxnLst/>
            <a:rect l="0" t="0" r="0" b="0"/>
            <a:pathLst>
              <a:path w="371476" h="157164">
                <a:moveTo>
                  <a:pt x="0" y="100013"/>
                </a:moveTo>
                <a:lnTo>
                  <a:pt x="371475" y="0"/>
                </a:lnTo>
                <a:lnTo>
                  <a:pt x="371475" y="57150"/>
                </a:lnTo>
                <a:lnTo>
                  <a:pt x="0" y="157163"/>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useBgFill="1">
        <p:nvSpPr>
          <p:cNvPr id="39" name="Freeform 38"/>
          <p:cNvSpPr/>
          <p:nvPr>
            <p:custDataLst>
              <p:tags r:id="rId6"/>
            </p:custDataLst>
          </p:nvPr>
        </p:nvSpPr>
        <p:spPr bwMode="auto">
          <a:xfrm>
            <a:off x="452438" y="2808288"/>
            <a:ext cx="371476" cy="157163"/>
          </a:xfrm>
          <a:custGeom>
            <a:avLst/>
            <a:gdLst/>
            <a:ahLst/>
            <a:cxnLst/>
            <a:rect l="0" t="0" r="0" b="0"/>
            <a:pathLst>
              <a:path w="371476" h="157163">
                <a:moveTo>
                  <a:pt x="0" y="100012"/>
                </a:moveTo>
                <a:lnTo>
                  <a:pt x="371475" y="0"/>
                </a:lnTo>
                <a:lnTo>
                  <a:pt x="371475" y="57150"/>
                </a:lnTo>
                <a:lnTo>
                  <a:pt x="0" y="1571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useBgFill="1">
        <p:nvSpPr>
          <p:cNvPr id="43" name="Freeform 42"/>
          <p:cNvSpPr/>
          <p:nvPr>
            <p:custDataLst>
              <p:tags r:id="rId7"/>
            </p:custDataLst>
          </p:nvPr>
        </p:nvSpPr>
        <p:spPr bwMode="auto">
          <a:xfrm>
            <a:off x="925513" y="2808288"/>
            <a:ext cx="371476" cy="157163"/>
          </a:xfrm>
          <a:custGeom>
            <a:avLst/>
            <a:gdLst/>
            <a:ahLst/>
            <a:cxnLst/>
            <a:rect l="0" t="0" r="0" b="0"/>
            <a:pathLst>
              <a:path w="371476" h="157163">
                <a:moveTo>
                  <a:pt x="0" y="100012"/>
                </a:moveTo>
                <a:lnTo>
                  <a:pt x="371475" y="0"/>
                </a:lnTo>
                <a:lnTo>
                  <a:pt x="371475" y="57150"/>
                </a:lnTo>
                <a:lnTo>
                  <a:pt x="0" y="157162"/>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4" name="Freeform 33"/>
          <p:cNvSpPr/>
          <p:nvPr>
            <p:custDataLst>
              <p:tags r:id="rId8"/>
            </p:custDataLst>
          </p:nvPr>
        </p:nvSpPr>
        <p:spPr bwMode="auto">
          <a:xfrm>
            <a:off x="452438" y="2600326"/>
            <a:ext cx="371476" cy="100013"/>
          </a:xfrm>
          <a:custGeom>
            <a:avLst/>
            <a:gdLst/>
            <a:ahLst/>
            <a:cxnLst/>
            <a:rect l="0" t="0" r="0" b="0"/>
            <a:pathLst>
              <a:path w="371476" h="100014">
                <a:moveTo>
                  <a:pt x="0" y="100013"/>
                </a:moveTo>
                <a:lnTo>
                  <a:pt x="371475"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p:custDataLst>
              <p:tags r:id="rId9"/>
            </p:custDataLst>
          </p:nvPr>
        </p:nvSpPr>
        <p:spPr bwMode="auto">
          <a:xfrm>
            <a:off x="452438" y="2657476"/>
            <a:ext cx="371476" cy="100013"/>
          </a:xfrm>
          <a:custGeom>
            <a:avLst/>
            <a:gdLst/>
            <a:ahLst/>
            <a:cxnLst/>
            <a:rect l="0" t="0" r="0" b="0"/>
            <a:pathLst>
              <a:path w="371476" h="100014">
                <a:moveTo>
                  <a:pt x="0" y="100013"/>
                </a:moveTo>
                <a:lnTo>
                  <a:pt x="371475"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p:custDataLst>
              <p:tags r:id="rId10"/>
            </p:custDataLst>
          </p:nvPr>
        </p:nvSpPr>
        <p:spPr bwMode="auto">
          <a:xfrm>
            <a:off x="452438" y="2808288"/>
            <a:ext cx="371476" cy="100013"/>
          </a:xfrm>
          <a:custGeom>
            <a:avLst/>
            <a:gdLst/>
            <a:ahLst/>
            <a:cxnLst/>
            <a:rect l="0" t="0" r="0" b="0"/>
            <a:pathLst>
              <a:path w="371476" h="100013">
                <a:moveTo>
                  <a:pt x="0" y="100012"/>
                </a:moveTo>
                <a:lnTo>
                  <a:pt x="371475"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custDataLst>
              <p:tags r:id="rId11"/>
            </p:custDataLst>
          </p:nvPr>
        </p:nvSpPr>
        <p:spPr bwMode="auto">
          <a:xfrm>
            <a:off x="452438" y="2865438"/>
            <a:ext cx="371476" cy="100013"/>
          </a:xfrm>
          <a:custGeom>
            <a:avLst/>
            <a:gdLst/>
            <a:ahLst/>
            <a:cxnLst/>
            <a:rect l="0" t="0" r="0" b="0"/>
            <a:pathLst>
              <a:path w="371476" h="100013">
                <a:moveTo>
                  <a:pt x="0" y="100012"/>
                </a:moveTo>
                <a:lnTo>
                  <a:pt x="371475"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reeform 39"/>
          <p:cNvSpPr/>
          <p:nvPr>
            <p:custDataLst>
              <p:tags r:id="rId12"/>
            </p:custDataLst>
          </p:nvPr>
        </p:nvSpPr>
        <p:spPr bwMode="auto">
          <a:xfrm>
            <a:off x="925513" y="2808288"/>
            <a:ext cx="371476" cy="100013"/>
          </a:xfrm>
          <a:custGeom>
            <a:avLst/>
            <a:gdLst/>
            <a:ahLst/>
            <a:cxnLst/>
            <a:rect l="0" t="0" r="0" b="0"/>
            <a:pathLst>
              <a:path w="371476" h="100013">
                <a:moveTo>
                  <a:pt x="0" y="100012"/>
                </a:moveTo>
                <a:lnTo>
                  <a:pt x="371475"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custDataLst>
              <p:tags r:id="rId13"/>
            </p:custDataLst>
          </p:nvPr>
        </p:nvSpPr>
        <p:spPr bwMode="auto">
          <a:xfrm>
            <a:off x="925513" y="2865438"/>
            <a:ext cx="371476" cy="100013"/>
          </a:xfrm>
          <a:custGeom>
            <a:avLst/>
            <a:gdLst/>
            <a:ahLst/>
            <a:cxnLst/>
            <a:rect l="0" t="0" r="0" b="0"/>
            <a:pathLst>
              <a:path w="371476" h="100013">
                <a:moveTo>
                  <a:pt x="0" y="100012"/>
                </a:moveTo>
                <a:lnTo>
                  <a:pt x="371475"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 Placeholder 10">
            <a:extLst>
              <a:ext uri="{FF2B5EF4-FFF2-40B4-BE49-F238E27FC236}">
                <a16:creationId xmlns:a16="http://schemas.microsoft.com/office/drawing/2014/main" id="{9C46A520-5B85-99F3-7D1D-5826547B7D87}"/>
              </a:ext>
            </a:extLst>
          </p:cNvPr>
          <p:cNvSpPr txBox="1">
            <a:spLocks/>
          </p:cNvSpPr>
          <p:nvPr>
            <p:custDataLst>
              <p:tags r:id="rId14"/>
            </p:custDataLst>
          </p:nvPr>
        </p:nvSpPr>
        <p:spPr bwMode="auto">
          <a:xfrm>
            <a:off x="476250" y="5516564"/>
            <a:ext cx="3254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B3DD163-0717-4666-93D3-37FA94254D96}" type="datetime'''''B''''''''''''''''''''''''''e''''''''e''f'''''''''''">
              <a:rPr lang="en-US" altLang="en-US" sz="1200" smtClean="0"/>
              <a:pPr marL="0" indent="0" algn="ctr">
                <a:spcBef>
                  <a:spcPct val="0"/>
                </a:spcBef>
                <a:spcAft>
                  <a:spcPct val="0"/>
                </a:spcAft>
                <a:buNone/>
              </a:pPr>
              <a:t>Beef</a:t>
            </a:fld>
            <a:endParaRPr lang="en-US" sz="1200"/>
          </a:p>
        </p:txBody>
      </p:sp>
      <p:sp>
        <p:nvSpPr>
          <p:cNvPr id="7" name="Text Placeholder 10">
            <a:extLst>
              <a:ext uri="{FF2B5EF4-FFF2-40B4-BE49-F238E27FC236}">
                <a16:creationId xmlns:a16="http://schemas.microsoft.com/office/drawing/2014/main" id="{98D19BE3-9C3A-092D-940D-E62CB99E78EE}"/>
              </a:ext>
            </a:extLst>
          </p:cNvPr>
          <p:cNvSpPr txBox="1">
            <a:spLocks/>
          </p:cNvSpPr>
          <p:nvPr>
            <p:custDataLst>
              <p:tags r:id="rId15"/>
            </p:custDataLst>
          </p:nvPr>
        </p:nvSpPr>
        <p:spPr bwMode="auto">
          <a:xfrm>
            <a:off x="915989" y="5516563"/>
            <a:ext cx="3921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2F291B4-020F-4387-87E4-4F8A95D07BB5}" type="datetime'L''''''''a''''''''''''''''m''''b'''''''''''''">
              <a:rPr lang="en-US" altLang="en-US" sz="1200" smtClean="0"/>
              <a:pPr marL="0" indent="0" algn="ctr">
                <a:spcBef>
                  <a:spcPct val="0"/>
                </a:spcBef>
                <a:spcAft>
                  <a:spcPct val="0"/>
                </a:spcAft>
                <a:buNone/>
              </a:pPr>
              <a:t>Lamb</a:t>
            </a:fld>
            <a:endParaRPr lang="en-US" sz="1200"/>
          </a:p>
        </p:txBody>
      </p:sp>
      <p:sp>
        <p:nvSpPr>
          <p:cNvPr id="12" name="Text Placeholder 10">
            <a:extLst>
              <a:ext uri="{FF2B5EF4-FFF2-40B4-BE49-F238E27FC236}">
                <a16:creationId xmlns:a16="http://schemas.microsoft.com/office/drawing/2014/main" id="{7E94EE28-42D9-13D9-BB23-E8FA896044C8}"/>
              </a:ext>
            </a:extLst>
          </p:cNvPr>
          <p:cNvSpPr txBox="1">
            <a:spLocks/>
          </p:cNvSpPr>
          <p:nvPr>
            <p:custDataLst>
              <p:tags r:id="rId16"/>
            </p:custDataLst>
          </p:nvPr>
        </p:nvSpPr>
        <p:spPr bwMode="auto">
          <a:xfrm>
            <a:off x="1290638" y="5516563"/>
            <a:ext cx="587375"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530D60E-4117-4BA7-91FE-6C56478EFF26}" type="datetime'Fi''''s''''h'' ''''''''(f''ar''''''''''''''m''''ed)'''">
              <a:rPr lang="en-US" altLang="en-US" sz="1200" smtClean="0"/>
              <a:pPr marL="0" indent="0" algn="ctr">
                <a:spcBef>
                  <a:spcPct val="0"/>
                </a:spcBef>
                <a:spcAft>
                  <a:spcPct val="0"/>
                </a:spcAft>
                <a:buNone/>
              </a:pPr>
              <a:t>Fish (farmed)</a:t>
            </a:fld>
            <a:endParaRPr lang="en-US" sz="1200"/>
          </a:p>
        </p:txBody>
      </p:sp>
      <p:sp>
        <p:nvSpPr>
          <p:cNvPr id="25" name="Text Placeholder 10">
            <a:extLst>
              <a:ext uri="{FF2B5EF4-FFF2-40B4-BE49-F238E27FC236}">
                <a16:creationId xmlns:a16="http://schemas.microsoft.com/office/drawing/2014/main" id="{DE58CA60-B053-9BCF-DFE5-5B8ACD9EC610}"/>
              </a:ext>
            </a:extLst>
          </p:cNvPr>
          <p:cNvSpPr txBox="1">
            <a:spLocks/>
          </p:cNvSpPr>
          <p:nvPr>
            <p:custDataLst>
              <p:tags r:id="rId17"/>
            </p:custDataLst>
          </p:nvPr>
        </p:nvSpPr>
        <p:spPr bwMode="auto">
          <a:xfrm>
            <a:off x="1895475" y="5516563"/>
            <a:ext cx="3254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EE7D2BC-309E-48F1-A2DB-D9F471CFCBD7}" type="datetime'''''''P''''''''''''''''o''''''''''''''''''''''r''''''''k'''">
              <a:rPr lang="en-US" altLang="en-US" sz="1200" smtClean="0"/>
              <a:pPr marL="0" indent="0" algn="ctr">
                <a:spcBef>
                  <a:spcPct val="0"/>
                </a:spcBef>
                <a:spcAft>
                  <a:spcPct val="0"/>
                </a:spcAft>
                <a:buNone/>
              </a:pPr>
              <a:t>Pork</a:t>
            </a:fld>
            <a:endParaRPr lang="en-US" sz="1200"/>
          </a:p>
        </p:txBody>
      </p:sp>
      <p:sp>
        <p:nvSpPr>
          <p:cNvPr id="26" name="Text Placeholder 10">
            <a:extLst>
              <a:ext uri="{FF2B5EF4-FFF2-40B4-BE49-F238E27FC236}">
                <a16:creationId xmlns:a16="http://schemas.microsoft.com/office/drawing/2014/main" id="{5FBEFC4E-4051-9601-299F-C51F4B8B2ABA}"/>
              </a:ext>
            </a:extLst>
          </p:cNvPr>
          <p:cNvSpPr txBox="1">
            <a:spLocks/>
          </p:cNvSpPr>
          <p:nvPr>
            <p:custDataLst>
              <p:tags r:id="rId18"/>
            </p:custDataLst>
          </p:nvPr>
        </p:nvSpPr>
        <p:spPr bwMode="auto">
          <a:xfrm>
            <a:off x="2287588" y="5516563"/>
            <a:ext cx="4857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7DE077F-BC95-4759-9232-8DBC13648CA8}" type="datetime'''''''''''P''ou''''''''lt''''''r''''''''''''''''y'">
              <a:rPr lang="en-US" altLang="en-US" sz="1200" smtClean="0"/>
              <a:pPr marL="0" indent="0" algn="ctr">
                <a:spcBef>
                  <a:spcPct val="0"/>
                </a:spcBef>
                <a:spcAft>
                  <a:spcPct val="0"/>
                </a:spcAft>
                <a:buNone/>
              </a:pPr>
              <a:t>Poultry</a:t>
            </a:fld>
            <a:endParaRPr lang="en-US" sz="1200"/>
          </a:p>
        </p:txBody>
      </p:sp>
      <p:sp>
        <p:nvSpPr>
          <p:cNvPr id="27" name="Text Placeholder 10">
            <a:extLst>
              <a:ext uri="{FF2B5EF4-FFF2-40B4-BE49-F238E27FC236}">
                <a16:creationId xmlns:a16="http://schemas.microsoft.com/office/drawing/2014/main" id="{38E172D4-CA7D-5409-D1B6-EF0F93E4D930}"/>
              </a:ext>
            </a:extLst>
          </p:cNvPr>
          <p:cNvSpPr txBox="1">
            <a:spLocks/>
          </p:cNvSpPr>
          <p:nvPr>
            <p:custDataLst>
              <p:tags r:id="rId19"/>
            </p:custDataLst>
          </p:nvPr>
        </p:nvSpPr>
        <p:spPr bwMode="auto">
          <a:xfrm>
            <a:off x="2844800" y="5516563"/>
            <a:ext cx="3159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3741258-3628-414F-8BDA-F6CAF5881891}" type="datetime'R''''''''i''''''''''''''''''''''''''''''c''''e'''">
              <a:rPr lang="en-US" altLang="en-US" sz="1200" smtClean="0"/>
              <a:pPr marL="0" indent="0" algn="ctr">
                <a:spcBef>
                  <a:spcPct val="0"/>
                </a:spcBef>
                <a:spcAft>
                  <a:spcPct val="0"/>
                </a:spcAft>
                <a:buNone/>
              </a:pPr>
              <a:t>Rice</a:t>
            </a:fld>
            <a:endParaRPr lang="en-US" sz="1200"/>
          </a:p>
        </p:txBody>
      </p:sp>
      <p:sp>
        <p:nvSpPr>
          <p:cNvPr id="28" name="Text Placeholder 10">
            <a:extLst>
              <a:ext uri="{FF2B5EF4-FFF2-40B4-BE49-F238E27FC236}">
                <a16:creationId xmlns:a16="http://schemas.microsoft.com/office/drawing/2014/main" id="{701A9EF8-87ED-4475-4267-FC63675D43F8}"/>
              </a:ext>
            </a:extLst>
          </p:cNvPr>
          <p:cNvSpPr txBox="1">
            <a:spLocks/>
          </p:cNvSpPr>
          <p:nvPr>
            <p:custDataLst>
              <p:tags r:id="rId20"/>
            </p:custDataLst>
          </p:nvPr>
        </p:nvSpPr>
        <p:spPr bwMode="auto">
          <a:xfrm>
            <a:off x="3325813" y="5516563"/>
            <a:ext cx="3000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40A3F39-9754-416D-9BEE-C4F69BC4C572}" type="datetime'''''T''of''''''''''''''''''''''u'''''''''''''''''''''">
              <a:rPr lang="en-US" altLang="en-US" sz="1200" smtClean="0"/>
              <a:pPr marL="0" indent="0" algn="ctr">
                <a:spcBef>
                  <a:spcPct val="0"/>
                </a:spcBef>
                <a:spcAft>
                  <a:spcPct val="0"/>
                </a:spcAft>
                <a:buNone/>
              </a:pPr>
              <a:t>Tofu</a:t>
            </a:fld>
            <a:endParaRPr lang="en-US" sz="1200"/>
          </a:p>
        </p:txBody>
      </p:sp>
      <p:sp>
        <p:nvSpPr>
          <p:cNvPr id="29" name="Text Placeholder 10">
            <a:extLst>
              <a:ext uri="{FF2B5EF4-FFF2-40B4-BE49-F238E27FC236}">
                <a16:creationId xmlns:a16="http://schemas.microsoft.com/office/drawing/2014/main" id="{2C0F5397-2C1E-776C-C6C3-4BF6AAB18978}"/>
              </a:ext>
            </a:extLst>
          </p:cNvPr>
          <p:cNvSpPr txBox="1">
            <a:spLocks/>
          </p:cNvSpPr>
          <p:nvPr>
            <p:custDataLst>
              <p:tags r:id="rId21"/>
            </p:custDataLst>
          </p:nvPr>
        </p:nvSpPr>
        <p:spPr bwMode="auto">
          <a:xfrm>
            <a:off x="3630613" y="5516563"/>
            <a:ext cx="636588"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9A257B5-9313-45C3-B8F2-FA5BEE5AEC91}" type="datetime'''''O''''th''e''''r ''''''''''L''''''e''''''''''''''g''umes'">
              <a:rPr lang="en-US" altLang="en-US" sz="1200" smtClean="0"/>
              <a:pPr marL="0" indent="0" algn="ctr">
                <a:spcBef>
                  <a:spcPct val="0"/>
                </a:spcBef>
                <a:spcAft>
                  <a:spcPct val="0"/>
                </a:spcAft>
                <a:buNone/>
              </a:pPr>
              <a:t>Other Legumes</a:t>
            </a:fld>
            <a:endParaRPr lang="en-US" sz="1200"/>
          </a:p>
        </p:txBody>
      </p:sp>
      <p:sp>
        <p:nvSpPr>
          <p:cNvPr id="30" name="Text Placeholder 10">
            <a:extLst>
              <a:ext uri="{FF2B5EF4-FFF2-40B4-BE49-F238E27FC236}">
                <a16:creationId xmlns:a16="http://schemas.microsoft.com/office/drawing/2014/main" id="{9653F9DB-E430-3094-4B07-BB044D5D8EAD}"/>
              </a:ext>
            </a:extLst>
          </p:cNvPr>
          <p:cNvSpPr txBox="1">
            <a:spLocks/>
          </p:cNvSpPr>
          <p:nvPr>
            <p:custDataLst>
              <p:tags r:id="rId22"/>
            </p:custDataLst>
          </p:nvPr>
        </p:nvSpPr>
        <p:spPr bwMode="auto">
          <a:xfrm>
            <a:off x="4241800" y="5516563"/>
            <a:ext cx="3587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EE9EE68-8824-45AA-9A97-DD3335048569}" type="datetime'''''''''''''''P''e''a''''''''''''''''''''''''''''''''''s'''">
              <a:rPr lang="en-US" altLang="en-US" sz="1200" smtClean="0"/>
              <a:pPr marL="0" indent="0" algn="ctr">
                <a:spcBef>
                  <a:spcPct val="0"/>
                </a:spcBef>
                <a:spcAft>
                  <a:spcPct val="0"/>
                </a:spcAft>
                <a:buNone/>
              </a:pPr>
              <a:t>Peas</a:t>
            </a:fld>
            <a:endParaRPr lang="en-US" sz="1200"/>
          </a:p>
        </p:txBody>
      </p:sp>
      <p:sp>
        <p:nvSpPr>
          <p:cNvPr id="31" name="Text Placeholder 10">
            <a:extLst>
              <a:ext uri="{FF2B5EF4-FFF2-40B4-BE49-F238E27FC236}">
                <a16:creationId xmlns:a16="http://schemas.microsoft.com/office/drawing/2014/main" id="{A301AF5B-E899-0A17-EC3A-4ACECFF86155}"/>
              </a:ext>
            </a:extLst>
          </p:cNvPr>
          <p:cNvSpPr txBox="1">
            <a:spLocks/>
          </p:cNvSpPr>
          <p:nvPr>
            <p:custDataLst>
              <p:tags r:id="rId23"/>
            </p:custDataLst>
          </p:nvPr>
        </p:nvSpPr>
        <p:spPr bwMode="auto">
          <a:xfrm>
            <a:off x="4732338" y="5516563"/>
            <a:ext cx="3254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6C6DF78-D27B-4947-B793-FB746533396C}" type="datetime'N''''''''''''''''''u''t''''s'''''''">
              <a:rPr lang="en-US" altLang="en-US" sz="1200" smtClean="0"/>
              <a:pPr marL="0" indent="0" algn="ctr">
                <a:spcBef>
                  <a:spcPct val="0"/>
                </a:spcBef>
                <a:spcAft>
                  <a:spcPct val="0"/>
                </a:spcAft>
                <a:buNone/>
              </a:pPr>
              <a:t>Nuts</a:t>
            </a:fld>
            <a:endParaRPr lang="en-US" sz="1200"/>
          </a:p>
        </p:txBody>
      </p:sp>
      <p:sp>
        <p:nvSpPr>
          <p:cNvPr id="42" name="Text Placeholder 10">
            <a:extLst>
              <a:ext uri="{FF2B5EF4-FFF2-40B4-BE49-F238E27FC236}">
                <a16:creationId xmlns:a16="http://schemas.microsoft.com/office/drawing/2014/main" id="{62365478-06F4-5BDB-07E7-28F0F6EF9E44}"/>
              </a:ext>
            </a:extLst>
          </p:cNvPr>
          <p:cNvSpPr txBox="1">
            <a:spLocks/>
          </p:cNvSpPr>
          <p:nvPr>
            <p:custDataLst>
              <p:tags r:id="rId24"/>
            </p:custDataLst>
          </p:nvPr>
        </p:nvSpPr>
        <p:spPr bwMode="gray">
          <a:xfrm>
            <a:off x="427038" y="2365375"/>
            <a:ext cx="4238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B8E626D-84B4-4FBA-BC6C-429F0C34B4CB}" type="datetime'''''''9''''''9''''''''.''''''''''''''''''''''4''''''8'">
              <a:rPr lang="en-US" altLang="en-US" sz="1200" smtClean="0"/>
              <a:pPr marL="0" indent="0" algn="ctr">
                <a:spcBef>
                  <a:spcPct val="0"/>
                </a:spcBef>
                <a:spcAft>
                  <a:spcPct val="0"/>
                </a:spcAft>
                <a:buNone/>
              </a:pPr>
              <a:t>99.48</a:t>
            </a:fld>
            <a:endParaRPr lang="en-US" sz="1200"/>
          </a:p>
        </p:txBody>
      </p:sp>
      <p:sp>
        <p:nvSpPr>
          <p:cNvPr id="51" name="Text Placeholder 10">
            <a:extLst>
              <a:ext uri="{FF2B5EF4-FFF2-40B4-BE49-F238E27FC236}">
                <a16:creationId xmlns:a16="http://schemas.microsoft.com/office/drawing/2014/main" id="{4C725803-CCC3-D812-4EDA-33263AEB5C00}"/>
              </a:ext>
            </a:extLst>
          </p:cNvPr>
          <p:cNvSpPr txBox="1">
            <a:spLocks/>
          </p:cNvSpPr>
          <p:nvPr>
            <p:custDataLst>
              <p:tags r:id="rId25"/>
            </p:custDataLst>
          </p:nvPr>
        </p:nvSpPr>
        <p:spPr bwMode="gray">
          <a:xfrm>
            <a:off x="900113" y="2573338"/>
            <a:ext cx="4238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5159883-0869-4C83-B8FD-A9C172F77B3A}" type="datetime'3''''''''''''''''''''''''''''9''''''''''''''''''''.72'''''''">
              <a:rPr lang="en-US" altLang="en-US" sz="1200" smtClean="0"/>
              <a:pPr marL="0" indent="0" algn="ctr">
                <a:spcBef>
                  <a:spcPct val="0"/>
                </a:spcBef>
                <a:spcAft>
                  <a:spcPct val="0"/>
                </a:spcAft>
                <a:buNone/>
              </a:pPr>
              <a:t>39.72</a:t>
            </a:fld>
            <a:endParaRPr lang="en-US" sz="1200"/>
          </a:p>
        </p:txBody>
      </p:sp>
      <p:sp>
        <p:nvSpPr>
          <p:cNvPr id="300" name="btfpColumnHeaderBoxText223027">
            <a:extLst>
              <a:ext uri="{FF2B5EF4-FFF2-40B4-BE49-F238E27FC236}">
                <a16:creationId xmlns:a16="http://schemas.microsoft.com/office/drawing/2014/main" id="{0CED438C-39F4-27A8-513F-6D401925267B}"/>
              </a:ext>
            </a:extLst>
          </p:cNvPr>
          <p:cNvSpPr txBox="1"/>
          <p:nvPr/>
        </p:nvSpPr>
        <p:spPr bwMode="gray">
          <a:xfrm>
            <a:off x="329405" y="1553599"/>
            <a:ext cx="5284788" cy="288219"/>
          </a:xfrm>
          <a:prstGeom prst="rect">
            <a:avLst/>
          </a:prstGeom>
          <a:noFill/>
        </p:spPr>
        <p:txBody>
          <a:bodyPr vert="horz" wrap="square" lIns="36036" tIns="36036" rIns="36036" bIns="36036" rtlCol="0" anchor="b">
            <a:spAutoFit/>
          </a:bodyPr>
          <a:lstStyle/>
          <a:p>
            <a:r>
              <a:rPr lang="en-US" sz="1400" b="1"/>
              <a:t>Average GHG emissions by food product, CO2e per kg</a:t>
            </a:r>
          </a:p>
        </p:txBody>
      </p:sp>
      <p:graphicFrame>
        <p:nvGraphicFramePr>
          <p:cNvPr id="104" name="Chart 103"/>
          <p:cNvGraphicFramePr/>
          <p:nvPr>
            <p:custDataLst>
              <p:tags r:id="rId26"/>
            </p:custDataLst>
            <p:extLst>
              <p:ext uri="{D42A27DB-BD31-4B8C-83A1-F6EECF244321}">
                <p14:modId xmlns:p14="http://schemas.microsoft.com/office/powerpoint/2010/main" val="2673326076"/>
              </p:ext>
            </p:extLst>
          </p:nvPr>
        </p:nvGraphicFramePr>
        <p:xfrm>
          <a:off x="5305425" y="2312988"/>
          <a:ext cx="2182813" cy="3425825"/>
        </p:xfrm>
        <a:graphic>
          <a:graphicData uri="http://schemas.openxmlformats.org/drawingml/2006/chart">
            <c:chart xmlns:c="http://schemas.openxmlformats.org/drawingml/2006/chart" xmlns:r="http://schemas.openxmlformats.org/officeDocument/2006/relationships" r:id="rId49"/>
          </a:graphicData>
        </a:graphic>
      </p:graphicFrame>
      <p:sp>
        <p:nvSpPr>
          <p:cNvPr id="354" name="Text Placeholder 10">
            <a:extLst>
              <a:ext uri="{FF2B5EF4-FFF2-40B4-BE49-F238E27FC236}">
                <a16:creationId xmlns:a16="http://schemas.microsoft.com/office/drawing/2014/main" id="{B00A4744-C4A3-E72A-B697-5DC4035E7084}"/>
              </a:ext>
            </a:extLst>
          </p:cNvPr>
          <p:cNvSpPr txBox="1">
            <a:spLocks/>
          </p:cNvSpPr>
          <p:nvPr>
            <p:custDataLst>
              <p:tags r:id="rId27"/>
            </p:custDataLst>
          </p:nvPr>
        </p:nvSpPr>
        <p:spPr bwMode="auto">
          <a:xfrm>
            <a:off x="5438775" y="5522913"/>
            <a:ext cx="9080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15EEACB-F93D-47B8-B984-FBC556999547}" type="datetime'''C''ur''''''r''''''en''''t ''''''''''D''''i''e''t''''s'''''">
              <a:rPr lang="en-US" altLang="en-US" sz="1200" smtClean="0"/>
              <a:pPr marL="0" indent="0" algn="ctr">
                <a:spcBef>
                  <a:spcPct val="0"/>
                </a:spcBef>
                <a:spcAft>
                  <a:spcPct val="0"/>
                </a:spcAft>
                <a:buNone/>
              </a:pPr>
              <a:t>Current Diets</a:t>
            </a:fld>
            <a:endParaRPr lang="en-US" sz="1200"/>
          </a:p>
        </p:txBody>
      </p:sp>
      <p:sp>
        <p:nvSpPr>
          <p:cNvPr id="373" name="Text Placeholder 10">
            <a:extLst>
              <a:ext uri="{FF2B5EF4-FFF2-40B4-BE49-F238E27FC236}">
                <a16:creationId xmlns:a16="http://schemas.microsoft.com/office/drawing/2014/main" id="{6E0106B2-479C-26F9-938B-5240DB5BB827}"/>
              </a:ext>
            </a:extLst>
          </p:cNvPr>
          <p:cNvSpPr txBox="1">
            <a:spLocks/>
          </p:cNvSpPr>
          <p:nvPr>
            <p:custDataLst>
              <p:tags r:id="rId28"/>
            </p:custDataLst>
          </p:nvPr>
        </p:nvSpPr>
        <p:spPr bwMode="auto">
          <a:xfrm>
            <a:off x="6586538" y="5522913"/>
            <a:ext cx="630238"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2C6940D-79A9-44B9-9393-04F57A04071C}" type="datetime'''''''P''''''a''rtial'''' ''''D''''''''i''e''''t ''S''h''ift'">
              <a:rPr lang="en-US" altLang="en-US" sz="1200" smtClean="0"/>
              <a:pPr marL="0" indent="0" algn="ctr">
                <a:spcBef>
                  <a:spcPct val="0"/>
                </a:spcBef>
                <a:spcAft>
                  <a:spcPct val="0"/>
                </a:spcAft>
                <a:buNone/>
              </a:pPr>
              <a:t>Partial Diet Shift</a:t>
            </a:fld>
            <a:endParaRPr lang="en-US" sz="1200"/>
          </a:p>
        </p:txBody>
      </p:sp>
      <p:sp>
        <p:nvSpPr>
          <p:cNvPr id="442" name="Rectangle 441">
            <a:extLst>
              <a:ext uri="{FF2B5EF4-FFF2-40B4-BE49-F238E27FC236}">
                <a16:creationId xmlns:a16="http://schemas.microsoft.com/office/drawing/2014/main" id="{76E7B0E5-C125-910F-90D6-435728D3F988}"/>
              </a:ext>
            </a:extLst>
          </p:cNvPr>
          <p:cNvSpPr/>
          <p:nvPr>
            <p:custDataLst>
              <p:tags r:id="rId29"/>
            </p:custDataLst>
          </p:nvPr>
        </p:nvSpPr>
        <p:spPr bwMode="auto">
          <a:xfrm>
            <a:off x="7445375" y="2070100"/>
            <a:ext cx="142875" cy="106363"/>
          </a:xfrm>
          <a:prstGeom prst="rect">
            <a:avLst/>
          </a:prstGeom>
          <a:solidFill>
            <a:srgbClr val="9DB1CF"/>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477" name="Rectangle 476">
            <a:extLst>
              <a:ext uri="{FF2B5EF4-FFF2-40B4-BE49-F238E27FC236}">
                <a16:creationId xmlns:a16="http://schemas.microsoft.com/office/drawing/2014/main" id="{06586806-0D6E-9232-B558-F14E735C7950}"/>
              </a:ext>
            </a:extLst>
          </p:cNvPr>
          <p:cNvSpPr/>
          <p:nvPr>
            <p:custDataLst>
              <p:tags r:id="rId30"/>
            </p:custDataLst>
          </p:nvPr>
        </p:nvSpPr>
        <p:spPr bwMode="auto">
          <a:xfrm>
            <a:off x="7445375" y="2365375"/>
            <a:ext cx="142875" cy="106363"/>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462" name="Rectangle 461">
            <a:extLst>
              <a:ext uri="{FF2B5EF4-FFF2-40B4-BE49-F238E27FC236}">
                <a16:creationId xmlns:a16="http://schemas.microsoft.com/office/drawing/2014/main" id="{6821FBD4-6275-E52C-67B3-5FBA25A13AC5}"/>
              </a:ext>
            </a:extLst>
          </p:cNvPr>
          <p:cNvSpPr/>
          <p:nvPr>
            <p:custDataLst>
              <p:tags r:id="rId31"/>
            </p:custDataLst>
          </p:nvPr>
        </p:nvSpPr>
        <p:spPr bwMode="auto">
          <a:xfrm>
            <a:off x="7445375" y="2538413"/>
            <a:ext cx="142875" cy="106363"/>
          </a:xfrm>
          <a:prstGeom prst="rect">
            <a:avLst/>
          </a:prstGeom>
          <a:solidFill>
            <a:schemeClr val="accent3"/>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463" name="Rectangle 462">
            <a:extLst>
              <a:ext uri="{FF2B5EF4-FFF2-40B4-BE49-F238E27FC236}">
                <a16:creationId xmlns:a16="http://schemas.microsoft.com/office/drawing/2014/main" id="{2E4CD646-103A-112D-650D-BEF053726616}"/>
              </a:ext>
            </a:extLst>
          </p:cNvPr>
          <p:cNvSpPr/>
          <p:nvPr>
            <p:custDataLst>
              <p:tags r:id="rId32"/>
            </p:custDataLst>
          </p:nvPr>
        </p:nvSpPr>
        <p:spPr bwMode="auto">
          <a:xfrm>
            <a:off x="7445375" y="2711450"/>
            <a:ext cx="142875" cy="106363"/>
          </a:xfrm>
          <a:prstGeom prst="rect">
            <a:avLst/>
          </a:prstGeom>
          <a:solidFill>
            <a:schemeClr val="accent4"/>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432" name="Text Placeholder 10">
            <a:extLst>
              <a:ext uri="{FF2B5EF4-FFF2-40B4-BE49-F238E27FC236}">
                <a16:creationId xmlns:a16="http://schemas.microsoft.com/office/drawing/2014/main" id="{102907FA-143B-D1C8-5736-FCA5C773EFA4}"/>
              </a:ext>
            </a:extLst>
          </p:cNvPr>
          <p:cNvSpPr txBox="1">
            <a:spLocks/>
          </p:cNvSpPr>
          <p:nvPr>
            <p:custDataLst>
              <p:tags r:id="rId33"/>
            </p:custDataLst>
          </p:nvPr>
        </p:nvSpPr>
        <p:spPr bwMode="auto">
          <a:xfrm>
            <a:off x="7639051" y="2065338"/>
            <a:ext cx="1558925" cy="244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066FE7C8-E22C-4FBB-B958-931ED731DB31}" type="datetime'''Land made available for additional&#10;forage, feed, or crop''s'">
              <a:rPr lang="en-US" altLang="en-US" sz="800" smtClean="0"/>
              <a:pPr marL="0" indent="0">
                <a:spcBef>
                  <a:spcPct val="0"/>
                </a:spcBef>
                <a:spcAft>
                  <a:spcPct val="0"/>
                </a:spcAft>
                <a:buNone/>
              </a:pPr>
              <a:t>Land made available for additional
forage, feed, or crops</a:t>
            </a:fld>
            <a:endParaRPr lang="en-US" sz="800"/>
          </a:p>
        </p:txBody>
      </p:sp>
      <p:sp>
        <p:nvSpPr>
          <p:cNvPr id="474" name="Text Placeholder 10">
            <a:extLst>
              <a:ext uri="{FF2B5EF4-FFF2-40B4-BE49-F238E27FC236}">
                <a16:creationId xmlns:a16="http://schemas.microsoft.com/office/drawing/2014/main" id="{AFBF9D94-A6B8-2C71-5C65-4AB5A3B00776}"/>
              </a:ext>
            </a:extLst>
          </p:cNvPr>
          <p:cNvSpPr txBox="1">
            <a:spLocks/>
          </p:cNvSpPr>
          <p:nvPr>
            <p:custDataLst>
              <p:tags r:id="rId34"/>
            </p:custDataLst>
          </p:nvPr>
        </p:nvSpPr>
        <p:spPr bwMode="auto">
          <a:xfrm>
            <a:off x="7639050" y="2360613"/>
            <a:ext cx="1550988"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5EAC9786-903D-4D1E-A0CD-B7C5DF53BFB6}" type="datetime'F''ood crops fo''r alterna''''tive p''''''ro''''t''ein''s'''''">
              <a:rPr lang="en-US" altLang="en-US" sz="800" smtClean="0"/>
              <a:pPr marL="0" indent="0">
                <a:spcBef>
                  <a:spcPct val="0"/>
                </a:spcBef>
                <a:spcAft>
                  <a:spcPct val="0"/>
                </a:spcAft>
                <a:buNone/>
              </a:pPr>
              <a:t>Food crops for alternative proteins</a:t>
            </a:fld>
            <a:endParaRPr lang="en-US" sz="800"/>
          </a:p>
        </p:txBody>
      </p:sp>
      <p:sp>
        <p:nvSpPr>
          <p:cNvPr id="457" name="Text Placeholder 10">
            <a:extLst>
              <a:ext uri="{FF2B5EF4-FFF2-40B4-BE49-F238E27FC236}">
                <a16:creationId xmlns:a16="http://schemas.microsoft.com/office/drawing/2014/main" id="{56C83FAD-5F7D-1DA9-D612-1C126CE9C6B8}"/>
              </a:ext>
            </a:extLst>
          </p:cNvPr>
          <p:cNvSpPr txBox="1">
            <a:spLocks/>
          </p:cNvSpPr>
          <p:nvPr>
            <p:custDataLst>
              <p:tags r:id="rId35"/>
            </p:custDataLst>
          </p:nvPr>
        </p:nvSpPr>
        <p:spPr bwMode="auto">
          <a:xfrm>
            <a:off x="7639050" y="2533650"/>
            <a:ext cx="1074738"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6EBCA769-963E-410F-883B-578060D4AF08}" type="datetime'Li''''ve''st''oc''''k ''f''''''''''''eed'''' cro''''pland'''">
              <a:rPr lang="en-US" altLang="en-US" sz="800" smtClean="0"/>
              <a:pPr marL="0" indent="0">
                <a:spcBef>
                  <a:spcPct val="0"/>
                </a:spcBef>
                <a:spcAft>
                  <a:spcPct val="0"/>
                </a:spcAft>
                <a:buNone/>
              </a:pPr>
              <a:t>Livestock feed cropland</a:t>
            </a:fld>
            <a:endParaRPr lang="en-US" sz="800"/>
          </a:p>
        </p:txBody>
      </p:sp>
      <p:sp>
        <p:nvSpPr>
          <p:cNvPr id="458" name="Text Placeholder 10">
            <a:extLst>
              <a:ext uri="{FF2B5EF4-FFF2-40B4-BE49-F238E27FC236}">
                <a16:creationId xmlns:a16="http://schemas.microsoft.com/office/drawing/2014/main" id="{25C610B2-B6C8-A11C-A192-D3D075A304C6}"/>
              </a:ext>
            </a:extLst>
          </p:cNvPr>
          <p:cNvSpPr txBox="1">
            <a:spLocks/>
          </p:cNvSpPr>
          <p:nvPr>
            <p:custDataLst>
              <p:tags r:id="rId36"/>
            </p:custDataLst>
          </p:nvPr>
        </p:nvSpPr>
        <p:spPr bwMode="auto">
          <a:xfrm>
            <a:off x="7639050" y="2706688"/>
            <a:ext cx="1165225"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C3116BDD-D5B8-4B10-861D-1253317C7710}" type="datetime'Liv''e''''''''''s''''''to''''''ck'' for''age ''cr''op''''land'">
              <a:rPr lang="en-US" altLang="en-US" sz="800" smtClean="0"/>
              <a:pPr marL="0" indent="0">
                <a:spcBef>
                  <a:spcPct val="0"/>
                </a:spcBef>
                <a:spcAft>
                  <a:spcPct val="0"/>
                </a:spcAft>
                <a:buNone/>
              </a:pPr>
              <a:t>Livestock forage cropland</a:t>
            </a:fld>
            <a:endParaRPr lang="en-US" sz="800"/>
          </a:p>
        </p:txBody>
      </p:sp>
      <p:sp>
        <p:nvSpPr>
          <p:cNvPr id="456" name="btfpColumnHeaderBoxText223027">
            <a:extLst>
              <a:ext uri="{FF2B5EF4-FFF2-40B4-BE49-F238E27FC236}">
                <a16:creationId xmlns:a16="http://schemas.microsoft.com/office/drawing/2014/main" id="{97BD8C6E-0E40-6BE7-7B1B-CC92CB4C1A76}"/>
              </a:ext>
            </a:extLst>
          </p:cNvPr>
          <p:cNvSpPr txBox="1"/>
          <p:nvPr/>
        </p:nvSpPr>
        <p:spPr bwMode="gray">
          <a:xfrm>
            <a:off x="5256213" y="1557044"/>
            <a:ext cx="4579852" cy="288219"/>
          </a:xfrm>
          <a:prstGeom prst="rect">
            <a:avLst/>
          </a:prstGeom>
          <a:noFill/>
        </p:spPr>
        <p:txBody>
          <a:bodyPr vert="horz" wrap="square" lIns="36036" tIns="36036" rIns="36036" bIns="36036" rtlCol="0" anchor="b">
            <a:spAutoFit/>
          </a:bodyPr>
          <a:lstStyle/>
          <a:p>
            <a:r>
              <a:rPr lang="en-US" sz="1400" b="1"/>
              <a:t>U.S. land for protein production, million acres</a:t>
            </a:r>
          </a:p>
        </p:txBody>
      </p:sp>
      <p:sp>
        <p:nvSpPr>
          <p:cNvPr id="50" name="Rectangle 49">
            <a:extLst>
              <a:ext uri="{FF2B5EF4-FFF2-40B4-BE49-F238E27FC236}">
                <a16:creationId xmlns:a16="http://schemas.microsoft.com/office/drawing/2014/main" id="{32F06C48-924A-3643-0D12-B498DBAEBE98}"/>
              </a:ext>
            </a:extLst>
          </p:cNvPr>
          <p:cNvSpPr/>
          <p:nvPr/>
        </p:nvSpPr>
        <p:spPr bwMode="gray">
          <a:xfrm>
            <a:off x="6634162" y="3610306"/>
            <a:ext cx="547688" cy="1850418"/>
          </a:xfrm>
          <a:prstGeom prst="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58" name="Rectangular Callout 57">
            <a:extLst>
              <a:ext uri="{FF2B5EF4-FFF2-40B4-BE49-F238E27FC236}">
                <a16:creationId xmlns:a16="http://schemas.microsoft.com/office/drawing/2014/main" id="{E971F545-AC7D-64D4-6698-F56F7B9E9877}"/>
              </a:ext>
            </a:extLst>
          </p:cNvPr>
          <p:cNvSpPr/>
          <p:nvPr/>
        </p:nvSpPr>
        <p:spPr bwMode="gray">
          <a:xfrm>
            <a:off x="7634566" y="3164897"/>
            <a:ext cx="1485900" cy="1702356"/>
          </a:xfrm>
          <a:prstGeom prst="wedgeRectCallout">
            <a:avLst>
              <a:gd name="adj1" fmla="val -68776"/>
              <a:gd name="adj2" fmla="val -9544"/>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000"/>
              <a:t>According to a report by the Good Food Institute, Americans could </a:t>
            </a:r>
            <a:r>
              <a:rPr lang="en-US" sz="1000" b="1"/>
              <a:t>replace 50% of animal protein </a:t>
            </a:r>
            <a:r>
              <a:rPr lang="en-US" sz="1000"/>
              <a:t>consumption with alternative protein sources and produce equal amount of grams of protein while reducing land use by around ~35%.</a:t>
            </a:r>
            <a:endParaRPr lang="en-US" sz="1000">
              <a:solidFill>
                <a:schemeClr val="bg1"/>
              </a:solidFill>
            </a:endParaRPr>
          </a:p>
        </p:txBody>
      </p:sp>
      <p:cxnSp>
        <p:nvCxnSpPr>
          <p:cNvPr id="59" name="btfpColumnHeaderBoxLine223027">
            <a:extLst>
              <a:ext uri="{FF2B5EF4-FFF2-40B4-BE49-F238E27FC236}">
                <a16:creationId xmlns:a16="http://schemas.microsoft.com/office/drawing/2014/main" id="{5A985DE1-2355-E3F0-E763-09453E856928}"/>
              </a:ext>
            </a:extLst>
          </p:cNvPr>
          <p:cNvCxnSpPr>
            <a:cxnSpLocks/>
          </p:cNvCxnSpPr>
          <p:nvPr/>
        </p:nvCxnSpPr>
        <p:spPr bwMode="gray">
          <a:xfrm flipV="1">
            <a:off x="329405" y="1841818"/>
            <a:ext cx="4728371" cy="2"/>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64" name="btfpColumnHeaderBoxLine223027">
            <a:extLst>
              <a:ext uri="{FF2B5EF4-FFF2-40B4-BE49-F238E27FC236}">
                <a16:creationId xmlns:a16="http://schemas.microsoft.com/office/drawing/2014/main" id="{5A985DE1-2355-E3F0-E763-09453E856928}"/>
              </a:ext>
            </a:extLst>
          </p:cNvPr>
          <p:cNvCxnSpPr>
            <a:cxnSpLocks/>
          </p:cNvCxnSpPr>
          <p:nvPr/>
        </p:nvCxnSpPr>
        <p:spPr bwMode="gray">
          <a:xfrm>
            <a:off x="5256213" y="1841820"/>
            <a:ext cx="4023711" cy="17872"/>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92491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97447325-7FF6-E4D4-8B31-2FCA2D3D9C81}"/>
              </a:ext>
            </a:extLst>
          </p:cNvPr>
          <p:cNvGraphicFramePr>
            <a:graphicFrameLocks noChangeAspect="1"/>
          </p:cNvGraphicFramePr>
          <p:nvPr>
            <p:custDataLst>
              <p:tags r:id="rId2"/>
            </p:custDataLst>
            <p:extLst>
              <p:ext uri="{D42A27DB-BD31-4B8C-83A1-F6EECF244321}">
                <p14:modId xmlns:p14="http://schemas.microsoft.com/office/powerpoint/2010/main" val="425565063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44038" name="think-cell Slide" r:id="rId24" imgW="7772400" imgH="10058400" progId="TCLayout.ActiveDocument.1">
                  <p:embed/>
                </p:oleObj>
              </mc:Choice>
              <mc:Fallback>
                <p:oleObj name="think-cell Slide" r:id="rId24" imgW="7772400" imgH="10058400" progId="TCLayout.ActiveDocument.1">
                  <p:embed/>
                  <p:pic>
                    <p:nvPicPr>
                      <p:cNvPr id="8" name="think-cell data - do not delete" hidden="1">
                        <a:extLst>
                          <a:ext uri="{FF2B5EF4-FFF2-40B4-BE49-F238E27FC236}">
                            <a16:creationId xmlns:a16="http://schemas.microsoft.com/office/drawing/2014/main" id="{97447325-7FF6-E4D4-8B31-2FCA2D3D9C81}"/>
                          </a:ext>
                        </a:extLst>
                      </p:cNvPr>
                      <p:cNvPicPr/>
                      <p:nvPr/>
                    </p:nvPicPr>
                    <p:blipFill>
                      <a:blip r:embed="rId2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49E7791-E16A-1B7A-D69E-F7A16E60C30B}"/>
              </a:ext>
            </a:extLst>
          </p:cNvPr>
          <p:cNvSpPr>
            <a:spLocks noGrp="1"/>
          </p:cNvSpPr>
          <p:nvPr>
            <p:ph type="title"/>
          </p:nvPr>
        </p:nvSpPr>
        <p:spPr/>
        <p:txBody>
          <a:bodyPr vert="horz">
            <a:noAutofit/>
          </a:bodyPr>
          <a:lstStyle/>
          <a:p>
            <a:r>
              <a:rPr lang="en-US"/>
              <a:t>Unlike the alternative dairy industry, the alternative meat industry has been struggling to expand its customer base</a:t>
            </a:r>
          </a:p>
        </p:txBody>
      </p:sp>
      <p:sp>
        <p:nvSpPr>
          <p:cNvPr id="4" name="Pentagon 3">
            <a:extLst>
              <a:ext uri="{FF2B5EF4-FFF2-40B4-BE49-F238E27FC236}">
                <a16:creationId xmlns:a16="http://schemas.microsoft.com/office/drawing/2014/main" id="{BB277F3E-C434-A9B9-6D57-BD8133E64C96}"/>
              </a:ext>
            </a:extLst>
          </p:cNvPr>
          <p:cNvSpPr/>
          <p:nvPr/>
        </p:nvSpPr>
        <p:spPr bwMode="gray">
          <a:xfrm>
            <a:off x="32754" y="25336"/>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Solutions</a:t>
            </a:r>
          </a:p>
        </p:txBody>
      </p:sp>
      <p:sp>
        <p:nvSpPr>
          <p:cNvPr id="6" name="Chevron 5">
            <a:extLst>
              <a:ext uri="{FF2B5EF4-FFF2-40B4-BE49-F238E27FC236}">
                <a16:creationId xmlns:a16="http://schemas.microsoft.com/office/drawing/2014/main" id="{50FBE2EB-2380-B590-EDB7-27ECC2DDB796}"/>
              </a:ext>
            </a:extLst>
          </p:cNvPr>
          <p:cNvSpPr/>
          <p:nvPr/>
        </p:nvSpPr>
        <p:spPr bwMode="gray">
          <a:xfrm>
            <a:off x="3894052" y="25336"/>
            <a:ext cx="1975828" cy="359675"/>
          </a:xfrm>
          <a:prstGeom prst="chevron">
            <a:avLst>
              <a:gd name="adj" fmla="val 23887"/>
            </a:avLst>
          </a:prstGeom>
          <a:solidFill>
            <a:srgbClr val="1A8193">
              <a:alpha val="8117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Alternative Proteins</a:t>
            </a:r>
          </a:p>
        </p:txBody>
      </p:sp>
      <p:graphicFrame>
        <p:nvGraphicFramePr>
          <p:cNvPr id="47" name="Chart 46"/>
          <p:cNvGraphicFramePr/>
          <p:nvPr>
            <p:custDataLst>
              <p:tags r:id="rId3"/>
            </p:custDataLst>
            <p:extLst>
              <p:ext uri="{D42A27DB-BD31-4B8C-83A1-F6EECF244321}">
                <p14:modId xmlns:p14="http://schemas.microsoft.com/office/powerpoint/2010/main" val="168224919"/>
              </p:ext>
            </p:extLst>
          </p:nvPr>
        </p:nvGraphicFramePr>
        <p:xfrm>
          <a:off x="876300" y="2909888"/>
          <a:ext cx="6224588" cy="2706687"/>
        </p:xfrm>
        <a:graphic>
          <a:graphicData uri="http://schemas.openxmlformats.org/drawingml/2006/chart">
            <c:chart xmlns:c="http://schemas.openxmlformats.org/drawingml/2006/chart" xmlns:r="http://schemas.openxmlformats.org/officeDocument/2006/relationships" r:id="rId26"/>
          </a:graphicData>
        </a:graphic>
      </p:graphicFrame>
      <p:cxnSp>
        <p:nvCxnSpPr>
          <p:cNvPr id="178" name="Straight Connector 177">
            <a:extLst>
              <a:ext uri="{FF2B5EF4-FFF2-40B4-BE49-F238E27FC236}">
                <a16:creationId xmlns:a16="http://schemas.microsoft.com/office/drawing/2014/main" id="{50B2BFA8-1DF4-DCCC-58D5-A2AD80C800D8}"/>
              </a:ext>
            </a:extLst>
          </p:cNvPr>
          <p:cNvCxnSpPr/>
          <p:nvPr>
            <p:custDataLst>
              <p:tags r:id="rId4"/>
            </p:custDataLst>
          </p:nvPr>
        </p:nvCxnSpPr>
        <p:spPr bwMode="auto">
          <a:xfrm flipV="1">
            <a:off x="1716088" y="3035300"/>
            <a:ext cx="1514475" cy="412750"/>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84" name="Straight Connector 183">
            <a:extLst>
              <a:ext uri="{FF2B5EF4-FFF2-40B4-BE49-F238E27FC236}">
                <a16:creationId xmlns:a16="http://schemas.microsoft.com/office/drawing/2014/main" id="{98D5B592-2712-3E1D-57AF-258241A63F17}"/>
              </a:ext>
            </a:extLst>
          </p:cNvPr>
          <p:cNvCxnSpPr>
            <a:cxnSpLocks/>
          </p:cNvCxnSpPr>
          <p:nvPr>
            <p:custDataLst>
              <p:tags r:id="rId5"/>
            </p:custDataLst>
          </p:nvPr>
        </p:nvCxnSpPr>
        <p:spPr bwMode="auto">
          <a:xfrm flipV="1">
            <a:off x="3230563" y="3021013"/>
            <a:ext cx="1516063" cy="14288"/>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88" name="Straight Connector 187">
            <a:extLst>
              <a:ext uri="{FF2B5EF4-FFF2-40B4-BE49-F238E27FC236}">
                <a16:creationId xmlns:a16="http://schemas.microsoft.com/office/drawing/2014/main" id="{9EAFD27B-74DE-4A0C-E223-5E0AB1E26E0F}"/>
              </a:ext>
            </a:extLst>
          </p:cNvPr>
          <p:cNvCxnSpPr>
            <a:cxnSpLocks/>
          </p:cNvCxnSpPr>
          <p:nvPr>
            <p:custDataLst>
              <p:tags r:id="rId6"/>
            </p:custDataLst>
          </p:nvPr>
        </p:nvCxnSpPr>
        <p:spPr bwMode="auto">
          <a:xfrm flipV="1">
            <a:off x="4746625" y="2827338"/>
            <a:ext cx="1514475" cy="193675"/>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04" name="Text Placeholder 10">
            <a:extLst>
              <a:ext uri="{FF2B5EF4-FFF2-40B4-BE49-F238E27FC236}">
                <a16:creationId xmlns:a16="http://schemas.microsoft.com/office/drawing/2014/main" id="{841EFF61-841C-D13F-DE6C-AE68014A83CF}"/>
              </a:ext>
            </a:extLst>
          </p:cNvPr>
          <p:cNvSpPr txBox="1">
            <a:spLocks/>
          </p:cNvSpPr>
          <p:nvPr>
            <p:custDataLst>
              <p:tags r:id="rId7"/>
            </p:custDataLst>
          </p:nvPr>
        </p:nvSpPr>
        <p:spPr bwMode="auto">
          <a:xfrm>
            <a:off x="1570038" y="5434013"/>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3BC2171-FA59-4222-B1AA-CA3D8A2641C9}" type="datetime'''''2''''''''''0''''''''1''''9'''''''''''''''''''''''">
              <a:rPr lang="en-US" altLang="en-US" sz="1000" smtClean="0"/>
              <a:pPr marL="0" indent="0" algn="ctr">
                <a:spcBef>
                  <a:spcPct val="0"/>
                </a:spcBef>
                <a:spcAft>
                  <a:spcPct val="0"/>
                </a:spcAft>
                <a:buNone/>
              </a:pPr>
              <a:t>2019</a:t>
            </a:fld>
            <a:endParaRPr lang="en-US" sz="1000"/>
          </a:p>
        </p:txBody>
      </p:sp>
      <p:sp>
        <p:nvSpPr>
          <p:cNvPr id="106" name="Text Placeholder 10">
            <a:extLst>
              <a:ext uri="{FF2B5EF4-FFF2-40B4-BE49-F238E27FC236}">
                <a16:creationId xmlns:a16="http://schemas.microsoft.com/office/drawing/2014/main" id="{035703D1-6A35-55A0-2B0A-138B8F0F9219}"/>
              </a:ext>
            </a:extLst>
          </p:cNvPr>
          <p:cNvSpPr txBox="1">
            <a:spLocks/>
          </p:cNvSpPr>
          <p:nvPr>
            <p:custDataLst>
              <p:tags r:id="rId8"/>
            </p:custDataLst>
          </p:nvPr>
        </p:nvSpPr>
        <p:spPr bwMode="auto">
          <a:xfrm>
            <a:off x="3084513" y="5434013"/>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1295A50-E8DE-4E91-B9E4-519F38CB8775}" type="datetime'''''''''''''''''''''''''''202''''''''''''''''''''''0'''''">
              <a:rPr lang="en-US" altLang="en-US" sz="1000" smtClean="0"/>
              <a:pPr marL="0" indent="0" algn="ctr">
                <a:spcBef>
                  <a:spcPct val="0"/>
                </a:spcBef>
                <a:spcAft>
                  <a:spcPct val="0"/>
                </a:spcAft>
                <a:buNone/>
              </a:pPr>
              <a:t>2020</a:t>
            </a:fld>
            <a:endParaRPr lang="en-US" sz="1000"/>
          </a:p>
        </p:txBody>
      </p:sp>
      <p:sp>
        <p:nvSpPr>
          <p:cNvPr id="107" name="Text Placeholder 10">
            <a:extLst>
              <a:ext uri="{FF2B5EF4-FFF2-40B4-BE49-F238E27FC236}">
                <a16:creationId xmlns:a16="http://schemas.microsoft.com/office/drawing/2014/main" id="{5CCF1D8C-0D94-3164-DCFD-B48483EE6CD6}"/>
              </a:ext>
            </a:extLst>
          </p:cNvPr>
          <p:cNvSpPr txBox="1">
            <a:spLocks/>
          </p:cNvSpPr>
          <p:nvPr>
            <p:custDataLst>
              <p:tags r:id="rId9"/>
            </p:custDataLst>
          </p:nvPr>
        </p:nvSpPr>
        <p:spPr bwMode="auto">
          <a:xfrm>
            <a:off x="4600575" y="5434013"/>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2588098-2D80-4DD2-8E9E-1D519D352280}" type="datetime'''''2''''''0''''''''''''''''''''2''''''1'''''''">
              <a:rPr lang="en-US" altLang="en-US" sz="1000" smtClean="0"/>
              <a:pPr marL="0" indent="0" algn="ctr">
                <a:spcBef>
                  <a:spcPct val="0"/>
                </a:spcBef>
                <a:spcAft>
                  <a:spcPct val="0"/>
                </a:spcAft>
                <a:buNone/>
              </a:pPr>
              <a:t>2021</a:t>
            </a:fld>
            <a:endParaRPr lang="en-US" sz="1000"/>
          </a:p>
        </p:txBody>
      </p:sp>
      <p:sp>
        <p:nvSpPr>
          <p:cNvPr id="127" name="Text Placeholder 10">
            <a:extLst>
              <a:ext uri="{FF2B5EF4-FFF2-40B4-BE49-F238E27FC236}">
                <a16:creationId xmlns:a16="http://schemas.microsoft.com/office/drawing/2014/main" id="{4607FA77-8653-1BAF-0A7B-53F9B3687027}"/>
              </a:ext>
            </a:extLst>
          </p:cNvPr>
          <p:cNvSpPr txBox="1">
            <a:spLocks/>
          </p:cNvSpPr>
          <p:nvPr>
            <p:custDataLst>
              <p:tags r:id="rId10"/>
            </p:custDataLst>
          </p:nvPr>
        </p:nvSpPr>
        <p:spPr bwMode="auto">
          <a:xfrm>
            <a:off x="6115050" y="5434013"/>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1BF9C27-C1BF-4010-89AE-22CAB080D94D}" type="datetime'''''''''''''''''''''''2''''0''''2''''''''''''''''''2'''">
              <a:rPr lang="en-US" altLang="en-US" sz="1000" smtClean="0"/>
              <a:pPr marL="0" indent="0" algn="ctr">
                <a:spcBef>
                  <a:spcPct val="0"/>
                </a:spcBef>
                <a:spcAft>
                  <a:spcPct val="0"/>
                </a:spcAft>
                <a:buNone/>
              </a:pPr>
              <a:t>2022</a:t>
            </a:fld>
            <a:endParaRPr lang="en-US" sz="1000"/>
          </a:p>
        </p:txBody>
      </p:sp>
      <p:sp>
        <p:nvSpPr>
          <p:cNvPr id="108" name="Text Placeholder 10">
            <a:extLst>
              <a:ext uri="{FF2B5EF4-FFF2-40B4-BE49-F238E27FC236}">
                <a16:creationId xmlns:a16="http://schemas.microsoft.com/office/drawing/2014/main" id="{FE11C5E6-DFE3-6B5A-2370-5489CCD8C8FA}"/>
              </a:ext>
            </a:extLst>
          </p:cNvPr>
          <p:cNvSpPr txBox="1">
            <a:spLocks/>
          </p:cNvSpPr>
          <p:nvPr>
            <p:custDataLst>
              <p:tags r:id="rId11"/>
            </p:custDataLst>
          </p:nvPr>
        </p:nvSpPr>
        <p:spPr bwMode="auto">
          <a:xfrm>
            <a:off x="6783388" y="3300413"/>
            <a:ext cx="9128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000">
                <a:solidFill>
                  <a:schemeClr val="accent1"/>
                </a:solidFill>
              </a:rPr>
              <a:t>Alternative meat</a:t>
            </a:r>
          </a:p>
        </p:txBody>
      </p:sp>
      <p:sp>
        <p:nvSpPr>
          <p:cNvPr id="109" name="Text Placeholder 10">
            <a:extLst>
              <a:ext uri="{FF2B5EF4-FFF2-40B4-BE49-F238E27FC236}">
                <a16:creationId xmlns:a16="http://schemas.microsoft.com/office/drawing/2014/main" id="{1518E92F-1140-2818-FB1C-CA1D0EEEB42B}"/>
              </a:ext>
            </a:extLst>
          </p:cNvPr>
          <p:cNvSpPr txBox="1">
            <a:spLocks/>
          </p:cNvSpPr>
          <p:nvPr>
            <p:custDataLst>
              <p:tags r:id="rId12"/>
            </p:custDataLst>
          </p:nvPr>
        </p:nvSpPr>
        <p:spPr bwMode="auto">
          <a:xfrm>
            <a:off x="6783388" y="4352925"/>
            <a:ext cx="596900"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7106F7C5-4BE4-409B-85F1-13B9FED7E68A}" type="datetime'''''A''lt''e''''''''rn''''''''a''tive''&#10;''''da''i''ry'''''">
              <a:rPr lang="en-US" altLang="en-US" sz="1000" smtClean="0">
                <a:solidFill>
                  <a:schemeClr val="accent2"/>
                </a:solidFill>
              </a:rPr>
              <a:pPr marL="0" indent="0">
                <a:spcBef>
                  <a:spcPct val="0"/>
                </a:spcBef>
                <a:spcAft>
                  <a:spcPct val="0"/>
                </a:spcAft>
                <a:buNone/>
              </a:pPr>
              <a:t>Alternative
dairy</a:t>
            </a:fld>
            <a:endParaRPr lang="en-US" sz="1000">
              <a:solidFill>
                <a:schemeClr val="accent2"/>
              </a:solidFill>
            </a:endParaRPr>
          </a:p>
        </p:txBody>
      </p:sp>
      <p:sp>
        <p:nvSpPr>
          <p:cNvPr id="111" name="Text Placeholder 10">
            <a:extLst>
              <a:ext uri="{FF2B5EF4-FFF2-40B4-BE49-F238E27FC236}">
                <a16:creationId xmlns:a16="http://schemas.microsoft.com/office/drawing/2014/main" id="{1EECFCFD-D77D-E832-A7B4-1D3F75AAEA87}"/>
              </a:ext>
            </a:extLst>
          </p:cNvPr>
          <p:cNvSpPr txBox="1">
            <a:spLocks/>
          </p:cNvSpPr>
          <p:nvPr>
            <p:custDataLst>
              <p:tags r:id="rId13"/>
            </p:custDataLst>
          </p:nvPr>
        </p:nvSpPr>
        <p:spPr bwMode="gray">
          <a:xfrm>
            <a:off x="1611313" y="3578225"/>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86E5007-4EBE-4E7E-B968-F8024DD02DAB}" type="datetime'''4''.''''''''''''''''''''''8'''''''''''''''''">
              <a:rPr lang="en-US" altLang="en-US" sz="1000" smtClean="0"/>
              <a:pPr marL="0" indent="0" algn="ctr">
                <a:spcBef>
                  <a:spcPct val="0"/>
                </a:spcBef>
                <a:spcAft>
                  <a:spcPct val="0"/>
                </a:spcAft>
                <a:buNone/>
              </a:pPr>
              <a:t>4.8</a:t>
            </a:fld>
            <a:endParaRPr lang="en-US" sz="1000"/>
          </a:p>
        </p:txBody>
      </p:sp>
      <p:sp>
        <p:nvSpPr>
          <p:cNvPr id="112" name="Text Placeholder 10">
            <a:extLst>
              <a:ext uri="{FF2B5EF4-FFF2-40B4-BE49-F238E27FC236}">
                <a16:creationId xmlns:a16="http://schemas.microsoft.com/office/drawing/2014/main" id="{4A45A6FB-AB77-A76F-3EBE-36EDE1373FB4}"/>
              </a:ext>
            </a:extLst>
          </p:cNvPr>
          <p:cNvSpPr txBox="1">
            <a:spLocks/>
          </p:cNvSpPr>
          <p:nvPr>
            <p:custDataLst>
              <p:tags r:id="rId14"/>
            </p:custDataLst>
          </p:nvPr>
        </p:nvSpPr>
        <p:spPr bwMode="gray">
          <a:xfrm>
            <a:off x="3125788" y="3165475"/>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890EBD8-0F3C-4800-A418-47AF8940D059}" type="datetime'''6''''''''''''''''''''''''''''.''''''''''''''''''''0'''''''">
              <a:rPr lang="en-US" altLang="en-US" sz="1000" smtClean="0"/>
              <a:pPr marL="0" indent="0" algn="ctr">
                <a:spcBef>
                  <a:spcPct val="0"/>
                </a:spcBef>
                <a:spcAft>
                  <a:spcPct val="0"/>
                </a:spcAft>
                <a:buNone/>
              </a:pPr>
              <a:t>6.0</a:t>
            </a:fld>
            <a:endParaRPr lang="en-US" sz="1000"/>
          </a:p>
        </p:txBody>
      </p:sp>
      <p:sp>
        <p:nvSpPr>
          <p:cNvPr id="113" name="Text Placeholder 10">
            <a:extLst>
              <a:ext uri="{FF2B5EF4-FFF2-40B4-BE49-F238E27FC236}">
                <a16:creationId xmlns:a16="http://schemas.microsoft.com/office/drawing/2014/main" id="{AFD9EF46-D6F9-B49C-A598-3777442742ED}"/>
              </a:ext>
            </a:extLst>
          </p:cNvPr>
          <p:cNvSpPr txBox="1">
            <a:spLocks/>
          </p:cNvSpPr>
          <p:nvPr>
            <p:custDataLst>
              <p:tags r:id="rId15"/>
            </p:custDataLst>
          </p:nvPr>
        </p:nvSpPr>
        <p:spPr bwMode="gray">
          <a:xfrm>
            <a:off x="4641850" y="3151188"/>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76AB391-4F5C-4C73-BF75-0BC86393299E}" type="datetime'''''''''6''''''''''''.''''''''''''''''''''1'''''''''''''">
              <a:rPr lang="en-US" altLang="en-US" sz="1000" smtClean="0"/>
              <a:pPr marL="0" indent="0" algn="ctr">
                <a:spcBef>
                  <a:spcPct val="0"/>
                </a:spcBef>
                <a:spcAft>
                  <a:spcPct val="0"/>
                </a:spcAft>
                <a:buNone/>
              </a:pPr>
              <a:t>6.1</a:t>
            </a:fld>
            <a:endParaRPr lang="en-US" sz="1000"/>
          </a:p>
        </p:txBody>
      </p:sp>
      <p:sp>
        <p:nvSpPr>
          <p:cNvPr id="146" name="Text Placeholder 10">
            <a:extLst>
              <a:ext uri="{FF2B5EF4-FFF2-40B4-BE49-F238E27FC236}">
                <a16:creationId xmlns:a16="http://schemas.microsoft.com/office/drawing/2014/main" id="{F1FA420B-79C5-C506-5CF4-88DD889971A3}"/>
              </a:ext>
            </a:extLst>
          </p:cNvPr>
          <p:cNvSpPr txBox="1">
            <a:spLocks/>
          </p:cNvSpPr>
          <p:nvPr>
            <p:custDataLst>
              <p:tags r:id="rId16"/>
            </p:custDataLst>
          </p:nvPr>
        </p:nvSpPr>
        <p:spPr bwMode="gray">
          <a:xfrm>
            <a:off x="6156325" y="2957513"/>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2DC3B28-27BF-48CB-ACC0-B0F3EDF113DF}" type="datetime'''6''''''''''.6'''''''''''">
              <a:rPr lang="en-US" altLang="en-US" sz="1000" smtClean="0"/>
              <a:pPr marL="0" indent="0" algn="ctr">
                <a:spcBef>
                  <a:spcPct val="0"/>
                </a:spcBef>
                <a:spcAft>
                  <a:spcPct val="0"/>
                </a:spcAft>
                <a:buNone/>
              </a:pPr>
              <a:t>6.6</a:t>
            </a:fld>
            <a:endParaRPr lang="en-US" sz="1000"/>
          </a:p>
        </p:txBody>
      </p:sp>
      <p:sp>
        <p:nvSpPr>
          <p:cNvPr id="176" name="Text Placeholder 10">
            <a:extLst>
              <a:ext uri="{FF2B5EF4-FFF2-40B4-BE49-F238E27FC236}">
                <a16:creationId xmlns:a16="http://schemas.microsoft.com/office/drawing/2014/main" id="{F05BA786-4BB7-8E98-ACEF-994A922ACA09}"/>
              </a:ext>
            </a:extLst>
          </p:cNvPr>
          <p:cNvSpPr txBox="1">
            <a:spLocks/>
          </p:cNvSpPr>
          <p:nvPr>
            <p:custDataLst>
              <p:tags r:id="rId17"/>
            </p:custDataLst>
          </p:nvPr>
        </p:nvSpPr>
        <p:spPr bwMode="auto">
          <a:xfrm>
            <a:off x="2241550" y="3133725"/>
            <a:ext cx="463550" cy="215900"/>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9C0AB55-571A-4013-9CE4-BAB970867F22}" type="datetime'''''''+2''''''''''''''''''''''''5''%'''''''">
              <a:rPr lang="en-US" altLang="en-US" sz="1000" smtClean="0"/>
              <a:pPr marL="0" indent="0" algn="ctr">
                <a:spcBef>
                  <a:spcPct val="0"/>
                </a:spcBef>
                <a:spcAft>
                  <a:spcPct val="0"/>
                </a:spcAft>
                <a:buNone/>
              </a:pPr>
              <a:t>+25%</a:t>
            </a:fld>
            <a:endParaRPr lang="en-US" sz="1000"/>
          </a:p>
        </p:txBody>
      </p:sp>
      <p:sp>
        <p:nvSpPr>
          <p:cNvPr id="182" name="Text Placeholder 10">
            <a:extLst>
              <a:ext uri="{FF2B5EF4-FFF2-40B4-BE49-F238E27FC236}">
                <a16:creationId xmlns:a16="http://schemas.microsoft.com/office/drawing/2014/main" id="{A8647840-8F18-FFD8-4CE8-80FBE7AA9856}"/>
              </a:ext>
            </a:extLst>
          </p:cNvPr>
          <p:cNvSpPr txBox="1">
            <a:spLocks/>
          </p:cNvSpPr>
          <p:nvPr>
            <p:custDataLst>
              <p:tags r:id="rId18"/>
            </p:custDataLst>
          </p:nvPr>
        </p:nvSpPr>
        <p:spPr bwMode="auto">
          <a:xfrm>
            <a:off x="3805238" y="2919413"/>
            <a:ext cx="365125" cy="215900"/>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D47993C-D1FC-4B94-A705-02A81E96E7B7}" type="datetime'''''''+''''1''''''''''''''''''''''''''''%'''''''''">
              <a:rPr lang="en-US" altLang="en-US" sz="1000" smtClean="0"/>
              <a:pPr marL="0" indent="0" algn="ctr">
                <a:spcBef>
                  <a:spcPct val="0"/>
                </a:spcBef>
                <a:spcAft>
                  <a:spcPct val="0"/>
                </a:spcAft>
                <a:buNone/>
              </a:pPr>
              <a:t>+1%</a:t>
            </a:fld>
            <a:endParaRPr lang="en-US" sz="1000"/>
          </a:p>
        </p:txBody>
      </p:sp>
      <p:sp>
        <p:nvSpPr>
          <p:cNvPr id="186" name="Text Placeholder 10">
            <a:extLst>
              <a:ext uri="{FF2B5EF4-FFF2-40B4-BE49-F238E27FC236}">
                <a16:creationId xmlns:a16="http://schemas.microsoft.com/office/drawing/2014/main" id="{90A860EF-4559-34C4-DAD6-1C88EA6637E4}"/>
              </a:ext>
            </a:extLst>
          </p:cNvPr>
          <p:cNvSpPr txBox="1">
            <a:spLocks/>
          </p:cNvSpPr>
          <p:nvPr>
            <p:custDataLst>
              <p:tags r:id="rId19"/>
            </p:custDataLst>
          </p:nvPr>
        </p:nvSpPr>
        <p:spPr bwMode="auto">
          <a:xfrm>
            <a:off x="5321300" y="2816225"/>
            <a:ext cx="365125" cy="215900"/>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82993AB-03D6-45E6-8B67-64C298496772}" type="datetime'''+''''''''''''''9''''''''''''''''''''''''''''''''''%'''''''">
              <a:rPr lang="en-US" altLang="en-US" sz="1000" smtClean="0"/>
              <a:pPr marL="0" indent="0" algn="ctr">
                <a:spcBef>
                  <a:spcPct val="0"/>
                </a:spcBef>
                <a:spcAft>
                  <a:spcPct val="0"/>
                </a:spcAft>
                <a:buNone/>
              </a:pPr>
              <a:t>+9%</a:t>
            </a:fld>
            <a:endParaRPr lang="en-US" sz="1000"/>
          </a:p>
        </p:txBody>
      </p:sp>
      <p:sp>
        <p:nvSpPr>
          <p:cNvPr id="218" name="Title 1">
            <a:extLst>
              <a:ext uri="{FF2B5EF4-FFF2-40B4-BE49-F238E27FC236}">
                <a16:creationId xmlns:a16="http://schemas.microsoft.com/office/drawing/2014/main" id="{3BBF3CA2-09F6-254C-D624-F907C4B310DE}"/>
              </a:ext>
            </a:extLst>
          </p:cNvPr>
          <p:cNvSpPr txBox="1">
            <a:spLocks/>
          </p:cNvSpPr>
          <p:nvPr/>
        </p:nvSpPr>
        <p:spPr>
          <a:xfrm>
            <a:off x="7705725" y="2678113"/>
            <a:ext cx="647700" cy="381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defPPr>
              <a:defRPr lang="en-US"/>
            </a:defPPr>
            <a:lvl1pPr marL="0" indent="0">
              <a:buNone/>
              <a:defRPr sz="1400">
                <a:solidFill>
                  <a:schemeClr val="accent1">
                    <a:lumMod val="50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sz="1000"/>
              <a:t>CAGR 2020-22</a:t>
            </a:r>
          </a:p>
        </p:txBody>
      </p:sp>
      <p:sp>
        <p:nvSpPr>
          <p:cNvPr id="219" name="Title 1">
            <a:extLst>
              <a:ext uri="{FF2B5EF4-FFF2-40B4-BE49-F238E27FC236}">
                <a16:creationId xmlns:a16="http://schemas.microsoft.com/office/drawing/2014/main" id="{2E5B9E93-EC5E-3275-85B8-E8D55100007E}"/>
              </a:ext>
            </a:extLst>
          </p:cNvPr>
          <p:cNvSpPr txBox="1">
            <a:spLocks/>
          </p:cNvSpPr>
          <p:nvPr/>
        </p:nvSpPr>
        <p:spPr>
          <a:xfrm>
            <a:off x="7832725" y="3268663"/>
            <a:ext cx="393700" cy="225425"/>
          </a:xfrm>
          <a:prstGeom prst="rect">
            <a:avLst/>
          </a:prstGeom>
          <a:noFill/>
          <a:ln w="9525">
            <a:solidFill>
              <a:srgbClr val="1A819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defPPr>
              <a:defRPr lang="en-US"/>
            </a:defPPr>
            <a:lvl1pPr marL="0" indent="0">
              <a:buNone/>
              <a:defRPr sz="1400">
                <a:solidFill>
                  <a:schemeClr val="accent1">
                    <a:lumMod val="50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sz="1000"/>
              <a:t>-1%</a:t>
            </a:r>
          </a:p>
        </p:txBody>
      </p:sp>
      <p:sp>
        <p:nvSpPr>
          <p:cNvPr id="220" name="Title 1">
            <a:extLst>
              <a:ext uri="{FF2B5EF4-FFF2-40B4-BE49-F238E27FC236}">
                <a16:creationId xmlns:a16="http://schemas.microsoft.com/office/drawing/2014/main" id="{1F42A421-3D17-D130-7A08-65D2D2E3845E}"/>
              </a:ext>
            </a:extLst>
          </p:cNvPr>
          <p:cNvSpPr txBox="1">
            <a:spLocks/>
          </p:cNvSpPr>
          <p:nvPr/>
        </p:nvSpPr>
        <p:spPr>
          <a:xfrm>
            <a:off x="7832725" y="4395788"/>
            <a:ext cx="393700" cy="225425"/>
          </a:xfrm>
          <a:prstGeom prst="rect">
            <a:avLst/>
          </a:prstGeom>
          <a:noFill/>
          <a:ln w="9525">
            <a:solidFill>
              <a:srgbClr val="1A819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spAutoFit/>
          </a:bodyPr>
          <a:lstStyle>
            <a:defPPr>
              <a:defRPr lang="en-US"/>
            </a:defPPr>
            <a:lvl1pPr marL="0" indent="0">
              <a:buNone/>
              <a:defRPr sz="1400">
                <a:solidFill>
                  <a:schemeClr val="accent1">
                    <a:lumMod val="50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sz="1000"/>
              <a:t>+7%</a:t>
            </a:r>
          </a:p>
        </p:txBody>
      </p:sp>
      <p:sp>
        <p:nvSpPr>
          <p:cNvPr id="300" name="Title 1">
            <a:extLst>
              <a:ext uri="{FF2B5EF4-FFF2-40B4-BE49-F238E27FC236}">
                <a16:creationId xmlns:a16="http://schemas.microsoft.com/office/drawing/2014/main" id="{DEFCF85C-CAF8-251D-200B-8ACC97A4B1C0}"/>
              </a:ext>
            </a:extLst>
          </p:cNvPr>
          <p:cNvSpPr txBox="1">
            <a:spLocks/>
          </p:cNvSpPr>
          <p:nvPr/>
        </p:nvSpPr>
        <p:spPr>
          <a:xfrm>
            <a:off x="769938" y="2481263"/>
            <a:ext cx="2301875" cy="22542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defPPr>
              <a:defRPr lang="en-US"/>
            </a:defPPr>
            <a:lvl1pPr indent="0">
              <a:buNone/>
              <a:defRPr sz="1000">
                <a:solidFill>
                  <a:schemeClr val="tx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U.S. grocery retail sales ($ billions)</a:t>
            </a:r>
            <a:r>
              <a:rPr lang="en-US" baseline="30000"/>
              <a:t>1</a:t>
            </a:r>
          </a:p>
        </p:txBody>
      </p:sp>
      <p:sp>
        <p:nvSpPr>
          <p:cNvPr id="319" name="btfpNotesBox292759">
            <a:extLst>
              <a:ext uri="{FF2B5EF4-FFF2-40B4-BE49-F238E27FC236}">
                <a16:creationId xmlns:a16="http://schemas.microsoft.com/office/drawing/2014/main" id="{9D3354FA-3303-DDA1-39A4-A7053727A686}"/>
              </a:ext>
            </a:extLst>
          </p:cNvPr>
          <p:cNvSpPr txBox="1"/>
          <p:nvPr>
            <p:custDataLst>
              <p:tags r:id="rId20"/>
            </p:custDataLst>
          </p:nvPr>
        </p:nvSpPr>
        <p:spPr bwMode="gray">
          <a:xfrm>
            <a:off x="330200" y="6295977"/>
            <a:ext cx="10404605" cy="492443"/>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¹ Includes alternative refrigerated milk, shelf-stable milk, spreads (margarine, cream cheese, sour cream, etc.), yogurt, cheese, frozen/refrigerated meat; does not include alternative eggs and</a:t>
            </a:r>
            <a:br>
              <a:rPr lang="en-US" sz="800">
                <a:solidFill>
                  <a:srgbClr val="000000"/>
                </a:solidFill>
              </a:rPr>
            </a:br>
            <a:r>
              <a:rPr lang="en-US" sz="800">
                <a:solidFill>
                  <a:srgbClr val="000000"/>
                </a:solidFill>
              </a:rPr>
              <a:t> ready-to-eat plant-based meals. </a:t>
            </a:r>
          </a:p>
          <a:p>
            <a:pPr marL="0" indent="0">
              <a:spcBef>
                <a:spcPts val="0"/>
              </a:spcBef>
              <a:buNone/>
            </a:pPr>
            <a:r>
              <a:rPr lang="en-US" sz="800">
                <a:solidFill>
                  <a:srgbClr val="000000"/>
                </a:solidFill>
              </a:rPr>
              <a:t>Sources: </a:t>
            </a:r>
            <a:r>
              <a:rPr lang="en-US" sz="800" err="1"/>
              <a:t>Profundo</a:t>
            </a:r>
            <a:r>
              <a:rPr lang="en-US" sz="800"/>
              <a:t>, </a:t>
            </a:r>
            <a:r>
              <a:rPr lang="en-US" sz="800">
                <a:hlinkClick r:id="rId27"/>
              </a:rPr>
              <a:t>Impacts of a Shift to Plant Proteins</a:t>
            </a:r>
            <a:r>
              <a:rPr lang="en-US" sz="800">
                <a:solidFill>
                  <a:srgbClr val="000000"/>
                </a:solidFill>
              </a:rPr>
              <a:t> </a:t>
            </a:r>
            <a:r>
              <a:rPr lang="en-US" sz="800"/>
              <a:t>(2023);</a:t>
            </a:r>
            <a:r>
              <a:rPr lang="en-US" sz="800">
                <a:solidFill>
                  <a:srgbClr val="000000"/>
                </a:solidFill>
              </a:rPr>
              <a:t> BCG,</a:t>
            </a:r>
            <a:r>
              <a:rPr lang="en-US" sz="800">
                <a:solidFill>
                  <a:srgbClr val="000000"/>
                </a:solidFill>
                <a:latin typeface="Arial"/>
              </a:rPr>
              <a:t> </a:t>
            </a:r>
            <a:r>
              <a:rPr lang="en-US" sz="800">
                <a:solidFill>
                  <a:srgbClr val="000000"/>
                </a:solidFill>
                <a:hlinkClick r:id="rId28"/>
              </a:rPr>
              <a:t>Taking Alternative Proteins Mainstream</a:t>
            </a:r>
            <a:r>
              <a:rPr lang="en-US" sz="800">
                <a:solidFill>
                  <a:srgbClr val="000000"/>
                </a:solidFill>
              </a:rPr>
              <a:t> (2023).</a:t>
            </a:r>
          </a:p>
          <a:p>
            <a:r>
              <a:rPr lang="en-US" sz="800">
                <a:solidFill>
                  <a:srgbClr val="000000"/>
                </a:solidFill>
              </a:rPr>
              <a:t>Credit: </a:t>
            </a:r>
            <a:r>
              <a:rPr lang="en-US" sz="800" err="1">
                <a:solidFill>
                  <a:srgbClr val="000000"/>
                </a:solidFill>
                <a:cs typeface="Arial"/>
              </a:rPr>
              <a:t>Raissa</a:t>
            </a:r>
            <a:r>
              <a:rPr lang="en-US" sz="800">
                <a:solidFill>
                  <a:srgbClr val="000000"/>
                </a:solidFill>
                <a:cs typeface="Arial"/>
              </a:rPr>
              <a:t> </a:t>
            </a:r>
            <a:r>
              <a:rPr lang="en-US" sz="800" err="1">
                <a:solidFill>
                  <a:srgbClr val="000000"/>
                </a:solidFill>
                <a:cs typeface="Arial"/>
              </a:rPr>
              <a:t>Coan</a:t>
            </a:r>
            <a:r>
              <a:rPr lang="en-US" sz="800">
                <a:solidFill>
                  <a:srgbClr val="000000"/>
                </a:solidFill>
                <a:cs typeface="Arial"/>
              </a:rPr>
              <a:t> Ribeiro</a:t>
            </a:r>
            <a:r>
              <a:rPr lang="en-US" sz="800">
                <a:latin typeface="Arial"/>
                <a:cs typeface="Arial"/>
              </a:rPr>
              <a:t>, </a:t>
            </a:r>
            <a:r>
              <a:rPr lang="en-US" sz="800" err="1">
                <a:latin typeface="Arial"/>
                <a:cs typeface="Arial"/>
              </a:rPr>
              <a:t>Asya</a:t>
            </a:r>
            <a:r>
              <a:rPr lang="en-US" sz="800">
                <a:latin typeface="Arial"/>
                <a:cs typeface="Arial"/>
              </a:rPr>
              <a:t> </a:t>
            </a:r>
            <a:r>
              <a:rPr lang="en-US" sz="800" err="1">
                <a:latin typeface="Arial"/>
                <a:cs typeface="Arial"/>
              </a:rPr>
              <a:t>Ikizler</a:t>
            </a:r>
            <a:r>
              <a:rPr lang="en-US" sz="800">
                <a:latin typeface="Arial"/>
                <a:cs typeface="Arial"/>
              </a:rPr>
              <a:t>, 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29"/>
              </a:rPr>
              <a:t>Gernot Wagner</a:t>
            </a:r>
            <a:r>
              <a:rPr lang="en-US" sz="800"/>
              <a:t>. </a:t>
            </a:r>
            <a:r>
              <a:rPr lang="en-US" sz="800">
                <a:hlinkClick r:id="rId30"/>
              </a:rPr>
              <a:t>Share with attribution</a:t>
            </a:r>
            <a:r>
              <a:rPr lang="en-US" sz="800"/>
              <a:t>: </a:t>
            </a:r>
            <a:r>
              <a:rPr lang="en-US" sz="800" err="1"/>
              <a:t>Sayn</a:t>
            </a:r>
            <a:r>
              <a:rPr lang="en-US" sz="800"/>
              <a:t>-Wittgenstein </a:t>
            </a:r>
            <a:r>
              <a:rPr lang="en-US" sz="800" i="1"/>
              <a:t>et al., </a:t>
            </a:r>
            <a:r>
              <a:rPr lang="en-US" sz="800"/>
              <a:t>“</a:t>
            </a:r>
            <a:r>
              <a:rPr lang="en-US" sz="800">
                <a:hlinkClick r:id="rId31"/>
              </a:rPr>
              <a:t>Sustainable Proteins</a:t>
            </a:r>
            <a:r>
              <a:rPr lang="en-US" sz="800"/>
              <a:t>” (16 May 2025).</a:t>
            </a:r>
            <a:endParaRPr lang="en-US" sz="800">
              <a:solidFill>
                <a:srgbClr val="000000"/>
              </a:solidFill>
            </a:endParaRPr>
          </a:p>
        </p:txBody>
      </p:sp>
      <p:grpSp>
        <p:nvGrpSpPr>
          <p:cNvPr id="9" name="btfpColumnHeaderBox223027">
            <a:extLst>
              <a:ext uri="{FF2B5EF4-FFF2-40B4-BE49-F238E27FC236}">
                <a16:creationId xmlns:a16="http://schemas.microsoft.com/office/drawing/2014/main" id="{EAAD0EB1-2F8F-01B8-D24A-1A48EFB4A5A5}"/>
              </a:ext>
            </a:extLst>
          </p:cNvPr>
          <p:cNvGrpSpPr/>
          <p:nvPr>
            <p:custDataLst>
              <p:tags r:id="rId21"/>
            </p:custDataLst>
          </p:nvPr>
        </p:nvGrpSpPr>
        <p:grpSpPr>
          <a:xfrm>
            <a:off x="329181" y="1554480"/>
            <a:ext cx="8513170" cy="333387"/>
            <a:chOff x="6347188" y="1337865"/>
            <a:chExt cx="2477493" cy="333387"/>
          </a:xfrm>
        </p:grpSpPr>
        <p:sp>
          <p:nvSpPr>
            <p:cNvPr id="10" name="btfpColumnHeaderBoxText223027">
              <a:extLst>
                <a:ext uri="{FF2B5EF4-FFF2-40B4-BE49-F238E27FC236}">
                  <a16:creationId xmlns:a16="http://schemas.microsoft.com/office/drawing/2014/main" id="{FD8DE4DC-2D26-D61A-96D8-230709A4302B}"/>
                </a:ext>
              </a:extLst>
            </p:cNvPr>
            <p:cNvSpPr txBox="1"/>
            <p:nvPr/>
          </p:nvSpPr>
          <p:spPr bwMode="gray">
            <a:xfrm>
              <a:off x="6347188" y="1337865"/>
              <a:ext cx="2477492" cy="318997"/>
            </a:xfrm>
            <a:prstGeom prst="rect">
              <a:avLst/>
            </a:prstGeom>
            <a:noFill/>
          </p:spPr>
          <p:txBody>
            <a:bodyPr vert="horz" wrap="square" lIns="36036" tIns="36036" rIns="36036" bIns="36036" rtlCol="0" anchor="b">
              <a:spAutoFit/>
            </a:bodyPr>
            <a:lstStyle/>
            <a:p>
              <a:r>
                <a:rPr lang="en-US" sz="1600" b="1"/>
                <a:t>Alternative dairy products have gained consumers; alternative meat still struggles</a:t>
              </a:r>
              <a:endParaRPr lang="en-US" sz="1600" b="1">
                <a:solidFill>
                  <a:schemeClr val="tx1"/>
                </a:solidFill>
                <a:latin typeface="+mj-lt"/>
              </a:endParaRPr>
            </a:p>
          </p:txBody>
        </p:sp>
        <p:cxnSp>
          <p:nvCxnSpPr>
            <p:cNvPr id="11" name="btfpColumnHeaderBoxLine223027">
              <a:extLst>
                <a:ext uri="{FF2B5EF4-FFF2-40B4-BE49-F238E27FC236}">
                  <a16:creationId xmlns:a16="http://schemas.microsoft.com/office/drawing/2014/main" id="{A46F487D-CDD4-806E-69E7-287FE8691CD6}"/>
                </a:ext>
              </a:extLst>
            </p:cNvPr>
            <p:cNvCxnSpPr/>
            <p:nvPr/>
          </p:nvCxnSpPr>
          <p:spPr bwMode="gray">
            <a:xfrm>
              <a:off x="6347189" y="1671252"/>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D3AD7F04-F719-B726-38C2-73EBD1EB0581}"/>
              </a:ext>
            </a:extLst>
          </p:cNvPr>
          <p:cNvSpPr txBox="1"/>
          <p:nvPr/>
        </p:nvSpPr>
        <p:spPr bwMode="gray">
          <a:xfrm>
            <a:off x="9235440" y="1554480"/>
            <a:ext cx="2557971" cy="4331955"/>
          </a:xfrm>
          <a:prstGeom prst="rect">
            <a:avLst/>
          </a:prstGeom>
          <a:solidFill>
            <a:srgbClr val="E3E8EE"/>
          </a:solidFill>
        </p:spPr>
        <p:txBody>
          <a:bodyPr wrap="square" lIns="137160" tIns="137160" rIns="270000" bIns="137160" rtlCol="0">
            <a:spAutoFit/>
          </a:bodyPr>
          <a:lstStyle/>
          <a:p>
            <a:pPr marL="0" indent="0">
              <a:spcBef>
                <a:spcPts val="600"/>
              </a:spcBef>
              <a:buNone/>
            </a:pPr>
            <a:r>
              <a:rPr lang="en-US" sz="1250" b="1">
                <a:solidFill>
                  <a:schemeClr val="tx1"/>
                </a:solidFill>
                <a:cs typeface="Arial"/>
              </a:rPr>
              <a:t>Observations</a:t>
            </a:r>
            <a:endParaRPr lang="en-US" sz="1050"/>
          </a:p>
          <a:p>
            <a:pPr marL="171450" indent="-171450">
              <a:spcBef>
                <a:spcPts val="600"/>
              </a:spcBef>
              <a:buFont typeface="Arial" panose="020B0604020202020204" pitchFamily="34" charset="0"/>
              <a:buChar char="•"/>
            </a:pPr>
            <a:r>
              <a:rPr lang="en-US" sz="1050" b="1"/>
              <a:t>Alternative dairy: </a:t>
            </a:r>
            <a:r>
              <a:rPr lang="en-US" sz="1050"/>
              <a:t>Has appealed to mainstream consumers, with U.S. retail sales growing by 7% annually from 2020 to 2022. Success can be attributed to </a:t>
            </a:r>
            <a:r>
              <a:rPr lang="en-US" sz="1050" b="1"/>
              <a:t>product innovation and marketing strategies.</a:t>
            </a:r>
            <a:endParaRPr lang="en-US" sz="1050"/>
          </a:p>
          <a:p>
            <a:pPr marL="171450" indent="-171450">
              <a:spcBef>
                <a:spcPts val="600"/>
              </a:spcBef>
              <a:buFont typeface="Arial" panose="020B0604020202020204" pitchFamily="34" charset="0"/>
              <a:buChar char="•"/>
            </a:pPr>
            <a:r>
              <a:rPr lang="en-US" sz="1050" b="1"/>
              <a:t>Alternative meat</a:t>
            </a:r>
            <a:r>
              <a:rPr lang="en-US" sz="1050"/>
              <a:t>: Saw an annual decline of 1% from 2020 to 2022.</a:t>
            </a:r>
          </a:p>
          <a:p>
            <a:pPr marL="171450" indent="-171450">
              <a:spcBef>
                <a:spcPts val="600"/>
              </a:spcBef>
              <a:buFont typeface="Arial" panose="020B0604020202020204" pitchFamily="34" charset="0"/>
              <a:buChar char="•"/>
            </a:pPr>
            <a:r>
              <a:rPr lang="en-US" sz="1050"/>
              <a:t>Consumers </a:t>
            </a:r>
            <a:r>
              <a:rPr lang="en-US" sz="1050" b="1"/>
              <a:t>prioritize taste and health over sustainability </a:t>
            </a:r>
            <a:r>
              <a:rPr lang="en-US" sz="1050"/>
              <a:t>when purchasing food, meaning companies need to address these key concerns.</a:t>
            </a:r>
          </a:p>
          <a:p>
            <a:pPr marL="171450" indent="-171450">
              <a:spcBef>
                <a:spcPts val="600"/>
              </a:spcBef>
              <a:buFont typeface="Arial" panose="020B0604020202020204" pitchFamily="34" charset="0"/>
              <a:buChar char="•"/>
            </a:pPr>
            <a:r>
              <a:rPr lang="en-US" sz="1050"/>
              <a:t>Reaching customers remains a challenge. T</a:t>
            </a:r>
            <a:r>
              <a:rPr lang="en-US" sz="1050">
                <a:solidFill>
                  <a:schemeClr val="tx1"/>
                </a:solidFill>
              </a:rPr>
              <a:t>he industry needs to take </a:t>
            </a:r>
            <a:r>
              <a:rPr lang="en-US" sz="1050" b="1">
                <a:solidFill>
                  <a:schemeClr val="tx1"/>
                </a:solidFill>
              </a:rPr>
              <a:t>different approaches </a:t>
            </a:r>
            <a:r>
              <a:rPr lang="en-US" sz="1050">
                <a:solidFill>
                  <a:schemeClr val="tx1"/>
                </a:solidFill>
              </a:rPr>
              <a:t>and invest in </a:t>
            </a:r>
            <a:r>
              <a:rPr lang="en-US" sz="1050" b="1">
                <a:solidFill>
                  <a:schemeClr val="tx1"/>
                </a:solidFill>
              </a:rPr>
              <a:t>further product innovation and marketing </a:t>
            </a:r>
            <a:r>
              <a:rPr lang="en-US" sz="1050">
                <a:solidFill>
                  <a:schemeClr val="tx1"/>
                </a:solidFill>
              </a:rPr>
              <a:t>to bring alternative meat to the customer’s table.</a:t>
            </a:r>
          </a:p>
        </p:txBody>
      </p:sp>
      <p:sp>
        <p:nvSpPr>
          <p:cNvPr id="26" name="Rectangular Callout 25">
            <a:extLst>
              <a:ext uri="{FF2B5EF4-FFF2-40B4-BE49-F238E27FC236}">
                <a16:creationId xmlns:a16="http://schemas.microsoft.com/office/drawing/2014/main" id="{6BD46E92-BFF4-0ABD-D55A-9FEFD05FFDC5}"/>
              </a:ext>
            </a:extLst>
          </p:cNvPr>
          <p:cNvSpPr/>
          <p:nvPr/>
        </p:nvSpPr>
        <p:spPr bwMode="gray">
          <a:xfrm>
            <a:off x="6680200" y="2454275"/>
            <a:ext cx="877888" cy="454025"/>
          </a:xfrm>
          <a:prstGeom prst="wedgeRectCallout">
            <a:avLst>
              <a:gd name="adj1" fmla="val 2604"/>
              <a:gd name="adj2" fmla="val 107855"/>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pPr defTabSz="711200"/>
            <a:r>
              <a:rPr lang="en-US" sz="1000">
                <a:solidFill>
                  <a:schemeClr val="bg1"/>
                </a:solidFill>
                <a:latin typeface="Arial"/>
              </a:rPr>
              <a:t>Almost flat since 2020</a:t>
            </a:r>
          </a:p>
        </p:txBody>
      </p:sp>
      <p:sp>
        <p:nvSpPr>
          <p:cNvPr id="27" name="Rectangular Callout 26">
            <a:extLst>
              <a:ext uri="{FF2B5EF4-FFF2-40B4-BE49-F238E27FC236}">
                <a16:creationId xmlns:a16="http://schemas.microsoft.com/office/drawing/2014/main" id="{71231D83-0807-CCED-A9FA-A7B03DA18970}"/>
              </a:ext>
            </a:extLst>
          </p:cNvPr>
          <p:cNvSpPr/>
          <p:nvPr/>
        </p:nvSpPr>
        <p:spPr bwMode="gray">
          <a:xfrm>
            <a:off x="809625" y="2822575"/>
            <a:ext cx="1154113" cy="454025"/>
          </a:xfrm>
          <a:prstGeom prst="wedgeRectCallout">
            <a:avLst>
              <a:gd name="adj1" fmla="val 76627"/>
              <a:gd name="adj2" fmla="val 33311"/>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pPr defTabSz="711200"/>
            <a:r>
              <a:rPr lang="en-US" sz="1000">
                <a:solidFill>
                  <a:schemeClr val="bg1"/>
                </a:solidFill>
                <a:latin typeface="Arial"/>
              </a:rPr>
              <a:t>Total alternative proteins market</a:t>
            </a:r>
          </a:p>
        </p:txBody>
      </p:sp>
      <p:sp>
        <p:nvSpPr>
          <p:cNvPr id="3" name="Chevron 8">
            <a:extLst>
              <a:ext uri="{FF2B5EF4-FFF2-40B4-BE49-F238E27FC236}">
                <a16:creationId xmlns:a16="http://schemas.microsoft.com/office/drawing/2014/main" id="{7FCB6051-2D8A-1379-1211-CF41C81FB21F}"/>
              </a:ext>
            </a:extLst>
          </p:cNvPr>
          <p:cNvSpPr/>
          <p:nvPr/>
        </p:nvSpPr>
        <p:spPr bwMode="gray">
          <a:xfrm>
            <a:off x="1969718" y="25336"/>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Dietary Shift</a:t>
            </a:r>
          </a:p>
        </p:txBody>
      </p:sp>
    </p:spTree>
    <p:extLst>
      <p:ext uri="{BB962C8B-B14F-4D97-AF65-F5344CB8AC3E}">
        <p14:creationId xmlns:p14="http://schemas.microsoft.com/office/powerpoint/2010/main" val="1827769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39E2E-2B0F-56EE-2EB8-DD70F0058511}"/>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A5220A46-9C7C-C5A4-F953-54137D31643E}"/>
              </a:ext>
            </a:extLst>
          </p:cNvPr>
          <p:cNvGraphicFramePr>
            <a:graphicFrameLocks noChangeAspect="1"/>
          </p:cNvGraphicFramePr>
          <p:nvPr>
            <p:custDataLst>
              <p:tags r:id="rId2"/>
            </p:custDataLst>
            <p:extLst>
              <p:ext uri="{D42A27DB-BD31-4B8C-83A1-F6EECF244321}">
                <p14:modId xmlns:p14="http://schemas.microsoft.com/office/powerpoint/2010/main" val="343300219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45062" name="think-cell Slide" r:id="rId11" imgW="7772400" imgH="10058400" progId="TCLayout.ActiveDocument.1">
                  <p:embed/>
                </p:oleObj>
              </mc:Choice>
              <mc:Fallback>
                <p:oleObj name="think-cell Slide" r:id="rId11" imgW="7772400" imgH="10058400" progId="TCLayout.ActiveDocument.1">
                  <p:embed/>
                  <p:pic>
                    <p:nvPicPr>
                      <p:cNvPr id="8" name="think-cell data - do not delete" hidden="1">
                        <a:extLst>
                          <a:ext uri="{FF2B5EF4-FFF2-40B4-BE49-F238E27FC236}">
                            <a16:creationId xmlns:a16="http://schemas.microsoft.com/office/drawing/2014/main" id="{A5220A46-9C7C-C5A4-F953-54137D31643E}"/>
                          </a:ext>
                        </a:extLst>
                      </p:cNvPr>
                      <p:cNvPicPr/>
                      <p:nvPr/>
                    </p:nvPicPr>
                    <p:blipFill>
                      <a:blip r:embed="rId12"/>
                      <a:stretch>
                        <a:fillRect/>
                      </a:stretch>
                    </p:blipFill>
                    <p:spPr>
                      <a:xfrm>
                        <a:off x="1588" y="1588"/>
                        <a:ext cx="1227" cy="1588"/>
                      </a:xfrm>
                      <a:prstGeom prst="rect">
                        <a:avLst/>
                      </a:prstGeom>
                    </p:spPr>
                  </p:pic>
                </p:oleObj>
              </mc:Fallback>
            </mc:AlternateContent>
          </a:graphicData>
        </a:graphic>
      </p:graphicFrame>
      <p:sp>
        <p:nvSpPr>
          <p:cNvPr id="3" name="Rectangular Callout 2">
            <a:extLst>
              <a:ext uri="{FF2B5EF4-FFF2-40B4-BE49-F238E27FC236}">
                <a16:creationId xmlns:a16="http://schemas.microsoft.com/office/drawing/2014/main" id="{4F9F6269-53A5-308F-7075-4261AB2CCB85}"/>
              </a:ext>
            </a:extLst>
          </p:cNvPr>
          <p:cNvSpPr/>
          <p:nvPr/>
        </p:nvSpPr>
        <p:spPr bwMode="gray">
          <a:xfrm>
            <a:off x="1352550" y="5270798"/>
            <a:ext cx="738188" cy="299442"/>
          </a:xfrm>
          <a:prstGeom prst="wedgeRectCallout">
            <a:avLst>
              <a:gd name="adj1" fmla="val 71831"/>
              <a:gd name="adj2" fmla="val -1013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endParaRPr lang="en-US" sz="1000">
              <a:solidFill>
                <a:schemeClr val="accent1"/>
              </a:solidFill>
              <a:effectLst/>
              <a:latin typeface="Helvetica" pitchFamily="2" charset="0"/>
            </a:endParaRPr>
          </a:p>
        </p:txBody>
      </p:sp>
      <p:sp>
        <p:nvSpPr>
          <p:cNvPr id="2" name="Title 1">
            <a:extLst>
              <a:ext uri="{FF2B5EF4-FFF2-40B4-BE49-F238E27FC236}">
                <a16:creationId xmlns:a16="http://schemas.microsoft.com/office/drawing/2014/main" id="{C5DD2DE4-50CD-338D-360C-9D96ACCA616E}"/>
              </a:ext>
            </a:extLst>
          </p:cNvPr>
          <p:cNvSpPr>
            <a:spLocks noGrp="1"/>
          </p:cNvSpPr>
          <p:nvPr>
            <p:ph type="title"/>
          </p:nvPr>
        </p:nvSpPr>
        <p:spPr>
          <a:xfrm>
            <a:off x="329184" y="520004"/>
            <a:ext cx="11531600" cy="882788"/>
          </a:xfrm>
        </p:spPr>
        <p:txBody>
          <a:bodyPr vert="horz">
            <a:noAutofit/>
          </a:bodyPr>
          <a:lstStyle/>
          <a:p>
            <a:r>
              <a:rPr lang="en-US">
                <a:effectLst/>
              </a:rPr>
              <a:t>A consumer-centric approach by brands is critical to achieving market share growth in alternat</a:t>
            </a:r>
            <a:r>
              <a:rPr lang="en-US"/>
              <a:t>ive meat products</a:t>
            </a:r>
            <a:endParaRPr lang="en-US">
              <a:effectLst/>
            </a:endParaRPr>
          </a:p>
        </p:txBody>
      </p:sp>
      <p:sp>
        <p:nvSpPr>
          <p:cNvPr id="7" name="Pentagon 6">
            <a:extLst>
              <a:ext uri="{FF2B5EF4-FFF2-40B4-BE49-F238E27FC236}">
                <a16:creationId xmlns:a16="http://schemas.microsoft.com/office/drawing/2014/main" id="{59E040F7-D3A2-F03C-867F-64503F4A14E2}"/>
              </a:ext>
            </a:extLst>
          </p:cNvPr>
          <p:cNvSpPr/>
          <p:nvPr/>
        </p:nvSpPr>
        <p:spPr bwMode="gray">
          <a:xfrm>
            <a:off x="32754" y="25336"/>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Solutions</a:t>
            </a:r>
          </a:p>
        </p:txBody>
      </p:sp>
      <p:sp>
        <p:nvSpPr>
          <p:cNvPr id="10" name="Chevron 9">
            <a:extLst>
              <a:ext uri="{FF2B5EF4-FFF2-40B4-BE49-F238E27FC236}">
                <a16:creationId xmlns:a16="http://schemas.microsoft.com/office/drawing/2014/main" id="{74662CC6-CEF4-76F1-E2DF-C48FBCC50CA1}"/>
              </a:ext>
            </a:extLst>
          </p:cNvPr>
          <p:cNvSpPr/>
          <p:nvPr/>
        </p:nvSpPr>
        <p:spPr bwMode="gray">
          <a:xfrm>
            <a:off x="3894052" y="25336"/>
            <a:ext cx="1975828" cy="359675"/>
          </a:xfrm>
          <a:prstGeom prst="chevron">
            <a:avLst>
              <a:gd name="adj" fmla="val 23887"/>
            </a:avLst>
          </a:prstGeom>
          <a:solidFill>
            <a:srgbClr val="1A8193">
              <a:alpha val="8117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Alternative Proteins</a:t>
            </a:r>
          </a:p>
        </p:txBody>
      </p:sp>
      <p:sp>
        <p:nvSpPr>
          <p:cNvPr id="14" name="btfpNotesBox292759">
            <a:extLst>
              <a:ext uri="{FF2B5EF4-FFF2-40B4-BE49-F238E27FC236}">
                <a16:creationId xmlns:a16="http://schemas.microsoft.com/office/drawing/2014/main" id="{C5F3E9B2-E7DC-8516-4400-92A38716058B}"/>
              </a:ext>
            </a:extLst>
          </p:cNvPr>
          <p:cNvSpPr txBox="1"/>
          <p:nvPr>
            <p:custDataLst>
              <p:tags r:id="rId3"/>
            </p:custDataLst>
          </p:nvPr>
        </p:nvSpPr>
        <p:spPr bwMode="gray">
          <a:xfrm>
            <a:off x="330198" y="6419088"/>
            <a:ext cx="9148653" cy="369332"/>
          </a:xfrm>
          <a:prstGeom prst="rect">
            <a:avLst/>
          </a:prstGeom>
          <a:noFill/>
        </p:spPr>
        <p:txBody>
          <a:bodyPr vert="horz" wrap="square" lIns="0" tIns="0" rIns="0" bIns="0" rtlCol="0" anchor="b">
            <a:spAutoFit/>
          </a:bodyPr>
          <a:lstStyle/>
          <a:p>
            <a:pPr marL="0" indent="0">
              <a:buNone/>
            </a:pPr>
            <a:r>
              <a:rPr lang="en-US" sz="800">
                <a:solidFill>
                  <a:srgbClr val="000000"/>
                </a:solidFill>
              </a:rPr>
              <a:t>Sources: BCG, </a:t>
            </a:r>
            <a:r>
              <a:rPr lang="en-US" sz="800">
                <a:solidFill>
                  <a:srgbClr val="000000"/>
                </a:solidFill>
                <a:hlinkClick r:id="rId13"/>
              </a:rPr>
              <a:t>Taking Alternative Proteins Mainstream</a:t>
            </a:r>
            <a:r>
              <a:rPr lang="en-US" sz="800">
                <a:solidFill>
                  <a:srgbClr val="000000"/>
                </a:solidFill>
              </a:rPr>
              <a:t> (2023); </a:t>
            </a:r>
            <a:r>
              <a:rPr lang="en-US" sz="800">
                <a:solidFill>
                  <a:srgbClr val="000000"/>
                </a:solidFill>
                <a:cs typeface="Arial" panose="020B0604020202020204" pitchFamily="34" charset="0"/>
              </a:rPr>
              <a:t>McKinsey, </a:t>
            </a:r>
            <a:r>
              <a:rPr lang="en-US" sz="800" b="0" i="0">
                <a:effectLst/>
                <a:hlinkClick r:id="rId14"/>
              </a:rPr>
              <a:t>Novel proteins: Consumer appetite for sustainably made ingredients</a:t>
            </a:r>
            <a:r>
              <a:rPr lang="en-US" sz="800" b="0" i="0">
                <a:effectLst/>
              </a:rPr>
              <a:t> (2024); </a:t>
            </a:r>
            <a:r>
              <a:rPr lang="en-US" sz="800">
                <a:solidFill>
                  <a:srgbClr val="000000"/>
                </a:solidFill>
              </a:rPr>
              <a:t>CKI insights informed by expert and industry engagement (2024).</a:t>
            </a:r>
          </a:p>
          <a:p>
            <a:r>
              <a:rPr lang="en-US" sz="800">
                <a:solidFill>
                  <a:srgbClr val="000000"/>
                </a:solidFill>
              </a:rPr>
              <a:t>Credit: </a:t>
            </a:r>
            <a:r>
              <a:rPr lang="en-US" sz="800" err="1">
                <a:solidFill>
                  <a:srgbClr val="000000"/>
                </a:solidFill>
                <a:cs typeface="Arial"/>
              </a:rPr>
              <a:t>Asya</a:t>
            </a:r>
            <a:r>
              <a:rPr lang="en-US" sz="800">
                <a:solidFill>
                  <a:srgbClr val="000000"/>
                </a:solidFill>
                <a:cs typeface="Arial"/>
              </a:rPr>
              <a:t> </a:t>
            </a:r>
            <a:r>
              <a:rPr lang="en-US" sz="800" err="1">
                <a:solidFill>
                  <a:srgbClr val="000000"/>
                </a:solidFill>
                <a:cs typeface="Arial"/>
              </a:rPr>
              <a:t>Ikizler</a:t>
            </a:r>
            <a:r>
              <a:rPr lang="en-US" sz="800">
                <a:solidFill>
                  <a:srgbClr val="000000"/>
                </a:solidFill>
                <a:cs typeface="Arial"/>
              </a:rPr>
              <a:t>, Friedrich </a:t>
            </a:r>
            <a:r>
              <a:rPr lang="en-US" sz="800" err="1">
                <a:solidFill>
                  <a:srgbClr val="000000"/>
                </a:solidFill>
                <a:cs typeface="Arial"/>
              </a:rPr>
              <a:t>Sayn</a:t>
            </a:r>
            <a:r>
              <a:rPr lang="en-US" sz="800">
                <a:solidFill>
                  <a:srgbClr val="000000"/>
                </a:solidFill>
                <a:cs typeface="Arial"/>
              </a:rPr>
              <a:t>-Wittgenstein,</a:t>
            </a:r>
            <a:r>
              <a:rPr lang="en-US" sz="800"/>
              <a:t> and </a:t>
            </a:r>
            <a:r>
              <a:rPr lang="en-US" sz="800">
                <a:hlinkClick r:id="rId15"/>
              </a:rPr>
              <a:t>Gernot Wagner</a:t>
            </a:r>
            <a:r>
              <a:rPr lang="en-US" sz="800"/>
              <a:t>. </a:t>
            </a:r>
            <a:r>
              <a:rPr lang="en-US" sz="800">
                <a:hlinkClick r:id="rId16"/>
              </a:rPr>
              <a:t>Share with attribution</a:t>
            </a:r>
            <a:r>
              <a:rPr lang="en-US" sz="800"/>
              <a:t>: </a:t>
            </a:r>
            <a:r>
              <a:rPr lang="en-US" sz="800" err="1"/>
              <a:t>Sayn</a:t>
            </a:r>
            <a:r>
              <a:rPr lang="en-US" sz="800"/>
              <a:t>-Wittgenstein </a:t>
            </a:r>
            <a:r>
              <a:rPr lang="en-US" sz="800" i="1"/>
              <a:t>et al., </a:t>
            </a:r>
            <a:r>
              <a:rPr lang="en-US" sz="800"/>
              <a:t>“</a:t>
            </a:r>
            <a:r>
              <a:rPr lang="en-US" sz="800">
                <a:hlinkClick r:id="rId17"/>
              </a:rPr>
              <a:t>Sustainable Proteins</a:t>
            </a:r>
            <a:r>
              <a:rPr lang="en-US" sz="800"/>
              <a:t>” (16 May 2025).</a:t>
            </a:r>
            <a:endParaRPr lang="en-US" sz="800">
              <a:solidFill>
                <a:srgbClr val="000000"/>
              </a:solidFill>
            </a:endParaRPr>
          </a:p>
        </p:txBody>
      </p:sp>
      <p:graphicFrame>
        <p:nvGraphicFramePr>
          <p:cNvPr id="16" name="Chart 15">
            <a:extLst>
              <a:ext uri="{FF2B5EF4-FFF2-40B4-BE49-F238E27FC236}">
                <a16:creationId xmlns:a16="http://schemas.microsoft.com/office/drawing/2014/main" id="{0B4290C5-B528-0174-6A4A-B8D4C94191EB}"/>
              </a:ext>
            </a:extLst>
          </p:cNvPr>
          <p:cNvGraphicFramePr/>
          <p:nvPr>
            <p:custDataLst>
              <p:tags r:id="rId4"/>
            </p:custDataLst>
            <p:extLst>
              <p:ext uri="{D42A27DB-BD31-4B8C-83A1-F6EECF244321}">
                <p14:modId xmlns:p14="http://schemas.microsoft.com/office/powerpoint/2010/main" val="2220389014"/>
              </p:ext>
            </p:extLst>
          </p:nvPr>
        </p:nvGraphicFramePr>
        <p:xfrm>
          <a:off x="1387475" y="2230438"/>
          <a:ext cx="2681288" cy="2840037"/>
        </p:xfrm>
        <a:graphic>
          <a:graphicData uri="http://schemas.openxmlformats.org/drawingml/2006/chart">
            <c:chart xmlns:c="http://schemas.openxmlformats.org/drawingml/2006/chart" xmlns:r="http://schemas.openxmlformats.org/officeDocument/2006/relationships" r:id="rId18"/>
          </a:graphicData>
        </a:graphic>
      </p:graphicFrame>
      <p:sp>
        <p:nvSpPr>
          <p:cNvPr id="11" name="Text Placeholder 10">
            <a:extLst>
              <a:ext uri="{FF2B5EF4-FFF2-40B4-BE49-F238E27FC236}">
                <a16:creationId xmlns:a16="http://schemas.microsoft.com/office/drawing/2014/main" id="{02755465-7E5F-AC3A-7D7C-8D88E86A913C}"/>
              </a:ext>
            </a:extLst>
          </p:cNvPr>
          <p:cNvSpPr txBox="1">
            <a:spLocks/>
          </p:cNvSpPr>
          <p:nvPr>
            <p:custDataLst>
              <p:tags r:id="rId5"/>
            </p:custDataLst>
          </p:nvPr>
        </p:nvSpPr>
        <p:spPr bwMode="auto">
          <a:xfrm>
            <a:off x="3784600" y="3871913"/>
            <a:ext cx="766763"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100"/>
              <a:t>Mainstream </a:t>
            </a:r>
          </a:p>
          <a:p>
            <a:pPr marL="0" indent="0">
              <a:spcBef>
                <a:spcPct val="0"/>
              </a:spcBef>
              <a:spcAft>
                <a:spcPct val="0"/>
              </a:spcAft>
              <a:buNone/>
            </a:pPr>
            <a:r>
              <a:rPr lang="en-US" altLang="en-US" sz="1100"/>
              <a:t>consumers</a:t>
            </a:r>
            <a:endParaRPr lang="en-US" sz="1100"/>
          </a:p>
        </p:txBody>
      </p:sp>
      <p:sp>
        <p:nvSpPr>
          <p:cNvPr id="12" name="Text Placeholder 10">
            <a:extLst>
              <a:ext uri="{FF2B5EF4-FFF2-40B4-BE49-F238E27FC236}">
                <a16:creationId xmlns:a16="http://schemas.microsoft.com/office/drawing/2014/main" id="{CE0E7E3D-65B5-EEB4-8ACD-73344E0027B0}"/>
              </a:ext>
            </a:extLst>
          </p:cNvPr>
          <p:cNvSpPr txBox="1">
            <a:spLocks/>
          </p:cNvSpPr>
          <p:nvPr>
            <p:custDataLst>
              <p:tags r:id="rId6"/>
            </p:custDataLst>
          </p:nvPr>
        </p:nvSpPr>
        <p:spPr bwMode="auto">
          <a:xfrm>
            <a:off x="957263" y="3871913"/>
            <a:ext cx="714375"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n-US" altLang="en-US" sz="1100"/>
              <a:t>Core </a:t>
            </a:r>
          </a:p>
          <a:p>
            <a:pPr marL="0" indent="0" algn="r">
              <a:spcBef>
                <a:spcPct val="0"/>
              </a:spcBef>
              <a:spcAft>
                <a:spcPct val="0"/>
              </a:spcAft>
              <a:buNone/>
            </a:pPr>
            <a:r>
              <a:rPr lang="en-US" altLang="en-US" sz="1100"/>
              <a:t>consumers</a:t>
            </a:r>
            <a:endParaRPr lang="en-US" sz="1100"/>
          </a:p>
        </p:txBody>
      </p:sp>
      <p:sp>
        <p:nvSpPr>
          <p:cNvPr id="13" name="Text Placeholder 10">
            <a:extLst>
              <a:ext uri="{FF2B5EF4-FFF2-40B4-BE49-F238E27FC236}">
                <a16:creationId xmlns:a16="http://schemas.microsoft.com/office/drawing/2014/main" id="{CABDC1E1-CE03-ACBE-D7AC-9B93B5C96A8B}"/>
              </a:ext>
            </a:extLst>
          </p:cNvPr>
          <p:cNvSpPr txBox="1">
            <a:spLocks/>
          </p:cNvSpPr>
          <p:nvPr>
            <p:custDataLst>
              <p:tags r:id="rId7"/>
            </p:custDataLst>
          </p:nvPr>
        </p:nvSpPr>
        <p:spPr bwMode="auto">
          <a:xfrm>
            <a:off x="1304925" y="2436813"/>
            <a:ext cx="831850"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r>
              <a:rPr lang="en-US" altLang="en-US" sz="1100"/>
              <a:t>Unconcerned </a:t>
            </a:r>
            <a:br>
              <a:rPr lang="en-US" altLang="en-US" sz="1100"/>
            </a:br>
            <a:r>
              <a:rPr lang="en-US" altLang="en-US" sz="1100"/>
              <a:t>consumers</a:t>
            </a:r>
            <a:endParaRPr lang="en-US" sz="1100"/>
          </a:p>
        </p:txBody>
      </p:sp>
      <p:sp>
        <p:nvSpPr>
          <p:cNvPr id="40" name="Rectangular Callout 39">
            <a:extLst>
              <a:ext uri="{FF2B5EF4-FFF2-40B4-BE49-F238E27FC236}">
                <a16:creationId xmlns:a16="http://schemas.microsoft.com/office/drawing/2014/main" id="{7A2C37A9-6644-C4A4-435A-3E898AA6F329}"/>
              </a:ext>
            </a:extLst>
          </p:cNvPr>
          <p:cNvSpPr/>
          <p:nvPr/>
        </p:nvSpPr>
        <p:spPr bwMode="gray">
          <a:xfrm>
            <a:off x="976313" y="4964114"/>
            <a:ext cx="1755775" cy="1222375"/>
          </a:xfrm>
          <a:prstGeom prst="wedgeRectCallout">
            <a:avLst>
              <a:gd name="adj1" fmla="val 30574"/>
              <a:gd name="adj2" fmla="val -75548"/>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pPr defTabSz="711200"/>
            <a:r>
              <a:rPr lang="en-US" sz="1000">
                <a:solidFill>
                  <a:schemeClr val="bg1"/>
                </a:solidFill>
                <a:latin typeface="Arial"/>
              </a:rPr>
              <a:t>Key segment to focus on </a:t>
            </a:r>
            <a:br>
              <a:rPr lang="en-US" sz="1000">
                <a:solidFill>
                  <a:schemeClr val="bg1"/>
                </a:solidFill>
                <a:latin typeface="Arial"/>
              </a:rPr>
            </a:br>
            <a:r>
              <a:rPr lang="en-US" sz="1000">
                <a:solidFill>
                  <a:schemeClr val="bg1"/>
                </a:solidFill>
                <a:latin typeface="Arial"/>
              </a:rPr>
              <a:t>to drive growth in the alternative proteins sector:</a:t>
            </a:r>
          </a:p>
          <a:p>
            <a:pPr marL="171450" indent="-171450" defTabSz="711200">
              <a:buFont typeface="Arial" panose="020B0604020202020204" pitchFamily="34" charset="0"/>
              <a:buChar char="•"/>
            </a:pPr>
            <a:r>
              <a:rPr lang="en-US" sz="1000">
                <a:solidFill>
                  <a:schemeClr val="bg1"/>
                </a:solidFill>
                <a:latin typeface="Arial"/>
              </a:rPr>
              <a:t>Sustainability is not top priority</a:t>
            </a:r>
          </a:p>
          <a:p>
            <a:pPr marL="171450" indent="-171450" defTabSz="711200">
              <a:buFont typeface="Arial" panose="020B0604020202020204" pitchFamily="34" charset="0"/>
              <a:buChar char="•"/>
            </a:pPr>
            <a:r>
              <a:rPr lang="en-US" sz="1000">
                <a:solidFill>
                  <a:schemeClr val="bg1"/>
                </a:solidFill>
                <a:latin typeface="Arial"/>
              </a:rPr>
              <a:t>Taste and price are main barriers</a:t>
            </a:r>
          </a:p>
        </p:txBody>
      </p:sp>
      <p:grpSp>
        <p:nvGrpSpPr>
          <p:cNvPr id="51" name="btfpColumnHeaderBox223027">
            <a:extLst>
              <a:ext uri="{FF2B5EF4-FFF2-40B4-BE49-F238E27FC236}">
                <a16:creationId xmlns:a16="http://schemas.microsoft.com/office/drawing/2014/main" id="{CB89EB56-8706-3D27-25AB-9B80696C79A4}"/>
              </a:ext>
            </a:extLst>
          </p:cNvPr>
          <p:cNvGrpSpPr/>
          <p:nvPr>
            <p:custDataLst>
              <p:tags r:id="rId8"/>
            </p:custDataLst>
          </p:nvPr>
        </p:nvGrpSpPr>
        <p:grpSpPr>
          <a:xfrm>
            <a:off x="280717" y="1429264"/>
            <a:ext cx="10449394" cy="318997"/>
            <a:chOff x="6307760" y="2641749"/>
            <a:chExt cx="2561845" cy="318997"/>
          </a:xfrm>
        </p:grpSpPr>
        <p:sp>
          <p:nvSpPr>
            <p:cNvPr id="52" name="btfpColumnHeaderBoxText223027">
              <a:extLst>
                <a:ext uri="{FF2B5EF4-FFF2-40B4-BE49-F238E27FC236}">
                  <a16:creationId xmlns:a16="http://schemas.microsoft.com/office/drawing/2014/main" id="{107E017D-C8B7-2EF8-46F4-DB0E5E9A8D20}"/>
                </a:ext>
              </a:extLst>
            </p:cNvPr>
            <p:cNvSpPr txBox="1"/>
            <p:nvPr/>
          </p:nvSpPr>
          <p:spPr bwMode="gray">
            <a:xfrm>
              <a:off x="6319643" y="2641749"/>
              <a:ext cx="2549962" cy="318997"/>
            </a:xfrm>
            <a:prstGeom prst="rect">
              <a:avLst/>
            </a:prstGeom>
            <a:noFill/>
          </p:spPr>
          <p:txBody>
            <a:bodyPr vert="horz" wrap="none" lIns="36036" tIns="36036" rIns="36036" bIns="36036" rtlCol="0" anchor="b">
              <a:spAutoFit/>
            </a:bodyPr>
            <a:lstStyle/>
            <a:p>
              <a:r>
                <a:rPr lang="en-US" sz="1600" b="1">
                  <a:effectLst/>
                  <a:latin typeface="+mj-lt"/>
                </a:rPr>
                <a:t>Mainstream consumers and easy wins should be the primary targets to accelerate market share growth</a:t>
              </a:r>
              <a:endParaRPr lang="en-US" sz="1600" b="1">
                <a:solidFill>
                  <a:schemeClr val="tx1"/>
                </a:solidFill>
                <a:latin typeface="+mj-lt"/>
              </a:endParaRPr>
            </a:p>
          </p:txBody>
        </p:sp>
        <p:cxnSp>
          <p:nvCxnSpPr>
            <p:cNvPr id="53" name="btfpColumnHeaderBoxLine223027">
              <a:extLst>
                <a:ext uri="{FF2B5EF4-FFF2-40B4-BE49-F238E27FC236}">
                  <a16:creationId xmlns:a16="http://schemas.microsoft.com/office/drawing/2014/main" id="{A1D5E8EA-2155-8FA2-2984-17D13BD40643}"/>
                </a:ext>
              </a:extLst>
            </p:cNvPr>
            <p:cNvCxnSpPr>
              <a:cxnSpLocks/>
            </p:cNvCxnSpPr>
            <p:nvPr/>
          </p:nvCxnSpPr>
          <p:spPr bwMode="gray">
            <a:xfrm>
              <a:off x="6307760" y="2946490"/>
              <a:ext cx="2533166"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59" name="btfpColumnHeaderBoxText223027">
            <a:extLst>
              <a:ext uri="{FF2B5EF4-FFF2-40B4-BE49-F238E27FC236}">
                <a16:creationId xmlns:a16="http://schemas.microsoft.com/office/drawing/2014/main" id="{7B736E45-F551-5698-24C1-DD663D6644B5}"/>
              </a:ext>
            </a:extLst>
          </p:cNvPr>
          <p:cNvSpPr txBox="1"/>
          <p:nvPr/>
        </p:nvSpPr>
        <p:spPr bwMode="gray">
          <a:xfrm>
            <a:off x="639763" y="1843088"/>
            <a:ext cx="3287713" cy="287338"/>
          </a:xfrm>
          <a:prstGeom prst="rect">
            <a:avLst/>
          </a:prstGeom>
          <a:noFill/>
        </p:spPr>
        <p:txBody>
          <a:bodyPr vert="horz" wrap="square" lIns="36036" tIns="36036" rIns="36036" bIns="36036" rtlCol="0" anchor="b">
            <a:spAutoFit/>
          </a:bodyPr>
          <a:lstStyle/>
          <a:p>
            <a:r>
              <a:rPr lang="en-US" sz="1400" b="1">
                <a:latin typeface="Helvetica" pitchFamily="2" charset="0"/>
              </a:rPr>
              <a:t>Know who they are…</a:t>
            </a:r>
            <a:endParaRPr lang="en-US" sz="1400" b="1"/>
          </a:p>
        </p:txBody>
      </p:sp>
      <p:sp>
        <p:nvSpPr>
          <p:cNvPr id="63" name="TextBox 62">
            <a:extLst>
              <a:ext uri="{FF2B5EF4-FFF2-40B4-BE49-F238E27FC236}">
                <a16:creationId xmlns:a16="http://schemas.microsoft.com/office/drawing/2014/main" id="{A9C1DA73-A78C-84EA-ED40-0391AEADB46D}"/>
              </a:ext>
            </a:extLst>
          </p:cNvPr>
          <p:cNvSpPr txBox="1"/>
          <p:nvPr/>
        </p:nvSpPr>
        <p:spPr bwMode="gray">
          <a:xfrm>
            <a:off x="7073092" y="4547442"/>
            <a:ext cx="4491225" cy="1682512"/>
          </a:xfrm>
          <a:prstGeom prst="rect">
            <a:avLst/>
          </a:prstGeom>
          <a:solidFill>
            <a:schemeClr val="bg1"/>
          </a:solidFill>
        </p:spPr>
        <p:txBody>
          <a:bodyPr wrap="square">
            <a:spAutoFit/>
          </a:bodyPr>
          <a:lstStyle/>
          <a:p>
            <a:pPr marL="0" indent="0">
              <a:spcBef>
                <a:spcPts val="400"/>
              </a:spcBef>
              <a:buNone/>
            </a:pPr>
            <a:r>
              <a:rPr lang="en-US" sz="1200" b="1">
                <a:solidFill>
                  <a:schemeClr val="tx1"/>
                </a:solidFill>
              </a:rPr>
              <a:t>Focus on easy wins and unexplored markets where consumer resistance is lowest:</a:t>
            </a:r>
            <a:endParaRPr lang="en-US" sz="1200">
              <a:solidFill>
                <a:schemeClr val="tx1"/>
              </a:solidFill>
            </a:endParaRPr>
          </a:p>
          <a:p>
            <a:pPr marL="171450" indent="-171450">
              <a:spcBef>
                <a:spcPts val="400"/>
              </a:spcBef>
              <a:spcAft>
                <a:spcPts val="300"/>
              </a:spcAft>
              <a:buFont typeface="Arial" panose="020B0604020202020204" pitchFamily="34" charset="0"/>
              <a:buChar char="•"/>
            </a:pPr>
            <a:r>
              <a:rPr lang="en-US" sz="1100" b="1">
                <a:solidFill>
                  <a:schemeClr val="tx1"/>
                </a:solidFill>
              </a:rPr>
              <a:t>Frozen foods </a:t>
            </a:r>
            <a:r>
              <a:rPr lang="en-US" sz="1100">
                <a:solidFill>
                  <a:schemeClr val="tx1"/>
                </a:solidFill>
              </a:rPr>
              <a:t>with meat as a side ingredient</a:t>
            </a:r>
          </a:p>
          <a:p>
            <a:pPr marL="171450" indent="-171450">
              <a:spcAft>
                <a:spcPts val="300"/>
              </a:spcAft>
              <a:buFont typeface="Arial" panose="020B0604020202020204" pitchFamily="34" charset="0"/>
              <a:buChar char="•"/>
            </a:pPr>
            <a:r>
              <a:rPr lang="en-US" sz="1100" b="1">
                <a:solidFill>
                  <a:schemeClr val="tx1"/>
                </a:solidFill>
              </a:rPr>
              <a:t>Ultraprocessed meat</a:t>
            </a:r>
          </a:p>
          <a:p>
            <a:pPr marL="171450" indent="-171450">
              <a:spcAft>
                <a:spcPts val="300"/>
              </a:spcAft>
              <a:buFont typeface="Arial" panose="020B0604020202020204" pitchFamily="34" charset="0"/>
              <a:buChar char="•"/>
            </a:pPr>
            <a:r>
              <a:rPr lang="en-US" sz="1100" b="1">
                <a:solidFill>
                  <a:schemeClr val="tx1"/>
                </a:solidFill>
              </a:rPr>
              <a:t>Convenience foods</a:t>
            </a:r>
            <a:r>
              <a:rPr lang="en-US" sz="1100">
                <a:solidFill>
                  <a:schemeClr val="tx1"/>
                </a:solidFill>
              </a:rPr>
              <a:t>: It is easier, and </a:t>
            </a:r>
            <a:r>
              <a:rPr lang="en-US" sz="1100" b="1">
                <a:solidFill>
                  <a:schemeClr val="tx1"/>
                </a:solidFill>
              </a:rPr>
              <a:t>more effective</a:t>
            </a:r>
            <a:r>
              <a:rPr lang="en-US" sz="1100">
                <a:solidFill>
                  <a:schemeClr val="tx1"/>
                </a:solidFill>
              </a:rPr>
              <a:t>, to replace </a:t>
            </a:r>
            <a:r>
              <a:rPr lang="en-US" sz="1100"/>
              <a:t>it </a:t>
            </a:r>
            <a:r>
              <a:rPr lang="en-US" sz="1100">
                <a:solidFill>
                  <a:schemeClr val="tx1"/>
                </a:solidFill>
              </a:rPr>
              <a:t>than entrenched traditions.</a:t>
            </a:r>
          </a:p>
          <a:p>
            <a:pPr marL="171450" indent="-171450">
              <a:spcAft>
                <a:spcPts val="300"/>
              </a:spcAft>
              <a:buFont typeface="Arial" panose="020B0604020202020204" pitchFamily="34" charset="0"/>
              <a:buChar char="•"/>
            </a:pPr>
            <a:r>
              <a:rPr lang="en-US" sz="1100" b="1"/>
              <a:t>50-50 blends</a:t>
            </a:r>
            <a:r>
              <a:rPr lang="en-US" sz="1100"/>
              <a:t>: e.g., a beef burger with mushrooms</a:t>
            </a:r>
          </a:p>
          <a:p>
            <a:pPr marL="171450" indent="-171450">
              <a:spcAft>
                <a:spcPts val="300"/>
              </a:spcAft>
              <a:buFont typeface="Arial" panose="020B0604020202020204" pitchFamily="34" charset="0"/>
              <a:buChar char="•"/>
            </a:pPr>
            <a:r>
              <a:rPr lang="en-US" sz="1100" b="1">
                <a:solidFill>
                  <a:schemeClr val="tx1"/>
                </a:solidFill>
              </a:rPr>
              <a:t>Pet food</a:t>
            </a:r>
          </a:p>
        </p:txBody>
      </p:sp>
      <p:sp>
        <p:nvSpPr>
          <p:cNvPr id="65" name="TextBox 64">
            <a:extLst>
              <a:ext uri="{FF2B5EF4-FFF2-40B4-BE49-F238E27FC236}">
                <a16:creationId xmlns:a16="http://schemas.microsoft.com/office/drawing/2014/main" id="{21F72AA7-6441-B84C-A4D6-8A6C2B3272E4}"/>
              </a:ext>
            </a:extLst>
          </p:cNvPr>
          <p:cNvSpPr txBox="1"/>
          <p:nvPr/>
        </p:nvSpPr>
        <p:spPr bwMode="gray">
          <a:xfrm>
            <a:off x="7079617" y="3136938"/>
            <a:ext cx="4484700" cy="1395254"/>
          </a:xfrm>
          <a:prstGeom prst="rect">
            <a:avLst/>
          </a:prstGeom>
          <a:solidFill>
            <a:schemeClr val="bg1"/>
          </a:solidFill>
        </p:spPr>
        <p:txBody>
          <a:bodyPr wrap="square">
            <a:spAutoFit/>
          </a:bodyPr>
          <a:lstStyle/>
          <a:p>
            <a:pPr marL="0" indent="0">
              <a:spcBef>
                <a:spcPts val="400"/>
              </a:spcBef>
              <a:buNone/>
            </a:pPr>
            <a:r>
              <a:rPr lang="en-US" sz="1200" b="1">
                <a:solidFill>
                  <a:schemeClr val="tx1"/>
                </a:solidFill>
              </a:rPr>
              <a:t>Marketing strategies to target mainstream consumers:</a:t>
            </a:r>
            <a:endParaRPr lang="en-US" sz="1200">
              <a:solidFill>
                <a:schemeClr val="tx1"/>
              </a:solidFill>
            </a:endParaRPr>
          </a:p>
          <a:p>
            <a:pPr marL="171450" indent="-171450">
              <a:spcBef>
                <a:spcPts val="400"/>
              </a:spcBef>
              <a:spcAft>
                <a:spcPts val="200"/>
              </a:spcAft>
              <a:buFont typeface="Arial" panose="020B0604020202020204" pitchFamily="34" charset="0"/>
              <a:buChar char="•"/>
            </a:pPr>
            <a:r>
              <a:rPr lang="en-US" sz="1100" b="1">
                <a:solidFill>
                  <a:schemeClr val="tx1"/>
                </a:solidFill>
              </a:rPr>
              <a:t>Not labeling </a:t>
            </a:r>
            <a:r>
              <a:rPr lang="en-US" sz="1100" b="1" i="1">
                <a:solidFill>
                  <a:schemeClr val="tx1"/>
                </a:solidFill>
              </a:rPr>
              <a:t>vegetarian</a:t>
            </a:r>
            <a:r>
              <a:rPr lang="en-US" sz="1100" b="1">
                <a:solidFill>
                  <a:schemeClr val="tx1"/>
                </a:solidFill>
              </a:rPr>
              <a:t> or </a:t>
            </a:r>
            <a:r>
              <a:rPr lang="en-US" sz="1100" b="1" i="1">
                <a:solidFill>
                  <a:schemeClr val="tx1"/>
                </a:solidFill>
              </a:rPr>
              <a:t>vegan</a:t>
            </a:r>
            <a:r>
              <a:rPr lang="en-US" sz="1100" b="1">
                <a:solidFill>
                  <a:schemeClr val="tx1"/>
                </a:solidFill>
              </a:rPr>
              <a:t> </a:t>
            </a:r>
            <a:r>
              <a:rPr lang="en-US" sz="1100">
                <a:solidFill>
                  <a:schemeClr val="tx1"/>
                </a:solidFill>
              </a:rPr>
              <a:t>but rather </a:t>
            </a:r>
            <a:r>
              <a:rPr lang="en-US" sz="1100" b="1" i="1">
                <a:solidFill>
                  <a:schemeClr val="tx1"/>
                </a:solidFill>
              </a:rPr>
              <a:t>good or complete source of protein</a:t>
            </a:r>
            <a:r>
              <a:rPr lang="en-US" sz="1100" b="1">
                <a:solidFill>
                  <a:schemeClr val="tx1"/>
                </a:solidFill>
              </a:rPr>
              <a:t> </a:t>
            </a:r>
            <a:r>
              <a:rPr lang="en-US" sz="1100">
                <a:solidFill>
                  <a:schemeClr val="tx1"/>
                </a:solidFill>
              </a:rPr>
              <a:t>or</a:t>
            </a:r>
            <a:r>
              <a:rPr lang="en-US" sz="1100" b="1">
                <a:solidFill>
                  <a:schemeClr val="tx1"/>
                </a:solidFill>
              </a:rPr>
              <a:t> </a:t>
            </a:r>
            <a:r>
              <a:rPr lang="en-US" sz="1100" b="1" i="1"/>
              <a:t>a</a:t>
            </a:r>
            <a:r>
              <a:rPr lang="en-US" sz="1100" b="1" i="1">
                <a:solidFill>
                  <a:schemeClr val="tx1"/>
                </a:solidFill>
              </a:rPr>
              <a:t>ntibiotic-free</a:t>
            </a:r>
          </a:p>
          <a:p>
            <a:pPr marL="171450" indent="-171450">
              <a:spcAft>
                <a:spcPts val="200"/>
              </a:spcAft>
              <a:buFont typeface="Arial" panose="020B0604020202020204" pitchFamily="34" charset="0"/>
              <a:buChar char="•"/>
            </a:pPr>
            <a:r>
              <a:rPr lang="en-US" sz="1100" b="1">
                <a:solidFill>
                  <a:schemeClr val="tx1"/>
                </a:solidFill>
              </a:rPr>
              <a:t>Focus on the taste and sensory experience </a:t>
            </a:r>
            <a:r>
              <a:rPr lang="en-US" sz="1100">
                <a:solidFill>
                  <a:schemeClr val="tx1"/>
                </a:solidFill>
              </a:rPr>
              <a:t>like “juicy,” “fresh”- food is a sensory choice and experience</a:t>
            </a:r>
          </a:p>
          <a:p>
            <a:pPr marL="171450" indent="-171450">
              <a:spcAft>
                <a:spcPts val="200"/>
              </a:spcAft>
              <a:buFont typeface="Arial" panose="020B0604020202020204" pitchFamily="34" charset="0"/>
              <a:buChar char="•"/>
            </a:pPr>
            <a:r>
              <a:rPr lang="en-US" sz="1100"/>
              <a:t>Telling the consumer the protein source, like pea, lentil, or soy, instead of </a:t>
            </a:r>
            <a:r>
              <a:rPr lang="en-US" sz="1100" i="1"/>
              <a:t>plant-based</a:t>
            </a:r>
            <a:r>
              <a:rPr lang="en-US" sz="1100"/>
              <a:t> to </a:t>
            </a:r>
            <a:r>
              <a:rPr lang="en-US" sz="1100" b="1"/>
              <a:t>increase the feeling of familiarity.</a:t>
            </a:r>
            <a:endParaRPr lang="en-US" sz="1100" b="1">
              <a:solidFill>
                <a:schemeClr val="tx1"/>
              </a:solidFill>
            </a:endParaRPr>
          </a:p>
        </p:txBody>
      </p:sp>
      <p:sp>
        <p:nvSpPr>
          <p:cNvPr id="67" name="TextBox 66">
            <a:extLst>
              <a:ext uri="{FF2B5EF4-FFF2-40B4-BE49-F238E27FC236}">
                <a16:creationId xmlns:a16="http://schemas.microsoft.com/office/drawing/2014/main" id="{F4CDE923-020C-DCDD-A0D1-E6D97871E479}"/>
              </a:ext>
            </a:extLst>
          </p:cNvPr>
          <p:cNvSpPr txBox="1"/>
          <p:nvPr/>
        </p:nvSpPr>
        <p:spPr bwMode="gray">
          <a:xfrm>
            <a:off x="7073092" y="1813235"/>
            <a:ext cx="4435214" cy="1238801"/>
          </a:xfrm>
          <a:prstGeom prst="rect">
            <a:avLst/>
          </a:prstGeom>
          <a:solidFill>
            <a:schemeClr val="bg1"/>
          </a:solidFill>
        </p:spPr>
        <p:txBody>
          <a:bodyPr wrap="square">
            <a:spAutoFit/>
          </a:bodyPr>
          <a:lstStyle/>
          <a:p>
            <a:pPr>
              <a:spcAft>
                <a:spcPts val="300"/>
              </a:spcAft>
            </a:pPr>
            <a:r>
              <a:rPr lang="en-US" sz="1200" b="1">
                <a:latin typeface="Helvetica" pitchFamily="2" charset="0"/>
              </a:rPr>
              <a:t>Focus on what consumers want and need:</a:t>
            </a:r>
            <a:endParaRPr lang="en-US" sz="1200" b="1">
              <a:solidFill>
                <a:schemeClr val="tx1"/>
              </a:solidFill>
            </a:endParaRPr>
          </a:p>
          <a:p>
            <a:pPr marL="171450" indent="-171450">
              <a:spcAft>
                <a:spcPts val="300"/>
              </a:spcAft>
              <a:buFont typeface="Arial" panose="020B0604020202020204" pitchFamily="34" charset="0"/>
              <a:buChar char="•"/>
            </a:pPr>
            <a:r>
              <a:rPr lang="en-US" sz="1100" b="1">
                <a:solidFill>
                  <a:schemeClr val="tx1"/>
                </a:solidFill>
              </a:rPr>
              <a:t>Improve taste and texture:</a:t>
            </a:r>
            <a:r>
              <a:rPr lang="en-US" sz="1100">
                <a:solidFill>
                  <a:schemeClr val="tx1"/>
                </a:solidFill>
              </a:rPr>
              <a:t> Innovate to achieve parity of quality and price of animal protein, as these </a:t>
            </a:r>
            <a:r>
              <a:rPr lang="en-US" sz="1100"/>
              <a:t>are top priorities for consumers</a:t>
            </a:r>
          </a:p>
          <a:p>
            <a:pPr marL="171450" indent="-171450">
              <a:spcAft>
                <a:spcPts val="300"/>
              </a:spcAft>
              <a:buFont typeface="Arial" panose="020B0604020202020204" pitchFamily="34" charset="0"/>
              <a:buChar char="•"/>
            </a:pPr>
            <a:r>
              <a:rPr lang="en-US" sz="1100" b="1"/>
              <a:t>Reach price parity </a:t>
            </a:r>
            <a:r>
              <a:rPr lang="en-US" sz="1100"/>
              <a:t>with animal-based proteins</a:t>
            </a:r>
          </a:p>
          <a:p>
            <a:pPr marL="171450" indent="-171450">
              <a:spcAft>
                <a:spcPts val="300"/>
              </a:spcAft>
              <a:buFont typeface="Arial" panose="020B0604020202020204" pitchFamily="34" charset="0"/>
              <a:buChar char="•"/>
            </a:pPr>
            <a:r>
              <a:rPr lang="en-US" sz="1100"/>
              <a:t>Don’t underestimate the </a:t>
            </a:r>
            <a:r>
              <a:rPr lang="en-US" sz="1100" b="1"/>
              <a:t>health impact</a:t>
            </a:r>
            <a:r>
              <a:rPr lang="en-US" sz="1100"/>
              <a:t> perceptions</a:t>
            </a:r>
            <a:endParaRPr lang="en-US" sz="1100">
              <a:solidFill>
                <a:schemeClr val="tx1"/>
              </a:solidFill>
            </a:endParaRPr>
          </a:p>
        </p:txBody>
      </p:sp>
      <p:cxnSp>
        <p:nvCxnSpPr>
          <p:cNvPr id="70" name="Straight Connector 69">
            <a:extLst>
              <a:ext uri="{FF2B5EF4-FFF2-40B4-BE49-F238E27FC236}">
                <a16:creationId xmlns:a16="http://schemas.microsoft.com/office/drawing/2014/main" id="{0CD77640-192A-BD31-9BFB-15CBD5F5FBEC}"/>
              </a:ext>
            </a:extLst>
          </p:cNvPr>
          <p:cNvCxnSpPr>
            <a:cxnSpLocks/>
          </p:cNvCxnSpPr>
          <p:nvPr/>
        </p:nvCxnSpPr>
        <p:spPr bwMode="gray">
          <a:xfrm>
            <a:off x="4904524" y="4506250"/>
            <a:ext cx="6474596" cy="40196"/>
          </a:xfrm>
          <a:prstGeom prst="line">
            <a:avLst/>
          </a:prstGeom>
          <a:ln w="9525" cap="flat">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BB5E708-6E91-233A-2269-AE803FCE2D09}"/>
              </a:ext>
            </a:extLst>
          </p:cNvPr>
          <p:cNvCxnSpPr>
            <a:cxnSpLocks/>
          </p:cNvCxnSpPr>
          <p:nvPr/>
        </p:nvCxnSpPr>
        <p:spPr bwMode="gray">
          <a:xfrm>
            <a:off x="4820663" y="3106299"/>
            <a:ext cx="6558457" cy="0"/>
          </a:xfrm>
          <a:prstGeom prst="line">
            <a:avLst/>
          </a:prstGeom>
          <a:ln w="9525" cap="flat">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85C73FB-E905-7FFA-19B7-491C4F908D08}"/>
              </a:ext>
            </a:extLst>
          </p:cNvPr>
          <p:cNvSpPr txBox="1"/>
          <p:nvPr/>
        </p:nvSpPr>
        <p:spPr bwMode="gray">
          <a:xfrm>
            <a:off x="4916280" y="2090636"/>
            <a:ext cx="2156811" cy="769441"/>
          </a:xfrm>
          <a:prstGeom prst="rect">
            <a:avLst/>
          </a:prstGeom>
          <a:solidFill>
            <a:schemeClr val="bg1"/>
          </a:solidFill>
        </p:spPr>
        <p:txBody>
          <a:bodyPr wrap="square">
            <a:spAutoFit/>
          </a:bodyPr>
          <a:lstStyle/>
          <a:p>
            <a:pPr>
              <a:spcAft>
                <a:spcPts val="300"/>
              </a:spcAft>
            </a:pPr>
            <a:r>
              <a:rPr lang="en-US" sz="1100">
                <a:solidFill>
                  <a:schemeClr val="accent1"/>
                </a:solidFill>
                <a:latin typeface="Helvetica" pitchFamily="2" charset="0"/>
              </a:rPr>
              <a:t>As in the </a:t>
            </a:r>
            <a:r>
              <a:rPr lang="en-US" sz="1100">
                <a:solidFill>
                  <a:schemeClr val="accent1"/>
                </a:solidFill>
                <a:effectLst/>
                <a:latin typeface="Helvetica" pitchFamily="2" charset="0"/>
              </a:rPr>
              <a:t>EV market, alternative proteins will not scale until the new product is on par with the traditional one.</a:t>
            </a:r>
          </a:p>
        </p:txBody>
      </p:sp>
      <p:sp>
        <p:nvSpPr>
          <p:cNvPr id="19" name="TextBox 18">
            <a:extLst>
              <a:ext uri="{FF2B5EF4-FFF2-40B4-BE49-F238E27FC236}">
                <a16:creationId xmlns:a16="http://schemas.microsoft.com/office/drawing/2014/main" id="{E7B02687-5B35-E051-1A40-F01549F5D00D}"/>
              </a:ext>
            </a:extLst>
          </p:cNvPr>
          <p:cNvSpPr txBox="1"/>
          <p:nvPr/>
        </p:nvSpPr>
        <p:spPr bwMode="gray">
          <a:xfrm>
            <a:off x="4916281" y="3136938"/>
            <a:ext cx="1956608" cy="600164"/>
          </a:xfrm>
          <a:prstGeom prst="rect">
            <a:avLst/>
          </a:prstGeom>
          <a:solidFill>
            <a:schemeClr val="bg1"/>
          </a:solidFill>
        </p:spPr>
        <p:txBody>
          <a:bodyPr wrap="square">
            <a:spAutoFit/>
          </a:bodyPr>
          <a:lstStyle/>
          <a:p>
            <a:r>
              <a:rPr lang="en-US" sz="1100">
                <a:solidFill>
                  <a:schemeClr val="accent1"/>
                </a:solidFill>
                <a:effectLst/>
                <a:latin typeface="Helvetica" pitchFamily="2" charset="0"/>
              </a:rPr>
              <a:t>It should target the mainstream consumer and what they are looking for.</a:t>
            </a:r>
          </a:p>
        </p:txBody>
      </p:sp>
      <p:sp>
        <p:nvSpPr>
          <p:cNvPr id="20" name="TextBox 19">
            <a:extLst>
              <a:ext uri="{FF2B5EF4-FFF2-40B4-BE49-F238E27FC236}">
                <a16:creationId xmlns:a16="http://schemas.microsoft.com/office/drawing/2014/main" id="{B155951A-27D8-B275-8B3F-B16A8DDDF74E}"/>
              </a:ext>
            </a:extLst>
          </p:cNvPr>
          <p:cNvSpPr txBox="1"/>
          <p:nvPr/>
        </p:nvSpPr>
        <p:spPr bwMode="gray">
          <a:xfrm>
            <a:off x="4916281" y="4547442"/>
            <a:ext cx="1956608" cy="430887"/>
          </a:xfrm>
          <a:prstGeom prst="rect">
            <a:avLst/>
          </a:prstGeom>
          <a:solidFill>
            <a:schemeClr val="bg1"/>
          </a:solidFill>
        </p:spPr>
        <p:txBody>
          <a:bodyPr wrap="square">
            <a:spAutoFit/>
          </a:bodyPr>
          <a:lstStyle/>
          <a:p>
            <a:pPr defTabSz="711200"/>
            <a:r>
              <a:rPr lang="en-US" sz="1100">
                <a:solidFill>
                  <a:schemeClr val="accent1"/>
                </a:solidFill>
                <a:latin typeface="Arial"/>
              </a:rPr>
              <a:t>Pre-made sandwiches</a:t>
            </a:r>
          </a:p>
          <a:p>
            <a:pPr defTabSz="711200"/>
            <a:r>
              <a:rPr lang="en-US" sz="1100">
                <a:solidFill>
                  <a:schemeClr val="accent1"/>
                </a:solidFill>
                <a:latin typeface="Arial"/>
              </a:rPr>
              <a:t>Ready meals</a:t>
            </a:r>
          </a:p>
        </p:txBody>
      </p:sp>
      <p:sp>
        <p:nvSpPr>
          <p:cNvPr id="5" name="Chevron 8">
            <a:extLst>
              <a:ext uri="{FF2B5EF4-FFF2-40B4-BE49-F238E27FC236}">
                <a16:creationId xmlns:a16="http://schemas.microsoft.com/office/drawing/2014/main" id="{C8B6B5D4-5760-BF9C-55D2-6FFEBCBB984F}"/>
              </a:ext>
            </a:extLst>
          </p:cNvPr>
          <p:cNvSpPr/>
          <p:nvPr/>
        </p:nvSpPr>
        <p:spPr bwMode="gray">
          <a:xfrm>
            <a:off x="1969718" y="25336"/>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Dietary Shift</a:t>
            </a:r>
          </a:p>
        </p:txBody>
      </p:sp>
    </p:spTree>
    <p:extLst>
      <p:ext uri="{BB962C8B-B14F-4D97-AF65-F5344CB8AC3E}">
        <p14:creationId xmlns:p14="http://schemas.microsoft.com/office/powerpoint/2010/main" val="28906611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A44B9-2F36-E27E-F097-E0F15BEA4725}"/>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15D4CB76-2181-8454-A4DF-EAE923D0D6C2}"/>
              </a:ext>
            </a:extLst>
          </p:cNvPr>
          <p:cNvGraphicFramePr>
            <a:graphicFrameLocks noChangeAspect="1"/>
          </p:cNvGraphicFramePr>
          <p:nvPr>
            <p:custDataLst>
              <p:tags r:id="rId3"/>
            </p:custDataLst>
            <p:extLst>
              <p:ext uri="{D42A27DB-BD31-4B8C-83A1-F6EECF244321}">
                <p14:modId xmlns:p14="http://schemas.microsoft.com/office/powerpoint/2010/main" val="5916528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086" name="think-cell Slide" r:id="rId35" imgW="592" imgH="591" progId="TCLayout.ActiveDocument.1">
                  <p:embed/>
                </p:oleObj>
              </mc:Choice>
              <mc:Fallback>
                <p:oleObj name="think-cell Slide" r:id="rId35" imgW="592" imgH="591" progId="TCLayout.ActiveDocument.1">
                  <p:embed/>
                  <p:pic>
                    <p:nvPicPr>
                      <p:cNvPr id="5" name="think-cell data - do not delete" hidden="1">
                        <a:extLst>
                          <a:ext uri="{FF2B5EF4-FFF2-40B4-BE49-F238E27FC236}">
                            <a16:creationId xmlns:a16="http://schemas.microsoft.com/office/drawing/2014/main" id="{15D4CB76-2181-8454-A4DF-EAE923D0D6C2}"/>
                          </a:ext>
                        </a:extLst>
                      </p:cNvPr>
                      <p:cNvPicPr/>
                      <p:nvPr/>
                    </p:nvPicPr>
                    <p:blipFill>
                      <a:blip r:embed="rId36"/>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06DE94D8-0A14-2742-FE90-754B51149ABC}"/>
              </a:ext>
            </a:extLst>
          </p:cNvPr>
          <p:cNvSpPr>
            <a:spLocks noGrp="1"/>
          </p:cNvSpPr>
          <p:nvPr>
            <p:ph type="title"/>
          </p:nvPr>
        </p:nvSpPr>
        <p:spPr>
          <a:xfrm>
            <a:off x="360082" y="528149"/>
            <a:ext cx="11501718" cy="785670"/>
          </a:xfrm>
        </p:spPr>
        <p:txBody>
          <a:bodyPr vert="horz">
            <a:noAutofit/>
          </a:bodyPr>
          <a:lstStyle/>
          <a:p>
            <a:r>
              <a:rPr lang="en-US"/>
              <a:t>Impossible Foods is a pioneer in developing sustainable </a:t>
            </a:r>
            <a:br>
              <a:rPr lang="en-US"/>
            </a:br>
            <a:r>
              <a:rPr lang="en-US"/>
              <a:t>plant-based protein innovation to combat climate change</a:t>
            </a:r>
          </a:p>
        </p:txBody>
      </p:sp>
      <p:sp>
        <p:nvSpPr>
          <p:cNvPr id="2" name="btfpNotesBox292759">
            <a:extLst>
              <a:ext uri="{FF2B5EF4-FFF2-40B4-BE49-F238E27FC236}">
                <a16:creationId xmlns:a16="http://schemas.microsoft.com/office/drawing/2014/main" id="{0B708F7A-06D2-0A56-D8AE-91008529153E}"/>
              </a:ext>
            </a:extLst>
          </p:cNvPr>
          <p:cNvSpPr txBox="1"/>
          <p:nvPr>
            <p:custDataLst>
              <p:tags r:id="rId4"/>
            </p:custDataLst>
          </p:nvPr>
        </p:nvSpPr>
        <p:spPr bwMode="gray">
          <a:xfrm>
            <a:off x="329184" y="6419088"/>
            <a:ext cx="9167553" cy="369332"/>
          </a:xfrm>
          <a:prstGeom prst="rect">
            <a:avLst/>
          </a:prstGeom>
          <a:noFill/>
        </p:spPr>
        <p:txBody>
          <a:bodyPr vert="horz" wrap="square" lIns="0" tIns="0" rIns="0" bIns="0" rtlCol="0" anchor="b">
            <a:spAutoFit/>
          </a:bodyPr>
          <a:lstStyle/>
          <a:p>
            <a:r>
              <a:rPr lang="en-US" sz="800">
                <a:solidFill>
                  <a:srgbClr val="000000"/>
                </a:solidFill>
              </a:rPr>
              <a:t>* Case study based on Impossible Food’s impact report and public claims.</a:t>
            </a:r>
          </a:p>
          <a:p>
            <a:r>
              <a:rPr lang="en-US" sz="800">
                <a:solidFill>
                  <a:srgbClr val="000000"/>
                </a:solidFill>
              </a:rPr>
              <a:t>Sources:</a:t>
            </a:r>
            <a:r>
              <a:rPr lang="en-US" sz="800">
                <a:solidFill>
                  <a:srgbClr val="000000"/>
                </a:solidFill>
                <a:ea typeface="+mn-lt"/>
                <a:cs typeface="+mn-lt"/>
              </a:rPr>
              <a:t> </a:t>
            </a:r>
            <a:r>
              <a:rPr lang="en-US" sz="800" err="1">
                <a:solidFill>
                  <a:srgbClr val="000000"/>
                </a:solidFill>
                <a:ea typeface="+mn-lt"/>
                <a:cs typeface="+mn-lt"/>
              </a:rPr>
              <a:t>Quantis</a:t>
            </a:r>
            <a:r>
              <a:rPr lang="en-US" sz="800">
                <a:solidFill>
                  <a:srgbClr val="000000"/>
                </a:solidFill>
                <a:ea typeface="+mn-lt"/>
                <a:cs typeface="+mn-lt"/>
              </a:rPr>
              <a:t>, </a:t>
            </a:r>
            <a:r>
              <a:rPr lang="en-US" sz="800">
                <a:solidFill>
                  <a:srgbClr val="000000"/>
                </a:solidFill>
                <a:ea typeface="+mn-lt"/>
                <a:cs typeface="+mn-lt"/>
                <a:hlinkClick r:id="rId37"/>
              </a:rPr>
              <a:t>Impossible Foods</a:t>
            </a:r>
            <a:r>
              <a:rPr lang="en-US" sz="800">
                <a:solidFill>
                  <a:srgbClr val="000000"/>
                </a:solidFill>
                <a:ea typeface="+mn-lt"/>
                <a:cs typeface="+mn-lt"/>
              </a:rPr>
              <a:t> (2019); Impossible Foods, </a:t>
            </a:r>
            <a:r>
              <a:rPr lang="en-US" sz="800">
                <a:solidFill>
                  <a:srgbClr val="000000"/>
                </a:solidFill>
                <a:ea typeface="+mn-lt"/>
                <a:cs typeface="+mn-lt"/>
                <a:hlinkClick r:id="rId38"/>
              </a:rPr>
              <a:t>Impact Report </a:t>
            </a:r>
            <a:r>
              <a:rPr lang="en-US" sz="800">
                <a:solidFill>
                  <a:srgbClr val="000000"/>
                </a:solidFill>
                <a:ea typeface="+mn-lt"/>
                <a:cs typeface="+mn-lt"/>
              </a:rPr>
              <a:t>(2023).</a:t>
            </a:r>
          </a:p>
          <a:p>
            <a:r>
              <a:rPr lang="en-US" sz="800">
                <a:solidFill>
                  <a:srgbClr val="000000"/>
                </a:solidFill>
              </a:rPr>
              <a:t>Credit: </a:t>
            </a:r>
            <a:r>
              <a:rPr lang="en-US" sz="800" err="1">
                <a:solidFill>
                  <a:srgbClr val="000000"/>
                </a:solidFill>
                <a:cs typeface="Arial"/>
              </a:rPr>
              <a:t>Vedant</a:t>
            </a:r>
            <a:r>
              <a:rPr lang="en-US" sz="800">
                <a:solidFill>
                  <a:srgbClr val="000000"/>
                </a:solidFill>
                <a:cs typeface="Arial"/>
              </a:rPr>
              <a:t> </a:t>
            </a:r>
            <a:r>
              <a:rPr lang="en-US" sz="800" err="1">
                <a:solidFill>
                  <a:srgbClr val="000000"/>
                </a:solidFill>
                <a:cs typeface="Arial"/>
              </a:rPr>
              <a:t>Bhansali</a:t>
            </a:r>
            <a:r>
              <a:rPr lang="en-US" sz="800">
                <a:solidFill>
                  <a:srgbClr val="000000"/>
                </a:solidFill>
                <a:cs typeface="Arial"/>
              </a:rPr>
              <a:t>, Friedrich </a:t>
            </a:r>
            <a:r>
              <a:rPr lang="en-US" sz="800" err="1">
                <a:solidFill>
                  <a:srgbClr val="000000"/>
                </a:solidFill>
                <a:cs typeface="Arial"/>
              </a:rPr>
              <a:t>Sayn</a:t>
            </a:r>
            <a:r>
              <a:rPr lang="en-US" sz="800">
                <a:solidFill>
                  <a:srgbClr val="000000"/>
                </a:solidFil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39"/>
              </a:rPr>
              <a:t>Gernot Wagner</a:t>
            </a:r>
            <a:r>
              <a:rPr lang="en-US" sz="800"/>
              <a:t>. </a:t>
            </a:r>
            <a:r>
              <a:rPr lang="en-US" sz="800">
                <a:hlinkClick r:id="rId40"/>
              </a:rPr>
              <a:t>Share with attribution</a:t>
            </a:r>
            <a:r>
              <a:rPr lang="en-US" sz="800"/>
              <a:t>: </a:t>
            </a:r>
            <a:r>
              <a:rPr lang="en-US" sz="800" err="1"/>
              <a:t>Sayn</a:t>
            </a:r>
            <a:r>
              <a:rPr lang="en-US" sz="800"/>
              <a:t>-Wittgenstein </a:t>
            </a:r>
            <a:r>
              <a:rPr lang="en-US" sz="800" i="1"/>
              <a:t>et al., </a:t>
            </a:r>
            <a:r>
              <a:rPr lang="en-US" sz="800"/>
              <a:t>“</a:t>
            </a:r>
            <a:r>
              <a:rPr lang="en-US" sz="800">
                <a:hlinkClick r:id="rId41"/>
              </a:rPr>
              <a:t>Sustainable Proteins</a:t>
            </a:r>
            <a:r>
              <a:rPr lang="en-US" sz="800"/>
              <a:t>” (16 May 2025).</a:t>
            </a:r>
            <a:endParaRPr lang="en-US" sz="800">
              <a:solidFill>
                <a:srgbClr val="000000"/>
              </a:solidFill>
            </a:endParaRPr>
          </a:p>
        </p:txBody>
      </p:sp>
      <p:graphicFrame>
        <p:nvGraphicFramePr>
          <p:cNvPr id="21" name="Table 20">
            <a:extLst>
              <a:ext uri="{FF2B5EF4-FFF2-40B4-BE49-F238E27FC236}">
                <a16:creationId xmlns:a16="http://schemas.microsoft.com/office/drawing/2014/main" id="{547DBA50-B829-6407-41A5-6C1F2C83166E}"/>
              </a:ext>
            </a:extLst>
          </p:cNvPr>
          <p:cNvGraphicFramePr>
            <a:graphicFrameLocks noGrp="1"/>
          </p:cNvGraphicFramePr>
          <p:nvPr>
            <p:extLst>
              <p:ext uri="{D42A27DB-BD31-4B8C-83A1-F6EECF244321}">
                <p14:modId xmlns:p14="http://schemas.microsoft.com/office/powerpoint/2010/main" val="3775229163"/>
              </p:ext>
            </p:extLst>
          </p:nvPr>
        </p:nvGraphicFramePr>
        <p:xfrm>
          <a:off x="4971194" y="1533649"/>
          <a:ext cx="6860724" cy="4565817"/>
        </p:xfrm>
        <a:graphic>
          <a:graphicData uri="http://schemas.openxmlformats.org/drawingml/2006/table">
            <a:tbl>
              <a:tblPr firstRow="1" bandRow="1">
                <a:tableStyleId>{2D5ABB26-0587-4C30-8999-92F81FD0307C}</a:tableStyleId>
              </a:tblPr>
              <a:tblGrid>
                <a:gridCol w="1582303">
                  <a:extLst>
                    <a:ext uri="{9D8B030D-6E8A-4147-A177-3AD203B41FA5}">
                      <a16:colId xmlns:a16="http://schemas.microsoft.com/office/drawing/2014/main" val="1209005246"/>
                    </a:ext>
                  </a:extLst>
                </a:gridCol>
                <a:gridCol w="5278421">
                  <a:extLst>
                    <a:ext uri="{9D8B030D-6E8A-4147-A177-3AD203B41FA5}">
                      <a16:colId xmlns:a16="http://schemas.microsoft.com/office/drawing/2014/main" val="2625873288"/>
                    </a:ext>
                  </a:extLst>
                </a:gridCol>
              </a:tblGrid>
              <a:tr h="713448">
                <a:tc>
                  <a:txBody>
                    <a:bodyPr/>
                    <a:lstStyle/>
                    <a:p>
                      <a:pPr marL="0" indent="0">
                        <a:spcBef>
                          <a:spcPts val="0"/>
                        </a:spcBef>
                        <a:buNone/>
                      </a:pPr>
                      <a:r>
                        <a:rPr lang="en-US" sz="1000" b="1"/>
                        <a:t>Climate impact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lvl="0" indent="-177800" algn="l">
                        <a:lnSpc>
                          <a:spcPct val="100000"/>
                        </a:lnSpc>
                        <a:spcBef>
                          <a:spcPts val="0"/>
                        </a:spcBef>
                        <a:spcAft>
                          <a:spcPts val="0"/>
                        </a:spcAft>
                        <a:buFont typeface="Arial"/>
                        <a:buChar char="•"/>
                      </a:pPr>
                      <a:r>
                        <a:rPr lang="en-US" sz="1000" b="0" i="0" u="none" strike="noStrike" noProof="0">
                          <a:latin typeface="Arial"/>
                        </a:rPr>
                        <a:t>Reduces GHG emissions by </a:t>
                      </a:r>
                      <a:r>
                        <a:rPr lang="en-US" sz="1000" b="1" i="0" u="none" strike="noStrike" noProof="0">
                          <a:latin typeface="Arial"/>
                        </a:rPr>
                        <a:t>87%</a:t>
                      </a:r>
                      <a:r>
                        <a:rPr lang="en-US" sz="1000" b="0" i="0" u="none" strike="noStrike" noProof="0">
                          <a:latin typeface="Arial"/>
                        </a:rPr>
                        <a:t> compared to producing beef</a:t>
                      </a:r>
                    </a:p>
                    <a:p>
                      <a:pPr marL="177800" lvl="0" indent="-177800" algn="l">
                        <a:lnSpc>
                          <a:spcPct val="100000"/>
                        </a:lnSpc>
                        <a:spcBef>
                          <a:spcPts val="0"/>
                        </a:spcBef>
                        <a:spcAft>
                          <a:spcPts val="0"/>
                        </a:spcAft>
                        <a:buFont typeface="Arial"/>
                        <a:buChar char="•"/>
                      </a:pPr>
                      <a:r>
                        <a:rPr lang="en-US" sz="1000" b="0" i="0" u="none" strike="noStrike" noProof="0">
                          <a:latin typeface="Arial"/>
                        </a:rPr>
                        <a:t>Saves </a:t>
                      </a:r>
                      <a:r>
                        <a:rPr lang="en-US" sz="1000" b="1" i="0" u="none" strike="noStrike" noProof="0">
                          <a:latin typeface="Arial"/>
                        </a:rPr>
                        <a:t>89% water</a:t>
                      </a:r>
                      <a:r>
                        <a:rPr lang="en-US" sz="1000" b="0" i="0" u="none" strike="noStrike" noProof="0">
                          <a:latin typeface="Arial"/>
                        </a:rPr>
                        <a:t> (3 gallons vs. 58 gallons per burger)</a:t>
                      </a:r>
                    </a:p>
                    <a:p>
                      <a:pPr marL="177800" lvl="0" indent="-177800" algn="l">
                        <a:lnSpc>
                          <a:spcPct val="100000"/>
                        </a:lnSpc>
                        <a:spcBef>
                          <a:spcPts val="0"/>
                        </a:spcBef>
                        <a:spcAft>
                          <a:spcPts val="0"/>
                        </a:spcAft>
                        <a:buFont typeface="Arial"/>
                        <a:buChar char="•"/>
                      </a:pPr>
                      <a:r>
                        <a:rPr lang="en-US" sz="1000" b="0" i="0" u="none" strike="noStrike" noProof="0">
                          <a:latin typeface="Arial"/>
                        </a:rPr>
                        <a:t>Utilizes </a:t>
                      </a:r>
                      <a:r>
                        <a:rPr lang="en-US" sz="1000" b="1" i="0" u="none" strike="noStrike" noProof="0">
                          <a:latin typeface="Arial"/>
                        </a:rPr>
                        <a:t>96% less land, </a:t>
                      </a:r>
                      <a:r>
                        <a:rPr lang="en-US" sz="1000" b="0" i="0" u="none" strike="noStrike" noProof="0">
                          <a:latin typeface="Arial"/>
                        </a:rPr>
                        <a:t>freeing up agricultural space for other uses or carbon sinks</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05080875"/>
                  </a:ext>
                </a:extLst>
              </a:tr>
              <a:tr h="485638">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1000" b="1"/>
                        <a:t>Transparency</a:t>
                      </a:r>
                    </a:p>
                    <a:p>
                      <a:pPr marL="0" marR="0" lvl="0" indent="0" algn="l">
                        <a:lnSpc>
                          <a:spcPct val="100000"/>
                        </a:lnSpc>
                        <a:spcBef>
                          <a:spcPts val="0"/>
                        </a:spcBef>
                        <a:spcAft>
                          <a:spcPts val="0"/>
                        </a:spcAft>
                        <a:buNone/>
                      </a:pPr>
                      <a:endParaRPr lang="en-US" sz="1000" b="1"/>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lvl="0" indent="-177800" algn="l">
                        <a:lnSpc>
                          <a:spcPct val="100000"/>
                        </a:lnSpc>
                        <a:spcBef>
                          <a:spcPts val="0"/>
                        </a:spcBef>
                        <a:spcAft>
                          <a:spcPts val="0"/>
                        </a:spcAft>
                        <a:buFont typeface="Arial"/>
                        <a:buChar char="•"/>
                      </a:pPr>
                      <a:r>
                        <a:rPr lang="en-US" sz="1000" b="0" i="0" u="none" strike="noStrike" noProof="0">
                          <a:latin typeface="Arial"/>
                        </a:rPr>
                        <a:t>Conducted ISO-compliant LCAs, validating environmental claims</a:t>
                      </a:r>
                    </a:p>
                    <a:p>
                      <a:pPr marL="177800" lvl="0" indent="-177800" algn="l">
                        <a:lnSpc>
                          <a:spcPct val="100000"/>
                        </a:lnSpc>
                        <a:spcBef>
                          <a:spcPts val="0"/>
                        </a:spcBef>
                        <a:spcAft>
                          <a:spcPts val="0"/>
                        </a:spcAft>
                        <a:buFont typeface="Arial"/>
                        <a:buChar char="•"/>
                      </a:pPr>
                      <a:r>
                        <a:rPr lang="en-US" sz="1000" b="0" i="0" u="none" strike="noStrike" noProof="0">
                          <a:latin typeface="Arial"/>
                        </a:rPr>
                        <a:t>Developed an </a:t>
                      </a:r>
                      <a:r>
                        <a:rPr lang="en-US" sz="1000" b="1" i="0" u="none" strike="noStrike" noProof="0">
                          <a:latin typeface="Arial"/>
                        </a:rPr>
                        <a:t>environmental savings tool</a:t>
                      </a:r>
                      <a:r>
                        <a:rPr lang="en-US" sz="1000" b="0" i="0" u="none" strike="noStrike" noProof="0">
                          <a:latin typeface="Arial"/>
                        </a:rPr>
                        <a:t> for consumers and companies to quantify their impact of switching to plant-based products</a:t>
                      </a:r>
                      <a:endParaRPr lang="en-US" sz="1000"/>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87815052"/>
                  </a:ext>
                </a:extLst>
              </a:tr>
              <a:tr h="677169">
                <a:tc>
                  <a:txBody>
                    <a:bodyPr/>
                    <a:lstStyle/>
                    <a:p>
                      <a:pPr marL="0" marR="0" lvl="0" indent="0" algn="l" defTabSz="711200" rtl="0" eaLnBrk="1" fontAlgn="auto" latinLnBrk="0" hangingPunct="1">
                        <a:lnSpc>
                          <a:spcPct val="100000"/>
                        </a:lnSpc>
                        <a:spcBef>
                          <a:spcPts val="0"/>
                        </a:spcBef>
                        <a:spcAft>
                          <a:spcPts val="0"/>
                        </a:spcAft>
                        <a:buClr>
                          <a:schemeClr val="accent1"/>
                        </a:buClr>
                        <a:buSzPct val="100000"/>
                        <a:buFontTx/>
                        <a:buNone/>
                        <a:tabLst/>
                        <a:defRPr/>
                      </a:pPr>
                      <a:r>
                        <a:rPr lang="en-US" sz="1000" b="1"/>
                        <a:t>Innovations</a:t>
                      </a:r>
                    </a:p>
                    <a:p>
                      <a:pPr marL="0" lvl="0" indent="0" algn="l" defTabSz="711200" rtl="0" eaLnBrk="1" latinLnBrk="0" hangingPunct="1">
                        <a:lnSpc>
                          <a:spcPct val="100000"/>
                        </a:lnSpc>
                        <a:spcBef>
                          <a:spcPts val="0"/>
                        </a:spcBef>
                        <a:spcAft>
                          <a:spcPts val="0"/>
                        </a:spcAft>
                        <a:buClr>
                          <a:schemeClr val="accent1"/>
                        </a:buClr>
                        <a:buSzPct val="100000"/>
                        <a:buFontTx/>
                        <a:buNone/>
                      </a:pPr>
                      <a:endParaRPr lang="en-US" sz="1000" b="1"/>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lvl="0" indent="-177800" algn="l">
                        <a:lnSpc>
                          <a:spcPct val="100000"/>
                        </a:lnSpc>
                        <a:spcBef>
                          <a:spcPts val="0"/>
                        </a:spcBef>
                        <a:spcAft>
                          <a:spcPts val="0"/>
                        </a:spcAft>
                        <a:buFont typeface="Arial"/>
                        <a:buChar char="•"/>
                      </a:pPr>
                      <a:r>
                        <a:rPr lang="en-US" sz="1000" b="0" i="0" u="none" strike="noStrike" noProof="0">
                          <a:latin typeface="Arial"/>
                        </a:rPr>
                        <a:t>Pioneered the use of </a:t>
                      </a:r>
                      <a:r>
                        <a:rPr lang="en-US" sz="1000" b="1" i="0" u="none" strike="noStrike" noProof="0">
                          <a:latin typeface="Arial"/>
                        </a:rPr>
                        <a:t>soy leghemoglobin (heme)</a:t>
                      </a:r>
                      <a:r>
                        <a:rPr lang="en-US" sz="1000" b="0" i="0" u="none" strike="noStrike" noProof="0">
                          <a:latin typeface="Arial"/>
                        </a:rPr>
                        <a:t> to replicate meat taste and texture</a:t>
                      </a:r>
                    </a:p>
                    <a:p>
                      <a:pPr marL="177800" lvl="0" indent="-177800" algn="l">
                        <a:lnSpc>
                          <a:spcPct val="100000"/>
                        </a:lnSpc>
                        <a:spcBef>
                          <a:spcPts val="0"/>
                        </a:spcBef>
                        <a:spcAft>
                          <a:spcPts val="0"/>
                        </a:spcAft>
                        <a:buFont typeface="Arial"/>
                        <a:buChar char="•"/>
                      </a:pPr>
                      <a:r>
                        <a:rPr lang="en-US" sz="1000" b="0" i="0" u="none" strike="noStrike" noProof="0">
                          <a:latin typeface="Arial"/>
                        </a:rPr>
                        <a:t>Established </a:t>
                      </a:r>
                      <a:r>
                        <a:rPr lang="en-US" sz="1000" b="1" i="0" u="none" strike="noStrike" noProof="0">
                          <a:latin typeface="Arial"/>
                        </a:rPr>
                        <a:t>localized manufacturing hubs, </a:t>
                      </a:r>
                      <a:r>
                        <a:rPr lang="en-US" sz="1000" b="0" i="0" u="none" strike="noStrike" noProof="0">
                          <a:latin typeface="Arial"/>
                        </a:rPr>
                        <a:t>reducing transportation emissions</a:t>
                      </a:r>
                    </a:p>
                    <a:p>
                      <a:pPr marL="177800" lvl="0" indent="-177800" algn="l">
                        <a:lnSpc>
                          <a:spcPct val="100000"/>
                        </a:lnSpc>
                        <a:spcBef>
                          <a:spcPts val="0"/>
                        </a:spcBef>
                        <a:spcAft>
                          <a:spcPts val="0"/>
                        </a:spcAft>
                        <a:buFont typeface="Arial"/>
                        <a:buChar char="•"/>
                      </a:pPr>
                      <a:r>
                        <a:rPr lang="en-US" sz="1000" b="0" i="0" u="none" strike="noStrike" noProof="0">
                          <a:latin typeface="Arial"/>
                        </a:rPr>
                        <a:t>Transitioned to </a:t>
                      </a:r>
                      <a:r>
                        <a:rPr lang="en-US" sz="1000" b="1" i="0" u="none" strike="noStrike" noProof="0">
                          <a:latin typeface="Arial"/>
                        </a:rPr>
                        <a:t>renewable energy sources</a:t>
                      </a:r>
                      <a:r>
                        <a:rPr lang="en-US" sz="1000" b="0" i="0" u="none" strike="noStrike" noProof="0">
                          <a:latin typeface="Arial"/>
                        </a:rPr>
                        <a:t> for production facilities</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64313410"/>
                  </a:ext>
                </a:extLst>
              </a:tr>
              <a:tr h="643251">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1000" b="1"/>
                        <a:t>Opportunities</a:t>
                      </a:r>
                    </a:p>
                    <a:p>
                      <a:pPr marL="0" indent="0">
                        <a:spcBef>
                          <a:spcPts val="0"/>
                        </a:spcBef>
                        <a:buNone/>
                      </a:pPr>
                      <a:endParaRPr lang="en-US" sz="1000" b="1"/>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lvl="0" indent="-177800" algn="l">
                        <a:lnSpc>
                          <a:spcPct val="100000"/>
                        </a:lnSpc>
                        <a:spcBef>
                          <a:spcPts val="0"/>
                        </a:spcBef>
                        <a:spcAft>
                          <a:spcPts val="0"/>
                        </a:spcAft>
                        <a:buFont typeface="Arial"/>
                        <a:buChar char="•"/>
                      </a:pPr>
                      <a:r>
                        <a:rPr lang="en-US" sz="1000" b="0" i="0" u="none" strike="noStrike" noProof="0">
                          <a:latin typeface="Arial"/>
                        </a:rPr>
                        <a:t>Aligns with decarbonization goals by replacing high-emission animal-based proteins</a:t>
                      </a:r>
                    </a:p>
                    <a:p>
                      <a:pPr marL="177800" lvl="0" indent="-177800" algn="l">
                        <a:lnSpc>
                          <a:spcPct val="100000"/>
                        </a:lnSpc>
                        <a:spcBef>
                          <a:spcPts val="0"/>
                        </a:spcBef>
                        <a:spcAft>
                          <a:spcPts val="0"/>
                        </a:spcAft>
                        <a:buFont typeface="Arial"/>
                        <a:buChar char="•"/>
                      </a:pPr>
                      <a:r>
                        <a:rPr lang="en-US" sz="1000" b="0" i="0" u="none" strike="noStrike" noProof="0">
                          <a:latin typeface="Arial"/>
                        </a:rPr>
                        <a:t>Addresses growing institutional demand for sustainable food solutions (e.g., schools, hospitals, companies)</a:t>
                      </a:r>
                      <a:endParaRPr lang="en-US" sz="1000"/>
                    </a:p>
                    <a:p>
                      <a:pPr marL="177800" lvl="0" indent="-177800" algn="l">
                        <a:lnSpc>
                          <a:spcPct val="100000"/>
                        </a:lnSpc>
                        <a:spcBef>
                          <a:spcPts val="0"/>
                        </a:spcBef>
                        <a:spcAft>
                          <a:spcPts val="0"/>
                        </a:spcAft>
                        <a:buFont typeface="Arial"/>
                        <a:buChar char="•"/>
                      </a:pPr>
                      <a:r>
                        <a:rPr lang="en-US" sz="1000" b="0" i="0" u="none" strike="noStrike" noProof="0">
                          <a:latin typeface="Arial"/>
                        </a:rPr>
                        <a:t>Partners with global food chains like </a:t>
                      </a:r>
                      <a:r>
                        <a:rPr lang="en-US" sz="1000" b="1" i="0" u="none" strike="noStrike" noProof="0">
                          <a:latin typeface="Arial"/>
                        </a:rPr>
                        <a:t>McDonald’s</a:t>
                      </a:r>
                      <a:r>
                        <a:rPr lang="en-US" sz="1000" b="0" i="0" u="none" strike="noStrike" noProof="0">
                          <a:latin typeface="Arial"/>
                        </a:rPr>
                        <a:t> and </a:t>
                      </a:r>
                      <a:r>
                        <a:rPr lang="en-US" sz="1000" b="1" i="0" u="none" strike="noStrike" noProof="0">
                          <a:latin typeface="Arial"/>
                        </a:rPr>
                        <a:t>KFC, </a:t>
                      </a:r>
                      <a:r>
                        <a:rPr lang="en-US" sz="1000" b="0" i="0" u="none" strike="noStrike" noProof="0">
                          <a:latin typeface="Arial"/>
                        </a:rPr>
                        <a:t>increasing accessibility to plant-based options</a:t>
                      </a:r>
                    </a:p>
                    <a:p>
                      <a:pPr marL="177800" lvl="0" indent="-177800" algn="l">
                        <a:lnSpc>
                          <a:spcPct val="100000"/>
                        </a:lnSpc>
                        <a:spcBef>
                          <a:spcPts val="0"/>
                        </a:spcBef>
                        <a:spcAft>
                          <a:spcPts val="0"/>
                        </a:spcAft>
                        <a:buFont typeface="Arial"/>
                        <a:buChar char="•"/>
                      </a:pPr>
                      <a:r>
                        <a:rPr lang="en-US" sz="1000" b="0" i="0" u="none" strike="noStrike" noProof="0"/>
                        <a:t>Collaborating on </a:t>
                      </a:r>
                      <a:r>
                        <a:rPr lang="en-US" sz="1000" b="1" i="0" u="none" strike="noStrike" noProof="0"/>
                        <a:t>distribution efficiency technologies </a:t>
                      </a:r>
                      <a:r>
                        <a:rPr lang="en-US" sz="1000" b="0" i="0" u="none" strike="noStrike" noProof="0"/>
                        <a:t>could cut emissions in logistics, while </a:t>
                      </a:r>
                      <a:r>
                        <a:rPr lang="en-US" sz="1000" b="1" i="0" u="none" strike="noStrike" noProof="0"/>
                        <a:t>enhanced plant protein extraction processes</a:t>
                      </a:r>
                      <a:r>
                        <a:rPr lang="en-US" sz="1000" b="0" i="0" u="none" strike="noStrike" noProof="0"/>
                        <a:t> could improve yield and texture</a:t>
                      </a:r>
                      <a:endParaRPr lang="en-US" sz="1000" b="0" i="0" u="none" strike="noStrike" noProof="0">
                        <a:latin typeface="Arial"/>
                      </a:endParaRP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56153290"/>
                  </a:ext>
                </a:extLst>
              </a:tr>
              <a:tr h="643251">
                <a:tc>
                  <a:txBody>
                    <a:bodyPr/>
                    <a:lstStyle/>
                    <a:p>
                      <a:pPr marL="0" indent="0">
                        <a:spcBef>
                          <a:spcPts val="0"/>
                        </a:spcBef>
                        <a:buNone/>
                      </a:pPr>
                      <a:r>
                        <a:rPr lang="en-US" sz="1000" b="1"/>
                        <a:t>Benefits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lvl="0" indent="-177800" algn="l">
                        <a:lnSpc>
                          <a:spcPct val="100000"/>
                        </a:lnSpc>
                        <a:spcBef>
                          <a:spcPts val="0"/>
                        </a:spcBef>
                        <a:spcAft>
                          <a:spcPts val="0"/>
                        </a:spcAft>
                        <a:buFont typeface="Arial"/>
                        <a:buChar char="•"/>
                      </a:pPr>
                      <a:r>
                        <a:rPr lang="en-US" sz="1000" b="0" i="0" u="none" strike="noStrike" noProof="0">
                          <a:latin typeface="Arial"/>
                        </a:rPr>
                        <a:t>Achieves significant </a:t>
                      </a:r>
                      <a:r>
                        <a:rPr lang="en-US" sz="1000" b="1" i="0" u="none" strike="noStrike" noProof="0">
                          <a:latin typeface="Arial"/>
                        </a:rPr>
                        <a:t>reductions in GHG emissions, water, and land use</a:t>
                      </a:r>
                      <a:endParaRPr lang="en-US" sz="1000" b="0" i="0" u="none" strike="noStrike" noProof="0">
                        <a:latin typeface="Arial"/>
                      </a:endParaRPr>
                    </a:p>
                    <a:p>
                      <a:pPr marL="177800" lvl="0" indent="-177800" algn="l">
                        <a:lnSpc>
                          <a:spcPct val="100000"/>
                        </a:lnSpc>
                        <a:spcBef>
                          <a:spcPts val="0"/>
                        </a:spcBef>
                        <a:spcAft>
                          <a:spcPts val="0"/>
                        </a:spcAft>
                        <a:buFont typeface="Arial"/>
                        <a:buChar char="•"/>
                      </a:pPr>
                      <a:r>
                        <a:rPr lang="en-US" sz="1000" b="0" i="0" u="none" strike="noStrike" noProof="0">
                          <a:latin typeface="Arial"/>
                        </a:rPr>
                        <a:t>Transparent environmental performance supports consumer trust and corporate ESG goals</a:t>
                      </a:r>
                      <a:endParaRPr lang="en-US" sz="1000"/>
                    </a:p>
                    <a:p>
                      <a:pPr marL="177800" lvl="0" indent="-177800" algn="l">
                        <a:lnSpc>
                          <a:spcPct val="100000"/>
                        </a:lnSpc>
                        <a:spcBef>
                          <a:spcPts val="0"/>
                        </a:spcBef>
                        <a:spcAft>
                          <a:spcPts val="0"/>
                        </a:spcAft>
                        <a:buFont typeface="Arial"/>
                        <a:buChar char="•"/>
                      </a:pPr>
                      <a:r>
                        <a:rPr lang="en-US" sz="1000" b="0" i="0" u="none" strike="noStrike" noProof="0">
                          <a:latin typeface="Arial"/>
                        </a:rPr>
                        <a:t>Demonstrates scalability as a viable alternative protein source in the global food system</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16949628"/>
                  </a:ext>
                </a:extLst>
              </a:tr>
              <a:tr h="464100">
                <a:tc>
                  <a:txBody>
                    <a:bodyPr/>
                    <a:lstStyle/>
                    <a:p>
                      <a:pPr marL="0" indent="0">
                        <a:spcBef>
                          <a:spcPts val="0"/>
                        </a:spcBef>
                        <a:buNone/>
                      </a:pPr>
                      <a:r>
                        <a:rPr lang="en-US" sz="1000" b="1"/>
                        <a:t>Challenges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lvl="0" indent="-177800" algn="l">
                        <a:lnSpc>
                          <a:spcPct val="100000"/>
                        </a:lnSpc>
                        <a:spcBef>
                          <a:spcPts val="0"/>
                        </a:spcBef>
                        <a:spcAft>
                          <a:spcPts val="0"/>
                        </a:spcAft>
                        <a:buFont typeface="Arial"/>
                        <a:buChar char="•"/>
                      </a:pPr>
                      <a:r>
                        <a:rPr lang="en-US" sz="1000" b="1" i="0" u="none" strike="noStrike" noProof="0">
                          <a:latin typeface="Arial"/>
                        </a:rPr>
                        <a:t>High R&amp;D and production costs</a:t>
                      </a:r>
                      <a:r>
                        <a:rPr lang="en-US" sz="1000" b="0" i="0" u="none" strike="noStrike" noProof="0">
                          <a:latin typeface="Arial"/>
                        </a:rPr>
                        <a:t> impact profitability</a:t>
                      </a:r>
                    </a:p>
                    <a:p>
                      <a:pPr marL="177800" lvl="0" indent="-177800" algn="l">
                        <a:lnSpc>
                          <a:spcPct val="100000"/>
                        </a:lnSpc>
                        <a:spcBef>
                          <a:spcPts val="0"/>
                        </a:spcBef>
                        <a:spcAft>
                          <a:spcPts val="0"/>
                        </a:spcAft>
                        <a:buFont typeface="Arial"/>
                        <a:buChar char="•"/>
                      </a:pPr>
                      <a:r>
                        <a:rPr lang="en-US" sz="1000" b="0" i="0" u="none" strike="noStrike" noProof="0">
                          <a:latin typeface="Arial"/>
                        </a:rPr>
                        <a:t>Faces </a:t>
                      </a:r>
                      <a:r>
                        <a:rPr lang="en-US" sz="1000" b="1" i="0" u="none" strike="noStrike" noProof="0">
                          <a:latin typeface="Arial"/>
                        </a:rPr>
                        <a:t>intense competition</a:t>
                      </a:r>
                      <a:r>
                        <a:rPr lang="en-US" sz="1000" b="0" i="0" u="none" strike="noStrike" noProof="0">
                          <a:latin typeface="Arial"/>
                        </a:rPr>
                        <a:t> in the alternative protein market</a:t>
                      </a:r>
                    </a:p>
                    <a:p>
                      <a:pPr marL="177800" lvl="0" indent="-177800" algn="l">
                        <a:lnSpc>
                          <a:spcPct val="100000"/>
                        </a:lnSpc>
                        <a:spcBef>
                          <a:spcPts val="0"/>
                        </a:spcBef>
                        <a:spcAft>
                          <a:spcPts val="0"/>
                        </a:spcAft>
                        <a:buFont typeface="Arial"/>
                        <a:buChar char="•"/>
                      </a:pPr>
                      <a:r>
                        <a:rPr lang="en-US" sz="1000" b="0" i="0" u="none" strike="noStrike" noProof="0">
                          <a:latin typeface="Arial"/>
                        </a:rPr>
                        <a:t>Needs to address consumer skepticism about the </a:t>
                      </a:r>
                      <a:r>
                        <a:rPr lang="en-US" sz="1000" b="1" i="0" u="none" strike="noStrike" noProof="0">
                          <a:latin typeface="Arial"/>
                        </a:rPr>
                        <a:t>“processed” nature</a:t>
                      </a:r>
                      <a:r>
                        <a:rPr lang="en-US" sz="1000" b="0" i="0" u="none" strike="noStrike" noProof="0">
                          <a:latin typeface="Arial"/>
                        </a:rPr>
                        <a:t> of plant-based products</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46995245"/>
                  </a:ext>
                </a:extLst>
              </a:tr>
            </a:tbl>
          </a:graphicData>
        </a:graphic>
      </p:graphicFrame>
      <p:graphicFrame>
        <p:nvGraphicFramePr>
          <p:cNvPr id="22" name="Table 21">
            <a:extLst>
              <a:ext uri="{FF2B5EF4-FFF2-40B4-BE49-F238E27FC236}">
                <a16:creationId xmlns:a16="http://schemas.microsoft.com/office/drawing/2014/main" id="{FEF07F0A-DAED-3CFE-3FF6-F7F71CB965C0}"/>
              </a:ext>
            </a:extLst>
          </p:cNvPr>
          <p:cNvGraphicFramePr>
            <a:graphicFrameLocks noGrp="1"/>
          </p:cNvGraphicFramePr>
          <p:nvPr>
            <p:extLst>
              <p:ext uri="{D42A27DB-BD31-4B8C-83A1-F6EECF244321}">
                <p14:modId xmlns:p14="http://schemas.microsoft.com/office/powerpoint/2010/main" val="2409667231"/>
              </p:ext>
            </p:extLst>
          </p:nvPr>
        </p:nvGraphicFramePr>
        <p:xfrm>
          <a:off x="307843" y="1533649"/>
          <a:ext cx="4472168" cy="1597316"/>
        </p:xfrm>
        <a:graphic>
          <a:graphicData uri="http://schemas.openxmlformats.org/drawingml/2006/table">
            <a:tbl>
              <a:tblPr firstRow="1" bandRow="1">
                <a:tableStyleId>{2D5ABB26-0587-4C30-8999-92F81FD0307C}</a:tableStyleId>
              </a:tblPr>
              <a:tblGrid>
                <a:gridCol w="1358014">
                  <a:extLst>
                    <a:ext uri="{9D8B030D-6E8A-4147-A177-3AD203B41FA5}">
                      <a16:colId xmlns:a16="http://schemas.microsoft.com/office/drawing/2014/main" val="1209005246"/>
                    </a:ext>
                  </a:extLst>
                </a:gridCol>
                <a:gridCol w="3114154">
                  <a:extLst>
                    <a:ext uri="{9D8B030D-6E8A-4147-A177-3AD203B41FA5}">
                      <a16:colId xmlns:a16="http://schemas.microsoft.com/office/drawing/2014/main" val="2625873288"/>
                    </a:ext>
                  </a:extLst>
                </a:gridCol>
              </a:tblGrid>
              <a:tr h="235169">
                <a:tc>
                  <a:txBody>
                    <a:bodyPr/>
                    <a:lstStyle/>
                    <a:p>
                      <a:pPr marL="0" indent="0">
                        <a:spcBef>
                          <a:spcPts val="0"/>
                        </a:spcBef>
                        <a:buNone/>
                      </a:pPr>
                      <a:r>
                        <a:rPr lang="en-US" sz="1000" b="1"/>
                        <a:t>Founded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11200" rtl="0" eaLnBrk="1" fontAlgn="b" latinLnBrk="0" hangingPunct="1">
                        <a:lnSpc>
                          <a:spcPct val="100000"/>
                        </a:lnSpc>
                        <a:spcBef>
                          <a:spcPts val="0"/>
                        </a:spcBef>
                        <a:spcAft>
                          <a:spcPts val="0"/>
                        </a:spcAft>
                        <a:buClrTx/>
                        <a:buSzTx/>
                        <a:buFontTx/>
                        <a:buNone/>
                        <a:tabLst/>
                        <a:defRPr/>
                      </a:pPr>
                      <a:r>
                        <a:rPr lang="en-US" sz="1000" kern="1200">
                          <a:solidFill>
                            <a:schemeClr val="tx1"/>
                          </a:solidFill>
                          <a:effectLst/>
                          <a:latin typeface="+mn-lt"/>
                          <a:ea typeface="+mn-ea"/>
                          <a:cs typeface="+mn-cs"/>
                        </a:rPr>
                        <a:t>2011 by Patrick O. Brown</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05080875"/>
                  </a:ext>
                </a:extLst>
              </a:tr>
              <a:tr h="405013">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1000" b="1"/>
                        <a:t>Headquarters</a:t>
                      </a:r>
                    </a:p>
                    <a:p>
                      <a:pPr marL="0" marR="0" lvl="0" indent="0" algn="l">
                        <a:lnSpc>
                          <a:spcPct val="100000"/>
                        </a:lnSpc>
                        <a:spcBef>
                          <a:spcPts val="0"/>
                        </a:spcBef>
                        <a:spcAft>
                          <a:spcPts val="0"/>
                        </a:spcAft>
                        <a:buNone/>
                      </a:pPr>
                      <a:endParaRPr lang="en-US" sz="1000" b="1"/>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defTabSz="711200" rtl="0" eaLnBrk="1" fontAlgn="b" latinLnBrk="0" hangingPunct="1">
                        <a:lnSpc>
                          <a:spcPct val="100000"/>
                        </a:lnSpc>
                        <a:spcBef>
                          <a:spcPts val="0"/>
                        </a:spcBef>
                        <a:spcAft>
                          <a:spcPts val="0"/>
                        </a:spcAft>
                        <a:buNone/>
                      </a:pPr>
                      <a:r>
                        <a:rPr lang="en-US" sz="1000" kern="1200">
                          <a:solidFill>
                            <a:schemeClr val="tx1"/>
                          </a:solidFill>
                          <a:latin typeface="+mn-lt"/>
                          <a:ea typeface="+mn-ea"/>
                          <a:cs typeface="+mn-cs"/>
                        </a:rPr>
                        <a:t>Redwood City, California</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87815052"/>
                  </a:ext>
                </a:extLst>
              </a:tr>
              <a:tr h="535663">
                <a:tc>
                  <a:txBody>
                    <a:bodyPr/>
                    <a:lstStyle/>
                    <a:p>
                      <a:pPr marL="0" marR="0" lvl="0" indent="0" algn="l" defTabSz="711200" rtl="0" eaLnBrk="1" fontAlgn="auto" latinLnBrk="0" hangingPunct="1">
                        <a:lnSpc>
                          <a:spcPct val="100000"/>
                        </a:lnSpc>
                        <a:spcBef>
                          <a:spcPts val="0"/>
                        </a:spcBef>
                        <a:spcAft>
                          <a:spcPts val="0"/>
                        </a:spcAft>
                        <a:buClr>
                          <a:schemeClr val="accent1"/>
                        </a:buClr>
                        <a:buSzPct val="100000"/>
                        <a:buFontTx/>
                        <a:buNone/>
                        <a:tabLst/>
                        <a:defRPr/>
                      </a:pPr>
                      <a:r>
                        <a:rPr lang="en-US" sz="1000" b="1"/>
                        <a:t>Funding</a:t>
                      </a:r>
                    </a:p>
                    <a:p>
                      <a:pPr marL="0" lvl="0" indent="0" algn="l" defTabSz="711200" rtl="0" eaLnBrk="1" latinLnBrk="0" hangingPunct="1">
                        <a:lnSpc>
                          <a:spcPct val="100000"/>
                        </a:lnSpc>
                        <a:spcBef>
                          <a:spcPts val="0"/>
                        </a:spcBef>
                        <a:spcAft>
                          <a:spcPts val="0"/>
                        </a:spcAft>
                        <a:buClr>
                          <a:schemeClr val="accent1"/>
                        </a:buClr>
                        <a:buSzPct val="100000"/>
                        <a:buFontTx/>
                        <a:buNone/>
                      </a:pPr>
                      <a:endParaRPr lang="en-US" sz="1000" b="1"/>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11200" rtl="0" eaLnBrk="1" fontAlgn="b" latinLnBrk="0" hangingPunct="1">
                        <a:lnSpc>
                          <a:spcPct val="100000"/>
                        </a:lnSpc>
                        <a:spcBef>
                          <a:spcPts val="0"/>
                        </a:spcBef>
                        <a:spcAft>
                          <a:spcPts val="0"/>
                        </a:spcAft>
                        <a:buClrTx/>
                        <a:buSzTx/>
                        <a:buFontTx/>
                        <a:buNone/>
                        <a:tabLst/>
                        <a:defRPr/>
                      </a:pPr>
                      <a:r>
                        <a:rPr lang="en-US" sz="1000" kern="1200">
                          <a:solidFill>
                            <a:schemeClr val="tx1"/>
                          </a:solidFill>
                          <a:effectLst/>
                          <a:latin typeface="+mn-lt"/>
                          <a:ea typeface="+mn-ea"/>
                          <a:cs typeface="+mn-cs"/>
                        </a:rPr>
                        <a:t>$2.01 billion raised; key investors include Bill Gates and Google Ventures</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64313410"/>
                  </a:ext>
                </a:extLst>
              </a:tr>
              <a:tr h="391948">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1000" b="1"/>
                        <a:t>Revenue</a:t>
                      </a:r>
                    </a:p>
                    <a:p>
                      <a:pPr marL="0" indent="0">
                        <a:spcBef>
                          <a:spcPts val="0"/>
                        </a:spcBef>
                        <a:buNone/>
                      </a:pPr>
                      <a:endParaRPr lang="en-US" sz="1000" b="1"/>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defTabSz="711200" rtl="0" eaLnBrk="1" fontAlgn="b" latinLnBrk="0" hangingPunct="1">
                        <a:lnSpc>
                          <a:spcPct val="100000"/>
                        </a:lnSpc>
                        <a:spcBef>
                          <a:spcPts val="0"/>
                        </a:spcBef>
                        <a:spcAft>
                          <a:spcPts val="0"/>
                        </a:spcAft>
                        <a:buNone/>
                      </a:pPr>
                      <a:r>
                        <a:rPr lang="en-US" sz="1000" kern="1200">
                          <a:solidFill>
                            <a:schemeClr val="tx1"/>
                          </a:solidFill>
                          <a:latin typeface="+mn-lt"/>
                          <a:ea typeface="+mn-ea"/>
                          <a:cs typeface="+mn-cs"/>
                        </a:rPr>
                        <a:t>$460 million (2022)</a:t>
                      </a:r>
                    </a:p>
                  </a:txBody>
                  <a:tcPr marL="54000" marR="5400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56153290"/>
                  </a:ext>
                </a:extLst>
              </a:tr>
            </a:tbl>
          </a:graphicData>
        </a:graphic>
      </p:graphicFrame>
      <p:pic>
        <p:nvPicPr>
          <p:cNvPr id="1026" name="Picture 2">
            <a:extLst>
              <a:ext uri="{FF2B5EF4-FFF2-40B4-BE49-F238E27FC236}">
                <a16:creationId xmlns:a16="http://schemas.microsoft.com/office/drawing/2014/main" id="{C86FD38B-C436-3C1E-B292-37E5F0C9ACB9}"/>
              </a:ext>
            </a:extLst>
          </p:cNvPr>
          <p:cNvPicPr>
            <a:picLocks noChangeAspect="1" noChangeArrowheads="1"/>
          </p:cNvPicPr>
          <p:nvPr/>
        </p:nvPicPr>
        <p:blipFill>
          <a:blip r:embed="rId42" cstate="print">
            <a:extLst>
              <a:ext uri="{28A0092B-C50C-407E-A947-70E740481C1C}">
                <a14:useLocalDpi xmlns:a14="http://schemas.microsoft.com/office/drawing/2010/main"/>
              </a:ext>
            </a:extLst>
          </a:blip>
          <a:srcRect/>
          <a:stretch>
            <a:fillRect/>
          </a:stretch>
        </p:blipFill>
        <p:spPr bwMode="auto">
          <a:xfrm>
            <a:off x="10440180" y="1057791"/>
            <a:ext cx="1391738" cy="341022"/>
          </a:xfrm>
          <a:prstGeom prst="rect">
            <a:avLst/>
          </a:prstGeom>
          <a:noFill/>
          <a:extLst>
            <a:ext uri="{909E8E84-426E-40DD-AFC4-6F175D3DCCD1}">
              <a14:hiddenFill xmlns:a14="http://schemas.microsoft.com/office/drawing/2010/main">
                <a:solidFill>
                  <a:srgbClr val="FFFFFF"/>
                </a:solidFill>
              </a14:hiddenFill>
            </a:ext>
          </a:extLst>
        </p:spPr>
      </p:pic>
      <p:sp>
        <p:nvSpPr>
          <p:cNvPr id="3" name="Pentagon 2">
            <a:extLst>
              <a:ext uri="{FF2B5EF4-FFF2-40B4-BE49-F238E27FC236}">
                <a16:creationId xmlns:a16="http://schemas.microsoft.com/office/drawing/2014/main" id="{491E77E0-9531-6985-7F42-D61E854F29FD}"/>
              </a:ext>
            </a:extLst>
          </p:cNvPr>
          <p:cNvSpPr/>
          <p:nvPr/>
        </p:nvSpPr>
        <p:spPr bwMode="gray">
          <a:xfrm>
            <a:off x="32754" y="25336"/>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Solutions</a:t>
            </a:r>
          </a:p>
        </p:txBody>
      </p:sp>
      <p:sp>
        <p:nvSpPr>
          <p:cNvPr id="7" name="Chevron 6">
            <a:extLst>
              <a:ext uri="{FF2B5EF4-FFF2-40B4-BE49-F238E27FC236}">
                <a16:creationId xmlns:a16="http://schemas.microsoft.com/office/drawing/2014/main" id="{8A2F5516-538F-F6CE-D15F-7D9F142720E8}"/>
              </a:ext>
            </a:extLst>
          </p:cNvPr>
          <p:cNvSpPr/>
          <p:nvPr/>
        </p:nvSpPr>
        <p:spPr bwMode="gray">
          <a:xfrm>
            <a:off x="3894052" y="25336"/>
            <a:ext cx="1975828" cy="359675"/>
          </a:xfrm>
          <a:prstGeom prst="chevron">
            <a:avLst>
              <a:gd name="adj" fmla="val 23887"/>
            </a:avLst>
          </a:prstGeom>
          <a:solidFill>
            <a:srgbClr val="4E9AA7"/>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Alternative Proteins</a:t>
            </a:r>
          </a:p>
        </p:txBody>
      </p:sp>
      <p:sp>
        <p:nvSpPr>
          <p:cNvPr id="11" name="Chevron 10">
            <a:extLst>
              <a:ext uri="{FF2B5EF4-FFF2-40B4-BE49-F238E27FC236}">
                <a16:creationId xmlns:a16="http://schemas.microsoft.com/office/drawing/2014/main" id="{F2570332-77E8-61BF-A7AA-3C5589D99A0C}"/>
              </a:ext>
            </a:extLst>
          </p:cNvPr>
          <p:cNvSpPr/>
          <p:nvPr/>
        </p:nvSpPr>
        <p:spPr bwMode="gray">
          <a:xfrm>
            <a:off x="5821872" y="23993"/>
            <a:ext cx="3048936" cy="359675"/>
          </a:xfrm>
          <a:prstGeom prst="chevron">
            <a:avLst>
              <a:gd name="adj" fmla="val 23887"/>
            </a:avLst>
          </a:prstGeom>
          <a:solidFill>
            <a:srgbClr val="4DACCA"/>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Case Study: Impossible Foods</a:t>
            </a:r>
          </a:p>
        </p:txBody>
      </p:sp>
      <p:graphicFrame>
        <p:nvGraphicFramePr>
          <p:cNvPr id="16" name="Chart 15">
            <a:extLst>
              <a:ext uri="{FF2B5EF4-FFF2-40B4-BE49-F238E27FC236}">
                <a16:creationId xmlns:a16="http://schemas.microsoft.com/office/drawing/2014/main" id="{5EC71E58-20FA-363C-44B8-8E21CB74F48D}"/>
              </a:ext>
            </a:extLst>
          </p:cNvPr>
          <p:cNvGraphicFramePr/>
          <p:nvPr>
            <p:custDataLst>
              <p:tags r:id="rId5"/>
            </p:custDataLst>
            <p:extLst>
              <p:ext uri="{D42A27DB-BD31-4B8C-83A1-F6EECF244321}">
                <p14:modId xmlns:p14="http://schemas.microsoft.com/office/powerpoint/2010/main" val="4191093045"/>
              </p:ext>
            </p:extLst>
          </p:nvPr>
        </p:nvGraphicFramePr>
        <p:xfrm>
          <a:off x="392113" y="4306888"/>
          <a:ext cx="1554162" cy="1817687"/>
        </p:xfrm>
        <a:graphic>
          <a:graphicData uri="http://schemas.openxmlformats.org/drawingml/2006/chart">
            <c:chart xmlns:c="http://schemas.openxmlformats.org/drawingml/2006/chart" xmlns:r="http://schemas.openxmlformats.org/officeDocument/2006/relationships" r:id="rId43"/>
          </a:graphicData>
        </a:graphic>
      </p:graphicFrame>
      <p:cxnSp>
        <p:nvCxnSpPr>
          <p:cNvPr id="1213" name="Straight Connector 1212">
            <a:extLst>
              <a:ext uri="{FF2B5EF4-FFF2-40B4-BE49-F238E27FC236}">
                <a16:creationId xmlns:a16="http://schemas.microsoft.com/office/drawing/2014/main" id="{4BDCA8C0-2886-A442-0BC8-288119A37D7A}"/>
              </a:ext>
            </a:extLst>
          </p:cNvPr>
          <p:cNvCxnSpPr/>
          <p:nvPr>
            <p:custDataLst>
              <p:tags r:id="rId6"/>
            </p:custDataLst>
          </p:nvPr>
        </p:nvCxnSpPr>
        <p:spPr bwMode="auto">
          <a:xfrm>
            <a:off x="1417638" y="3997325"/>
            <a:ext cx="0" cy="15748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211" name="Straight Connector 1210">
            <a:extLst>
              <a:ext uri="{FF2B5EF4-FFF2-40B4-BE49-F238E27FC236}">
                <a16:creationId xmlns:a16="http://schemas.microsoft.com/office/drawing/2014/main" id="{3C97BCC8-DC67-4955-36EA-99A87A9E7BED}"/>
              </a:ext>
            </a:extLst>
          </p:cNvPr>
          <p:cNvCxnSpPr/>
          <p:nvPr>
            <p:custDataLst>
              <p:tags r:id="rId7"/>
            </p:custDataLst>
          </p:nvPr>
        </p:nvCxnSpPr>
        <p:spPr bwMode="auto">
          <a:xfrm flipV="1">
            <a:off x="920750" y="3997325"/>
            <a:ext cx="0" cy="14605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12" name="Straight Connector 1211">
            <a:extLst>
              <a:ext uri="{FF2B5EF4-FFF2-40B4-BE49-F238E27FC236}">
                <a16:creationId xmlns:a16="http://schemas.microsoft.com/office/drawing/2014/main" id="{663265FB-03E9-8798-14B2-871F9A8AF68F}"/>
              </a:ext>
            </a:extLst>
          </p:cNvPr>
          <p:cNvCxnSpPr/>
          <p:nvPr>
            <p:custDataLst>
              <p:tags r:id="rId8"/>
            </p:custDataLst>
          </p:nvPr>
        </p:nvCxnSpPr>
        <p:spPr bwMode="auto">
          <a:xfrm>
            <a:off x="920750" y="3997325"/>
            <a:ext cx="496888" cy="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109" name="Text Placeholder 10">
            <a:extLst>
              <a:ext uri="{FF2B5EF4-FFF2-40B4-BE49-F238E27FC236}">
                <a16:creationId xmlns:a16="http://schemas.microsoft.com/office/drawing/2014/main" id="{EE662267-E40A-A37E-0AF9-DFCB4E36D3F5}"/>
              </a:ext>
            </a:extLst>
          </p:cNvPr>
          <p:cNvSpPr txBox="1">
            <a:spLocks/>
          </p:cNvSpPr>
          <p:nvPr>
            <p:custDataLst>
              <p:tags r:id="rId9"/>
            </p:custDataLst>
          </p:nvPr>
        </p:nvSpPr>
        <p:spPr bwMode="gray">
          <a:xfrm>
            <a:off x="793750" y="4181475"/>
            <a:ext cx="2555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D915CE7-2825-442C-84D3-FDCA2F2FE42D}" type="datetime'''''''''''''''''''''''''''''''''''''''''''3'''',7'''''''''">
              <a:rPr lang="en-US" altLang="en-US" sz="1200" smtClean="0">
                <a:effectLst/>
              </a:rPr>
              <a:pPr marL="0" indent="0" algn="ctr">
                <a:spcBef>
                  <a:spcPct val="0"/>
                </a:spcBef>
                <a:spcAft>
                  <a:spcPct val="0"/>
                </a:spcAft>
                <a:buNone/>
              </a:pPr>
              <a:t>3,7</a:t>
            </a:fld>
            <a:endParaRPr lang="en-US" sz="1200"/>
          </a:p>
        </p:txBody>
      </p:sp>
      <p:sp>
        <p:nvSpPr>
          <p:cNvPr id="1110" name="Text Placeholder 10">
            <a:extLst>
              <a:ext uri="{FF2B5EF4-FFF2-40B4-BE49-F238E27FC236}">
                <a16:creationId xmlns:a16="http://schemas.microsoft.com/office/drawing/2014/main" id="{BBB8A11F-D17A-F781-8FA2-650383118706}"/>
              </a:ext>
            </a:extLst>
          </p:cNvPr>
          <p:cNvSpPr txBox="1">
            <a:spLocks/>
          </p:cNvSpPr>
          <p:nvPr>
            <p:custDataLst>
              <p:tags r:id="rId10"/>
            </p:custDataLst>
          </p:nvPr>
        </p:nvSpPr>
        <p:spPr bwMode="gray">
          <a:xfrm>
            <a:off x="1290638" y="5610225"/>
            <a:ext cx="2555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1308205-8F0F-4F90-94B6-605A13AB5B4C}" type="datetime'''0'''''''''',''''''''''''''''''''''''''''''''5'''''''''''''">
              <a:rPr lang="en-US" altLang="en-US" sz="1200" smtClean="0">
                <a:effectLst/>
              </a:rPr>
              <a:pPr marL="0" indent="0" algn="ctr">
                <a:spcBef>
                  <a:spcPct val="0"/>
                </a:spcBef>
                <a:spcAft>
                  <a:spcPct val="0"/>
                </a:spcAft>
                <a:buNone/>
              </a:pPr>
              <a:t>0,5</a:t>
            </a:fld>
            <a:endParaRPr lang="en-US" sz="1200"/>
          </a:p>
        </p:txBody>
      </p:sp>
      <p:sp>
        <p:nvSpPr>
          <p:cNvPr id="48" name="Text Placeholder 10">
            <a:extLst>
              <a:ext uri="{FF2B5EF4-FFF2-40B4-BE49-F238E27FC236}">
                <a16:creationId xmlns:a16="http://schemas.microsoft.com/office/drawing/2014/main" id="{DBDA4092-8ACD-8212-8857-9BB791FC86B9}"/>
              </a:ext>
            </a:extLst>
          </p:cNvPr>
          <p:cNvSpPr txBox="1">
            <a:spLocks/>
          </p:cNvSpPr>
          <p:nvPr>
            <p:custDataLst>
              <p:tags r:id="rId11"/>
            </p:custDataLst>
          </p:nvPr>
        </p:nvSpPr>
        <p:spPr bwMode="auto">
          <a:xfrm>
            <a:off x="493713" y="6092825"/>
            <a:ext cx="13493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F15AFFC-A98F-4918-B219-B20177400C14}" type="datetime'GHG ''''''''E''m''issi''''o''n'''' (''''''''''''''''Kg'')'">
              <a:rPr lang="en-US" altLang="en-US" sz="1200" smtClean="0"/>
              <a:pPr marL="0" indent="0" algn="ctr">
                <a:spcBef>
                  <a:spcPct val="0"/>
                </a:spcBef>
                <a:spcAft>
                  <a:spcPct val="0"/>
                </a:spcAft>
                <a:buNone/>
              </a:pPr>
              <a:t>GHG Emission (Kg)</a:t>
            </a:fld>
            <a:endParaRPr lang="en-US" sz="1200"/>
          </a:p>
        </p:txBody>
      </p:sp>
      <p:sp>
        <p:nvSpPr>
          <p:cNvPr id="1209" name="Text Placeholder 10">
            <a:extLst>
              <a:ext uri="{FF2B5EF4-FFF2-40B4-BE49-F238E27FC236}">
                <a16:creationId xmlns:a16="http://schemas.microsoft.com/office/drawing/2014/main" id="{14AC3753-AE49-5E2C-D65F-71BFBF3EA1D3}"/>
              </a:ext>
            </a:extLst>
          </p:cNvPr>
          <p:cNvSpPr txBox="1">
            <a:spLocks/>
          </p:cNvSpPr>
          <p:nvPr>
            <p:custDataLst>
              <p:tags r:id="rId12"/>
            </p:custDataLst>
          </p:nvPr>
        </p:nvSpPr>
        <p:spPr bwMode="auto">
          <a:xfrm>
            <a:off x="958850" y="3889375"/>
            <a:ext cx="419100" cy="215900"/>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2E273F4-2109-4961-B02C-878559299195}" type="datetime'''-''8''''6''''''''''''''''''''''''''''''''''%'''''''">
              <a:rPr lang="en-US" altLang="en-US" sz="1000" smtClean="0">
                <a:effectLst/>
              </a:rPr>
              <a:pPr marL="0" indent="0" algn="ctr">
                <a:spcBef>
                  <a:spcPct val="0"/>
                </a:spcBef>
                <a:spcAft>
                  <a:spcPct val="0"/>
                </a:spcAft>
                <a:buNone/>
              </a:pPr>
              <a:t>-86%</a:t>
            </a:fld>
            <a:endParaRPr lang="en-US" sz="1000"/>
          </a:p>
        </p:txBody>
      </p:sp>
      <p:sp>
        <p:nvSpPr>
          <p:cNvPr id="58" name="Rectangle 57">
            <a:extLst>
              <a:ext uri="{FF2B5EF4-FFF2-40B4-BE49-F238E27FC236}">
                <a16:creationId xmlns:a16="http://schemas.microsoft.com/office/drawing/2014/main" id="{CBA3E698-71C4-683B-EB95-510A7214E9E6}"/>
              </a:ext>
            </a:extLst>
          </p:cNvPr>
          <p:cNvSpPr/>
          <p:nvPr>
            <p:custDataLst>
              <p:tags r:id="rId13"/>
            </p:custDataLst>
          </p:nvPr>
        </p:nvSpPr>
        <p:spPr bwMode="auto">
          <a:xfrm>
            <a:off x="411163" y="3375025"/>
            <a:ext cx="179388" cy="133350"/>
          </a:xfrm>
          <a:prstGeom prst="rect">
            <a:avLst/>
          </a:prstGeom>
          <a:solidFill>
            <a:schemeClr val="tx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024" name="Rectangle 1023">
            <a:extLst>
              <a:ext uri="{FF2B5EF4-FFF2-40B4-BE49-F238E27FC236}">
                <a16:creationId xmlns:a16="http://schemas.microsoft.com/office/drawing/2014/main" id="{B993073E-96ED-BA25-C893-C61A1EC16B64}"/>
              </a:ext>
            </a:extLst>
          </p:cNvPr>
          <p:cNvSpPr/>
          <p:nvPr>
            <p:custDataLst>
              <p:tags r:id="rId14"/>
            </p:custDataLst>
          </p:nvPr>
        </p:nvSpPr>
        <p:spPr bwMode="auto">
          <a:xfrm>
            <a:off x="411163" y="3578225"/>
            <a:ext cx="179388" cy="133350"/>
          </a:xfrm>
          <a:prstGeom prst="rect">
            <a:avLst/>
          </a:prstGeom>
          <a:solidFill>
            <a:schemeClr val="accent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54" name="Text Placeholder 10">
            <a:extLst>
              <a:ext uri="{FF2B5EF4-FFF2-40B4-BE49-F238E27FC236}">
                <a16:creationId xmlns:a16="http://schemas.microsoft.com/office/drawing/2014/main" id="{C46332BB-16C0-4422-8E9D-7EB008253C45}"/>
              </a:ext>
            </a:extLst>
          </p:cNvPr>
          <p:cNvSpPr txBox="1">
            <a:spLocks/>
          </p:cNvSpPr>
          <p:nvPr>
            <p:custDataLst>
              <p:tags r:id="rId15"/>
            </p:custDataLst>
          </p:nvPr>
        </p:nvSpPr>
        <p:spPr bwMode="auto">
          <a:xfrm>
            <a:off x="641350" y="3370263"/>
            <a:ext cx="673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0948F317-23CF-4282-AC9E-3979E0631EF7}" type="datetime'''''''''Beef Bur''g''''''e''''''''''''''''''''''''''r'''">
              <a:rPr lang="en-US" altLang="en-US" sz="1000" smtClean="0"/>
              <a:pPr marL="0" indent="0">
                <a:spcBef>
                  <a:spcPct val="0"/>
                </a:spcBef>
                <a:spcAft>
                  <a:spcPct val="0"/>
                </a:spcAft>
                <a:buNone/>
              </a:pPr>
              <a:t>Beef Burger</a:t>
            </a:fld>
            <a:endParaRPr lang="en-US" sz="1000"/>
          </a:p>
        </p:txBody>
      </p:sp>
      <p:sp>
        <p:nvSpPr>
          <p:cNvPr id="60" name="Text Placeholder 10">
            <a:extLst>
              <a:ext uri="{FF2B5EF4-FFF2-40B4-BE49-F238E27FC236}">
                <a16:creationId xmlns:a16="http://schemas.microsoft.com/office/drawing/2014/main" id="{7A1DBB68-26DA-56DE-A2AA-775E4DA5E3C7}"/>
              </a:ext>
            </a:extLst>
          </p:cNvPr>
          <p:cNvSpPr txBox="1">
            <a:spLocks/>
          </p:cNvSpPr>
          <p:nvPr>
            <p:custDataLst>
              <p:tags r:id="rId16"/>
            </p:custDataLst>
          </p:nvPr>
        </p:nvSpPr>
        <p:spPr bwMode="auto">
          <a:xfrm>
            <a:off x="641351" y="3573463"/>
            <a:ext cx="10191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40722581-904F-441D-BB2E-C37CB6384B4D}" type="datetime'Impos''''''''s''''''''ibl''''e'''''''' B''u''r''''g''e''r'">
              <a:rPr lang="en-US" altLang="en-US" sz="1000" smtClean="0"/>
              <a:pPr marL="0" indent="0">
                <a:spcBef>
                  <a:spcPct val="0"/>
                </a:spcBef>
                <a:spcAft>
                  <a:spcPct val="0"/>
                </a:spcAft>
                <a:buNone/>
              </a:pPr>
              <a:t>Impossible Burger</a:t>
            </a:fld>
            <a:endParaRPr lang="en-US" sz="1000"/>
          </a:p>
        </p:txBody>
      </p:sp>
      <p:graphicFrame>
        <p:nvGraphicFramePr>
          <p:cNvPr id="17" name="Chart 16">
            <a:extLst>
              <a:ext uri="{FF2B5EF4-FFF2-40B4-BE49-F238E27FC236}">
                <a16:creationId xmlns:a16="http://schemas.microsoft.com/office/drawing/2014/main" id="{71033FE1-1BCB-992F-1260-D385DABCA140}"/>
              </a:ext>
            </a:extLst>
          </p:cNvPr>
          <p:cNvGraphicFramePr/>
          <p:nvPr>
            <p:custDataLst>
              <p:tags r:id="rId17"/>
            </p:custDataLst>
            <p:extLst>
              <p:ext uri="{D42A27DB-BD31-4B8C-83A1-F6EECF244321}">
                <p14:modId xmlns:p14="http://schemas.microsoft.com/office/powerpoint/2010/main" val="3400702349"/>
              </p:ext>
            </p:extLst>
          </p:nvPr>
        </p:nvGraphicFramePr>
        <p:xfrm>
          <a:off x="1935163" y="4306888"/>
          <a:ext cx="1458912" cy="1817687"/>
        </p:xfrm>
        <a:graphic>
          <a:graphicData uri="http://schemas.openxmlformats.org/drawingml/2006/chart">
            <c:chart xmlns:c="http://schemas.openxmlformats.org/drawingml/2006/chart" xmlns:r="http://schemas.openxmlformats.org/officeDocument/2006/relationships" r:id="rId44"/>
          </a:graphicData>
        </a:graphic>
      </p:graphicFrame>
      <p:cxnSp>
        <p:nvCxnSpPr>
          <p:cNvPr id="1207" name="Straight Connector 1206">
            <a:extLst>
              <a:ext uri="{FF2B5EF4-FFF2-40B4-BE49-F238E27FC236}">
                <a16:creationId xmlns:a16="http://schemas.microsoft.com/office/drawing/2014/main" id="{D679CC21-788E-46F4-7F15-A2167A3BCFE7}"/>
              </a:ext>
            </a:extLst>
          </p:cNvPr>
          <p:cNvCxnSpPr/>
          <p:nvPr>
            <p:custDataLst>
              <p:tags r:id="rId18"/>
            </p:custDataLst>
          </p:nvPr>
        </p:nvCxnSpPr>
        <p:spPr bwMode="auto">
          <a:xfrm>
            <a:off x="2895600" y="3959225"/>
            <a:ext cx="0" cy="1754188"/>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205" name="Straight Connector 1204">
            <a:extLst>
              <a:ext uri="{FF2B5EF4-FFF2-40B4-BE49-F238E27FC236}">
                <a16:creationId xmlns:a16="http://schemas.microsoft.com/office/drawing/2014/main" id="{250B2B59-6AA5-51D8-D664-239D5678A6B8}"/>
              </a:ext>
            </a:extLst>
          </p:cNvPr>
          <p:cNvCxnSpPr/>
          <p:nvPr>
            <p:custDataLst>
              <p:tags r:id="rId19"/>
            </p:custDataLst>
          </p:nvPr>
        </p:nvCxnSpPr>
        <p:spPr bwMode="auto">
          <a:xfrm flipV="1">
            <a:off x="2433638" y="3959225"/>
            <a:ext cx="0" cy="18415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06" name="Straight Connector 1205">
            <a:extLst>
              <a:ext uri="{FF2B5EF4-FFF2-40B4-BE49-F238E27FC236}">
                <a16:creationId xmlns:a16="http://schemas.microsoft.com/office/drawing/2014/main" id="{20296A2E-4538-6D20-FED8-7DAEF882E621}"/>
              </a:ext>
            </a:extLst>
          </p:cNvPr>
          <p:cNvCxnSpPr/>
          <p:nvPr>
            <p:custDataLst>
              <p:tags r:id="rId20"/>
            </p:custDataLst>
          </p:nvPr>
        </p:nvCxnSpPr>
        <p:spPr bwMode="auto">
          <a:xfrm>
            <a:off x="2433638" y="3959225"/>
            <a:ext cx="461963" cy="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117" name="Text Placeholder 10">
            <a:extLst>
              <a:ext uri="{FF2B5EF4-FFF2-40B4-BE49-F238E27FC236}">
                <a16:creationId xmlns:a16="http://schemas.microsoft.com/office/drawing/2014/main" id="{B4CF00EE-A2A8-804B-76B7-5D0E304F5BDB}"/>
              </a:ext>
            </a:extLst>
          </p:cNvPr>
          <p:cNvSpPr txBox="1">
            <a:spLocks/>
          </p:cNvSpPr>
          <p:nvPr>
            <p:custDataLst>
              <p:tags r:id="rId21"/>
            </p:custDataLst>
          </p:nvPr>
        </p:nvSpPr>
        <p:spPr bwMode="gray">
          <a:xfrm>
            <a:off x="2222500" y="4181475"/>
            <a:ext cx="4238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CA8EA44-6927-4477-A20B-4D1FE9008BA2}" type="datetime'2''''''''''''''''2''''''''0'''''''''''''',0'''''''''">
              <a:rPr lang="en-US" altLang="en-US" sz="1200" smtClean="0">
                <a:effectLst/>
              </a:rPr>
              <a:pPr marL="0" indent="0" algn="ctr">
                <a:spcBef>
                  <a:spcPct val="0"/>
                </a:spcBef>
                <a:spcAft>
                  <a:spcPct val="0"/>
                </a:spcAft>
                <a:buNone/>
              </a:pPr>
              <a:t>220,0</a:t>
            </a:fld>
            <a:endParaRPr lang="en-US" sz="1200"/>
          </a:p>
        </p:txBody>
      </p:sp>
      <p:sp>
        <p:nvSpPr>
          <p:cNvPr id="1118" name="Text Placeholder 10">
            <a:extLst>
              <a:ext uri="{FF2B5EF4-FFF2-40B4-BE49-F238E27FC236}">
                <a16:creationId xmlns:a16="http://schemas.microsoft.com/office/drawing/2014/main" id="{5458C8F9-5718-47D7-6F50-CA03E69B6B57}"/>
              </a:ext>
            </a:extLst>
          </p:cNvPr>
          <p:cNvSpPr txBox="1">
            <a:spLocks/>
          </p:cNvSpPr>
          <p:nvPr>
            <p:custDataLst>
              <p:tags r:id="rId22"/>
            </p:custDataLst>
          </p:nvPr>
        </p:nvSpPr>
        <p:spPr bwMode="gray">
          <a:xfrm>
            <a:off x="2732088" y="5751513"/>
            <a:ext cx="3286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A7D78DF-4BD6-4271-A1E5-5A80D934AEDE}" type="datetime'''''''''''''''1''''''1'''''''''''''''''''',''0'''''''''''''''">
              <a:rPr lang="en-US" altLang="en-US" sz="1200" smtClean="0">
                <a:effectLst/>
              </a:rPr>
              <a:pPr marL="0" indent="0" algn="ctr">
                <a:spcBef>
                  <a:spcPct val="0"/>
                </a:spcBef>
                <a:spcAft>
                  <a:spcPct val="0"/>
                </a:spcAft>
                <a:buNone/>
              </a:pPr>
              <a:t>11,0</a:t>
            </a:fld>
            <a:endParaRPr lang="en-US" sz="1200"/>
          </a:p>
        </p:txBody>
      </p:sp>
      <p:sp>
        <p:nvSpPr>
          <p:cNvPr id="1032" name="Text Placeholder 10">
            <a:extLst>
              <a:ext uri="{FF2B5EF4-FFF2-40B4-BE49-F238E27FC236}">
                <a16:creationId xmlns:a16="http://schemas.microsoft.com/office/drawing/2014/main" id="{4D116E3F-CF20-5008-2366-D2E997E2E021}"/>
              </a:ext>
            </a:extLst>
          </p:cNvPr>
          <p:cNvSpPr txBox="1">
            <a:spLocks/>
          </p:cNvSpPr>
          <p:nvPr>
            <p:custDataLst>
              <p:tags r:id="rId23"/>
            </p:custDataLst>
          </p:nvPr>
        </p:nvSpPr>
        <p:spPr bwMode="auto">
          <a:xfrm>
            <a:off x="2187575" y="6092825"/>
            <a:ext cx="9540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3F33EBE-3C4A-4DC6-BA80-74AB17A64C18}" type="datetime'''''''Wate''''r'''' Us''e'''">
              <a:rPr lang="en-US" altLang="en-US" sz="1200" smtClean="0"/>
              <a:pPr marL="0" indent="0" algn="ctr">
                <a:spcBef>
                  <a:spcPct val="0"/>
                </a:spcBef>
                <a:spcAft>
                  <a:spcPct val="0"/>
                </a:spcAft>
                <a:buNone/>
              </a:pPr>
              <a:t>Water Use</a:t>
            </a:fld>
            <a:r>
              <a:rPr lang="en-US" altLang="en-US" sz="1200"/>
              <a:t> (L)</a:t>
            </a:r>
            <a:endParaRPr lang="en-US" sz="1200"/>
          </a:p>
        </p:txBody>
      </p:sp>
      <p:sp>
        <p:nvSpPr>
          <p:cNvPr id="1203" name="Text Placeholder 10">
            <a:extLst>
              <a:ext uri="{FF2B5EF4-FFF2-40B4-BE49-F238E27FC236}">
                <a16:creationId xmlns:a16="http://schemas.microsoft.com/office/drawing/2014/main" id="{6A8AC063-97BF-310C-58E3-CA5013B585C9}"/>
              </a:ext>
            </a:extLst>
          </p:cNvPr>
          <p:cNvSpPr txBox="1">
            <a:spLocks/>
          </p:cNvSpPr>
          <p:nvPr>
            <p:custDataLst>
              <p:tags r:id="rId24"/>
            </p:custDataLst>
          </p:nvPr>
        </p:nvSpPr>
        <p:spPr bwMode="auto">
          <a:xfrm>
            <a:off x="2454275" y="3851275"/>
            <a:ext cx="419100" cy="215900"/>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8B05C40-C72E-4F9A-ABCA-387F3679B7F1}" type="datetime'''-''95''''''''''''''''''''''''''''%'''''''">
              <a:rPr lang="en-US" altLang="en-US" sz="1000" smtClean="0">
                <a:effectLst/>
              </a:rPr>
              <a:pPr marL="0" indent="0" algn="ctr">
                <a:spcBef>
                  <a:spcPct val="0"/>
                </a:spcBef>
                <a:spcAft>
                  <a:spcPct val="0"/>
                </a:spcAft>
                <a:buNone/>
              </a:pPr>
              <a:t>-95%</a:t>
            </a:fld>
            <a:endParaRPr lang="en-US" sz="1000"/>
          </a:p>
        </p:txBody>
      </p:sp>
      <p:graphicFrame>
        <p:nvGraphicFramePr>
          <p:cNvPr id="18" name="Chart 17">
            <a:extLst>
              <a:ext uri="{FF2B5EF4-FFF2-40B4-BE49-F238E27FC236}">
                <a16:creationId xmlns:a16="http://schemas.microsoft.com/office/drawing/2014/main" id="{972D6875-59A6-F405-7FD8-F6B49D364686}"/>
              </a:ext>
            </a:extLst>
          </p:cNvPr>
          <p:cNvGraphicFramePr/>
          <p:nvPr>
            <p:custDataLst>
              <p:tags r:id="rId25"/>
            </p:custDataLst>
            <p:extLst>
              <p:ext uri="{D42A27DB-BD31-4B8C-83A1-F6EECF244321}">
                <p14:modId xmlns:p14="http://schemas.microsoft.com/office/powerpoint/2010/main" val="914460864"/>
              </p:ext>
            </p:extLst>
          </p:nvPr>
        </p:nvGraphicFramePr>
        <p:xfrm>
          <a:off x="3395663" y="4208463"/>
          <a:ext cx="1189037" cy="1916112"/>
        </p:xfrm>
        <a:graphic>
          <a:graphicData uri="http://schemas.openxmlformats.org/drawingml/2006/chart">
            <c:chart xmlns:c="http://schemas.openxmlformats.org/drawingml/2006/chart" xmlns:r="http://schemas.openxmlformats.org/officeDocument/2006/relationships" r:id="rId45"/>
          </a:graphicData>
        </a:graphic>
      </p:graphicFrame>
      <p:cxnSp>
        <p:nvCxnSpPr>
          <p:cNvPr id="1198" name="Straight Connector 1197">
            <a:extLst>
              <a:ext uri="{FF2B5EF4-FFF2-40B4-BE49-F238E27FC236}">
                <a16:creationId xmlns:a16="http://schemas.microsoft.com/office/drawing/2014/main" id="{3A98B6B0-11FD-7ACD-D447-8FDA6F54A7F0}"/>
              </a:ext>
            </a:extLst>
          </p:cNvPr>
          <p:cNvCxnSpPr/>
          <p:nvPr>
            <p:custDataLst>
              <p:tags r:id="rId26"/>
            </p:custDataLst>
          </p:nvPr>
        </p:nvCxnSpPr>
        <p:spPr bwMode="auto">
          <a:xfrm>
            <a:off x="4173538" y="3860800"/>
            <a:ext cx="0" cy="1881188"/>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196" name="Straight Connector 1195">
            <a:extLst>
              <a:ext uri="{FF2B5EF4-FFF2-40B4-BE49-F238E27FC236}">
                <a16:creationId xmlns:a16="http://schemas.microsoft.com/office/drawing/2014/main" id="{E03EF1A7-C170-C9B5-3D9C-3BEBD4EF0071}"/>
              </a:ext>
            </a:extLst>
          </p:cNvPr>
          <p:cNvCxnSpPr/>
          <p:nvPr>
            <p:custDataLst>
              <p:tags r:id="rId27"/>
            </p:custDataLst>
          </p:nvPr>
        </p:nvCxnSpPr>
        <p:spPr bwMode="auto">
          <a:xfrm flipV="1">
            <a:off x="3806825" y="3860800"/>
            <a:ext cx="0" cy="18415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197" name="Straight Connector 1196">
            <a:extLst>
              <a:ext uri="{FF2B5EF4-FFF2-40B4-BE49-F238E27FC236}">
                <a16:creationId xmlns:a16="http://schemas.microsoft.com/office/drawing/2014/main" id="{AE9EF8FA-646A-8325-FCA2-8F3FA20A2A67}"/>
              </a:ext>
            </a:extLst>
          </p:cNvPr>
          <p:cNvCxnSpPr/>
          <p:nvPr>
            <p:custDataLst>
              <p:tags r:id="rId28"/>
            </p:custDataLst>
          </p:nvPr>
        </p:nvCxnSpPr>
        <p:spPr bwMode="auto">
          <a:xfrm>
            <a:off x="3806825" y="3860800"/>
            <a:ext cx="366713" cy="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125" name="Text Placeholder 10">
            <a:extLst>
              <a:ext uri="{FF2B5EF4-FFF2-40B4-BE49-F238E27FC236}">
                <a16:creationId xmlns:a16="http://schemas.microsoft.com/office/drawing/2014/main" id="{AA0551A9-72A1-B30C-C58B-C0E8A3C2B8C5}"/>
              </a:ext>
            </a:extLst>
          </p:cNvPr>
          <p:cNvSpPr txBox="1">
            <a:spLocks/>
          </p:cNvSpPr>
          <p:nvPr>
            <p:custDataLst>
              <p:tags r:id="rId29"/>
            </p:custDataLst>
          </p:nvPr>
        </p:nvSpPr>
        <p:spPr bwMode="gray">
          <a:xfrm>
            <a:off x="3679825" y="4083050"/>
            <a:ext cx="2555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8D67B8A-AE0B-43BE-9D89-6ACBADC94F4F}" type="datetime'''''''''''''''''''''1'''''',6'''''''''''''''''''''''">
              <a:rPr lang="en-US" altLang="en-US" sz="1200" smtClean="0">
                <a:effectLst/>
              </a:rPr>
              <a:pPr marL="0" indent="0" algn="ctr">
                <a:spcBef>
                  <a:spcPct val="0"/>
                </a:spcBef>
                <a:spcAft>
                  <a:spcPct val="0"/>
                </a:spcAft>
                <a:buNone/>
              </a:pPr>
              <a:t>1,6</a:t>
            </a:fld>
            <a:endParaRPr lang="en-US" sz="1200"/>
          </a:p>
        </p:txBody>
      </p:sp>
      <p:sp>
        <p:nvSpPr>
          <p:cNvPr id="1126" name="Text Placeholder 10">
            <a:extLst>
              <a:ext uri="{FF2B5EF4-FFF2-40B4-BE49-F238E27FC236}">
                <a16:creationId xmlns:a16="http://schemas.microsoft.com/office/drawing/2014/main" id="{8680F34A-C187-87F6-53E4-CF820CFD494D}"/>
              </a:ext>
            </a:extLst>
          </p:cNvPr>
          <p:cNvSpPr txBox="1">
            <a:spLocks/>
          </p:cNvSpPr>
          <p:nvPr>
            <p:custDataLst>
              <p:tags r:id="rId30"/>
            </p:custDataLst>
          </p:nvPr>
        </p:nvSpPr>
        <p:spPr bwMode="gray">
          <a:xfrm>
            <a:off x="4046538" y="5780088"/>
            <a:ext cx="2555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34BB086-077F-40EA-AF98-EE0466288081}" type="datetime'''''''''''''0'''',''''''''''''''1'''">
              <a:rPr lang="en-US" altLang="en-US" sz="1200" smtClean="0">
                <a:effectLst/>
              </a:rPr>
              <a:pPr marL="0" indent="0" algn="ctr">
                <a:spcBef>
                  <a:spcPct val="0"/>
                </a:spcBef>
                <a:spcAft>
                  <a:spcPct val="0"/>
                </a:spcAft>
                <a:buNone/>
              </a:pPr>
              <a:t>0,1</a:t>
            </a:fld>
            <a:endParaRPr lang="en-US" sz="1200"/>
          </a:p>
        </p:txBody>
      </p:sp>
      <p:sp>
        <p:nvSpPr>
          <p:cNvPr id="1061" name="Text Placeholder 10">
            <a:extLst>
              <a:ext uri="{FF2B5EF4-FFF2-40B4-BE49-F238E27FC236}">
                <a16:creationId xmlns:a16="http://schemas.microsoft.com/office/drawing/2014/main" id="{86FC67EE-9A5E-8FEF-9242-22293647E98E}"/>
              </a:ext>
            </a:extLst>
          </p:cNvPr>
          <p:cNvSpPr txBox="1">
            <a:spLocks/>
          </p:cNvSpPr>
          <p:nvPr>
            <p:custDataLst>
              <p:tags r:id="rId31"/>
            </p:custDataLst>
          </p:nvPr>
        </p:nvSpPr>
        <p:spPr bwMode="auto">
          <a:xfrm>
            <a:off x="3494088" y="6092825"/>
            <a:ext cx="9906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sz="1200"/>
              <a:t>Land Use (m</a:t>
            </a:r>
            <a:r>
              <a:rPr lang="en-US" sz="1200" baseline="30000"/>
              <a:t>2</a:t>
            </a:r>
            <a:r>
              <a:rPr lang="en-US" sz="1200"/>
              <a:t>)</a:t>
            </a:r>
          </a:p>
        </p:txBody>
      </p:sp>
      <p:sp>
        <p:nvSpPr>
          <p:cNvPr id="1194" name="Text Placeholder 10">
            <a:extLst>
              <a:ext uri="{FF2B5EF4-FFF2-40B4-BE49-F238E27FC236}">
                <a16:creationId xmlns:a16="http://schemas.microsoft.com/office/drawing/2014/main" id="{DA83BEB9-DA32-D10C-C6A9-70234614D845}"/>
              </a:ext>
            </a:extLst>
          </p:cNvPr>
          <p:cNvSpPr txBox="1">
            <a:spLocks/>
          </p:cNvSpPr>
          <p:nvPr>
            <p:custDataLst>
              <p:tags r:id="rId32"/>
            </p:custDataLst>
          </p:nvPr>
        </p:nvSpPr>
        <p:spPr bwMode="auto">
          <a:xfrm>
            <a:off x="3779838" y="3752850"/>
            <a:ext cx="419100" cy="215900"/>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474EAA1-E453-406F-9A96-3A6B5C4A0B64}" type="datetime'''''''''''''''-''''''9''''7''%'''''''''''''''">
              <a:rPr lang="en-US" altLang="en-US" sz="1000" smtClean="0">
                <a:effectLst/>
              </a:rPr>
              <a:pPr marL="0" indent="0" algn="ctr">
                <a:spcBef>
                  <a:spcPct val="0"/>
                </a:spcBef>
                <a:spcAft>
                  <a:spcPct val="0"/>
                </a:spcAft>
                <a:buNone/>
              </a:pPr>
              <a:t>-97%</a:t>
            </a:fld>
            <a:endParaRPr lang="en-US" sz="1000"/>
          </a:p>
        </p:txBody>
      </p:sp>
      <p:sp>
        <p:nvSpPr>
          <p:cNvPr id="8" name="Chevron 8">
            <a:extLst>
              <a:ext uri="{FF2B5EF4-FFF2-40B4-BE49-F238E27FC236}">
                <a16:creationId xmlns:a16="http://schemas.microsoft.com/office/drawing/2014/main" id="{F042F99B-29DC-58C2-1712-1223999F3FEB}"/>
              </a:ext>
            </a:extLst>
          </p:cNvPr>
          <p:cNvSpPr/>
          <p:nvPr/>
        </p:nvSpPr>
        <p:spPr bwMode="gray">
          <a:xfrm>
            <a:off x="1969718" y="25336"/>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Dietary Shift</a:t>
            </a:r>
          </a:p>
        </p:txBody>
      </p:sp>
    </p:spTree>
    <p:custDataLst>
      <p:tags r:id="rId2"/>
    </p:custDataLst>
    <p:extLst>
      <p:ext uri="{BB962C8B-B14F-4D97-AF65-F5344CB8AC3E}">
        <p14:creationId xmlns:p14="http://schemas.microsoft.com/office/powerpoint/2010/main" val="30157220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CD6CB-AC48-AECE-A89F-5826C74B0059}"/>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8FD0D1A-6DB0-5257-5C11-BC1DCC8D3F36}"/>
              </a:ext>
            </a:extLst>
          </p:cNvPr>
          <p:cNvGraphicFramePr>
            <a:graphicFrameLocks noChangeAspect="1"/>
          </p:cNvGraphicFramePr>
          <p:nvPr>
            <p:custDataLst>
              <p:tags r:id="rId2"/>
            </p:custDataLst>
            <p:extLst>
              <p:ext uri="{D42A27DB-BD31-4B8C-83A1-F6EECF244321}">
                <p14:modId xmlns:p14="http://schemas.microsoft.com/office/powerpoint/2010/main" val="381963776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48134" name="think-cell Slide" r:id="rId7" imgW="7772400" imgH="10058400" progId="TCLayout.ActiveDocument.1">
                  <p:embed/>
                </p:oleObj>
              </mc:Choice>
              <mc:Fallback>
                <p:oleObj name="think-cell Slide" r:id="rId7" imgW="7772400" imgH="10058400" progId="TCLayout.ActiveDocument.1">
                  <p:embed/>
                  <p:pic>
                    <p:nvPicPr>
                      <p:cNvPr id="8" name="think-cell data - do not delete" hidden="1">
                        <a:extLst>
                          <a:ext uri="{FF2B5EF4-FFF2-40B4-BE49-F238E27FC236}">
                            <a16:creationId xmlns:a16="http://schemas.microsoft.com/office/drawing/2014/main" id="{08FD0D1A-6DB0-5257-5C11-BC1DCC8D3F36}"/>
                          </a:ext>
                        </a:extLst>
                      </p:cNvPr>
                      <p:cNvPicPr/>
                      <p:nvPr/>
                    </p:nvPicPr>
                    <p:blipFill>
                      <a:blip r:embed="rId8"/>
                      <a:stretch>
                        <a:fillRect/>
                      </a:stretch>
                    </p:blipFill>
                    <p:spPr>
                      <a:xfrm>
                        <a:off x="1588" y="1588"/>
                        <a:ext cx="1227" cy="1588"/>
                      </a:xfrm>
                      <a:prstGeom prst="rect">
                        <a:avLst/>
                      </a:prstGeom>
                    </p:spPr>
                  </p:pic>
                </p:oleObj>
              </mc:Fallback>
            </mc:AlternateContent>
          </a:graphicData>
        </a:graphic>
      </p:graphicFrame>
      <p:sp>
        <p:nvSpPr>
          <p:cNvPr id="7" name="Pentagon 6">
            <a:extLst>
              <a:ext uri="{FF2B5EF4-FFF2-40B4-BE49-F238E27FC236}">
                <a16:creationId xmlns:a16="http://schemas.microsoft.com/office/drawing/2014/main" id="{9DD1115F-78E7-822D-0B81-913BB589FA99}"/>
              </a:ext>
            </a:extLst>
          </p:cNvPr>
          <p:cNvSpPr/>
          <p:nvPr/>
        </p:nvSpPr>
        <p:spPr bwMode="gray">
          <a:xfrm>
            <a:off x="32754" y="25336"/>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Solutions</a:t>
            </a:r>
          </a:p>
        </p:txBody>
      </p:sp>
      <p:sp>
        <p:nvSpPr>
          <p:cNvPr id="10" name="Chevron 9">
            <a:extLst>
              <a:ext uri="{FF2B5EF4-FFF2-40B4-BE49-F238E27FC236}">
                <a16:creationId xmlns:a16="http://schemas.microsoft.com/office/drawing/2014/main" id="{95B5EE94-6C7C-F8EF-CD8F-D7F6FC58C8A5}"/>
              </a:ext>
            </a:extLst>
          </p:cNvPr>
          <p:cNvSpPr/>
          <p:nvPr/>
        </p:nvSpPr>
        <p:spPr bwMode="gray">
          <a:xfrm>
            <a:off x="3894052" y="25336"/>
            <a:ext cx="1975828" cy="359675"/>
          </a:xfrm>
          <a:prstGeom prst="chevron">
            <a:avLst>
              <a:gd name="adj" fmla="val 23887"/>
            </a:avLst>
          </a:prstGeom>
          <a:solidFill>
            <a:srgbClr val="1A8193">
              <a:alpha val="8117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Alternative Proteins</a:t>
            </a:r>
          </a:p>
        </p:txBody>
      </p:sp>
      <p:sp>
        <p:nvSpPr>
          <p:cNvPr id="13" name="Rectangle 12">
            <a:extLst>
              <a:ext uri="{FF2B5EF4-FFF2-40B4-BE49-F238E27FC236}">
                <a16:creationId xmlns:a16="http://schemas.microsoft.com/office/drawing/2014/main" id="{FEB148D2-0A85-C637-B4AB-587EDBE485EF}"/>
              </a:ext>
            </a:extLst>
          </p:cNvPr>
          <p:cNvSpPr/>
          <p:nvPr/>
        </p:nvSpPr>
        <p:spPr bwMode="gray">
          <a:xfrm>
            <a:off x="10704006" y="1227401"/>
            <a:ext cx="228600" cy="149950"/>
          </a:xfrm>
          <a:prstGeom prst="rect">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 name="Rectangle 15">
            <a:extLst>
              <a:ext uri="{FF2B5EF4-FFF2-40B4-BE49-F238E27FC236}">
                <a16:creationId xmlns:a16="http://schemas.microsoft.com/office/drawing/2014/main" id="{EC06210F-51F9-1C0A-3A5F-2FE8CA17F233}"/>
              </a:ext>
            </a:extLst>
          </p:cNvPr>
          <p:cNvSpPr/>
          <p:nvPr/>
        </p:nvSpPr>
        <p:spPr bwMode="gray">
          <a:xfrm>
            <a:off x="10982710" y="1189524"/>
            <a:ext cx="1016876" cy="28821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800">
                <a:solidFill>
                  <a:schemeClr val="tx1"/>
                </a:solidFill>
              </a:rPr>
              <a:t>Relevant for private investments</a:t>
            </a:r>
          </a:p>
        </p:txBody>
      </p:sp>
      <p:graphicFrame>
        <p:nvGraphicFramePr>
          <p:cNvPr id="3" name="btfpTable647544">
            <a:extLst>
              <a:ext uri="{FF2B5EF4-FFF2-40B4-BE49-F238E27FC236}">
                <a16:creationId xmlns:a16="http://schemas.microsoft.com/office/drawing/2014/main" id="{9F787F54-BD0E-6BF7-6F0C-83FF62647410}"/>
              </a:ext>
            </a:extLst>
          </p:cNvPr>
          <p:cNvGraphicFramePr>
            <a:graphicFrameLocks noGrp="1"/>
          </p:cNvGraphicFramePr>
          <p:nvPr>
            <p:custDataLst>
              <p:tags r:id="rId3"/>
            </p:custDataLst>
            <p:extLst>
              <p:ext uri="{D42A27DB-BD31-4B8C-83A1-F6EECF244321}">
                <p14:modId xmlns:p14="http://schemas.microsoft.com/office/powerpoint/2010/main" val="390137956"/>
              </p:ext>
            </p:extLst>
          </p:nvPr>
        </p:nvGraphicFramePr>
        <p:xfrm>
          <a:off x="215898" y="1487256"/>
          <a:ext cx="11753297" cy="4896732"/>
        </p:xfrm>
        <a:graphic>
          <a:graphicData uri="http://schemas.openxmlformats.org/drawingml/2006/table">
            <a:tbl>
              <a:tblPr firstRow="1" firstCol="1">
                <a:tableStyleId>{9D7B26C5-4107-4FEC-AEDC-1716B250A1EF}</a:tableStyleId>
              </a:tblPr>
              <a:tblGrid>
                <a:gridCol w="947592">
                  <a:extLst>
                    <a:ext uri="{9D8B030D-6E8A-4147-A177-3AD203B41FA5}">
                      <a16:colId xmlns:a16="http://schemas.microsoft.com/office/drawing/2014/main" val="932559261"/>
                    </a:ext>
                  </a:extLst>
                </a:gridCol>
                <a:gridCol w="1995204">
                  <a:extLst>
                    <a:ext uri="{9D8B030D-6E8A-4147-A177-3AD203B41FA5}">
                      <a16:colId xmlns:a16="http://schemas.microsoft.com/office/drawing/2014/main" val="3664928246"/>
                    </a:ext>
                  </a:extLst>
                </a:gridCol>
                <a:gridCol w="1994672">
                  <a:extLst>
                    <a:ext uri="{9D8B030D-6E8A-4147-A177-3AD203B41FA5}">
                      <a16:colId xmlns:a16="http://schemas.microsoft.com/office/drawing/2014/main" val="635766741"/>
                    </a:ext>
                  </a:extLst>
                </a:gridCol>
                <a:gridCol w="2230201">
                  <a:extLst>
                    <a:ext uri="{9D8B030D-6E8A-4147-A177-3AD203B41FA5}">
                      <a16:colId xmlns:a16="http://schemas.microsoft.com/office/drawing/2014/main" val="3273624440"/>
                    </a:ext>
                  </a:extLst>
                </a:gridCol>
                <a:gridCol w="2500050">
                  <a:extLst>
                    <a:ext uri="{9D8B030D-6E8A-4147-A177-3AD203B41FA5}">
                      <a16:colId xmlns:a16="http://schemas.microsoft.com/office/drawing/2014/main" val="3626478994"/>
                    </a:ext>
                  </a:extLst>
                </a:gridCol>
                <a:gridCol w="2085578">
                  <a:extLst>
                    <a:ext uri="{9D8B030D-6E8A-4147-A177-3AD203B41FA5}">
                      <a16:colId xmlns:a16="http://schemas.microsoft.com/office/drawing/2014/main" val="2568336697"/>
                    </a:ext>
                  </a:extLst>
                </a:gridCol>
              </a:tblGrid>
              <a:tr h="352168">
                <a:tc>
                  <a:txBody>
                    <a:bodyPr/>
                    <a:lstStyle/>
                    <a:p>
                      <a:pPr marL="0" indent="0">
                        <a:spcBef>
                          <a:spcPts val="400"/>
                        </a:spcBef>
                        <a:buFontTx/>
                        <a:buNone/>
                      </a:pPr>
                      <a:endParaRPr lang="en-US" sz="900"/>
                    </a:p>
                  </a:txBody>
                  <a:tcPr anchor="b">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marL="0" indent="0">
                        <a:spcBef>
                          <a:spcPts val="400"/>
                        </a:spcBef>
                        <a:buFontTx/>
                        <a:buNone/>
                      </a:pPr>
                      <a:r>
                        <a:rPr lang="en-US" sz="900">
                          <a:solidFill>
                            <a:schemeClr val="bg1"/>
                          </a:solidFill>
                        </a:rPr>
                        <a:t>Leverage procurement</a:t>
                      </a:r>
                    </a:p>
                    <a:p>
                      <a:pPr marL="0" indent="0">
                        <a:spcBef>
                          <a:spcPts val="400"/>
                        </a:spcBef>
                        <a:buFontTx/>
                        <a:buNone/>
                      </a:pPr>
                      <a:r>
                        <a:rPr lang="en-US" sz="900">
                          <a:solidFill>
                            <a:schemeClr val="bg1"/>
                          </a:solidFill>
                        </a:rPr>
                        <a:t>(public and private)</a:t>
                      </a:r>
                    </a:p>
                  </a:txBody>
                  <a:tcPr marL="365760" anchor="ct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marL="0" indent="0">
                        <a:spcBef>
                          <a:spcPts val="400"/>
                        </a:spcBef>
                        <a:buFontTx/>
                        <a:buNone/>
                      </a:pPr>
                      <a:r>
                        <a:rPr lang="en-US" sz="900">
                          <a:solidFill>
                            <a:schemeClr val="bg1"/>
                          </a:solidFill>
                        </a:rPr>
                        <a:t>Product appeal</a:t>
                      </a:r>
                    </a:p>
                  </a:txBody>
                  <a:tcPr marL="365760" anchor="ct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marL="0" indent="0">
                        <a:spcBef>
                          <a:spcPts val="400"/>
                        </a:spcBef>
                        <a:buFontTx/>
                        <a:buNone/>
                      </a:pPr>
                      <a:r>
                        <a:rPr lang="en-US" sz="900">
                          <a:solidFill>
                            <a:schemeClr val="bg1"/>
                          </a:solidFill>
                        </a:rPr>
                        <a:t>Value chain buildup</a:t>
                      </a:r>
                    </a:p>
                  </a:txBody>
                  <a:tcPr marL="365760" anchor="ct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marL="0" indent="0">
                        <a:spcBef>
                          <a:spcPts val="400"/>
                        </a:spcBef>
                        <a:buFontTx/>
                        <a:buNone/>
                      </a:pPr>
                      <a:r>
                        <a:rPr lang="en-US" sz="900">
                          <a:solidFill>
                            <a:schemeClr val="bg1"/>
                          </a:solidFill>
                        </a:rPr>
                        <a:t>Government support</a:t>
                      </a:r>
                    </a:p>
                  </a:txBody>
                  <a:tcPr marL="365760" anchor="ct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marL="0" indent="0">
                        <a:spcBef>
                          <a:spcPts val="400"/>
                        </a:spcBef>
                        <a:buFontTx/>
                        <a:buNone/>
                      </a:pPr>
                      <a:r>
                        <a:rPr lang="en-US" sz="900">
                          <a:solidFill>
                            <a:schemeClr val="bg1"/>
                          </a:solidFill>
                        </a:rPr>
                        <a:t>Increase competitiveness with incumbent products</a:t>
                      </a:r>
                    </a:p>
                  </a:txBody>
                  <a:tcPr marL="365760" anchor="ct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2413675188"/>
                  </a:ext>
                </a:extLst>
              </a:tr>
              <a:tr h="484232">
                <a:tc>
                  <a:txBody>
                    <a:bodyPr/>
                    <a:lstStyle/>
                    <a:p>
                      <a:pPr marL="0" indent="0">
                        <a:spcBef>
                          <a:spcPts val="400"/>
                        </a:spcBef>
                        <a:buFontTx/>
                        <a:buNone/>
                      </a:pPr>
                      <a:r>
                        <a:rPr lang="en-US" sz="900">
                          <a:solidFill>
                            <a:schemeClr val="bg1"/>
                          </a:solidFill>
                        </a:rPr>
                        <a:t>Transition parallels</a:t>
                      </a:r>
                    </a:p>
                    <a:p>
                      <a:pPr marL="0" indent="0">
                        <a:spcBef>
                          <a:spcPts val="400"/>
                        </a:spcBef>
                        <a:buFontTx/>
                        <a:buNone/>
                      </a:pPr>
                      <a:endParaRPr lang="en-US" sz="900">
                        <a:solidFill>
                          <a:schemeClr val="bg1"/>
                        </a:solidFill>
                      </a:endParaRPr>
                    </a:p>
                  </a:txBody>
                  <a:tcPr anchor="b">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12700" indent="0">
                        <a:spcBef>
                          <a:spcPts val="400"/>
                        </a:spcBef>
                        <a:buNone/>
                        <a:tabLst/>
                      </a:pPr>
                      <a:r>
                        <a:rPr lang="en-US" sz="900" b="1">
                          <a:solidFill>
                            <a:schemeClr val="tx1"/>
                          </a:solidFill>
                        </a:rPr>
                        <a:t>Both energy and protein transitions require continuous large-scale adoption of technology</a:t>
                      </a:r>
                    </a:p>
                  </a:txBody>
                  <a:tcPr marL="365760" anchor="ct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tx2">
                        <a:lumMod val="90000"/>
                      </a:schemeClr>
                    </a:solidFill>
                  </a:tcPr>
                </a:tc>
                <a:tc>
                  <a:txBody>
                    <a:bodyPr/>
                    <a:lstStyle/>
                    <a:p>
                      <a:pPr marL="0" indent="0">
                        <a:spcBef>
                          <a:spcPts val="400"/>
                        </a:spcBef>
                        <a:buFontTx/>
                        <a:buNone/>
                      </a:pPr>
                      <a:r>
                        <a:rPr lang="en-US" sz="900" b="1">
                          <a:solidFill>
                            <a:schemeClr val="tx1"/>
                          </a:solidFill>
                        </a:rPr>
                        <a:t>Neither EVs nor alternative proteins will scale until products are appealing</a:t>
                      </a:r>
                    </a:p>
                  </a:txBody>
                  <a:tcPr marL="365760" anchor="ct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tx2">
                        <a:lumMod val="90000"/>
                      </a:schemeClr>
                    </a:solidFill>
                  </a:tcPr>
                </a:tc>
                <a:tc>
                  <a:txBody>
                    <a:bodyPr/>
                    <a:lstStyle/>
                    <a:p>
                      <a:pPr marL="0" indent="0">
                        <a:spcBef>
                          <a:spcPts val="400"/>
                        </a:spcBef>
                        <a:buFontTx/>
                        <a:buNone/>
                      </a:pPr>
                      <a:r>
                        <a:rPr lang="en-US" sz="900" b="1">
                          <a:solidFill>
                            <a:schemeClr val="tx1"/>
                          </a:solidFill>
                        </a:rPr>
                        <a:t>Both the energy and protein transitions require a new, large-scale value chain </a:t>
                      </a:r>
                    </a:p>
                  </a:txBody>
                  <a:tcPr marL="365760" anchor="ct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tx2">
                        <a:lumMod val="90000"/>
                      </a:schemeClr>
                    </a:solidFill>
                  </a:tcPr>
                </a:tc>
                <a:tc>
                  <a:txBody>
                    <a:bodyPr/>
                    <a:lstStyle/>
                    <a:p>
                      <a:pPr marL="0" marR="0" lvl="0" indent="0" algn="l" defTabSz="711200" rtl="0" eaLnBrk="1" fontAlgn="auto" latinLnBrk="0" hangingPunct="1">
                        <a:lnSpc>
                          <a:spcPct val="100000"/>
                        </a:lnSpc>
                        <a:spcBef>
                          <a:spcPts val="400"/>
                        </a:spcBef>
                        <a:spcAft>
                          <a:spcPts val="0"/>
                        </a:spcAft>
                        <a:buClrTx/>
                        <a:buSzTx/>
                        <a:buFontTx/>
                        <a:buNone/>
                        <a:tabLst/>
                        <a:defRPr/>
                      </a:pPr>
                      <a:r>
                        <a:rPr lang="en-US" sz="900" b="1">
                          <a:solidFill>
                            <a:schemeClr val="tx1"/>
                          </a:solidFill>
                        </a:rPr>
                        <a:t>Both EVs and alternative proteins won’t scale until products reach price parity and supply is stimulated</a:t>
                      </a:r>
                    </a:p>
                  </a:txBody>
                  <a:tcPr marL="365760" anchor="ct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tx2">
                        <a:lumMod val="90000"/>
                      </a:schemeClr>
                    </a:solidFill>
                  </a:tcPr>
                </a:tc>
                <a:tc>
                  <a:txBody>
                    <a:bodyPr/>
                    <a:lstStyle/>
                    <a:p>
                      <a:pPr marL="0" indent="0">
                        <a:spcBef>
                          <a:spcPts val="400"/>
                        </a:spcBef>
                        <a:buFontTx/>
                        <a:buNone/>
                      </a:pPr>
                      <a:r>
                        <a:rPr lang="en-US" sz="900" b="1">
                          <a:solidFill>
                            <a:schemeClr val="tx1"/>
                          </a:solidFill>
                        </a:rPr>
                        <a:t>Both need price parity </a:t>
                      </a:r>
                      <a:br>
                        <a:rPr lang="en-US" sz="900" b="1">
                          <a:solidFill>
                            <a:schemeClr val="tx1"/>
                          </a:solidFill>
                        </a:rPr>
                      </a:br>
                      <a:r>
                        <a:rPr lang="en-US" sz="900" b="1">
                          <a:solidFill>
                            <a:schemeClr val="tx1"/>
                          </a:solidFill>
                        </a:rPr>
                        <a:t>and wide availability to increase their comparative market share</a:t>
                      </a:r>
                    </a:p>
                  </a:txBody>
                  <a:tcPr marL="365760" anchor="ct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tx2">
                        <a:lumMod val="90000"/>
                      </a:schemeClr>
                    </a:solidFill>
                  </a:tcPr>
                </a:tc>
                <a:extLst>
                  <a:ext uri="{0D108BD9-81ED-4DB2-BD59-A6C34878D82A}">
                    <a16:rowId xmlns:a16="http://schemas.microsoft.com/office/drawing/2014/main" val="3121147434"/>
                  </a:ext>
                </a:extLst>
              </a:tr>
              <a:tr h="1300633">
                <a:tc>
                  <a:txBody>
                    <a:bodyPr/>
                    <a:lstStyle/>
                    <a:p>
                      <a:pPr marL="0" indent="0">
                        <a:spcBef>
                          <a:spcPts val="400"/>
                        </a:spcBef>
                        <a:buFontTx/>
                        <a:buNone/>
                      </a:pPr>
                      <a:r>
                        <a:rPr lang="en-US" sz="900">
                          <a:solidFill>
                            <a:schemeClr val="bg1"/>
                          </a:solidFill>
                        </a:rPr>
                        <a:t>Description</a:t>
                      </a:r>
                    </a:p>
                  </a:txBody>
                  <a:tcP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177800" marR="0" lvl="0" indent="-177800" algn="l" defTabSz="711200" rtl="0" eaLnBrk="1" fontAlgn="auto" latinLnBrk="0" hangingPunct="1">
                        <a:lnSpc>
                          <a:spcPct val="100000"/>
                        </a:lnSpc>
                        <a:spcBef>
                          <a:spcPts val="400"/>
                        </a:spcBef>
                        <a:spcAft>
                          <a:spcPts val="0"/>
                        </a:spcAft>
                        <a:buClrTx/>
                        <a:buSzTx/>
                        <a:buFontTx/>
                        <a:buChar char="•"/>
                        <a:tabLst/>
                        <a:defRPr/>
                      </a:pPr>
                      <a:r>
                        <a:rPr lang="en-US" sz="900">
                          <a:solidFill>
                            <a:schemeClr val="tx1"/>
                          </a:solidFill>
                        </a:rPr>
                        <a:t>Public-private partnerships: </a:t>
                      </a:r>
                      <a:r>
                        <a:rPr lang="en-US" sz="900" b="1">
                          <a:solidFill>
                            <a:schemeClr val="tx1"/>
                          </a:solidFill>
                        </a:rPr>
                        <a:t>Partnering with government </a:t>
                      </a:r>
                      <a:r>
                        <a:rPr lang="en-US" sz="900">
                          <a:solidFill>
                            <a:schemeClr val="tx1"/>
                          </a:solidFill>
                        </a:rPr>
                        <a:t>(supply for schools, hospitals, prisons) poses as a scalable alternative vs. B2C market</a:t>
                      </a:r>
                    </a:p>
                    <a:p>
                      <a:pPr marL="177800" marR="0" lvl="0" indent="-177800" algn="l" defTabSz="711200" rtl="0" eaLnBrk="1" fontAlgn="auto" latinLnBrk="0" hangingPunct="1">
                        <a:lnSpc>
                          <a:spcPct val="100000"/>
                        </a:lnSpc>
                        <a:spcBef>
                          <a:spcPts val="400"/>
                        </a:spcBef>
                        <a:spcAft>
                          <a:spcPts val="0"/>
                        </a:spcAft>
                        <a:buClrTx/>
                        <a:buSzTx/>
                        <a:buFontTx/>
                        <a:buChar char="•"/>
                        <a:tabLst/>
                        <a:defRPr/>
                      </a:pPr>
                      <a:r>
                        <a:rPr lang="en-US" sz="900">
                          <a:solidFill>
                            <a:schemeClr val="tx1"/>
                          </a:solidFill>
                        </a:rPr>
                        <a:t>Leveraging </a:t>
                      </a:r>
                      <a:r>
                        <a:rPr lang="en-US" sz="900" b="1">
                          <a:solidFill>
                            <a:schemeClr val="tx1"/>
                          </a:solidFill>
                        </a:rPr>
                        <a:t>large private procurements </a:t>
                      </a:r>
                      <a:r>
                        <a:rPr lang="en-US" sz="900" b="0">
                          <a:solidFill>
                            <a:schemeClr val="tx1"/>
                          </a:solidFill>
                        </a:rPr>
                        <a:t>with food retailers</a:t>
                      </a:r>
                      <a:endParaRPr lang="en-US" sz="900">
                        <a:solidFill>
                          <a:schemeClr val="tx1"/>
                        </a:solidFill>
                      </a:endParaRPr>
                    </a:p>
                  </a:txBody>
                  <a:tcP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marL="177800" indent="-177800">
                        <a:spcBef>
                          <a:spcPts val="400"/>
                        </a:spcBef>
                      </a:pPr>
                      <a:r>
                        <a:rPr lang="en-US" sz="900" b="1"/>
                        <a:t>Overcome negative perceptions </a:t>
                      </a:r>
                      <a:r>
                        <a:rPr lang="en-US" sz="900"/>
                        <a:t>related to texture, smell, and overall sensory experience</a:t>
                      </a:r>
                    </a:p>
                    <a:p>
                      <a:pPr marL="177800" indent="-177800">
                        <a:spcBef>
                          <a:spcPts val="400"/>
                        </a:spcBef>
                      </a:pPr>
                      <a:r>
                        <a:rPr lang="en-US" sz="900" b="1"/>
                        <a:t>Nutrition: </a:t>
                      </a:r>
                      <a:r>
                        <a:rPr lang="en-US" sz="900"/>
                        <a:t>Consumers desire familiar, yet potentially healthier, options</a:t>
                      </a:r>
                    </a:p>
                  </a:txBody>
                  <a:tcP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77800" indent="-177800">
                        <a:spcBef>
                          <a:spcPts val="400"/>
                        </a:spcBef>
                      </a:pPr>
                      <a:r>
                        <a:rPr lang="en-US" sz="900">
                          <a:solidFill>
                            <a:schemeClr val="tx1"/>
                          </a:solidFill>
                        </a:rPr>
                        <a:t>Investing in </a:t>
                      </a:r>
                      <a:r>
                        <a:rPr lang="en-US" sz="900" b="1">
                          <a:solidFill>
                            <a:schemeClr val="tx1"/>
                          </a:solidFill>
                        </a:rPr>
                        <a:t>all stages</a:t>
                      </a:r>
                      <a:r>
                        <a:rPr lang="en-US" sz="900">
                          <a:solidFill>
                            <a:schemeClr val="tx1"/>
                          </a:solidFill>
                        </a:rPr>
                        <a:t> of alternative protein’s lifecycle, from </a:t>
                      </a:r>
                      <a:r>
                        <a:rPr lang="en-US" sz="900" b="1">
                          <a:solidFill>
                            <a:schemeClr val="tx1"/>
                          </a:solidFill>
                        </a:rPr>
                        <a:t>raw material sourcing to R&amp;D, manufacturing, distribution, marketing, and even culinary adoption support</a:t>
                      </a:r>
                    </a:p>
                    <a:p>
                      <a:pPr marL="177800" marR="0" lvl="0" indent="-177800" algn="l" defTabSz="711200" rtl="0" eaLnBrk="1" fontAlgn="auto" latinLnBrk="0" hangingPunct="1">
                        <a:lnSpc>
                          <a:spcPct val="100000"/>
                        </a:lnSpc>
                        <a:spcBef>
                          <a:spcPts val="400"/>
                        </a:spcBef>
                        <a:spcAft>
                          <a:spcPts val="0"/>
                        </a:spcAft>
                        <a:buClrTx/>
                        <a:buSzTx/>
                        <a:buFontTx/>
                        <a:buChar char="•"/>
                        <a:tabLst/>
                        <a:defRPr/>
                      </a:pPr>
                      <a:r>
                        <a:rPr lang="en-US" sz="900" b="1">
                          <a:solidFill>
                            <a:schemeClr val="tx1"/>
                          </a:solidFill>
                        </a:rPr>
                        <a:t>Industrial-scale </a:t>
                      </a:r>
                      <a:r>
                        <a:rPr lang="en-US" sz="900">
                          <a:solidFill>
                            <a:schemeClr val="tx1"/>
                          </a:solidFill>
                        </a:rPr>
                        <a:t>manufacturing processes like fermentation tanks</a:t>
                      </a:r>
                    </a:p>
                  </a:txBody>
                  <a:tcP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77800" marR="0" lvl="0" indent="-177800" algn="l" defTabSz="711200" rtl="0" eaLnBrk="1" fontAlgn="auto" latinLnBrk="0" hangingPunct="1">
                        <a:lnSpc>
                          <a:spcPct val="100000"/>
                        </a:lnSpc>
                        <a:spcBef>
                          <a:spcPts val="400"/>
                        </a:spcBef>
                        <a:spcAft>
                          <a:spcPts val="0"/>
                        </a:spcAft>
                        <a:buClrTx/>
                        <a:buSzTx/>
                        <a:tabLst/>
                        <a:defRPr/>
                      </a:pPr>
                      <a:r>
                        <a:rPr lang="en-US" sz="900">
                          <a:solidFill>
                            <a:schemeClr val="tx1"/>
                          </a:solidFill>
                        </a:rPr>
                        <a:t>Support with </a:t>
                      </a:r>
                      <a:r>
                        <a:rPr lang="en-US" sz="900" b="1">
                          <a:solidFill>
                            <a:schemeClr val="tx1"/>
                          </a:solidFill>
                        </a:rPr>
                        <a:t>infrastructure</a:t>
                      </a:r>
                      <a:r>
                        <a:rPr lang="en-US" sz="900">
                          <a:solidFill>
                            <a:schemeClr val="tx1"/>
                          </a:solidFill>
                        </a:rPr>
                        <a:t> and </a:t>
                      </a:r>
                      <a:r>
                        <a:rPr lang="en-US" sz="900" b="1">
                          <a:solidFill>
                            <a:schemeClr val="tx1"/>
                          </a:solidFill>
                        </a:rPr>
                        <a:t>raw material needs</a:t>
                      </a:r>
                      <a:r>
                        <a:rPr lang="en-US" sz="900">
                          <a:solidFill>
                            <a:schemeClr val="tx1"/>
                          </a:solidFill>
                        </a:rPr>
                        <a:t> has helped EVs to scale, similar to alternative proteins</a:t>
                      </a:r>
                    </a:p>
                    <a:p>
                      <a:pPr marL="177800" marR="0" lvl="0" indent="-177800" algn="l" defTabSz="711200" rtl="0" eaLnBrk="1" fontAlgn="auto" latinLnBrk="0" hangingPunct="1">
                        <a:lnSpc>
                          <a:spcPct val="100000"/>
                        </a:lnSpc>
                        <a:spcBef>
                          <a:spcPts val="400"/>
                        </a:spcBef>
                        <a:spcAft>
                          <a:spcPts val="0"/>
                        </a:spcAft>
                        <a:buClrTx/>
                        <a:buSzTx/>
                        <a:tabLst/>
                        <a:defRPr/>
                      </a:pPr>
                      <a:r>
                        <a:rPr lang="en-US" sz="900" b="1">
                          <a:solidFill>
                            <a:schemeClr val="tx1"/>
                          </a:solidFill>
                        </a:rPr>
                        <a:t>Tax and credit breaks </a:t>
                      </a:r>
                      <a:r>
                        <a:rPr lang="en-US" sz="900">
                          <a:solidFill>
                            <a:schemeClr val="tx1"/>
                          </a:solidFill>
                        </a:rPr>
                        <a:t>to lower costs for both suppliers and consumers</a:t>
                      </a:r>
                    </a:p>
                    <a:p>
                      <a:pPr marL="177800" marR="0" lvl="0" indent="-177800" algn="l" defTabSz="711200" rtl="0" eaLnBrk="1" fontAlgn="auto" latinLnBrk="0" hangingPunct="1">
                        <a:lnSpc>
                          <a:spcPct val="100000"/>
                        </a:lnSpc>
                        <a:spcBef>
                          <a:spcPts val="400"/>
                        </a:spcBef>
                        <a:spcAft>
                          <a:spcPts val="0"/>
                        </a:spcAft>
                        <a:buClrTx/>
                        <a:buSzTx/>
                        <a:tabLst/>
                        <a:defRPr/>
                      </a:pPr>
                      <a:r>
                        <a:rPr lang="en-US" sz="900" b="1">
                          <a:solidFill>
                            <a:schemeClr val="tx1"/>
                          </a:solidFill>
                        </a:rPr>
                        <a:t>R&amp;D support </a:t>
                      </a:r>
                      <a:r>
                        <a:rPr lang="en-US" sz="900">
                          <a:solidFill>
                            <a:schemeClr val="tx1"/>
                          </a:solidFill>
                        </a:rPr>
                        <a:t>for startups and companies</a:t>
                      </a:r>
                    </a:p>
                  </a:txBody>
                  <a:tcP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marL="177800" indent="-177800">
                        <a:spcBef>
                          <a:spcPts val="400"/>
                        </a:spcBef>
                      </a:pPr>
                      <a:r>
                        <a:rPr lang="en-US" sz="900" b="1">
                          <a:solidFill>
                            <a:schemeClr val="tx1"/>
                          </a:solidFill>
                        </a:rPr>
                        <a:t>Expand presence </a:t>
                      </a:r>
                      <a:r>
                        <a:rPr lang="en-US" sz="900">
                          <a:solidFill>
                            <a:schemeClr val="tx1"/>
                          </a:solidFill>
                        </a:rPr>
                        <a:t>in restaurant chains (good way for customers to try new things) and grocery stores to normalize consumption</a:t>
                      </a:r>
                    </a:p>
                    <a:p>
                      <a:pPr marL="177800" marR="0" lvl="0" indent="-177800" algn="l" defTabSz="711200" rtl="0" eaLnBrk="1" fontAlgn="auto" latinLnBrk="0" hangingPunct="1">
                        <a:lnSpc>
                          <a:spcPct val="100000"/>
                        </a:lnSpc>
                        <a:spcBef>
                          <a:spcPts val="400"/>
                        </a:spcBef>
                        <a:spcAft>
                          <a:spcPts val="0"/>
                        </a:spcAft>
                        <a:buClrTx/>
                        <a:buSzTx/>
                        <a:tabLst/>
                        <a:defRPr/>
                      </a:pPr>
                      <a:r>
                        <a:rPr lang="en-US" sz="900">
                          <a:solidFill>
                            <a:schemeClr val="tx1"/>
                          </a:solidFill>
                        </a:rPr>
                        <a:t>Address </a:t>
                      </a:r>
                      <a:r>
                        <a:rPr lang="en-US" sz="900" b="1">
                          <a:solidFill>
                            <a:schemeClr val="tx1"/>
                          </a:solidFill>
                        </a:rPr>
                        <a:t>price competitiveness</a:t>
                      </a:r>
                      <a:r>
                        <a:rPr lang="en-US" sz="900">
                          <a:solidFill>
                            <a:schemeClr val="tx1"/>
                          </a:solidFill>
                        </a:rPr>
                        <a:t> to reach conventional meat price parity through scale-up in production</a:t>
                      </a:r>
                    </a:p>
                  </a:txBody>
                  <a:tcP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31105498"/>
                  </a:ext>
                </a:extLst>
              </a:tr>
              <a:tr h="1172390">
                <a:tc>
                  <a:txBody>
                    <a:bodyPr/>
                    <a:lstStyle/>
                    <a:p>
                      <a:pPr marL="0" indent="0">
                        <a:spcBef>
                          <a:spcPts val="400"/>
                        </a:spcBef>
                        <a:buFontTx/>
                        <a:buNone/>
                      </a:pPr>
                      <a:r>
                        <a:rPr lang="en-US" sz="900">
                          <a:solidFill>
                            <a:schemeClr val="bg1"/>
                          </a:solidFill>
                        </a:rPr>
                        <a:t>Advantages</a:t>
                      </a:r>
                    </a:p>
                  </a:txBody>
                  <a:tcP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177800" indent="-177800">
                        <a:spcBef>
                          <a:spcPts val="400"/>
                        </a:spcBef>
                      </a:pPr>
                      <a:r>
                        <a:rPr lang="en-US" sz="900" b="1"/>
                        <a:t>Provides a stable, large-scale demand </a:t>
                      </a:r>
                      <a:r>
                        <a:rPr lang="en-US" sz="900"/>
                        <a:t>without requiring immediate mass-market consumer adoption</a:t>
                      </a:r>
                    </a:p>
                    <a:p>
                      <a:pPr marL="177800" indent="-177800">
                        <a:spcBef>
                          <a:spcPts val="400"/>
                        </a:spcBef>
                      </a:pPr>
                      <a:r>
                        <a:rPr lang="en-US" sz="900" b="1"/>
                        <a:t>Increases visibility </a:t>
                      </a:r>
                      <a:r>
                        <a:rPr lang="en-US" sz="900"/>
                        <a:t>of alternative proteins across various food service settings</a:t>
                      </a:r>
                    </a:p>
                  </a:txBody>
                  <a:tcP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marL="177800" indent="-177800">
                        <a:spcBef>
                          <a:spcPts val="400"/>
                        </a:spcBef>
                      </a:pPr>
                      <a:r>
                        <a:rPr lang="en-US" sz="900" b="1"/>
                        <a:t>Increases acceptability </a:t>
                      </a:r>
                      <a:r>
                        <a:rPr lang="en-US" sz="900" b="0"/>
                        <a:t>among consumers, hence adoption</a:t>
                      </a:r>
                    </a:p>
                    <a:p>
                      <a:pPr marL="177800" marR="0" lvl="0" indent="-177800" algn="l" defTabSz="711200" rtl="0" eaLnBrk="1" fontAlgn="auto" latinLnBrk="0" hangingPunct="1">
                        <a:lnSpc>
                          <a:spcPct val="100000"/>
                        </a:lnSpc>
                        <a:spcBef>
                          <a:spcPts val="400"/>
                        </a:spcBef>
                        <a:spcAft>
                          <a:spcPts val="0"/>
                        </a:spcAft>
                        <a:buClrTx/>
                        <a:buSzTx/>
                        <a:buFontTx/>
                        <a:buChar char="•"/>
                        <a:tabLst/>
                        <a:defRPr/>
                      </a:pPr>
                      <a:r>
                        <a:rPr lang="en-US" sz="900" b="1">
                          <a:solidFill>
                            <a:schemeClr val="tx1"/>
                          </a:solidFill>
                        </a:rPr>
                        <a:t>Reduces the feeling of making a “sacrifice” </a:t>
                      </a:r>
                      <a:r>
                        <a:rPr lang="en-US" sz="900">
                          <a:solidFill>
                            <a:schemeClr val="tx1"/>
                          </a:solidFill>
                        </a:rPr>
                        <a:t>and focuses on food’s taste</a:t>
                      </a:r>
                    </a:p>
                  </a:txBody>
                  <a:tcP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77800" indent="-177800">
                        <a:spcBef>
                          <a:spcPts val="400"/>
                        </a:spcBef>
                      </a:pPr>
                      <a:r>
                        <a:rPr lang="en-US" sz="900" b="0"/>
                        <a:t>To address and </a:t>
                      </a:r>
                      <a:r>
                        <a:rPr lang="en-US" sz="900" b="1"/>
                        <a:t>prevent bottlenecks</a:t>
                      </a:r>
                    </a:p>
                    <a:p>
                      <a:pPr marL="177800" marR="0" lvl="0" indent="-177800" algn="l" defTabSz="711200" rtl="0" eaLnBrk="1" fontAlgn="auto" latinLnBrk="0" hangingPunct="1">
                        <a:lnSpc>
                          <a:spcPct val="100000"/>
                        </a:lnSpc>
                        <a:spcBef>
                          <a:spcPts val="400"/>
                        </a:spcBef>
                        <a:spcAft>
                          <a:spcPts val="0"/>
                        </a:spcAft>
                        <a:buClrTx/>
                        <a:buSzTx/>
                        <a:buFontTx/>
                        <a:buChar char="•"/>
                        <a:tabLst/>
                        <a:defRPr/>
                      </a:pPr>
                      <a:r>
                        <a:rPr lang="en-US" sz="900"/>
                        <a:t>Creates a more </a:t>
                      </a:r>
                      <a:r>
                        <a:rPr lang="en-US" sz="900" b="1"/>
                        <a:t>reliable</a:t>
                      </a:r>
                      <a:r>
                        <a:rPr lang="en-US" sz="900"/>
                        <a:t> </a:t>
                      </a:r>
                      <a:r>
                        <a:rPr lang="en-US" sz="900" b="1"/>
                        <a:t>supply chain</a:t>
                      </a:r>
                      <a:r>
                        <a:rPr lang="en-US" sz="900"/>
                        <a:t>, encouraging </a:t>
                      </a:r>
                      <a:r>
                        <a:rPr lang="en-US" sz="900" b="1"/>
                        <a:t>investment from larger corporations</a:t>
                      </a:r>
                    </a:p>
                  </a:txBody>
                  <a:tcP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77800" indent="-177800">
                        <a:spcBef>
                          <a:spcPts val="400"/>
                        </a:spcBef>
                      </a:pPr>
                      <a:r>
                        <a:rPr lang="en-US" sz="900">
                          <a:solidFill>
                            <a:schemeClr val="tx1"/>
                          </a:solidFill>
                        </a:rPr>
                        <a:t>Supports startup R&amp;D, as well as </a:t>
                      </a:r>
                      <a:r>
                        <a:rPr lang="en-US" sz="900" b="1">
                          <a:solidFill>
                            <a:schemeClr val="tx1"/>
                          </a:solidFill>
                        </a:rPr>
                        <a:t>public, open research and sharing of best practices</a:t>
                      </a:r>
                    </a:p>
                    <a:p>
                      <a:pPr marL="177800" indent="-177800">
                        <a:spcBef>
                          <a:spcPts val="400"/>
                        </a:spcBef>
                      </a:pPr>
                      <a:r>
                        <a:rPr lang="en-US" sz="900" b="1">
                          <a:solidFill>
                            <a:schemeClr val="tx1"/>
                          </a:solidFill>
                        </a:rPr>
                        <a:t>Reduces cost and encourages private investment</a:t>
                      </a:r>
                    </a:p>
                    <a:p>
                      <a:pPr marL="177800" marR="0" lvl="0" indent="-177800" algn="l" defTabSz="711200" rtl="0" eaLnBrk="1" fontAlgn="auto" latinLnBrk="0" hangingPunct="1">
                        <a:lnSpc>
                          <a:spcPct val="100000"/>
                        </a:lnSpc>
                        <a:spcBef>
                          <a:spcPts val="400"/>
                        </a:spcBef>
                        <a:spcAft>
                          <a:spcPts val="0"/>
                        </a:spcAft>
                        <a:buClrTx/>
                        <a:buSzTx/>
                        <a:buFontTx/>
                        <a:buChar char="•"/>
                        <a:tabLst/>
                        <a:defRPr/>
                      </a:pPr>
                      <a:r>
                        <a:rPr lang="en-US" sz="900" b="1">
                          <a:solidFill>
                            <a:schemeClr val="tx1"/>
                          </a:solidFill>
                        </a:rPr>
                        <a:t>Public charging stations </a:t>
                      </a:r>
                      <a:r>
                        <a:rPr lang="en-US" sz="900">
                          <a:solidFill>
                            <a:schemeClr val="tx1"/>
                          </a:solidFill>
                        </a:rPr>
                        <a:t>for EVs have been instrumental; supporting </a:t>
                      </a:r>
                      <a:r>
                        <a:rPr lang="en-US" sz="900" b="1">
                          <a:solidFill>
                            <a:schemeClr val="tx1"/>
                          </a:solidFill>
                        </a:rPr>
                        <a:t>wide availability of alternative proteins </a:t>
                      </a:r>
                      <a:r>
                        <a:rPr lang="en-US" sz="900">
                          <a:solidFill>
                            <a:schemeClr val="tx1"/>
                          </a:solidFill>
                        </a:rPr>
                        <a:t>in grocery stores can have a similar effect</a:t>
                      </a:r>
                    </a:p>
                  </a:txBody>
                  <a:tcP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marL="177800" marR="0" lvl="0" indent="-177800" algn="l" defTabSz="711200" rtl="0" eaLnBrk="1" fontAlgn="auto" latinLnBrk="0" hangingPunct="1">
                        <a:lnSpc>
                          <a:spcPct val="100000"/>
                        </a:lnSpc>
                        <a:spcBef>
                          <a:spcPts val="400"/>
                        </a:spcBef>
                        <a:spcAft>
                          <a:spcPts val="0"/>
                        </a:spcAft>
                        <a:buClrTx/>
                        <a:buSzTx/>
                        <a:buFontTx/>
                        <a:buChar char="•"/>
                        <a:tabLst/>
                        <a:defRPr/>
                      </a:pPr>
                      <a:r>
                        <a:rPr lang="en-US" sz="900"/>
                        <a:t>Increased visibility in restaurants and stores </a:t>
                      </a:r>
                      <a:r>
                        <a:rPr lang="en-US" sz="900" b="1"/>
                        <a:t>positions alternative proteins as a mainstream rather than niche option</a:t>
                      </a:r>
                    </a:p>
                    <a:p>
                      <a:pPr marL="177800" marR="0" lvl="0" indent="-177800" algn="l" defTabSz="711200" rtl="0" eaLnBrk="1" fontAlgn="auto" latinLnBrk="0" hangingPunct="1">
                        <a:lnSpc>
                          <a:spcPct val="100000"/>
                        </a:lnSpc>
                        <a:spcBef>
                          <a:spcPts val="400"/>
                        </a:spcBef>
                        <a:spcAft>
                          <a:spcPts val="0"/>
                        </a:spcAft>
                        <a:buClrTx/>
                        <a:buSzTx/>
                        <a:tabLst/>
                        <a:defRPr/>
                      </a:pPr>
                      <a:r>
                        <a:rPr lang="en-US" sz="900" b="1"/>
                        <a:t>Reaching price parity </a:t>
                      </a:r>
                      <a:r>
                        <a:rPr lang="en-US" sz="900"/>
                        <a:t>with conventional meat attracts price-sensitive consumers</a:t>
                      </a:r>
                    </a:p>
                  </a:txBody>
                  <a:tcP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316320551"/>
                  </a:ext>
                </a:extLst>
              </a:tr>
              <a:tr h="1111979">
                <a:tc>
                  <a:txBody>
                    <a:bodyPr/>
                    <a:lstStyle/>
                    <a:p>
                      <a:pPr marL="0" indent="0">
                        <a:spcBef>
                          <a:spcPts val="400"/>
                        </a:spcBef>
                        <a:buFontTx/>
                        <a:buNone/>
                      </a:pPr>
                      <a:r>
                        <a:rPr lang="en-US" sz="900">
                          <a:solidFill>
                            <a:schemeClr val="bg1"/>
                          </a:solidFill>
                        </a:rPr>
                        <a:t>Key examples</a:t>
                      </a:r>
                    </a:p>
                  </a:txBody>
                  <a:tcP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177800" marR="0" lvl="0" indent="-177800" algn="l" defTabSz="711200" rtl="0" eaLnBrk="1" fontAlgn="auto" latinLnBrk="0" hangingPunct="1">
                        <a:lnSpc>
                          <a:spcPct val="100000"/>
                        </a:lnSpc>
                        <a:spcBef>
                          <a:spcPts val="400"/>
                        </a:spcBef>
                        <a:spcAft>
                          <a:spcPts val="0"/>
                        </a:spcAft>
                        <a:buClrTx/>
                        <a:buSzTx/>
                        <a:tabLst/>
                        <a:defRPr/>
                      </a:pPr>
                      <a:r>
                        <a:rPr lang="en-US" sz="900"/>
                        <a:t>School meals, public institutions’ canteens</a:t>
                      </a:r>
                    </a:p>
                    <a:p>
                      <a:pPr marL="177800" marR="0" lvl="0" indent="-177800" algn="l" defTabSz="711200" rtl="0" eaLnBrk="1" fontAlgn="auto" latinLnBrk="0" hangingPunct="1">
                        <a:lnSpc>
                          <a:spcPct val="100000"/>
                        </a:lnSpc>
                        <a:spcBef>
                          <a:spcPts val="400"/>
                        </a:spcBef>
                        <a:spcAft>
                          <a:spcPts val="0"/>
                        </a:spcAft>
                        <a:buClrTx/>
                        <a:buSzTx/>
                        <a:tabLst/>
                        <a:defRPr/>
                      </a:pPr>
                      <a:r>
                        <a:rPr lang="en-US" sz="900" b="1"/>
                        <a:t>USPS</a:t>
                      </a:r>
                      <a:r>
                        <a:rPr lang="en-US" sz="900"/>
                        <a:t> started procuring EVs and establishing charging stations nationwide, with plans to have </a:t>
                      </a:r>
                      <a:r>
                        <a:rPr lang="en-US" sz="900" b="1"/>
                        <a:t>66,000 EVs by 2028</a:t>
                      </a:r>
                    </a:p>
                  </a:txBody>
                  <a:tcP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marL="177800" indent="-177800">
                        <a:lnSpc>
                          <a:spcPct val="100000"/>
                        </a:lnSpc>
                        <a:spcBef>
                          <a:spcPts val="400"/>
                        </a:spcBef>
                        <a:spcAft>
                          <a:spcPts val="0"/>
                        </a:spcAft>
                      </a:pPr>
                      <a:r>
                        <a:rPr lang="en-US" sz="900" b="1"/>
                        <a:t>Tesla</a:t>
                      </a:r>
                      <a:r>
                        <a:rPr lang="en-US" sz="900"/>
                        <a:t> for EVs</a:t>
                      </a:r>
                    </a:p>
                    <a:p>
                      <a:pPr marL="177800" marR="0" lvl="0" indent="-177800" algn="l" defTabSz="711200" rtl="0" eaLnBrk="1" fontAlgn="auto" latinLnBrk="0" hangingPunct="1">
                        <a:lnSpc>
                          <a:spcPct val="100000"/>
                        </a:lnSpc>
                        <a:spcBef>
                          <a:spcPts val="400"/>
                        </a:spcBef>
                        <a:spcAft>
                          <a:spcPts val="0"/>
                        </a:spcAft>
                        <a:buClrTx/>
                        <a:buSzTx/>
                        <a:buFontTx/>
                        <a:buChar char="•"/>
                        <a:tabLst/>
                        <a:defRPr/>
                      </a:pPr>
                      <a:r>
                        <a:rPr lang="en-US" sz="900" b="1" err="1"/>
                        <a:t>Oatly</a:t>
                      </a:r>
                      <a:r>
                        <a:rPr lang="en-US" sz="900"/>
                        <a:t>, which has successfully </a:t>
                      </a:r>
                      <a:r>
                        <a:rPr lang="en-US" sz="900" b="0"/>
                        <a:t>marketed its oat milk as both healthy and enjoyable</a:t>
                      </a:r>
                    </a:p>
                  </a:txBody>
                  <a:tcP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77800" indent="-177800">
                        <a:lnSpc>
                          <a:spcPct val="100000"/>
                        </a:lnSpc>
                        <a:spcBef>
                          <a:spcPts val="400"/>
                        </a:spcBef>
                        <a:spcAft>
                          <a:spcPts val="0"/>
                        </a:spcAft>
                      </a:pPr>
                      <a:r>
                        <a:rPr lang="en-US" sz="900"/>
                        <a:t>Tesla’s investment in battery production and gigafactories</a:t>
                      </a:r>
                    </a:p>
                    <a:p>
                      <a:pPr marL="177800" indent="-177800">
                        <a:lnSpc>
                          <a:spcPct val="100000"/>
                        </a:lnSpc>
                        <a:spcBef>
                          <a:spcPts val="400"/>
                        </a:spcBef>
                        <a:spcAft>
                          <a:spcPts val="0"/>
                        </a:spcAft>
                      </a:pPr>
                      <a:r>
                        <a:rPr lang="en-US" sz="900"/>
                        <a:t>EVs were able to scale after heavy investments in </a:t>
                      </a:r>
                      <a:r>
                        <a:rPr lang="en-US" sz="900" b="1"/>
                        <a:t>critical minerals and charging stations</a:t>
                      </a:r>
                    </a:p>
                  </a:txBody>
                  <a:tcP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77800" marR="0" lvl="0" indent="-177800" algn="l" defTabSz="711200" rtl="0" eaLnBrk="1" fontAlgn="auto" latinLnBrk="0" hangingPunct="1">
                        <a:lnSpc>
                          <a:spcPct val="100000"/>
                        </a:lnSpc>
                        <a:spcBef>
                          <a:spcPts val="400"/>
                        </a:spcBef>
                        <a:spcAft>
                          <a:spcPts val="0"/>
                        </a:spcAft>
                        <a:buClrTx/>
                        <a:buSzTx/>
                        <a:buFontTx/>
                        <a:buChar char="•"/>
                        <a:tabLst/>
                        <a:defRPr/>
                      </a:pPr>
                      <a:r>
                        <a:rPr lang="en-US" sz="900" b="1">
                          <a:solidFill>
                            <a:schemeClr val="tx1"/>
                          </a:solidFill>
                        </a:rPr>
                        <a:t>The U.S. IRA and EU Green Deal </a:t>
                      </a:r>
                      <a:r>
                        <a:rPr lang="en-US" sz="900">
                          <a:solidFill>
                            <a:schemeClr val="tx1"/>
                          </a:solidFill>
                        </a:rPr>
                        <a:t>have increased EV adoption by stimulating supply and driving demand</a:t>
                      </a:r>
                    </a:p>
                    <a:p>
                      <a:pPr marL="177800" marR="0" lvl="0" indent="-177800" algn="l" defTabSz="711200" rtl="0" eaLnBrk="1" fontAlgn="auto" latinLnBrk="0" hangingPunct="1">
                        <a:lnSpc>
                          <a:spcPct val="100000"/>
                        </a:lnSpc>
                        <a:spcBef>
                          <a:spcPts val="400"/>
                        </a:spcBef>
                        <a:spcAft>
                          <a:spcPts val="0"/>
                        </a:spcAft>
                        <a:buClrTx/>
                        <a:buSzTx/>
                        <a:buFontTx/>
                        <a:buChar char="•"/>
                        <a:tabLst/>
                        <a:defRPr/>
                      </a:pPr>
                      <a:r>
                        <a:rPr lang="en-US" sz="900" b="1">
                          <a:solidFill>
                            <a:schemeClr val="tx1"/>
                          </a:solidFill>
                          <a:cs typeface="Arial"/>
                        </a:rPr>
                        <a:t>China</a:t>
                      </a:r>
                      <a:r>
                        <a:rPr lang="en-US" sz="900">
                          <a:solidFill>
                            <a:schemeClr val="tx1"/>
                          </a:solidFill>
                          <a:cs typeface="Arial"/>
                        </a:rPr>
                        <a:t> became a leader in EVs thanks to the </a:t>
                      </a:r>
                      <a:r>
                        <a:rPr lang="en-US" sz="900" b="1">
                          <a:solidFill>
                            <a:schemeClr val="tx1"/>
                          </a:solidFill>
                          <a:cs typeface="Arial"/>
                        </a:rPr>
                        <a:t>$29 billion </a:t>
                      </a:r>
                      <a:r>
                        <a:rPr lang="en-US" sz="900">
                          <a:solidFill>
                            <a:schemeClr val="tx1"/>
                          </a:solidFill>
                          <a:cs typeface="Arial"/>
                        </a:rPr>
                        <a:t>the government spent on credits and tax breaks from 2009 to 2022</a:t>
                      </a:r>
                      <a:endParaRPr lang="en-US" sz="900">
                        <a:solidFill>
                          <a:schemeClr val="tx1"/>
                        </a:solidFill>
                      </a:endParaRPr>
                    </a:p>
                  </a:txBody>
                  <a:tcP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marL="177800" indent="-177800">
                        <a:spcBef>
                          <a:spcPts val="400"/>
                        </a:spcBef>
                      </a:pPr>
                      <a:r>
                        <a:rPr lang="en-US" sz="900"/>
                        <a:t>Supermarkets like Tesco in the UK are </a:t>
                      </a:r>
                      <a:r>
                        <a:rPr lang="en-US" sz="900" b="1"/>
                        <a:t>expanding plant-based sections in stores</a:t>
                      </a:r>
                    </a:p>
                    <a:p>
                      <a:pPr marL="177800" indent="-177800">
                        <a:spcBef>
                          <a:spcPts val="400"/>
                        </a:spcBef>
                      </a:pPr>
                      <a:r>
                        <a:rPr lang="en-US" sz="900" b="1"/>
                        <a:t>Starbucks</a:t>
                      </a:r>
                      <a:r>
                        <a:rPr lang="en-US" sz="900"/>
                        <a:t>’ has adopted alternative milk options globally</a:t>
                      </a:r>
                    </a:p>
                  </a:txBody>
                  <a:tcPr>
                    <a:lnL w="0" cap="flat" cmpd="sng" algn="ctr">
                      <a:noFill/>
                      <a:prstDash val="dot"/>
                      <a:round/>
                      <a:headEnd type="none" w="med" len="med"/>
                      <a:tailEnd type="none" w="med" len="med"/>
                    </a:lnL>
                    <a:lnR w="0" cap="flat" cmpd="sng" algn="ctr">
                      <a:noFill/>
                      <a:prstDash val="dot"/>
                      <a:round/>
                      <a:headEnd type="none" w="med" len="med"/>
                      <a:tailEnd type="none" w="med" len="med"/>
                    </a:lnR>
                    <a:lnT w="0" cap="flat" cmpd="sng" algn="ctr">
                      <a:noFill/>
                      <a:prstDash val="dot"/>
                      <a:round/>
                      <a:headEnd type="none" w="med" len="med"/>
                      <a:tailEnd type="none" w="med" len="med"/>
                    </a:lnT>
                    <a:lnB w="0" cap="flat" cmpd="sng" algn="ctr">
                      <a:noFill/>
                      <a:prstDash val="dot"/>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362674201"/>
                  </a:ext>
                </a:extLst>
              </a:tr>
            </a:tbl>
          </a:graphicData>
        </a:graphic>
      </p:graphicFrame>
      <p:sp>
        <p:nvSpPr>
          <p:cNvPr id="11" name="Chevron 10">
            <a:extLst>
              <a:ext uri="{FF2B5EF4-FFF2-40B4-BE49-F238E27FC236}">
                <a16:creationId xmlns:a16="http://schemas.microsoft.com/office/drawing/2014/main" id="{4C0702EF-4547-6440-D4FB-96FD0D928EC3}"/>
              </a:ext>
            </a:extLst>
          </p:cNvPr>
          <p:cNvSpPr/>
          <p:nvPr/>
        </p:nvSpPr>
        <p:spPr bwMode="gray">
          <a:xfrm>
            <a:off x="5821872" y="23993"/>
            <a:ext cx="1975828" cy="359675"/>
          </a:xfrm>
          <a:prstGeom prst="chevron">
            <a:avLst>
              <a:gd name="adj" fmla="val 23887"/>
            </a:avLst>
          </a:prstGeom>
          <a:solidFill>
            <a:srgbClr val="4DACCA"/>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EV Analogy  </a:t>
            </a:r>
          </a:p>
        </p:txBody>
      </p:sp>
      <p:sp>
        <p:nvSpPr>
          <p:cNvPr id="15" name="Title 1">
            <a:extLst>
              <a:ext uri="{FF2B5EF4-FFF2-40B4-BE49-F238E27FC236}">
                <a16:creationId xmlns:a16="http://schemas.microsoft.com/office/drawing/2014/main" id="{902D79E9-1DE4-3417-817E-A00D5C0FE621}"/>
              </a:ext>
            </a:extLst>
          </p:cNvPr>
          <p:cNvSpPr txBox="1">
            <a:spLocks/>
          </p:cNvSpPr>
          <p:nvPr/>
        </p:nvSpPr>
        <p:spPr>
          <a:xfrm>
            <a:off x="329256" y="528039"/>
            <a:ext cx="11531600" cy="882788"/>
          </a:xfrm>
          <a:prstGeom prst="rect">
            <a:avLst/>
          </a:prstGeom>
        </p:spPr>
        <p:txBody>
          <a:bodyPr vert="horz" lIns="91440" tIns="0" rIns="91440" bIns="45720" rtlCol="0" anchor="t">
            <a:no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r>
              <a:rPr lang="en-US"/>
              <a:t>Finding parallels: The energy and protein transitions both face </a:t>
            </a:r>
            <a:r>
              <a:rPr lang="en-US" sz="2800" b="1">
                <a:latin typeface="Helvetica" pitchFamily="2" charset="0"/>
              </a:rPr>
              <a:t>resistance, high costs, and large-scale infrastructure needs</a:t>
            </a:r>
          </a:p>
        </p:txBody>
      </p:sp>
      <p:sp>
        <p:nvSpPr>
          <p:cNvPr id="19" name="btfpNotesBox292759">
            <a:extLst>
              <a:ext uri="{FF2B5EF4-FFF2-40B4-BE49-F238E27FC236}">
                <a16:creationId xmlns:a16="http://schemas.microsoft.com/office/drawing/2014/main" id="{EF9900C0-EAE9-542D-1593-BF0CD6B6C906}"/>
              </a:ext>
            </a:extLst>
          </p:cNvPr>
          <p:cNvSpPr txBox="1"/>
          <p:nvPr>
            <p:custDataLst>
              <p:tags r:id="rId4"/>
            </p:custDataLst>
          </p:nvPr>
        </p:nvSpPr>
        <p:spPr bwMode="gray">
          <a:xfrm>
            <a:off x="329256" y="6295977"/>
            <a:ext cx="9998078" cy="492443"/>
          </a:xfrm>
          <a:prstGeom prst="rect">
            <a:avLst/>
          </a:prstGeom>
          <a:noFill/>
        </p:spPr>
        <p:txBody>
          <a:bodyPr vert="horz" wrap="square" lIns="0" tIns="0" rIns="0" bIns="0" rtlCol="0" anchor="b">
            <a:spAutoFit/>
          </a:bodyPr>
          <a:lstStyle/>
          <a:p>
            <a:endParaRPr lang="en-US" sz="800">
              <a:solidFill>
                <a:srgbClr val="000000"/>
              </a:solidFill>
            </a:endParaRPr>
          </a:p>
          <a:p>
            <a:r>
              <a:rPr lang="en-US" sz="800">
                <a:solidFill>
                  <a:srgbClr val="000000"/>
                </a:solidFill>
              </a:rPr>
              <a:t>Sources: BCG, </a:t>
            </a:r>
            <a:r>
              <a:rPr lang="en-US" sz="800">
                <a:solidFill>
                  <a:srgbClr val="000000"/>
                </a:solidFill>
                <a:hlinkClick r:id="rId9"/>
              </a:rPr>
              <a:t>What the alternative protein industry can learn from EV companies</a:t>
            </a:r>
            <a:r>
              <a:rPr lang="en-US" sz="800">
                <a:solidFill>
                  <a:srgbClr val="000000"/>
                </a:solidFill>
                <a:ea typeface="+mn-lt"/>
                <a:cs typeface="+mn-lt"/>
              </a:rPr>
              <a:t> </a:t>
            </a:r>
            <a:r>
              <a:rPr lang="en-US" sz="800">
                <a:solidFill>
                  <a:srgbClr val="000000"/>
                </a:solidFill>
              </a:rPr>
              <a:t>(2024); </a:t>
            </a:r>
            <a:r>
              <a:rPr lang="en-US" sz="800">
                <a:solidFill>
                  <a:schemeClr val="tx1"/>
                </a:solidFill>
                <a:cs typeface="Arial"/>
              </a:rPr>
              <a:t>MIT Technology </a:t>
            </a:r>
            <a:r>
              <a:rPr lang="en-US" sz="800">
                <a:cs typeface="Arial"/>
              </a:rPr>
              <a:t>R</a:t>
            </a:r>
            <a:r>
              <a:rPr lang="en-US" sz="800">
                <a:solidFill>
                  <a:schemeClr val="tx1"/>
                </a:solidFill>
                <a:cs typeface="Arial"/>
              </a:rPr>
              <a:t>eview,</a:t>
            </a:r>
            <a:r>
              <a:rPr lang="en-US" sz="800">
                <a:cs typeface="Arial"/>
              </a:rPr>
              <a:t> </a:t>
            </a:r>
            <a:r>
              <a:rPr lang="en-US" sz="800">
                <a:cs typeface="Arial"/>
                <a:hlinkClick r:id="rId10"/>
              </a:rPr>
              <a:t>How did China come to dominate the world of electric cars?</a:t>
            </a:r>
            <a:r>
              <a:rPr lang="en-US" sz="800">
                <a:solidFill>
                  <a:srgbClr val="000000"/>
                </a:solidFill>
                <a:ea typeface="+mn-lt"/>
                <a:cs typeface="+mn-lt"/>
              </a:rPr>
              <a:t> </a:t>
            </a:r>
            <a:r>
              <a:rPr lang="en-US" sz="800">
                <a:cs typeface="Arial"/>
              </a:rPr>
              <a:t>(2023); </a:t>
            </a:r>
          </a:p>
          <a:p>
            <a:r>
              <a:rPr lang="en-US" sz="800">
                <a:solidFill>
                  <a:schemeClr val="tx1"/>
                </a:solidFill>
                <a:cs typeface="Arial"/>
              </a:rPr>
              <a:t>Good Food Institute, </a:t>
            </a:r>
            <a:r>
              <a:rPr lang="en-US" sz="800">
                <a:solidFill>
                  <a:schemeClr val="tx1"/>
                </a:solidFill>
                <a:cs typeface="Arial"/>
                <a:hlinkClick r:id="rId11"/>
              </a:rPr>
              <a:t>Advancing solutions for alternative proteins</a:t>
            </a:r>
            <a:r>
              <a:rPr lang="en-US" sz="800">
                <a:solidFill>
                  <a:srgbClr val="000000"/>
                </a:solidFill>
                <a:ea typeface="+mn-lt"/>
                <a:cs typeface="+mn-lt"/>
              </a:rPr>
              <a:t> </a:t>
            </a:r>
            <a:r>
              <a:rPr lang="en-US" sz="800">
                <a:solidFill>
                  <a:schemeClr val="tx1"/>
                </a:solidFill>
                <a:cs typeface="Arial"/>
              </a:rPr>
              <a:t>(2024);</a:t>
            </a:r>
            <a:r>
              <a:rPr lang="en-US" sz="800">
                <a:solidFill>
                  <a:srgbClr val="000000"/>
                </a:solidFill>
              </a:rPr>
              <a:t> </a:t>
            </a:r>
            <a:r>
              <a:rPr lang="en-US" sz="800">
                <a:solidFill>
                  <a:schemeClr val="tx1"/>
                </a:solidFill>
                <a:cs typeface="Arial"/>
              </a:rPr>
              <a:t>USPS, </a:t>
            </a:r>
            <a:r>
              <a:rPr lang="en-US" sz="800" b="0" i="0" u="none" strike="noStrike">
                <a:solidFill>
                  <a:srgbClr val="101820"/>
                </a:solidFill>
                <a:effectLst/>
                <a:latin typeface="HelveticaNeueW01-77BdCn 692722"/>
                <a:hlinkClick r:id="rId12"/>
              </a:rPr>
              <a:t>USPS Intends to Deploy 66,000 Electric Vehicles by 2028</a:t>
            </a:r>
            <a:r>
              <a:rPr lang="en-US" sz="800">
                <a:solidFill>
                  <a:srgbClr val="000000"/>
                </a:solidFill>
                <a:ea typeface="+mn-lt"/>
                <a:cs typeface="+mn-lt"/>
              </a:rPr>
              <a:t> </a:t>
            </a:r>
            <a:r>
              <a:rPr lang="en-US" sz="800">
                <a:cs typeface="Arial"/>
              </a:rPr>
              <a:t>(2022).</a:t>
            </a:r>
          </a:p>
          <a:p>
            <a:r>
              <a:rPr lang="en-US" sz="800">
                <a:solidFill>
                  <a:srgbClr val="000000"/>
                </a:solidFill>
              </a:rPr>
              <a:t>Credit: </a:t>
            </a:r>
            <a:r>
              <a:rPr lang="en-US" sz="800" err="1">
                <a:latin typeface="Arial"/>
                <a:cs typeface="Arial"/>
              </a:rPr>
              <a:t>Asya</a:t>
            </a:r>
            <a:r>
              <a:rPr lang="en-US" sz="800">
                <a:latin typeface="Arial"/>
                <a:cs typeface="Arial"/>
              </a:rPr>
              <a:t> </a:t>
            </a:r>
            <a:r>
              <a:rPr lang="en-US" sz="800" err="1">
                <a:latin typeface="Arial"/>
                <a:cs typeface="Arial"/>
              </a:rPr>
              <a:t>Ikizler</a:t>
            </a:r>
            <a:r>
              <a:rPr lang="en-US" sz="800">
                <a:latin typeface="Arial"/>
                <a:cs typeface="Arial"/>
              </a:rPr>
              <a:t>,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13"/>
              </a:rPr>
              <a:t>Gernot Wagner</a:t>
            </a:r>
            <a:r>
              <a:rPr lang="en-US" sz="800"/>
              <a:t>. </a:t>
            </a:r>
            <a:r>
              <a:rPr lang="en-US" sz="800">
                <a:hlinkClick r:id="rId14"/>
              </a:rPr>
              <a:t>Share with attribution</a:t>
            </a:r>
            <a:r>
              <a:rPr lang="en-US" sz="800"/>
              <a:t>: </a:t>
            </a:r>
            <a:r>
              <a:rPr lang="en-US" sz="800" err="1"/>
              <a:t>Sayn</a:t>
            </a:r>
            <a:r>
              <a:rPr lang="en-US" sz="800"/>
              <a:t>-Wittgenstein </a:t>
            </a:r>
            <a:r>
              <a:rPr lang="en-US" sz="800" i="1"/>
              <a:t>et al., </a:t>
            </a:r>
            <a:r>
              <a:rPr lang="en-US" sz="800"/>
              <a:t>“</a:t>
            </a:r>
            <a:r>
              <a:rPr lang="en-US" sz="800">
                <a:hlinkClick r:id="rId15"/>
              </a:rPr>
              <a:t>Sustainable Proteins</a:t>
            </a:r>
            <a:r>
              <a:rPr lang="en-US" sz="800"/>
              <a:t>” (16 May 2025).</a:t>
            </a:r>
            <a:endParaRPr lang="en-US" sz="800">
              <a:solidFill>
                <a:srgbClr val="000000"/>
              </a:solidFill>
            </a:endParaRPr>
          </a:p>
        </p:txBody>
      </p:sp>
      <p:sp>
        <p:nvSpPr>
          <p:cNvPr id="2" name="Chevron 8">
            <a:extLst>
              <a:ext uri="{FF2B5EF4-FFF2-40B4-BE49-F238E27FC236}">
                <a16:creationId xmlns:a16="http://schemas.microsoft.com/office/drawing/2014/main" id="{3DDE77EA-6F8F-E985-7E62-33CE527E0B35}"/>
              </a:ext>
            </a:extLst>
          </p:cNvPr>
          <p:cNvSpPr/>
          <p:nvPr/>
        </p:nvSpPr>
        <p:spPr bwMode="gray">
          <a:xfrm>
            <a:off x="1969718" y="25336"/>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Dietary Shift</a:t>
            </a:r>
          </a:p>
        </p:txBody>
      </p:sp>
    </p:spTree>
    <p:extLst>
      <p:ext uri="{BB962C8B-B14F-4D97-AF65-F5344CB8AC3E}">
        <p14:creationId xmlns:p14="http://schemas.microsoft.com/office/powerpoint/2010/main" val="12094206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11CA3-0C51-2DB4-5DFC-205780994D7E}"/>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C2D8257C-B2E3-F7A5-6945-FAF238797A13}"/>
              </a:ext>
            </a:extLst>
          </p:cNvPr>
          <p:cNvGraphicFramePr>
            <a:graphicFrameLocks noChangeAspect="1"/>
          </p:cNvGraphicFramePr>
          <p:nvPr>
            <p:custDataLst>
              <p:tags r:id="rId2"/>
            </p:custDataLst>
            <p:extLst>
              <p:ext uri="{D42A27DB-BD31-4B8C-83A1-F6EECF244321}">
                <p14:modId xmlns:p14="http://schemas.microsoft.com/office/powerpoint/2010/main" val="280698672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49158" name="think-cell Slide" r:id="rId17" imgW="7772400" imgH="10058400" progId="TCLayout.ActiveDocument.1">
                  <p:embed/>
                </p:oleObj>
              </mc:Choice>
              <mc:Fallback>
                <p:oleObj name="think-cell Slide" r:id="rId17" imgW="7772400" imgH="10058400" progId="TCLayout.ActiveDocument.1">
                  <p:embed/>
                  <p:pic>
                    <p:nvPicPr>
                      <p:cNvPr id="8" name="think-cell data - do not delete" hidden="1">
                        <a:extLst>
                          <a:ext uri="{FF2B5EF4-FFF2-40B4-BE49-F238E27FC236}">
                            <a16:creationId xmlns:a16="http://schemas.microsoft.com/office/drawing/2014/main" id="{C2D8257C-B2E3-F7A5-6945-FAF238797A13}"/>
                          </a:ext>
                        </a:extLst>
                      </p:cNvPr>
                      <p:cNvPicPr/>
                      <p:nvPr/>
                    </p:nvPicPr>
                    <p:blipFill>
                      <a:blip r:embed="rId18"/>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2E967B5-3C51-2924-3B6F-6BA6A6F5E290}"/>
              </a:ext>
            </a:extLst>
          </p:cNvPr>
          <p:cNvSpPr>
            <a:spLocks noGrp="1"/>
          </p:cNvSpPr>
          <p:nvPr>
            <p:ph type="title"/>
          </p:nvPr>
        </p:nvSpPr>
        <p:spPr>
          <a:xfrm>
            <a:off x="330200" y="524204"/>
            <a:ext cx="11531600" cy="882788"/>
          </a:xfrm>
        </p:spPr>
        <p:txBody>
          <a:bodyPr vert="horz">
            <a:noAutofit/>
          </a:bodyPr>
          <a:lstStyle/>
          <a:p>
            <a:r>
              <a:rPr lang="en-US"/>
              <a:t>Lessons from the electric vehicle market penetration for the alternative protein industry and widespread product adoption</a:t>
            </a:r>
          </a:p>
        </p:txBody>
      </p:sp>
      <p:sp>
        <p:nvSpPr>
          <p:cNvPr id="14" name="btfpNotesBox292759">
            <a:extLst>
              <a:ext uri="{FF2B5EF4-FFF2-40B4-BE49-F238E27FC236}">
                <a16:creationId xmlns:a16="http://schemas.microsoft.com/office/drawing/2014/main" id="{FB4C514C-0248-DDF1-F392-9CCED53E14EA}"/>
              </a:ext>
            </a:extLst>
          </p:cNvPr>
          <p:cNvSpPr txBox="1"/>
          <p:nvPr>
            <p:custDataLst>
              <p:tags r:id="rId3"/>
            </p:custDataLst>
          </p:nvPr>
        </p:nvSpPr>
        <p:spPr bwMode="gray">
          <a:xfrm>
            <a:off x="330198" y="6419088"/>
            <a:ext cx="9998078" cy="369332"/>
          </a:xfrm>
          <a:prstGeom prst="rect">
            <a:avLst/>
          </a:prstGeom>
          <a:noFill/>
        </p:spPr>
        <p:txBody>
          <a:bodyPr vert="horz" wrap="square" lIns="0" tIns="0" rIns="0" bIns="0" rtlCol="0" anchor="b">
            <a:spAutoFit/>
          </a:bodyPr>
          <a:lstStyle/>
          <a:p>
            <a:pPr marL="0" indent="0">
              <a:buNone/>
            </a:pPr>
            <a:endParaRPr lang="en-US" sz="800">
              <a:solidFill>
                <a:srgbClr val="000000"/>
              </a:solidFill>
            </a:endParaRPr>
          </a:p>
          <a:p>
            <a:pPr marL="0" indent="0">
              <a:buNone/>
            </a:pPr>
            <a:r>
              <a:rPr lang="en-US" sz="800">
                <a:solidFill>
                  <a:srgbClr val="000000"/>
                </a:solidFill>
              </a:rPr>
              <a:t>Sources: </a:t>
            </a:r>
            <a:r>
              <a:rPr lang="en-US" sz="800">
                <a:solidFill>
                  <a:schemeClr val="tx1"/>
                </a:solidFill>
                <a:cs typeface="Arial"/>
              </a:rPr>
              <a:t>UN</a:t>
            </a:r>
            <a:r>
              <a:rPr lang="en-US" sz="800">
                <a:solidFill>
                  <a:srgbClr val="000000"/>
                </a:solidFill>
                <a:latin typeface="Arial" panose="020B0604020202020204" pitchFamily="34" charset="0"/>
                <a:cs typeface="Arial" panose="020B0604020202020204" pitchFamily="34" charset="0"/>
              </a:rPr>
              <a:t>EP, </a:t>
            </a:r>
            <a:r>
              <a:rPr lang="en-US" sz="800">
                <a:solidFill>
                  <a:srgbClr val="000000"/>
                </a:solidFill>
                <a:latin typeface="Arial" panose="020B0604020202020204" pitchFamily="34" charset="0"/>
                <a:cs typeface="Arial" panose="020B0604020202020204" pitchFamily="34" charset="0"/>
                <a:hlinkClick r:id="rId19"/>
              </a:rPr>
              <a:t>What’s Cooking?</a:t>
            </a:r>
            <a:r>
              <a:rPr lang="en-US" sz="800">
                <a:solidFill>
                  <a:srgbClr val="000000"/>
                </a:solidFill>
                <a:ea typeface="+mn-lt"/>
                <a:cs typeface="+mn-lt"/>
              </a:rPr>
              <a:t> </a:t>
            </a:r>
            <a:r>
              <a:rPr lang="en-US" sz="800">
                <a:solidFill>
                  <a:srgbClr val="000000"/>
                </a:solidFill>
                <a:latin typeface="Arial" panose="020B0604020202020204" pitchFamily="34" charset="0"/>
                <a:cs typeface="Arial" panose="020B0604020202020204" pitchFamily="34" charset="0"/>
              </a:rPr>
              <a:t>(2023); Yahoo Finance, </a:t>
            </a:r>
            <a:r>
              <a:rPr lang="en-US" sz="800">
                <a:solidFill>
                  <a:srgbClr val="000000"/>
                </a:solidFill>
                <a:latin typeface="Arial" panose="020B0604020202020204" pitchFamily="34" charset="0"/>
                <a:cs typeface="Arial" panose="020B0604020202020204" pitchFamily="34" charset="0"/>
                <a:hlinkClick r:id="rId20"/>
              </a:rPr>
              <a:t>EV market size </a:t>
            </a:r>
            <a:r>
              <a:rPr lang="en-US" sz="800">
                <a:solidFill>
                  <a:srgbClr val="000000"/>
                </a:solidFill>
                <a:latin typeface="Arial" panose="020B0604020202020204" pitchFamily="34" charset="0"/>
                <a:cs typeface="Arial" panose="020B0604020202020204" pitchFamily="34" charset="0"/>
              </a:rPr>
              <a:t>(2023); Fortune Business Insights, </a:t>
            </a:r>
            <a:r>
              <a:rPr lang="en-US" sz="800">
                <a:solidFill>
                  <a:srgbClr val="000000"/>
                </a:solidFill>
                <a:latin typeface="Arial" panose="020B0604020202020204" pitchFamily="34" charset="0"/>
                <a:cs typeface="Arial" panose="020B0604020202020204" pitchFamily="34" charset="0"/>
                <a:hlinkClick r:id="rId21"/>
              </a:rPr>
              <a:t>EV market size</a:t>
            </a:r>
            <a:r>
              <a:rPr lang="en-US" sz="800">
                <a:solidFill>
                  <a:srgbClr val="000000"/>
                </a:solidFill>
                <a:latin typeface="Arial" panose="020B0604020202020204" pitchFamily="34" charset="0"/>
                <a:cs typeface="Arial" panose="020B0604020202020204" pitchFamily="34" charset="0"/>
              </a:rPr>
              <a:t> (2022).</a:t>
            </a:r>
            <a:endParaRPr lang="en-US" sz="800">
              <a:solidFill>
                <a:srgbClr val="000000"/>
              </a:solidFill>
            </a:endParaRPr>
          </a:p>
          <a:p>
            <a:r>
              <a:rPr lang="en-US" sz="800">
                <a:solidFill>
                  <a:srgbClr val="000000"/>
                </a:solidFill>
              </a:rPr>
              <a:t>Credit:</a:t>
            </a:r>
            <a:r>
              <a:rPr lang="en-US" sz="800">
                <a:latin typeface="Arial"/>
                <a:cs typeface="Arial"/>
              </a:rPr>
              <a:t> </a:t>
            </a:r>
            <a:r>
              <a:rPr lang="en-US" sz="800" err="1">
                <a:latin typeface="Arial"/>
                <a:cs typeface="Arial"/>
              </a:rPr>
              <a:t>Asya</a:t>
            </a:r>
            <a:r>
              <a:rPr lang="en-US" sz="800">
                <a:latin typeface="Arial"/>
                <a:cs typeface="Arial"/>
              </a:rPr>
              <a:t> </a:t>
            </a:r>
            <a:r>
              <a:rPr lang="en-US" sz="800" err="1">
                <a:latin typeface="Arial"/>
                <a:cs typeface="Arial"/>
              </a:rPr>
              <a:t>Ikizler</a:t>
            </a:r>
            <a:r>
              <a:rPr lang="en-US" sz="800">
                <a:latin typeface="Arial"/>
                <a:cs typeface="Arial"/>
              </a:rPr>
              <a:t>, 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22"/>
              </a:rPr>
              <a:t>Gernot Wagner</a:t>
            </a:r>
            <a:r>
              <a:rPr lang="en-US" sz="800"/>
              <a:t>. </a:t>
            </a:r>
            <a:r>
              <a:rPr lang="en-US" sz="800">
                <a:hlinkClick r:id="rId23"/>
              </a:rPr>
              <a:t>Share with attribution</a:t>
            </a:r>
            <a:r>
              <a:rPr lang="en-US" sz="800"/>
              <a:t>: </a:t>
            </a:r>
            <a:r>
              <a:rPr lang="en-US" sz="800" err="1"/>
              <a:t>Sayn</a:t>
            </a:r>
            <a:r>
              <a:rPr lang="en-US" sz="800"/>
              <a:t>-Wittgenstein </a:t>
            </a:r>
            <a:r>
              <a:rPr lang="en-US" sz="800" i="1"/>
              <a:t>et al., </a:t>
            </a:r>
            <a:r>
              <a:rPr lang="en-US" sz="800"/>
              <a:t>“</a:t>
            </a:r>
            <a:r>
              <a:rPr lang="en-US" sz="800">
                <a:hlinkClick r:id="rId24"/>
              </a:rPr>
              <a:t>Sustainable Proteins</a:t>
            </a:r>
            <a:r>
              <a:rPr lang="en-US" sz="800"/>
              <a:t>” (16 May 2025).</a:t>
            </a:r>
            <a:endParaRPr lang="en-US" sz="800">
              <a:solidFill>
                <a:srgbClr val="000000"/>
              </a:solidFill>
            </a:endParaRPr>
          </a:p>
        </p:txBody>
      </p:sp>
      <p:graphicFrame>
        <p:nvGraphicFramePr>
          <p:cNvPr id="40" name="Chart 39"/>
          <p:cNvGraphicFramePr/>
          <p:nvPr>
            <p:custDataLst>
              <p:tags r:id="rId4"/>
            </p:custDataLst>
            <p:extLst>
              <p:ext uri="{D42A27DB-BD31-4B8C-83A1-F6EECF244321}">
                <p14:modId xmlns:p14="http://schemas.microsoft.com/office/powerpoint/2010/main" val="3020572964"/>
              </p:ext>
            </p:extLst>
          </p:nvPr>
        </p:nvGraphicFramePr>
        <p:xfrm>
          <a:off x="254000" y="3460750"/>
          <a:ext cx="7872413" cy="2817813"/>
        </p:xfrm>
        <a:graphic>
          <a:graphicData uri="http://schemas.openxmlformats.org/drawingml/2006/chart">
            <c:chart xmlns:c="http://schemas.openxmlformats.org/drawingml/2006/chart" xmlns:r="http://schemas.openxmlformats.org/officeDocument/2006/relationships" r:id="rId25"/>
          </a:graphicData>
        </a:graphic>
      </p:graphicFrame>
      <p:cxnSp>
        <p:nvCxnSpPr>
          <p:cNvPr id="628" name="Straight Connector 627">
            <a:extLst>
              <a:ext uri="{FF2B5EF4-FFF2-40B4-BE49-F238E27FC236}">
                <a16:creationId xmlns:a16="http://schemas.microsoft.com/office/drawing/2014/main" id="{E164F783-6C5B-6F67-2AC8-99F559036968}"/>
              </a:ext>
            </a:extLst>
          </p:cNvPr>
          <p:cNvCxnSpPr/>
          <p:nvPr>
            <p:custDataLst>
              <p:tags r:id="rId5"/>
            </p:custDataLst>
          </p:nvPr>
        </p:nvCxnSpPr>
        <p:spPr bwMode="gray">
          <a:xfrm>
            <a:off x="8048625" y="3633788"/>
            <a:ext cx="342900" cy="0"/>
          </a:xfrm>
          <a:prstGeom prst="line">
            <a:avLst/>
          </a:prstGeom>
          <a:ln w="19050" cap="rnd" cmpd="sng" algn="ctr">
            <a:solidFill>
              <a:schemeClr val="accent6"/>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629" name="Straight Connector 628">
            <a:extLst>
              <a:ext uri="{FF2B5EF4-FFF2-40B4-BE49-F238E27FC236}">
                <a16:creationId xmlns:a16="http://schemas.microsoft.com/office/drawing/2014/main" id="{AB98ACF4-854B-7CA9-8F9D-56C14C856600}"/>
              </a:ext>
            </a:extLst>
          </p:cNvPr>
          <p:cNvCxnSpPr/>
          <p:nvPr>
            <p:custDataLst>
              <p:tags r:id="rId6"/>
            </p:custDataLst>
          </p:nvPr>
        </p:nvCxnSpPr>
        <p:spPr bwMode="gray">
          <a:xfrm>
            <a:off x="8048625" y="3836988"/>
            <a:ext cx="342900" cy="0"/>
          </a:xfrm>
          <a:prstGeom prst="line">
            <a:avLst/>
          </a:prstGeom>
          <a:ln w="19050" cap="rnd" cmpd="sng" algn="ctr">
            <a:solidFill>
              <a:schemeClr val="accent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630" name="Straight Connector 629">
            <a:extLst>
              <a:ext uri="{FF2B5EF4-FFF2-40B4-BE49-F238E27FC236}">
                <a16:creationId xmlns:a16="http://schemas.microsoft.com/office/drawing/2014/main" id="{046567E6-89BD-E454-FD4D-C61442BE02A6}"/>
              </a:ext>
            </a:extLst>
          </p:cNvPr>
          <p:cNvCxnSpPr/>
          <p:nvPr>
            <p:custDataLst>
              <p:tags r:id="rId7"/>
            </p:custDataLst>
          </p:nvPr>
        </p:nvCxnSpPr>
        <p:spPr bwMode="gray">
          <a:xfrm>
            <a:off x="8048625" y="4040188"/>
            <a:ext cx="342900" cy="0"/>
          </a:xfrm>
          <a:prstGeom prst="line">
            <a:avLst/>
          </a:prstGeom>
          <a:ln w="19050" cap="rnd" cmpd="sng" algn="ctr">
            <a:solidFill>
              <a:schemeClr val="accent5"/>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611" name="Straight Connector 610">
            <a:extLst>
              <a:ext uri="{FF2B5EF4-FFF2-40B4-BE49-F238E27FC236}">
                <a16:creationId xmlns:a16="http://schemas.microsoft.com/office/drawing/2014/main" id="{28737F2C-004C-E3A1-7F4B-1A5ABF2B092A}"/>
              </a:ext>
            </a:extLst>
          </p:cNvPr>
          <p:cNvCxnSpPr/>
          <p:nvPr>
            <p:custDataLst>
              <p:tags r:id="rId8"/>
            </p:custDataLst>
          </p:nvPr>
        </p:nvCxnSpPr>
        <p:spPr bwMode="auto">
          <a:xfrm>
            <a:off x="8048625" y="4243388"/>
            <a:ext cx="342900" cy="0"/>
          </a:xfrm>
          <a:prstGeom prst="line">
            <a:avLst/>
          </a:prstGeom>
          <a:ln w="19050" cap="rnd"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326" name="Text Placeholder 10">
            <a:extLst>
              <a:ext uri="{FF2B5EF4-FFF2-40B4-BE49-F238E27FC236}">
                <a16:creationId xmlns:a16="http://schemas.microsoft.com/office/drawing/2014/main" id="{71DBE541-83E6-6C4C-C8CE-AD5CFA83BE67}"/>
              </a:ext>
            </a:extLst>
          </p:cNvPr>
          <p:cNvSpPr txBox="1">
            <a:spLocks/>
          </p:cNvSpPr>
          <p:nvPr>
            <p:custDataLst>
              <p:tags r:id="rId9"/>
            </p:custDataLst>
          </p:nvPr>
        </p:nvSpPr>
        <p:spPr bwMode="auto">
          <a:xfrm>
            <a:off x="8451850" y="3562350"/>
            <a:ext cx="4794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C33F6AF4-2998-4DA7-BCC3-6B32872C47A5}" type="datetime'''''''''A''P'' ''(''''''l''o''''''''''''''''''''w)'''''">
              <a:rPr lang="en-US" altLang="en-US" sz="1000" smtClean="0"/>
              <a:pPr marL="0" indent="0">
                <a:spcBef>
                  <a:spcPct val="0"/>
                </a:spcBef>
                <a:spcAft>
                  <a:spcPct val="0"/>
                </a:spcAft>
                <a:buNone/>
              </a:pPr>
              <a:t>AP (low)</a:t>
            </a:fld>
            <a:endParaRPr lang="en-US" sz="1000"/>
          </a:p>
        </p:txBody>
      </p:sp>
      <p:sp>
        <p:nvSpPr>
          <p:cNvPr id="331" name="Text Placeholder 10">
            <a:extLst>
              <a:ext uri="{FF2B5EF4-FFF2-40B4-BE49-F238E27FC236}">
                <a16:creationId xmlns:a16="http://schemas.microsoft.com/office/drawing/2014/main" id="{3D72D733-F53A-2D88-1878-2C2CF69DFD0D}"/>
              </a:ext>
            </a:extLst>
          </p:cNvPr>
          <p:cNvSpPr txBox="1">
            <a:spLocks/>
          </p:cNvSpPr>
          <p:nvPr>
            <p:custDataLst>
              <p:tags r:id="rId10"/>
            </p:custDataLst>
          </p:nvPr>
        </p:nvSpPr>
        <p:spPr bwMode="auto">
          <a:xfrm>
            <a:off x="8451850" y="3765550"/>
            <a:ext cx="5270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D28227F8-22DF-49B7-A818-7BFA12678E34}" type="datetime'''''''AP'''''''''' ''''''''''''''''''(''h''ig''h'')'">
              <a:rPr lang="en-US" altLang="en-US" sz="1000" smtClean="0"/>
              <a:pPr marL="0" indent="0">
                <a:spcBef>
                  <a:spcPct val="0"/>
                </a:spcBef>
                <a:spcAft>
                  <a:spcPct val="0"/>
                </a:spcAft>
                <a:buNone/>
              </a:pPr>
              <a:t>AP (high)</a:t>
            </a:fld>
            <a:endParaRPr lang="en-US" sz="1000"/>
          </a:p>
        </p:txBody>
      </p:sp>
      <p:sp>
        <p:nvSpPr>
          <p:cNvPr id="602" name="Text Placeholder 10">
            <a:extLst>
              <a:ext uri="{FF2B5EF4-FFF2-40B4-BE49-F238E27FC236}">
                <a16:creationId xmlns:a16="http://schemas.microsoft.com/office/drawing/2014/main" id="{5D5D6233-AE96-48A3-1FD4-F1A2FED5577E}"/>
              </a:ext>
            </a:extLst>
          </p:cNvPr>
          <p:cNvSpPr txBox="1">
            <a:spLocks/>
          </p:cNvSpPr>
          <p:nvPr>
            <p:custDataLst>
              <p:tags r:id="rId11"/>
            </p:custDataLst>
          </p:nvPr>
        </p:nvSpPr>
        <p:spPr bwMode="auto">
          <a:xfrm>
            <a:off x="8451850" y="3968750"/>
            <a:ext cx="673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a:t>AP average</a:t>
            </a:r>
            <a:endParaRPr lang="en-US" sz="1000"/>
          </a:p>
        </p:txBody>
      </p:sp>
      <p:sp>
        <p:nvSpPr>
          <p:cNvPr id="449" name="Text Placeholder 10">
            <a:extLst>
              <a:ext uri="{FF2B5EF4-FFF2-40B4-BE49-F238E27FC236}">
                <a16:creationId xmlns:a16="http://schemas.microsoft.com/office/drawing/2014/main" id="{EB4D52C0-7802-67F9-1B45-978D2EC9B057}"/>
              </a:ext>
            </a:extLst>
          </p:cNvPr>
          <p:cNvSpPr txBox="1">
            <a:spLocks/>
          </p:cNvSpPr>
          <p:nvPr>
            <p:custDataLst>
              <p:tags r:id="rId12"/>
            </p:custDataLst>
          </p:nvPr>
        </p:nvSpPr>
        <p:spPr bwMode="auto">
          <a:xfrm>
            <a:off x="8451850" y="4171950"/>
            <a:ext cx="2032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69D4981E-90E6-40BC-BB26-F557BADCE109}" type="datetime'''''''''''''''''''''''''''E''''''''''''''''''''''''''V'''''' '">
              <a:rPr lang="en-US" altLang="en-US" sz="1000" smtClean="0"/>
              <a:pPr marL="0" indent="0">
                <a:spcBef>
                  <a:spcPct val="0"/>
                </a:spcBef>
                <a:spcAft>
                  <a:spcPct val="0"/>
                </a:spcAft>
                <a:buNone/>
              </a:pPr>
              <a:t>EV </a:t>
            </a:fld>
            <a:endParaRPr lang="en-US" sz="1000"/>
          </a:p>
        </p:txBody>
      </p:sp>
      <p:sp>
        <p:nvSpPr>
          <p:cNvPr id="616" name="Rectangle 615">
            <a:extLst>
              <a:ext uri="{FF2B5EF4-FFF2-40B4-BE49-F238E27FC236}">
                <a16:creationId xmlns:a16="http://schemas.microsoft.com/office/drawing/2014/main" id="{2A00B095-C38B-43DE-4397-B01E394972F9}"/>
              </a:ext>
            </a:extLst>
          </p:cNvPr>
          <p:cNvSpPr/>
          <p:nvPr/>
        </p:nvSpPr>
        <p:spPr bwMode="gray">
          <a:xfrm>
            <a:off x="7026275" y="6071747"/>
            <a:ext cx="1628775" cy="409521"/>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900" b="1">
                <a:solidFill>
                  <a:schemeClr val="tx1"/>
                </a:solidFill>
              </a:rPr>
              <a:t>Years after introduction to the market</a:t>
            </a:r>
          </a:p>
        </p:txBody>
      </p:sp>
      <p:sp>
        <p:nvSpPr>
          <p:cNvPr id="27" name="TextBox 26">
            <a:extLst>
              <a:ext uri="{FF2B5EF4-FFF2-40B4-BE49-F238E27FC236}">
                <a16:creationId xmlns:a16="http://schemas.microsoft.com/office/drawing/2014/main" id="{AFF94653-327C-CC4A-EBBE-BDD48C5E6F86}"/>
              </a:ext>
            </a:extLst>
          </p:cNvPr>
          <p:cNvSpPr txBox="1"/>
          <p:nvPr/>
        </p:nvSpPr>
        <p:spPr bwMode="gray">
          <a:xfrm>
            <a:off x="9386885" y="1554480"/>
            <a:ext cx="2474915" cy="4085734"/>
          </a:xfrm>
          <a:prstGeom prst="rect">
            <a:avLst/>
          </a:prstGeom>
          <a:solidFill>
            <a:srgbClr val="E3E8EE"/>
          </a:solidFill>
        </p:spPr>
        <p:txBody>
          <a:bodyPr wrap="square" lIns="137160" tIns="137160" rIns="274320" bIns="137160" rtlCol="0">
            <a:spAutoFit/>
          </a:bodyPr>
          <a:lstStyle/>
          <a:p>
            <a:pPr marL="0" indent="0">
              <a:spcAft>
                <a:spcPts val="600"/>
              </a:spcAft>
              <a:buNone/>
            </a:pPr>
            <a:r>
              <a:rPr lang="en-US" sz="1250" b="1"/>
              <a:t>Observations</a:t>
            </a:r>
          </a:p>
          <a:p>
            <a:pPr marL="171450" indent="-171450">
              <a:spcBef>
                <a:spcPts val="600"/>
              </a:spcBef>
              <a:buFont typeface="Arial" panose="020B0604020202020204" pitchFamily="34" charset="0"/>
              <a:buChar char="•"/>
            </a:pPr>
            <a:r>
              <a:rPr lang="en-US" sz="1050"/>
              <a:t>It took </a:t>
            </a:r>
            <a:r>
              <a:rPr lang="en-US" sz="1050" b="1"/>
              <a:t>government support and private investment </a:t>
            </a:r>
            <a:r>
              <a:rPr lang="en-US" sz="1050"/>
              <a:t>for EVs to compete with conventional cars.</a:t>
            </a:r>
          </a:p>
          <a:p>
            <a:pPr marL="171450" indent="-171450">
              <a:spcBef>
                <a:spcPts val="600"/>
              </a:spcBef>
              <a:buFont typeface="Arial" panose="020B0604020202020204" pitchFamily="34" charset="0"/>
              <a:buChar char="•"/>
            </a:pPr>
            <a:r>
              <a:rPr lang="en-US" sz="1050"/>
              <a:t>Significant product development and closer price parity are essential for mass market adoption.</a:t>
            </a:r>
          </a:p>
          <a:p>
            <a:pPr marL="171450" indent="-171450">
              <a:spcBef>
                <a:spcPts val="600"/>
              </a:spcBef>
              <a:buFont typeface="Arial" panose="020B0604020202020204" pitchFamily="34" charset="0"/>
              <a:buChar char="•"/>
            </a:pPr>
            <a:r>
              <a:rPr lang="en-US" sz="1050"/>
              <a:t>When comparing the global market size relative to the years after introduction to the market, EVs and alternative protein forecasts follow a similar trajectory.</a:t>
            </a:r>
          </a:p>
          <a:p>
            <a:pPr marL="171450" indent="-171450">
              <a:spcBef>
                <a:spcPts val="600"/>
              </a:spcBef>
              <a:buFont typeface="Arial" panose="020B0604020202020204" pitchFamily="34" charset="0"/>
              <a:buChar char="•"/>
            </a:pPr>
            <a:r>
              <a:rPr lang="en-US" sz="1050"/>
              <a:t>To enable the takeoff and scaling of alternative proteins, it will be essential to </a:t>
            </a:r>
            <a:r>
              <a:rPr lang="en-US" sz="1050" b="1"/>
              <a:t>stimulate demand, achieve price parity, and invest in the supply chain </a:t>
            </a:r>
            <a:r>
              <a:rPr lang="en-US" sz="1050"/>
              <a:t>to prevent bottlenecks.</a:t>
            </a:r>
          </a:p>
        </p:txBody>
      </p:sp>
      <p:sp>
        <p:nvSpPr>
          <p:cNvPr id="16" name="Rectangle 15">
            <a:extLst>
              <a:ext uri="{FF2B5EF4-FFF2-40B4-BE49-F238E27FC236}">
                <a16:creationId xmlns:a16="http://schemas.microsoft.com/office/drawing/2014/main" id="{61E70873-1140-ABB8-7855-7F453A785208}"/>
              </a:ext>
            </a:extLst>
          </p:cNvPr>
          <p:cNvSpPr/>
          <p:nvPr/>
        </p:nvSpPr>
        <p:spPr bwMode="gray">
          <a:xfrm>
            <a:off x="234949" y="6052146"/>
            <a:ext cx="1628775" cy="409521"/>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900">
                <a:solidFill>
                  <a:schemeClr val="tx1"/>
                </a:solidFill>
              </a:rPr>
              <a:t>EV baseline year: 2000</a:t>
            </a:r>
          </a:p>
          <a:p>
            <a:pPr marL="0" indent="0" algn="ctr">
              <a:buNone/>
            </a:pPr>
            <a:r>
              <a:rPr lang="en-US" sz="900">
                <a:solidFill>
                  <a:schemeClr val="tx1"/>
                </a:solidFill>
              </a:rPr>
              <a:t>AP baseline year: 2020</a:t>
            </a:r>
          </a:p>
        </p:txBody>
      </p:sp>
      <p:grpSp>
        <p:nvGrpSpPr>
          <p:cNvPr id="50" name="Group 49">
            <a:extLst>
              <a:ext uri="{FF2B5EF4-FFF2-40B4-BE49-F238E27FC236}">
                <a16:creationId xmlns:a16="http://schemas.microsoft.com/office/drawing/2014/main" id="{0E841267-FD26-11A1-8709-E28BAEC161B0}"/>
              </a:ext>
            </a:extLst>
          </p:cNvPr>
          <p:cNvGrpSpPr/>
          <p:nvPr/>
        </p:nvGrpSpPr>
        <p:grpSpPr>
          <a:xfrm>
            <a:off x="330198" y="2068233"/>
            <a:ext cx="8352764" cy="1084417"/>
            <a:chOff x="439760" y="2043608"/>
            <a:chExt cx="8352764" cy="1084417"/>
          </a:xfrm>
        </p:grpSpPr>
        <p:sp>
          <p:nvSpPr>
            <p:cNvPr id="31" name="Rectangle 30">
              <a:extLst>
                <a:ext uri="{FF2B5EF4-FFF2-40B4-BE49-F238E27FC236}">
                  <a16:creationId xmlns:a16="http://schemas.microsoft.com/office/drawing/2014/main" id="{4BA8451E-85C8-D7A4-69F5-A8FEFB8A75A0}"/>
                </a:ext>
              </a:extLst>
            </p:cNvPr>
            <p:cNvSpPr/>
            <p:nvPr/>
          </p:nvSpPr>
          <p:spPr bwMode="gray">
            <a:xfrm>
              <a:off x="439760" y="2043608"/>
              <a:ext cx="2442294" cy="1084417"/>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171450" indent="-171450">
                <a:buFont typeface="Arial" panose="020B0604020202020204" pitchFamily="34" charset="0"/>
                <a:buChar char="•"/>
              </a:pPr>
              <a:r>
                <a:rPr lang="en-US" sz="1050" b="1">
                  <a:solidFill>
                    <a:schemeClr val="tx1"/>
                  </a:solidFill>
                </a:rPr>
                <a:t>EV: Different models </a:t>
              </a:r>
              <a:r>
                <a:rPr lang="en-US" sz="1050">
                  <a:solidFill>
                    <a:schemeClr val="tx1"/>
                  </a:solidFill>
                </a:rPr>
                <a:t>like Nissan, Hybrid, Tesla 2012, </a:t>
              </a:r>
              <a:r>
                <a:rPr lang="en-US" sz="1050" b="1">
                  <a:solidFill>
                    <a:schemeClr val="tx1"/>
                  </a:solidFill>
                </a:rPr>
                <a:t>government subsidies </a:t>
              </a:r>
              <a:r>
                <a:rPr lang="en-US" sz="1050">
                  <a:solidFill>
                    <a:schemeClr val="tx1"/>
                  </a:solidFill>
                </a:rPr>
                <a:t>for EVs</a:t>
              </a:r>
            </a:p>
            <a:p>
              <a:pPr marL="171450" indent="-171450">
                <a:buFont typeface="Arial" panose="020B0604020202020204" pitchFamily="34" charset="0"/>
                <a:buChar char="•"/>
              </a:pPr>
              <a:r>
                <a:rPr lang="en-US" sz="1050" b="1">
                  <a:solidFill>
                    <a:schemeClr val="tx1"/>
                  </a:solidFill>
                </a:rPr>
                <a:t>AP: </a:t>
              </a:r>
              <a:r>
                <a:rPr lang="en-US" sz="1050">
                  <a:solidFill>
                    <a:schemeClr val="tx1"/>
                  </a:solidFill>
                </a:rPr>
                <a:t>Beyond Meat, Impossible Foods launched their burgers in 2016 and gained large attraction in 2019</a:t>
              </a:r>
              <a:endParaRPr lang="en-US" sz="1050" b="1">
                <a:solidFill>
                  <a:schemeClr val="tx1"/>
                </a:solidFill>
              </a:endParaRPr>
            </a:p>
            <a:p>
              <a:endParaRPr lang="en-US" sz="1050">
                <a:solidFill>
                  <a:schemeClr val="tx1"/>
                </a:solidFill>
              </a:endParaRPr>
            </a:p>
            <a:p>
              <a:r>
                <a:rPr lang="en-US" sz="1050">
                  <a:solidFill>
                    <a:schemeClr val="tx1"/>
                  </a:solidFill>
                </a:rPr>
                <a:t>  </a:t>
              </a:r>
            </a:p>
          </p:txBody>
        </p:sp>
        <p:sp>
          <p:nvSpPr>
            <p:cNvPr id="37" name="Rectangle 36">
              <a:extLst>
                <a:ext uri="{FF2B5EF4-FFF2-40B4-BE49-F238E27FC236}">
                  <a16:creationId xmlns:a16="http://schemas.microsoft.com/office/drawing/2014/main" id="{E3E19E0C-1945-8BFE-4EAC-CB945035C574}"/>
                </a:ext>
              </a:extLst>
            </p:cNvPr>
            <p:cNvSpPr/>
            <p:nvPr/>
          </p:nvSpPr>
          <p:spPr bwMode="gray">
            <a:xfrm>
              <a:off x="3394995" y="2043608"/>
              <a:ext cx="2442294" cy="1084417"/>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171450" indent="-171450">
                <a:buFont typeface="Arial" panose="020B0604020202020204" pitchFamily="34" charset="0"/>
                <a:buChar char="•"/>
              </a:pPr>
              <a:r>
                <a:rPr lang="en-US" sz="1050" b="1">
                  <a:solidFill>
                    <a:schemeClr val="tx1"/>
                  </a:solidFill>
                </a:rPr>
                <a:t>EV: Tesla Gen 3 </a:t>
              </a:r>
              <a:r>
                <a:rPr lang="en-US" sz="1050">
                  <a:solidFill>
                    <a:schemeClr val="tx1"/>
                  </a:solidFill>
                </a:rPr>
                <a:t>affordable breakthrough (2017)</a:t>
              </a:r>
            </a:p>
            <a:p>
              <a:pPr marL="171450" indent="-171450">
                <a:buFont typeface="Arial" panose="020B0604020202020204" pitchFamily="34" charset="0"/>
                <a:buChar char="•"/>
              </a:pPr>
              <a:r>
                <a:rPr lang="en-US" sz="1050" b="1">
                  <a:solidFill>
                    <a:schemeClr val="tx1"/>
                  </a:solidFill>
                </a:rPr>
                <a:t>Tax credits </a:t>
              </a:r>
              <a:r>
                <a:rPr lang="en-US" sz="1050">
                  <a:solidFill>
                    <a:schemeClr val="tx1"/>
                  </a:solidFill>
                </a:rPr>
                <a:t>to stimulate supply and </a:t>
              </a:r>
              <a:r>
                <a:rPr lang="en-US" sz="1050" b="1">
                  <a:solidFill>
                    <a:schemeClr val="tx1"/>
                  </a:solidFill>
                </a:rPr>
                <a:t>drive down cost</a:t>
              </a:r>
            </a:p>
            <a:p>
              <a:endParaRPr lang="en-US" sz="1050" b="1">
                <a:solidFill>
                  <a:schemeClr val="tx1"/>
                </a:solidFill>
              </a:endParaRPr>
            </a:p>
            <a:p>
              <a:pPr marL="171450" indent="-171450">
                <a:buFont typeface="Arial" panose="020B0604020202020204" pitchFamily="34" charset="0"/>
                <a:buChar char="•"/>
              </a:pPr>
              <a:endParaRPr lang="en-US" sz="1050">
                <a:solidFill>
                  <a:schemeClr val="tx1"/>
                </a:solidFill>
              </a:endParaRPr>
            </a:p>
          </p:txBody>
        </p:sp>
        <p:sp>
          <p:nvSpPr>
            <p:cNvPr id="38" name="Rectangle 37">
              <a:extLst>
                <a:ext uri="{FF2B5EF4-FFF2-40B4-BE49-F238E27FC236}">
                  <a16:creationId xmlns:a16="http://schemas.microsoft.com/office/drawing/2014/main" id="{FBBE405B-4579-BBA2-EB58-A57637DC7E24}"/>
                </a:ext>
              </a:extLst>
            </p:cNvPr>
            <p:cNvSpPr/>
            <p:nvPr/>
          </p:nvSpPr>
          <p:spPr bwMode="gray">
            <a:xfrm>
              <a:off x="6350230" y="2043608"/>
              <a:ext cx="2442294" cy="1084417"/>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171450" indent="-171450">
                <a:buFont typeface="Arial" panose="020B0604020202020204" pitchFamily="34" charset="0"/>
                <a:buChar char="•"/>
              </a:pPr>
              <a:r>
                <a:rPr lang="en-US" sz="1050" b="1">
                  <a:solidFill>
                    <a:schemeClr val="tx1"/>
                  </a:solidFill>
                </a:rPr>
                <a:t>EV: </a:t>
              </a:r>
              <a:r>
                <a:rPr lang="en-US" sz="1050">
                  <a:solidFill>
                    <a:schemeClr val="tx1"/>
                  </a:solidFill>
                </a:rPr>
                <a:t>IRA and consumer tax credits </a:t>
              </a:r>
              <a:br>
                <a:rPr lang="en-US" sz="1050">
                  <a:solidFill>
                    <a:schemeClr val="tx1"/>
                  </a:solidFill>
                </a:rPr>
              </a:br>
              <a:r>
                <a:rPr lang="en-US" sz="1050">
                  <a:solidFill>
                    <a:schemeClr val="tx1"/>
                  </a:solidFill>
                </a:rPr>
                <a:t>to </a:t>
              </a:r>
              <a:r>
                <a:rPr lang="en-US" sz="1050" b="1">
                  <a:solidFill>
                    <a:schemeClr val="tx1"/>
                  </a:solidFill>
                </a:rPr>
                <a:t>stimulate demand</a:t>
              </a:r>
            </a:p>
            <a:p>
              <a:pPr marL="171450" indent="-171450">
                <a:buFont typeface="Arial" panose="020B0604020202020204" pitchFamily="34" charset="0"/>
                <a:buChar char="•"/>
              </a:pPr>
              <a:r>
                <a:rPr lang="en-US" sz="1050" b="1">
                  <a:solidFill>
                    <a:schemeClr val="tx1"/>
                  </a:solidFill>
                </a:rPr>
                <a:t>Investment in supply chain </a:t>
              </a:r>
              <a:r>
                <a:rPr lang="en-US" sz="1050">
                  <a:solidFill>
                    <a:schemeClr val="tx1"/>
                  </a:solidFill>
                </a:rPr>
                <a:t>to avoid bottlenecks in scaling</a:t>
              </a:r>
            </a:p>
            <a:p>
              <a:endParaRPr lang="en-US" sz="1050" b="1">
                <a:solidFill>
                  <a:schemeClr val="tx1"/>
                </a:solidFill>
              </a:endParaRPr>
            </a:p>
            <a:p>
              <a:pPr marL="0" indent="0" algn="ctr">
                <a:buNone/>
              </a:pPr>
              <a:endParaRPr lang="en-US" sz="1050">
                <a:solidFill>
                  <a:schemeClr val="tx1"/>
                </a:solidFill>
              </a:endParaRPr>
            </a:p>
          </p:txBody>
        </p:sp>
      </p:grpSp>
      <p:grpSp>
        <p:nvGrpSpPr>
          <p:cNvPr id="49" name="Group 48">
            <a:extLst>
              <a:ext uri="{FF2B5EF4-FFF2-40B4-BE49-F238E27FC236}">
                <a16:creationId xmlns:a16="http://schemas.microsoft.com/office/drawing/2014/main" id="{A6E968B0-33F1-526B-A5DD-DFFD51265B15}"/>
              </a:ext>
            </a:extLst>
          </p:cNvPr>
          <p:cNvGrpSpPr/>
          <p:nvPr/>
        </p:nvGrpSpPr>
        <p:grpSpPr>
          <a:xfrm>
            <a:off x="530225" y="1776630"/>
            <a:ext cx="7739132" cy="255272"/>
            <a:chOff x="530225" y="1600032"/>
            <a:chExt cx="7739132" cy="255272"/>
          </a:xfrm>
        </p:grpSpPr>
        <p:sp>
          <p:nvSpPr>
            <p:cNvPr id="42" name="Rectangle 41">
              <a:extLst>
                <a:ext uri="{FF2B5EF4-FFF2-40B4-BE49-F238E27FC236}">
                  <a16:creationId xmlns:a16="http://schemas.microsoft.com/office/drawing/2014/main" id="{EFD10E61-F50B-9070-E819-64C59B1C9069}"/>
                </a:ext>
              </a:extLst>
            </p:cNvPr>
            <p:cNvSpPr/>
            <p:nvPr/>
          </p:nvSpPr>
          <p:spPr bwMode="gray">
            <a:xfrm>
              <a:off x="530225" y="1600032"/>
              <a:ext cx="1947932" cy="255272"/>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1100">
                  <a:solidFill>
                    <a:schemeClr val="bg1"/>
                  </a:solidFill>
                </a:rPr>
                <a:t>Pre-takeoff</a:t>
              </a:r>
            </a:p>
          </p:txBody>
        </p:sp>
        <p:sp>
          <p:nvSpPr>
            <p:cNvPr id="43" name="Rectangle 42">
              <a:extLst>
                <a:ext uri="{FF2B5EF4-FFF2-40B4-BE49-F238E27FC236}">
                  <a16:creationId xmlns:a16="http://schemas.microsoft.com/office/drawing/2014/main" id="{860CB9A0-C647-29D2-AFE7-5EF0B9BB4811}"/>
                </a:ext>
              </a:extLst>
            </p:cNvPr>
            <p:cNvSpPr/>
            <p:nvPr/>
          </p:nvSpPr>
          <p:spPr bwMode="gray">
            <a:xfrm>
              <a:off x="3379442" y="1600032"/>
              <a:ext cx="1947932" cy="255272"/>
            </a:xfrm>
            <a:prstGeom prst="rect">
              <a:avLst/>
            </a:prstGeom>
            <a:solidFill>
              <a:schemeClr val="accent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1100">
                  <a:solidFill>
                    <a:schemeClr val="bg1"/>
                  </a:solidFill>
                </a:rPr>
                <a:t>Takeoff</a:t>
              </a:r>
            </a:p>
          </p:txBody>
        </p:sp>
        <p:sp>
          <p:nvSpPr>
            <p:cNvPr id="46" name="Rectangle 45">
              <a:extLst>
                <a:ext uri="{FF2B5EF4-FFF2-40B4-BE49-F238E27FC236}">
                  <a16:creationId xmlns:a16="http://schemas.microsoft.com/office/drawing/2014/main" id="{27F456FA-F609-E544-0181-593D0BD07776}"/>
                </a:ext>
              </a:extLst>
            </p:cNvPr>
            <p:cNvSpPr/>
            <p:nvPr/>
          </p:nvSpPr>
          <p:spPr bwMode="gray">
            <a:xfrm>
              <a:off x="6321425" y="1600032"/>
              <a:ext cx="1947932" cy="255272"/>
            </a:xfrm>
            <a:prstGeom prst="rect">
              <a:avLst/>
            </a:prstGeom>
            <a:solidFill>
              <a:schemeClr val="accent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1100">
                  <a:solidFill>
                    <a:schemeClr val="bg1"/>
                  </a:solidFill>
                </a:rPr>
                <a:t>Post-takeoff (scaling)</a:t>
              </a:r>
            </a:p>
          </p:txBody>
        </p:sp>
        <p:sp>
          <p:nvSpPr>
            <p:cNvPr id="47" name="Right Arrow 46">
              <a:extLst>
                <a:ext uri="{FF2B5EF4-FFF2-40B4-BE49-F238E27FC236}">
                  <a16:creationId xmlns:a16="http://schemas.microsoft.com/office/drawing/2014/main" id="{E89B8C46-478F-12E9-92D2-46FC02DD8A91}"/>
                </a:ext>
              </a:extLst>
            </p:cNvPr>
            <p:cNvSpPr/>
            <p:nvPr/>
          </p:nvSpPr>
          <p:spPr bwMode="gray">
            <a:xfrm>
              <a:off x="5634962" y="1632915"/>
              <a:ext cx="434534" cy="222389"/>
            </a:xfrm>
            <a:prstGeom prst="rightArrow">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8" name="Right Arrow 47">
              <a:extLst>
                <a:ext uri="{FF2B5EF4-FFF2-40B4-BE49-F238E27FC236}">
                  <a16:creationId xmlns:a16="http://schemas.microsoft.com/office/drawing/2014/main" id="{8DCBB57E-BCD1-CAD2-7993-5FC0F3423067}"/>
                </a:ext>
              </a:extLst>
            </p:cNvPr>
            <p:cNvSpPr/>
            <p:nvPr/>
          </p:nvSpPr>
          <p:spPr bwMode="gray">
            <a:xfrm>
              <a:off x="2745988" y="1632915"/>
              <a:ext cx="434534" cy="222389"/>
            </a:xfrm>
            <a:prstGeom prst="rightArrow">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sp>
        <p:nvSpPr>
          <p:cNvPr id="3" name="Pentagon 2">
            <a:extLst>
              <a:ext uri="{FF2B5EF4-FFF2-40B4-BE49-F238E27FC236}">
                <a16:creationId xmlns:a16="http://schemas.microsoft.com/office/drawing/2014/main" id="{D7A02C1F-11C3-2518-A64A-A60ACEF877EA}"/>
              </a:ext>
            </a:extLst>
          </p:cNvPr>
          <p:cNvSpPr/>
          <p:nvPr/>
        </p:nvSpPr>
        <p:spPr bwMode="gray">
          <a:xfrm>
            <a:off x="32754" y="25336"/>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Solutions</a:t>
            </a:r>
          </a:p>
        </p:txBody>
      </p:sp>
      <p:sp>
        <p:nvSpPr>
          <p:cNvPr id="13" name="Chevron 12">
            <a:extLst>
              <a:ext uri="{FF2B5EF4-FFF2-40B4-BE49-F238E27FC236}">
                <a16:creationId xmlns:a16="http://schemas.microsoft.com/office/drawing/2014/main" id="{AB91E77D-0A30-5E2A-D0B7-81502573FE0A}"/>
              </a:ext>
            </a:extLst>
          </p:cNvPr>
          <p:cNvSpPr/>
          <p:nvPr/>
        </p:nvSpPr>
        <p:spPr bwMode="gray">
          <a:xfrm>
            <a:off x="3894052" y="25336"/>
            <a:ext cx="1975828" cy="359675"/>
          </a:xfrm>
          <a:prstGeom prst="chevron">
            <a:avLst>
              <a:gd name="adj" fmla="val 23887"/>
            </a:avLst>
          </a:prstGeom>
          <a:solidFill>
            <a:srgbClr val="1A8193">
              <a:alpha val="8117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Alternative Proteins</a:t>
            </a:r>
          </a:p>
        </p:txBody>
      </p:sp>
      <p:sp>
        <p:nvSpPr>
          <p:cNvPr id="15" name="Chevron 14">
            <a:extLst>
              <a:ext uri="{FF2B5EF4-FFF2-40B4-BE49-F238E27FC236}">
                <a16:creationId xmlns:a16="http://schemas.microsoft.com/office/drawing/2014/main" id="{831B6228-BF7C-3E29-8AC7-004FC770EB7B}"/>
              </a:ext>
            </a:extLst>
          </p:cNvPr>
          <p:cNvSpPr/>
          <p:nvPr/>
        </p:nvSpPr>
        <p:spPr bwMode="gray">
          <a:xfrm>
            <a:off x="5821872" y="23993"/>
            <a:ext cx="1975828" cy="359675"/>
          </a:xfrm>
          <a:prstGeom prst="chevron">
            <a:avLst>
              <a:gd name="adj" fmla="val 23887"/>
            </a:avLst>
          </a:prstGeom>
          <a:solidFill>
            <a:srgbClr val="4DACCA"/>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EV Analogy  </a:t>
            </a:r>
          </a:p>
        </p:txBody>
      </p:sp>
      <p:sp>
        <p:nvSpPr>
          <p:cNvPr id="7" name="Chevron 8">
            <a:extLst>
              <a:ext uri="{FF2B5EF4-FFF2-40B4-BE49-F238E27FC236}">
                <a16:creationId xmlns:a16="http://schemas.microsoft.com/office/drawing/2014/main" id="{24F3CC51-3ABD-5D03-D7B4-8790BBA7449E}"/>
              </a:ext>
            </a:extLst>
          </p:cNvPr>
          <p:cNvSpPr/>
          <p:nvPr/>
        </p:nvSpPr>
        <p:spPr bwMode="gray">
          <a:xfrm>
            <a:off x="1969718" y="25336"/>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Dietary Shift</a:t>
            </a:r>
          </a:p>
        </p:txBody>
      </p:sp>
      <p:grpSp>
        <p:nvGrpSpPr>
          <p:cNvPr id="6" name="btfpColumnHeaderBox223027">
            <a:extLst>
              <a:ext uri="{FF2B5EF4-FFF2-40B4-BE49-F238E27FC236}">
                <a16:creationId xmlns:a16="http://schemas.microsoft.com/office/drawing/2014/main" id="{D8445F2D-C69F-07F1-1CAC-F5661E3D4881}"/>
              </a:ext>
            </a:extLst>
          </p:cNvPr>
          <p:cNvGrpSpPr/>
          <p:nvPr>
            <p:custDataLst>
              <p:tags r:id="rId13"/>
            </p:custDataLst>
          </p:nvPr>
        </p:nvGrpSpPr>
        <p:grpSpPr>
          <a:xfrm>
            <a:off x="330198" y="1453504"/>
            <a:ext cx="8121652" cy="288219"/>
            <a:chOff x="6366270" y="1024285"/>
            <a:chExt cx="2977575" cy="288219"/>
          </a:xfrm>
        </p:grpSpPr>
        <p:sp>
          <p:nvSpPr>
            <p:cNvPr id="9" name="btfpColumnHeaderBoxText223027">
              <a:extLst>
                <a:ext uri="{FF2B5EF4-FFF2-40B4-BE49-F238E27FC236}">
                  <a16:creationId xmlns:a16="http://schemas.microsoft.com/office/drawing/2014/main" id="{78A4EA51-9C17-2A8B-1E5E-89D85EAE6CAB}"/>
                </a:ext>
              </a:extLst>
            </p:cNvPr>
            <p:cNvSpPr txBox="1"/>
            <p:nvPr/>
          </p:nvSpPr>
          <p:spPr bwMode="gray">
            <a:xfrm>
              <a:off x="6366270" y="1024285"/>
              <a:ext cx="2968014" cy="288219"/>
            </a:xfrm>
            <a:prstGeom prst="rect">
              <a:avLst/>
            </a:prstGeom>
            <a:noFill/>
          </p:spPr>
          <p:txBody>
            <a:bodyPr vert="horz" wrap="square" lIns="36036" tIns="36036" rIns="36036" bIns="36036" rtlCol="0" anchor="b">
              <a:spAutoFit/>
            </a:bodyPr>
            <a:lstStyle/>
            <a:p>
              <a:r>
                <a:rPr lang="en-US" sz="1400" b="1">
                  <a:solidFill>
                    <a:srgbClr val="0E0E0E"/>
                  </a:solidFill>
                  <a:effectLst/>
                  <a:latin typeface="Arial"/>
                  <a:cs typeface="Arial"/>
                </a:rPr>
                <a:t>EV adoption milestones</a:t>
              </a:r>
              <a:endParaRPr lang="en-US" sz="1400">
                <a:solidFill>
                  <a:srgbClr val="0E0E0E"/>
                </a:solidFill>
                <a:effectLst/>
                <a:latin typeface="Arial" panose="020B0604020202020204" pitchFamily="34" charset="0"/>
                <a:cs typeface="Arial" panose="020B0604020202020204" pitchFamily="34" charset="0"/>
              </a:endParaRPr>
            </a:p>
          </p:txBody>
        </p:sp>
        <p:cxnSp>
          <p:nvCxnSpPr>
            <p:cNvPr id="11" name="btfpColumnHeaderBoxLine223027">
              <a:extLst>
                <a:ext uri="{FF2B5EF4-FFF2-40B4-BE49-F238E27FC236}">
                  <a16:creationId xmlns:a16="http://schemas.microsoft.com/office/drawing/2014/main" id="{EF8099EE-6E8D-1912-60C1-DBA3DB77DC2F}"/>
                </a:ext>
              </a:extLst>
            </p:cNvPr>
            <p:cNvCxnSpPr/>
            <p:nvPr/>
          </p:nvCxnSpPr>
          <p:spPr bwMode="gray">
            <a:xfrm>
              <a:off x="6366270" y="1295528"/>
              <a:ext cx="2977575" cy="7775"/>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12" name="btfpColumnHeaderBox223027">
            <a:extLst>
              <a:ext uri="{FF2B5EF4-FFF2-40B4-BE49-F238E27FC236}">
                <a16:creationId xmlns:a16="http://schemas.microsoft.com/office/drawing/2014/main" id="{B088B19B-B59A-CEB6-BEDF-C94B1119F465}"/>
              </a:ext>
            </a:extLst>
          </p:cNvPr>
          <p:cNvGrpSpPr/>
          <p:nvPr>
            <p:custDataLst>
              <p:tags r:id="rId14"/>
            </p:custDataLst>
          </p:nvPr>
        </p:nvGrpSpPr>
        <p:grpSpPr>
          <a:xfrm>
            <a:off x="330198" y="3092450"/>
            <a:ext cx="8121652" cy="288219"/>
            <a:chOff x="6366270" y="1024285"/>
            <a:chExt cx="2977575" cy="288219"/>
          </a:xfrm>
        </p:grpSpPr>
        <p:sp>
          <p:nvSpPr>
            <p:cNvPr id="17" name="btfpColumnHeaderBoxText223027">
              <a:extLst>
                <a:ext uri="{FF2B5EF4-FFF2-40B4-BE49-F238E27FC236}">
                  <a16:creationId xmlns:a16="http://schemas.microsoft.com/office/drawing/2014/main" id="{AAAA61BB-A146-0D40-57DD-221D828FA831}"/>
                </a:ext>
              </a:extLst>
            </p:cNvPr>
            <p:cNvSpPr txBox="1"/>
            <p:nvPr/>
          </p:nvSpPr>
          <p:spPr bwMode="gray">
            <a:xfrm>
              <a:off x="6366270" y="1024285"/>
              <a:ext cx="2968014" cy="288219"/>
            </a:xfrm>
            <a:prstGeom prst="rect">
              <a:avLst/>
            </a:prstGeom>
            <a:noFill/>
          </p:spPr>
          <p:txBody>
            <a:bodyPr vert="horz" wrap="square" lIns="36036" tIns="36036" rIns="36036" bIns="36036" rtlCol="0" anchor="b">
              <a:spAutoFit/>
            </a:bodyPr>
            <a:lstStyle/>
            <a:p>
              <a:r>
                <a:rPr lang="en-US" sz="1400" b="1">
                  <a:solidFill>
                    <a:srgbClr val="0E0E0E"/>
                  </a:solidFill>
                  <a:effectLst/>
                  <a:latin typeface="Arial"/>
                  <a:cs typeface="Arial"/>
                </a:rPr>
                <a:t>Global market size of EVs vs. alternative proteins, </a:t>
              </a:r>
              <a:r>
                <a:rPr lang="en-US" sz="1400">
                  <a:solidFill>
                    <a:srgbClr val="0E0E0E"/>
                  </a:solidFill>
                  <a:latin typeface="Arial"/>
                  <a:cs typeface="Arial"/>
                </a:rPr>
                <a:t>$ billions</a:t>
              </a:r>
              <a:endParaRPr lang="en-US" sz="1400">
                <a:solidFill>
                  <a:srgbClr val="0E0E0E"/>
                </a:solidFill>
                <a:effectLst/>
                <a:latin typeface="Arial" panose="020B0604020202020204" pitchFamily="34" charset="0"/>
                <a:cs typeface="Arial" panose="020B0604020202020204" pitchFamily="34" charset="0"/>
              </a:endParaRPr>
            </a:p>
          </p:txBody>
        </p:sp>
        <p:cxnSp>
          <p:nvCxnSpPr>
            <p:cNvPr id="18" name="btfpColumnHeaderBoxLine223027">
              <a:extLst>
                <a:ext uri="{FF2B5EF4-FFF2-40B4-BE49-F238E27FC236}">
                  <a16:creationId xmlns:a16="http://schemas.microsoft.com/office/drawing/2014/main" id="{18B5D08D-B711-81AE-59A1-80E3AF886311}"/>
                </a:ext>
              </a:extLst>
            </p:cNvPr>
            <p:cNvCxnSpPr/>
            <p:nvPr/>
          </p:nvCxnSpPr>
          <p:spPr bwMode="gray">
            <a:xfrm>
              <a:off x="6366270" y="1295528"/>
              <a:ext cx="2977575" cy="7775"/>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369218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578D2EF-555F-467D-168B-BE48191E30FA}"/>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57188C4-6D7D-72A5-A9F5-8A23DF98EED9}"/>
              </a:ext>
            </a:extLst>
          </p:cNvPr>
          <p:cNvGraphicFramePr>
            <a:graphicFrameLocks noChangeAspect="1"/>
          </p:cNvGraphicFramePr>
          <p:nvPr>
            <p:custDataLst>
              <p:tags r:id="rId3"/>
            </p:custDataLst>
            <p:extLst>
              <p:ext uri="{D42A27DB-BD31-4B8C-83A1-F6EECF244321}">
                <p14:modId xmlns:p14="http://schemas.microsoft.com/office/powerpoint/2010/main" val="3499390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0182" name="think-cell Slide" r:id="rId6" imgW="592" imgH="591" progId="TCLayout.ActiveDocument.1">
                  <p:embed/>
                </p:oleObj>
              </mc:Choice>
              <mc:Fallback>
                <p:oleObj name="think-cell Slide" r:id="rId6" imgW="592" imgH="591"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6" name="Picture 5" descr="Cows eating hay in a barn&#10;&#10;Description automatically generated">
            <a:extLst>
              <a:ext uri="{FF2B5EF4-FFF2-40B4-BE49-F238E27FC236}">
                <a16:creationId xmlns:a16="http://schemas.microsoft.com/office/drawing/2014/main" id="{537B8F64-0D2A-43DB-8CB5-0BBF16FCBC69}"/>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10" name="Rectangle 9">
            <a:extLst>
              <a:ext uri="{FF2B5EF4-FFF2-40B4-BE49-F238E27FC236}">
                <a16:creationId xmlns:a16="http://schemas.microsoft.com/office/drawing/2014/main" id="{70B21FB1-6377-5BD6-A74D-E6C595346593}"/>
              </a:ext>
            </a:extLst>
          </p:cNvPr>
          <p:cNvSpPr/>
          <p:nvPr/>
        </p:nvSpPr>
        <p:spPr bwMode="gray">
          <a:xfrm flipH="1">
            <a:off x="-9144" y="-1"/>
            <a:ext cx="12201144" cy="6858002"/>
          </a:xfrm>
          <a:prstGeom prst="rect">
            <a:avLst/>
          </a:prstGeom>
          <a:blipFill>
            <a:blip r:embed="rId5" cstate="print">
              <a:extLst>
                <a:ext uri="{28A0092B-C50C-407E-A947-70E740481C1C}">
                  <a14:useLocalDpi xmlns:a14="http://schemas.microsoft.com/office/drawing/2010/main"/>
                </a:ext>
              </a:extLst>
            </a:blip>
            <a:srcRect/>
            <a:stretch>
              <a:fillRect t="-1" r="-24174" b="-24266"/>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 name="Title 1">
            <a:extLst>
              <a:ext uri="{FF2B5EF4-FFF2-40B4-BE49-F238E27FC236}">
                <a16:creationId xmlns:a16="http://schemas.microsoft.com/office/drawing/2014/main" id="{C8192FAC-AE5D-2BD0-D3A6-A57D0BB8C3C4}"/>
              </a:ext>
            </a:extLst>
          </p:cNvPr>
          <p:cNvSpPr>
            <a:spLocks noGrp="1"/>
          </p:cNvSpPr>
          <p:nvPr>
            <p:ph type="title"/>
          </p:nvPr>
        </p:nvSpPr>
        <p:spPr>
          <a:xfrm>
            <a:off x="831850" y="3762677"/>
            <a:ext cx="10515600" cy="2436792"/>
          </a:xfrm>
        </p:spPr>
        <p:txBody>
          <a:bodyPr vert="horz">
            <a:normAutofit/>
          </a:bodyPr>
          <a:lstStyle/>
          <a:p>
            <a:r>
              <a:rPr lang="en-US"/>
              <a:t>Protein Transition</a:t>
            </a:r>
            <a:br>
              <a:rPr lang="en-US"/>
            </a:br>
            <a:r>
              <a:rPr lang="en-US"/>
              <a:t>Finance &amp; Policy</a:t>
            </a:r>
          </a:p>
        </p:txBody>
      </p:sp>
      <p:pic>
        <p:nvPicPr>
          <p:cNvPr id="9" name="Picture 8">
            <a:extLst>
              <a:ext uri="{FF2B5EF4-FFF2-40B4-BE49-F238E27FC236}">
                <a16:creationId xmlns:a16="http://schemas.microsoft.com/office/drawing/2014/main" id="{9B43C1ED-3352-C644-F759-5C8812A881F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1272" y="342685"/>
            <a:ext cx="2699675" cy="477381"/>
          </a:xfrm>
          <a:prstGeom prst="rect">
            <a:avLst/>
          </a:prstGeom>
        </p:spPr>
      </p:pic>
    </p:spTree>
    <p:custDataLst>
      <p:tags r:id="rId2"/>
    </p:custDataLst>
    <p:extLst>
      <p:ext uri="{BB962C8B-B14F-4D97-AF65-F5344CB8AC3E}">
        <p14:creationId xmlns:p14="http://schemas.microsoft.com/office/powerpoint/2010/main" val="29720593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2E0FC-1BAB-686F-A3FC-814C7E51FC05}"/>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911C6AB-4BBB-DD70-0FE0-FC51B3A80E67}"/>
              </a:ext>
            </a:extLst>
          </p:cNvPr>
          <p:cNvGraphicFramePr>
            <a:graphicFrameLocks noChangeAspect="1"/>
          </p:cNvGraphicFramePr>
          <p:nvPr>
            <p:custDataLst>
              <p:tags r:id="rId3"/>
            </p:custDataLst>
            <p:extLst>
              <p:ext uri="{D42A27DB-BD31-4B8C-83A1-F6EECF244321}">
                <p14:modId xmlns:p14="http://schemas.microsoft.com/office/powerpoint/2010/main" val="2351623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06" name="think-cell Slide" r:id="rId10" imgW="592" imgH="591" progId="TCLayout.ActiveDocument.1">
                  <p:embed/>
                </p:oleObj>
              </mc:Choice>
              <mc:Fallback>
                <p:oleObj name="think-cell Slide" r:id="rId10" imgW="592" imgH="591" progId="TCLayout.ActiveDocument.1">
                  <p:embed/>
                  <p:pic>
                    <p:nvPicPr>
                      <p:cNvPr id="2" name="think-cell data - do not delete" hidden="1">
                        <a:extLst>
                          <a:ext uri="{FF2B5EF4-FFF2-40B4-BE49-F238E27FC236}">
                            <a16:creationId xmlns:a16="http://schemas.microsoft.com/office/drawing/2014/main" id="{3911C6AB-4BBB-DD70-0FE0-FC51B3A80E6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70B21FB1-6377-5BD6-A74D-E6C595346593}"/>
              </a:ext>
            </a:extLst>
          </p:cNvPr>
          <p:cNvSpPr/>
          <p:nvPr/>
        </p:nvSpPr>
        <p:spPr bwMode="gray">
          <a:xfrm flipH="1">
            <a:off x="347472" y="630935"/>
            <a:ext cx="3557016" cy="5742433"/>
          </a:xfrm>
          <a:prstGeom prst="rect">
            <a:avLst/>
          </a:prstGeom>
          <a:blipFill>
            <a:blip r:embed="rId12" cstate="print">
              <a:extLst>
                <a:ext uri="{28A0092B-C50C-407E-A947-70E740481C1C}">
                  <a14:useLocalDpi xmlns:a14="http://schemas.microsoft.com/office/drawing/2010/main"/>
                </a:ext>
              </a:extLst>
            </a:blip>
            <a:srcRect/>
            <a:stretch>
              <a:fillRect l="-232991" t="-10989" r="-92946" b="-37419"/>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4" name="btfpBulletedList771181">
            <a:extLst>
              <a:ext uri="{FF2B5EF4-FFF2-40B4-BE49-F238E27FC236}">
                <a16:creationId xmlns:a16="http://schemas.microsoft.com/office/drawing/2014/main" id="{FFFA0028-2B7D-86EE-EBCD-ACC196B266A7}"/>
              </a:ext>
            </a:extLst>
          </p:cNvPr>
          <p:cNvSpPr txBox="1"/>
          <p:nvPr>
            <p:custDataLst>
              <p:tags r:id="rId4"/>
            </p:custDataLst>
          </p:nvPr>
        </p:nvSpPr>
        <p:spPr bwMode="gray">
          <a:xfrm>
            <a:off x="4105128" y="832385"/>
            <a:ext cx="7507288" cy="1657752"/>
          </a:xfrm>
          <a:prstGeom prst="rect">
            <a:avLst/>
          </a:prstGeom>
          <a:noFill/>
        </p:spPr>
        <p:txBody>
          <a:bodyPr vert="horz" wrap="square" lIns="36000" tIns="36000" rIns="36000" bIns="36000" rtlCol="0" anchor="t">
            <a:spAutoFit/>
          </a:bodyPr>
          <a:lstStyle/>
          <a:p>
            <a:pPr>
              <a:spcAft>
                <a:spcPts val="300"/>
              </a:spcAft>
              <a:buClr>
                <a:schemeClr val="accent1"/>
              </a:buClr>
              <a:buSzPct val="100000"/>
            </a:pPr>
            <a:r>
              <a:rPr lang="en-US" sz="1400" b="1"/>
              <a:t>Accelerating the global protein transition for net zero by 2050</a:t>
            </a:r>
          </a:p>
          <a:p>
            <a:pPr marL="285750" indent="-169863">
              <a:buClr>
                <a:schemeClr val="tx1"/>
              </a:buClr>
              <a:buSzPct val="100000"/>
              <a:buFont typeface="Apple Symbols" panose="02000000000000000000" pitchFamily="2" charset="-79"/>
              <a:buChar char="⎻"/>
            </a:pPr>
            <a:r>
              <a:rPr lang="en-US" sz="1200">
                <a:latin typeface="Arial" panose="020B0604020202020204" pitchFamily="34" charset="0"/>
                <a:cs typeface="Arial" panose="020B0604020202020204" pitchFamily="34" charset="0"/>
              </a:rPr>
              <a:t>Reaching </a:t>
            </a:r>
            <a:r>
              <a:rPr lang="en-US" sz="1200" b="1">
                <a:latin typeface="Arial" panose="020B0604020202020204" pitchFamily="34" charset="0"/>
                <a:cs typeface="Arial" panose="020B0604020202020204" pitchFamily="34" charset="0"/>
              </a:rPr>
              <a:t>net zero by 2050</a:t>
            </a:r>
            <a:r>
              <a:rPr lang="en-US" sz="1200">
                <a:latin typeface="Arial" panose="020B0604020202020204" pitchFamily="34" charset="0"/>
                <a:cs typeface="Arial" panose="020B0604020202020204" pitchFamily="34" charset="0"/>
              </a:rPr>
              <a:t> requires a rapid decarbonization of global food systems, with approximately 60% of emissions coming from animal-based proteins.</a:t>
            </a:r>
            <a:r>
              <a:rPr lang="en-US" sz="1200" b="1">
                <a:latin typeface="Arial" panose="020B0604020202020204" pitchFamily="34" charset="0"/>
                <a:cs typeface="Arial" panose="020B0604020202020204" pitchFamily="34" charset="0"/>
              </a:rPr>
              <a:t> </a:t>
            </a:r>
            <a:r>
              <a:rPr lang="en-US" sz="1200">
                <a:latin typeface="Arial" panose="020B0604020202020204" pitchFamily="34" charset="0"/>
                <a:cs typeface="Arial" panose="020B0604020202020204" pitchFamily="34" charset="0"/>
              </a:rPr>
              <a:t>Carbon sequestration in soil and forests will </a:t>
            </a:r>
            <a:r>
              <a:rPr lang="en-US" sz="1200" b="1">
                <a:latin typeface="Arial" panose="020B0604020202020204" pitchFamily="34" charset="0"/>
                <a:cs typeface="Arial" panose="020B0604020202020204" pitchFamily="34" charset="0"/>
              </a:rPr>
              <a:t>not</a:t>
            </a:r>
            <a:r>
              <a:rPr lang="en-US" sz="1200">
                <a:latin typeface="Arial" panose="020B0604020202020204" pitchFamily="34" charset="0"/>
                <a:cs typeface="Arial" panose="020B0604020202020204" pitchFamily="34" charset="0"/>
              </a:rPr>
              <a:t> be sufficient to offset current animal-based protein production emissions. There needs to be a global protein transition.</a:t>
            </a:r>
          </a:p>
          <a:p>
            <a:pPr marL="285750" indent="-169863">
              <a:buClr>
                <a:schemeClr val="tx1"/>
              </a:buClr>
              <a:buSzPct val="100000"/>
              <a:buFont typeface="Apple Symbols" panose="02000000000000000000" pitchFamily="2" charset="-79"/>
              <a:buChar char="⎻"/>
            </a:pPr>
            <a:r>
              <a:rPr lang="en-US" sz="1200">
                <a:latin typeface="Arial" panose="020B0604020202020204" pitchFamily="34" charset="0"/>
                <a:cs typeface="Arial" panose="020B0604020202020204" pitchFamily="34" charset="0"/>
              </a:rPr>
              <a:t>Policymakers can and should step in to assist with </a:t>
            </a:r>
            <a:r>
              <a:rPr lang="en-US" sz="1200" b="1">
                <a:latin typeface="Arial" panose="020B0604020202020204" pitchFamily="34" charset="0"/>
                <a:cs typeface="Arial" panose="020B0604020202020204" pitchFamily="34" charset="0"/>
              </a:rPr>
              <a:t>the protein transition</a:t>
            </a:r>
            <a:r>
              <a:rPr lang="en-US" sz="1200">
                <a:latin typeface="Arial" panose="020B0604020202020204" pitchFamily="34" charset="0"/>
                <a:cs typeface="Arial" panose="020B0604020202020204" pitchFamily="34" charset="0"/>
              </a:rPr>
              <a:t>, providing incentives for adoption of technologies, shifting of diets, scaling of alternative proteins, and a holistic framework accounting for </a:t>
            </a:r>
            <a:r>
              <a:rPr lang="en-US" sz="1200" b="1">
                <a:latin typeface="Arial" panose="020B0604020202020204" pitchFamily="34" charset="0"/>
                <a:cs typeface="Arial" panose="020B0604020202020204" pitchFamily="34" charset="0"/>
              </a:rPr>
              <a:t>livelihoods, climate change, food security, and health.</a:t>
            </a:r>
          </a:p>
        </p:txBody>
      </p:sp>
      <p:cxnSp>
        <p:nvCxnSpPr>
          <p:cNvPr id="11" name="Straight Connector 10">
            <a:extLst>
              <a:ext uri="{FF2B5EF4-FFF2-40B4-BE49-F238E27FC236}">
                <a16:creationId xmlns:a16="http://schemas.microsoft.com/office/drawing/2014/main" id="{C19F2C9F-11CD-6FD3-D058-B706DD4081D8}"/>
              </a:ext>
            </a:extLst>
          </p:cNvPr>
          <p:cNvCxnSpPr/>
          <p:nvPr/>
        </p:nvCxnSpPr>
        <p:spPr bwMode="gray">
          <a:xfrm>
            <a:off x="4109890" y="2551634"/>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4E71CA1-CF1F-F45D-0225-0CA51A725C93}"/>
              </a:ext>
            </a:extLst>
          </p:cNvPr>
          <p:cNvCxnSpPr/>
          <p:nvPr/>
        </p:nvCxnSpPr>
        <p:spPr bwMode="gray">
          <a:xfrm>
            <a:off x="4105128" y="4870654"/>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17" name="btfpBulletedList771181">
            <a:extLst>
              <a:ext uri="{FF2B5EF4-FFF2-40B4-BE49-F238E27FC236}">
                <a16:creationId xmlns:a16="http://schemas.microsoft.com/office/drawing/2014/main" id="{10DA7D3E-28C0-5745-1E60-1282FFE5C6FF}"/>
              </a:ext>
            </a:extLst>
          </p:cNvPr>
          <p:cNvSpPr txBox="1"/>
          <p:nvPr>
            <p:custDataLst>
              <p:tags r:id="rId5"/>
            </p:custDataLst>
          </p:nvPr>
        </p:nvSpPr>
        <p:spPr bwMode="gray">
          <a:xfrm>
            <a:off x="4070145" y="4932709"/>
            <a:ext cx="7740284" cy="1288421"/>
          </a:xfrm>
          <a:prstGeom prst="rect">
            <a:avLst/>
          </a:prstGeom>
          <a:noFill/>
        </p:spPr>
        <p:txBody>
          <a:bodyPr vert="horz" wrap="square" lIns="36000" tIns="36000" rIns="36000" bIns="36000" rtlCol="0" anchor="t">
            <a:spAutoFit/>
          </a:bodyPr>
          <a:lstStyle/>
          <a:p>
            <a:pPr>
              <a:spcAft>
                <a:spcPts val="300"/>
              </a:spcAft>
            </a:pPr>
            <a:r>
              <a:rPr lang="en-US" sz="1400" b="1"/>
              <a:t>Necessary action supporting the uptake of technological and demand solutions</a:t>
            </a:r>
          </a:p>
          <a:p>
            <a:pPr marL="292608" indent="-155448">
              <a:buFont typeface="Apple Symbols" panose="02000000000000000000" pitchFamily="2" charset="-79"/>
              <a:buChar char="⎻"/>
            </a:pPr>
            <a:r>
              <a:rPr lang="en-US" sz="1200" b="1">
                <a:latin typeface="Arial" panose="020B0604020202020204" pitchFamily="34" charset="0"/>
                <a:cs typeface="Arial" panose="020B0604020202020204" pitchFamily="34" charset="0"/>
              </a:rPr>
              <a:t>Technologies</a:t>
            </a:r>
            <a:r>
              <a:rPr lang="en-US" sz="1200">
                <a:latin typeface="Arial" panose="020B0604020202020204" pitchFamily="34" charset="0"/>
                <a:cs typeface="Arial" panose="020B0604020202020204" pitchFamily="34" charset="0"/>
              </a:rPr>
              <a:t> to reduce emissions from protein production are on their way and should be widely adopted. However, </a:t>
            </a:r>
            <a:r>
              <a:rPr lang="en-US" sz="1200" b="1">
                <a:latin typeface="Arial" panose="020B0604020202020204" pitchFamily="34" charset="0"/>
                <a:cs typeface="Arial" panose="020B0604020202020204" pitchFamily="34" charset="0"/>
              </a:rPr>
              <a:t>they are not enough </a:t>
            </a:r>
            <a:r>
              <a:rPr lang="en-US" sz="1200">
                <a:latin typeface="Arial" panose="020B0604020202020204" pitchFamily="34" charset="0"/>
                <a:cs typeface="Arial" panose="020B0604020202020204" pitchFamily="34" charset="0"/>
              </a:rPr>
              <a:t>to decarbonize the food and protein systems. </a:t>
            </a:r>
          </a:p>
          <a:p>
            <a:pPr marL="292608" indent="-155448">
              <a:buFont typeface="Apple Symbols" panose="02000000000000000000" pitchFamily="2" charset="-79"/>
              <a:buChar char="⎻"/>
            </a:pPr>
            <a:r>
              <a:rPr lang="en-US" sz="1200">
                <a:latin typeface="Arial" panose="020B0604020202020204" pitchFamily="34" charset="0"/>
                <a:cs typeface="Arial" panose="020B0604020202020204" pitchFamily="34" charset="0"/>
              </a:rPr>
              <a:t>A </a:t>
            </a:r>
            <a:r>
              <a:rPr lang="en-US" sz="1200" b="1">
                <a:latin typeface="Arial" panose="020B0604020202020204" pitchFamily="34" charset="0"/>
                <a:cs typeface="Arial" panose="020B0604020202020204" pitchFamily="34" charset="0"/>
              </a:rPr>
              <a:t>global reduction of animal-based protein</a:t>
            </a:r>
            <a:r>
              <a:rPr lang="en-US" sz="1200">
                <a:latin typeface="Arial" panose="020B0604020202020204" pitchFamily="34" charset="0"/>
                <a:cs typeface="Arial" panose="020B0604020202020204" pitchFamily="34" charset="0"/>
              </a:rPr>
              <a:t> </a:t>
            </a:r>
            <a:r>
              <a:rPr lang="en-US" sz="1200" b="1">
                <a:latin typeface="Arial" panose="020B0604020202020204" pitchFamily="34" charset="0"/>
                <a:cs typeface="Arial" panose="020B0604020202020204" pitchFamily="34" charset="0"/>
              </a:rPr>
              <a:t>demand</a:t>
            </a:r>
            <a:r>
              <a:rPr lang="en-US" sz="1200">
                <a:latin typeface="Arial" panose="020B0604020202020204" pitchFamily="34" charset="0"/>
                <a:cs typeface="Arial" panose="020B0604020202020204" pitchFamily="34" charset="0"/>
              </a:rPr>
              <a:t> is imperative to reach food security and a net-zero pathway. Through national and global financial and policy frameworks, demand for alternatives can be supported.</a:t>
            </a:r>
          </a:p>
        </p:txBody>
      </p:sp>
      <p:sp>
        <p:nvSpPr>
          <p:cNvPr id="18" name="btfpBulletedList771181">
            <a:extLst>
              <a:ext uri="{FF2B5EF4-FFF2-40B4-BE49-F238E27FC236}">
                <a16:creationId xmlns:a16="http://schemas.microsoft.com/office/drawing/2014/main" id="{C6794BD2-60E2-257A-620E-09B1AABAB19F}"/>
              </a:ext>
            </a:extLst>
          </p:cNvPr>
          <p:cNvSpPr txBox="1"/>
          <p:nvPr>
            <p:custDataLst>
              <p:tags r:id="rId6"/>
            </p:custDataLst>
          </p:nvPr>
        </p:nvSpPr>
        <p:spPr bwMode="gray">
          <a:xfrm>
            <a:off x="4070145" y="2605548"/>
            <a:ext cx="7608453" cy="1988612"/>
          </a:xfrm>
          <a:prstGeom prst="rect">
            <a:avLst/>
          </a:prstGeom>
          <a:noFill/>
        </p:spPr>
        <p:txBody>
          <a:bodyPr vert="horz" wrap="square" lIns="36000" tIns="36000" rIns="36000" bIns="36000" rtlCol="0" anchor="t">
            <a:spAutoFit/>
          </a:bodyPr>
          <a:lstStyle/>
          <a:p>
            <a:pPr marL="0" indent="0">
              <a:spcAft>
                <a:spcPts val="300"/>
              </a:spcAft>
              <a:buNone/>
            </a:pPr>
            <a:r>
              <a:rPr lang="en-US" sz="1400" b="1"/>
              <a:t>Aligning livestock policies with climate goals through innovation and investment</a:t>
            </a:r>
          </a:p>
          <a:p>
            <a:pPr marL="288925" indent="-153988">
              <a:buFont typeface="Apple Symbols" panose="02000000000000000000" pitchFamily="2" charset="-79"/>
              <a:buChar char="⎻"/>
            </a:pPr>
            <a:r>
              <a:rPr lang="en-US" sz="1200" b="1">
                <a:latin typeface="Arial" panose="020B0604020202020204" pitchFamily="34" charset="0"/>
                <a:cs typeface="Arial" panose="020B0604020202020204" pitchFamily="34" charset="0"/>
              </a:rPr>
              <a:t>Public policy actors can disincentivize land use for animal husbandry </a:t>
            </a:r>
            <a:r>
              <a:rPr lang="en-US" sz="1200">
                <a:latin typeface="Arial" panose="020B0604020202020204" pitchFamily="34" charset="0"/>
                <a:cs typeface="Arial" panose="020B0604020202020204" pitchFamily="34" charset="0"/>
              </a:rPr>
              <a:t>through several mechanisms, including the introduction of </a:t>
            </a:r>
            <a:r>
              <a:rPr lang="en-US" sz="1200" b="1">
                <a:latin typeface="Arial" panose="020B0604020202020204" pitchFamily="34" charset="0"/>
                <a:cs typeface="Arial" panose="020B0604020202020204" pitchFamily="34" charset="0"/>
              </a:rPr>
              <a:t>PES mechanisms</a:t>
            </a:r>
            <a:r>
              <a:rPr lang="en-US" sz="1200">
                <a:latin typeface="Arial" panose="020B0604020202020204" pitchFamily="34" charset="0"/>
                <a:cs typeface="Arial" panose="020B0604020202020204" pitchFamily="34" charset="0"/>
              </a:rPr>
              <a:t> that compensate livestock farmers for </a:t>
            </a:r>
            <a:r>
              <a:rPr lang="en-US" sz="1200" b="1">
                <a:latin typeface="Arial" panose="020B0604020202020204" pitchFamily="34" charset="0"/>
                <a:cs typeface="Arial" panose="020B0604020202020204" pitchFamily="34" charset="0"/>
              </a:rPr>
              <a:t>transitioning to ecosystem restoration </a:t>
            </a:r>
            <a:r>
              <a:rPr lang="en-US" sz="1200">
                <a:latin typeface="Arial" panose="020B0604020202020204" pitchFamily="34" charset="0"/>
                <a:cs typeface="Arial" panose="020B0604020202020204" pitchFamily="34" charset="0"/>
              </a:rPr>
              <a:t>as a function of reduced emissions from livestock and carbon sequestration.</a:t>
            </a:r>
          </a:p>
          <a:p>
            <a:pPr marL="288925" indent="-153988">
              <a:buFont typeface="Apple Symbols" panose="02000000000000000000" pitchFamily="2" charset="-79"/>
              <a:buChar char="⎻"/>
            </a:pPr>
            <a:r>
              <a:rPr lang="en-US" sz="1200" b="1">
                <a:latin typeface="Arial" panose="020B0604020202020204" pitchFamily="34" charset="0"/>
                <a:cs typeface="Arial" panose="020B0604020202020204" pitchFamily="34" charset="0"/>
              </a:rPr>
              <a:t>Climate risks </a:t>
            </a:r>
            <a:r>
              <a:rPr lang="en-US" sz="1200">
                <a:latin typeface="Arial" panose="020B0604020202020204" pitchFamily="34" charset="0"/>
                <a:cs typeface="Arial" panose="020B0604020202020204" pitchFamily="34" charset="0"/>
              </a:rPr>
              <a:t>are often not considered while developing livestock policies, for the sector’s mitigation nor adaptation needs. They need to be </a:t>
            </a:r>
            <a:r>
              <a:rPr lang="en-US" sz="1200" b="1">
                <a:latin typeface="Arial" panose="020B0604020202020204" pitchFamily="34" charset="0"/>
                <a:cs typeface="Arial" panose="020B0604020202020204" pitchFamily="34" charset="0"/>
              </a:rPr>
              <a:t>better aligned with national climate plans </a:t>
            </a:r>
            <a:r>
              <a:rPr lang="en-US" sz="1200">
                <a:latin typeface="Arial" panose="020B0604020202020204" pitchFamily="34" charset="0"/>
                <a:cs typeface="Arial" panose="020B0604020202020204" pitchFamily="34" charset="0"/>
              </a:rPr>
              <a:t>and require </a:t>
            </a:r>
            <a:r>
              <a:rPr lang="en-US" sz="1200" b="1">
                <a:latin typeface="Arial" panose="020B0604020202020204" pitchFamily="34" charset="0"/>
                <a:cs typeface="Arial" panose="020B0604020202020204" pitchFamily="34" charset="0"/>
              </a:rPr>
              <a:t>cross-sectoral and stakeholder collaboration</a:t>
            </a:r>
            <a:r>
              <a:rPr lang="en-US" sz="1200">
                <a:latin typeface="Arial" panose="020B0604020202020204" pitchFamily="34" charset="0"/>
                <a:cs typeface="Arial" panose="020B0604020202020204" pitchFamily="34" charset="0"/>
              </a:rPr>
              <a:t> for effective emission reduction and adaptation. </a:t>
            </a:r>
          </a:p>
          <a:p>
            <a:pPr marL="288925" indent="-153988">
              <a:buFont typeface="Apple Symbols" panose="02000000000000000000" pitchFamily="2" charset="-79"/>
              <a:buChar char="⎻"/>
            </a:pPr>
            <a:r>
              <a:rPr lang="en-US" sz="1200">
                <a:latin typeface="Arial" panose="020B0604020202020204" pitchFamily="34" charset="0"/>
                <a:cs typeface="Arial" panose="020B0604020202020204" pitchFamily="34" charset="0"/>
              </a:rPr>
              <a:t>Global public spending is not only necessary for R&amp;D but also for </a:t>
            </a:r>
            <a:r>
              <a:rPr lang="en-US" sz="1200" b="1">
                <a:latin typeface="Arial" panose="020B0604020202020204" pitchFamily="34" charset="0"/>
                <a:cs typeface="Arial" panose="020B0604020202020204" pitchFamily="34" charset="0"/>
              </a:rPr>
              <a:t>commercialization</a:t>
            </a:r>
            <a:r>
              <a:rPr lang="en-US" sz="1200">
                <a:latin typeface="Arial" panose="020B0604020202020204" pitchFamily="34" charset="0"/>
                <a:cs typeface="Arial" panose="020B0604020202020204" pitchFamily="34" charset="0"/>
              </a:rPr>
              <a:t> efforts, especially for early-stage innovations that aren’t commercialized through private investments yet. Governments need to support policy and finance for alternative proteins to achieve their economic and climate benefits. </a:t>
            </a:r>
          </a:p>
        </p:txBody>
      </p:sp>
      <p:sp>
        <p:nvSpPr>
          <p:cNvPr id="12" name="Title 2">
            <a:extLst>
              <a:ext uri="{FF2B5EF4-FFF2-40B4-BE49-F238E27FC236}">
                <a16:creationId xmlns:a16="http://schemas.microsoft.com/office/drawing/2014/main" id="{7BC8DF84-64D8-4BC6-ACEB-63B077528926}"/>
              </a:ext>
            </a:extLst>
          </p:cNvPr>
          <p:cNvSpPr txBox="1">
            <a:spLocks/>
          </p:cNvSpPr>
          <p:nvPr/>
        </p:nvSpPr>
        <p:spPr>
          <a:xfrm>
            <a:off x="530352" y="5367528"/>
            <a:ext cx="3165987" cy="784830"/>
          </a:xfrm>
          <a:prstGeom prst="rect">
            <a:avLst/>
          </a:prstGeom>
          <a:solidFill>
            <a:srgbClr val="9D9D9D">
              <a:alpha val="67059"/>
            </a:srgbClr>
          </a:solidFill>
        </p:spPr>
        <p:txBody>
          <a:bodyPr vert="horz" lIns="91440" tIns="0" rIns="91440" bIns="45720" rtlCol="0" anchor="b" anchorCtr="0">
            <a:sp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r>
              <a:rPr lang="en-US" sz="2400">
                <a:solidFill>
                  <a:srgbClr val="FFFFFF"/>
                </a:solidFill>
                <a:latin typeface="Arial"/>
              </a:rPr>
              <a:t>Key messages</a:t>
            </a:r>
            <a:br>
              <a:rPr lang="en-US" sz="2400">
                <a:solidFill>
                  <a:srgbClr val="FFFFFF"/>
                </a:solidFill>
                <a:latin typeface="Arial"/>
              </a:rPr>
            </a:br>
            <a:r>
              <a:rPr lang="en-US" sz="2400" b="0">
                <a:solidFill>
                  <a:schemeClr val="bg1"/>
                </a:solidFill>
                <a:latin typeface="Arial"/>
                <a:cs typeface="Arial"/>
              </a:rPr>
              <a:t>Finance &amp; Policy</a:t>
            </a:r>
            <a:endParaRPr lang="en-US" sz="2400" b="0">
              <a:solidFill>
                <a:srgbClr val="FFFFFF"/>
              </a:solidFill>
              <a:latin typeface="Arial"/>
            </a:endParaRPr>
          </a:p>
        </p:txBody>
      </p:sp>
      <p:sp>
        <p:nvSpPr>
          <p:cNvPr id="10" name="btfpNotesBox111697">
            <a:extLst>
              <a:ext uri="{FF2B5EF4-FFF2-40B4-BE49-F238E27FC236}">
                <a16:creationId xmlns:a16="http://schemas.microsoft.com/office/drawing/2014/main" id="{D88D3279-AF4A-C79A-6E7D-0DAC5A85E46B}"/>
              </a:ext>
            </a:extLst>
          </p:cNvPr>
          <p:cNvSpPr txBox="1"/>
          <p:nvPr>
            <p:custDataLst>
              <p:tags r:id="rId7"/>
            </p:custDataLst>
          </p:nvPr>
        </p:nvSpPr>
        <p:spPr bwMode="gray">
          <a:xfrm>
            <a:off x="329184" y="6542199"/>
            <a:ext cx="9183670" cy="246221"/>
          </a:xfrm>
          <a:prstGeom prst="rect">
            <a:avLst/>
          </a:prstGeom>
          <a:noFill/>
        </p:spPr>
        <p:txBody>
          <a:bodyPr vert="horz" wrap="square" lIns="0" tIns="0" rIns="0" bIns="0" rtlCol="0" anchor="b">
            <a:spAutoFit/>
          </a:bodyPr>
          <a:lstStyle/>
          <a:p>
            <a:endParaRPr lang="en-US" sz="800">
              <a:solidFill>
                <a:srgbClr val="000000"/>
              </a:solidFill>
              <a:latin typeface="Arial"/>
              <a:cs typeface="Arial"/>
            </a:endParaRPr>
          </a:p>
          <a:p>
            <a:r>
              <a:rPr lang="en-US" sz="800">
                <a:solidFill>
                  <a:srgbClr val="000000"/>
                </a:solidFill>
              </a:rPr>
              <a:t>Credit: </a:t>
            </a:r>
            <a:r>
              <a:rPr lang="en-US" sz="800">
                <a:solidFill>
                  <a:srgbClr val="000000"/>
                </a:solidFill>
                <a:cs typeface="Arial"/>
              </a:rPr>
              <a:t>M.A. Miller,</a:t>
            </a:r>
            <a:r>
              <a:rPr lang="en-US" sz="800">
                <a:cs typeface="Arial"/>
              </a:rPr>
              <a:t> 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13"/>
              </a:rPr>
              <a:t>Gernot Wagner</a:t>
            </a:r>
            <a:r>
              <a:rPr lang="en-US" sz="800"/>
              <a:t>. </a:t>
            </a:r>
            <a:r>
              <a:rPr lang="en-US" sz="800">
                <a:hlinkClick r:id="rId14"/>
              </a:rPr>
              <a:t>Share with attribution</a:t>
            </a:r>
            <a:r>
              <a:rPr lang="en-US" sz="800"/>
              <a:t>: </a:t>
            </a:r>
            <a:r>
              <a:rPr lang="en-US" sz="800" err="1"/>
              <a:t>Sayn</a:t>
            </a:r>
            <a:r>
              <a:rPr lang="en-US" sz="800"/>
              <a:t>-Wittgenstein </a:t>
            </a:r>
            <a:r>
              <a:rPr lang="en-US" sz="800" i="1"/>
              <a:t>et al., </a:t>
            </a:r>
            <a:r>
              <a:rPr lang="en-US" sz="800"/>
              <a:t>“</a:t>
            </a:r>
            <a:r>
              <a:rPr lang="en-US" sz="800">
                <a:hlinkClick r:id="rId15"/>
              </a:rPr>
              <a:t>Sustainable Proteins</a:t>
            </a:r>
            <a:r>
              <a:rPr lang="en-US" sz="800"/>
              <a:t>” (16 May 2025).</a:t>
            </a:r>
            <a:endParaRPr lang="en-US" sz="800">
              <a:solidFill>
                <a:srgbClr val="000000"/>
              </a:solidFill>
              <a:latin typeface="Arial" panose="020B0604020202020204" pitchFamily="34" charset="0"/>
              <a:cs typeface="Arial" panose="020B0604020202020204" pitchFamily="34" charset="0"/>
            </a:endParaRPr>
          </a:p>
        </p:txBody>
      </p:sp>
    </p:spTree>
    <p:custDataLst>
      <p:tags r:id="rId2"/>
    </p:custDataLst>
    <p:extLst>
      <p:ext uri="{BB962C8B-B14F-4D97-AF65-F5344CB8AC3E}">
        <p14:creationId xmlns:p14="http://schemas.microsoft.com/office/powerpoint/2010/main" val="343447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B4282-A77E-E614-63A3-5DF18E7037B4}"/>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77977AA3-C530-936A-8CE1-5659CF03101B}"/>
              </a:ext>
            </a:extLst>
          </p:cNvPr>
          <p:cNvGraphicFramePr>
            <a:graphicFrameLocks noChangeAspect="1"/>
          </p:cNvGraphicFramePr>
          <p:nvPr>
            <p:custDataLst>
              <p:tags r:id="rId2"/>
            </p:custDataLst>
            <p:extLst>
              <p:ext uri="{D42A27DB-BD31-4B8C-83A1-F6EECF244321}">
                <p14:modId xmlns:p14="http://schemas.microsoft.com/office/powerpoint/2010/main" val="29638761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42" name="think-cell Slide" r:id="rId5" imgW="556" imgH="557" progId="TCLayout.ActiveDocument.1">
                  <p:embed/>
                </p:oleObj>
              </mc:Choice>
              <mc:Fallback>
                <p:oleObj name="think-cell Slide" r:id="rId5" imgW="556" imgH="557" progId="TCLayout.ActiveDocument.1">
                  <p:embed/>
                  <p:pic>
                    <p:nvPicPr>
                      <p:cNvPr id="4" name="think-cell data - do not delete" hidden="1">
                        <a:extLst>
                          <a:ext uri="{FF2B5EF4-FFF2-40B4-BE49-F238E27FC236}">
                            <a16:creationId xmlns:a16="http://schemas.microsoft.com/office/drawing/2014/main" id="{77977AA3-C530-936A-8CE1-5659CF03101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62DEA4C-934B-E65F-87C6-698A94FC3ECC}"/>
              </a:ext>
            </a:extLst>
          </p:cNvPr>
          <p:cNvSpPr>
            <a:spLocks noGrp="1"/>
          </p:cNvSpPr>
          <p:nvPr>
            <p:ph type="title"/>
          </p:nvPr>
        </p:nvSpPr>
        <p:spPr>
          <a:xfrm>
            <a:off x="329184" y="523318"/>
            <a:ext cx="11353830" cy="882788"/>
          </a:xfrm>
        </p:spPr>
        <p:txBody>
          <a:bodyPr vert="horz">
            <a:noAutofit/>
          </a:bodyPr>
          <a:lstStyle/>
          <a:p>
            <a:r>
              <a:rPr lang="en-US"/>
              <a:t>Global food systems are complex and face competing priorities; CKI focuses on the intersection of proteins and climate change</a:t>
            </a:r>
          </a:p>
        </p:txBody>
      </p:sp>
      <p:grpSp>
        <p:nvGrpSpPr>
          <p:cNvPr id="3" name="Group 2">
            <a:extLst>
              <a:ext uri="{FF2B5EF4-FFF2-40B4-BE49-F238E27FC236}">
                <a16:creationId xmlns:a16="http://schemas.microsoft.com/office/drawing/2014/main" id="{495CBC24-3EF9-07CF-4BE3-95D094F64B45}"/>
              </a:ext>
            </a:extLst>
          </p:cNvPr>
          <p:cNvGrpSpPr/>
          <p:nvPr/>
        </p:nvGrpSpPr>
        <p:grpSpPr>
          <a:xfrm>
            <a:off x="4030348" y="2698741"/>
            <a:ext cx="4397295" cy="2133385"/>
            <a:chOff x="3932513" y="2670778"/>
            <a:chExt cx="4275035" cy="2133385"/>
          </a:xfrm>
        </p:grpSpPr>
        <p:sp>
          <p:nvSpPr>
            <p:cNvPr id="17" name="TextBox 16">
              <a:extLst>
                <a:ext uri="{FF2B5EF4-FFF2-40B4-BE49-F238E27FC236}">
                  <a16:creationId xmlns:a16="http://schemas.microsoft.com/office/drawing/2014/main" id="{CC27762C-4DA5-828B-4267-D3B71C1FF661}"/>
                </a:ext>
              </a:extLst>
            </p:cNvPr>
            <p:cNvSpPr txBox="1"/>
            <p:nvPr/>
          </p:nvSpPr>
          <p:spPr bwMode="gray">
            <a:xfrm>
              <a:off x="4625748" y="4219388"/>
              <a:ext cx="2369976" cy="584775"/>
            </a:xfrm>
            <a:prstGeom prst="rect">
              <a:avLst/>
            </a:prstGeom>
            <a:noFill/>
          </p:spPr>
          <p:txBody>
            <a:bodyPr wrap="square" lIns="137160" tIns="137160" rIns="274320" bIns="137160" rtlCol="0">
              <a:spAutoFit/>
            </a:bodyPr>
            <a:lstStyle/>
            <a:p>
              <a:pPr marL="0" indent="0" algn="ctr">
                <a:spcBef>
                  <a:spcPts val="600"/>
                </a:spcBef>
                <a:spcAft>
                  <a:spcPts val="600"/>
                </a:spcAft>
                <a:buNone/>
              </a:pPr>
              <a:r>
                <a:rPr lang="en-US" sz="2000" b="1">
                  <a:solidFill>
                    <a:schemeClr val="accent6"/>
                  </a:solidFill>
                </a:rPr>
                <a:t>Environmental</a:t>
              </a:r>
              <a:endParaRPr lang="en-US" b="1">
                <a:solidFill>
                  <a:schemeClr val="accent6"/>
                </a:solidFill>
              </a:endParaRPr>
            </a:p>
          </p:txBody>
        </p:sp>
        <p:sp>
          <p:nvSpPr>
            <p:cNvPr id="18" name="TextBox 17">
              <a:extLst>
                <a:ext uri="{FF2B5EF4-FFF2-40B4-BE49-F238E27FC236}">
                  <a16:creationId xmlns:a16="http://schemas.microsoft.com/office/drawing/2014/main" id="{BD6DEA19-4289-EF85-4FB8-DE33B50CE8B7}"/>
                </a:ext>
              </a:extLst>
            </p:cNvPr>
            <p:cNvSpPr txBox="1"/>
            <p:nvPr/>
          </p:nvSpPr>
          <p:spPr bwMode="gray">
            <a:xfrm>
              <a:off x="6538255" y="2670778"/>
              <a:ext cx="1669293" cy="584775"/>
            </a:xfrm>
            <a:prstGeom prst="rect">
              <a:avLst/>
            </a:prstGeom>
            <a:noFill/>
          </p:spPr>
          <p:txBody>
            <a:bodyPr wrap="square" lIns="137160" tIns="137160" rIns="274320" bIns="137160" rtlCol="0">
              <a:spAutoFit/>
            </a:bodyPr>
            <a:lstStyle/>
            <a:p>
              <a:pPr marL="0" indent="0" algn="ctr">
                <a:spcBef>
                  <a:spcPts val="600"/>
                </a:spcBef>
                <a:spcAft>
                  <a:spcPts val="600"/>
                </a:spcAft>
                <a:buNone/>
              </a:pPr>
              <a:r>
                <a:rPr lang="en-US" sz="2000" b="1">
                  <a:solidFill>
                    <a:schemeClr val="accent5"/>
                  </a:solidFill>
                </a:rPr>
                <a:t>Economic</a:t>
              </a:r>
              <a:endParaRPr lang="en-US" b="1">
                <a:solidFill>
                  <a:schemeClr val="accent5"/>
                </a:solidFill>
              </a:endParaRPr>
            </a:p>
          </p:txBody>
        </p:sp>
        <p:sp>
          <p:nvSpPr>
            <p:cNvPr id="19" name="TextBox 18">
              <a:extLst>
                <a:ext uri="{FF2B5EF4-FFF2-40B4-BE49-F238E27FC236}">
                  <a16:creationId xmlns:a16="http://schemas.microsoft.com/office/drawing/2014/main" id="{B93D6CE3-EA2A-3ABB-1680-E985ACBB5B93}"/>
                </a:ext>
              </a:extLst>
            </p:cNvPr>
            <p:cNvSpPr txBox="1"/>
            <p:nvPr/>
          </p:nvSpPr>
          <p:spPr bwMode="gray">
            <a:xfrm>
              <a:off x="3932513" y="2670778"/>
              <a:ext cx="1329317" cy="584775"/>
            </a:xfrm>
            <a:prstGeom prst="rect">
              <a:avLst/>
            </a:prstGeom>
            <a:noFill/>
          </p:spPr>
          <p:txBody>
            <a:bodyPr wrap="square" lIns="137160" tIns="137160" rIns="274320" bIns="137160" rtlCol="0">
              <a:spAutoFit/>
            </a:bodyPr>
            <a:lstStyle/>
            <a:p>
              <a:pPr marL="0" indent="0" algn="ctr">
                <a:spcBef>
                  <a:spcPts val="600"/>
                </a:spcBef>
                <a:spcAft>
                  <a:spcPts val="600"/>
                </a:spcAft>
                <a:buNone/>
              </a:pPr>
              <a:r>
                <a:rPr lang="en-US" sz="2000" b="1">
                  <a:solidFill>
                    <a:schemeClr val="accent1"/>
                  </a:solidFill>
                </a:rPr>
                <a:t>Social</a:t>
              </a:r>
              <a:endParaRPr lang="en-US" b="1">
                <a:solidFill>
                  <a:schemeClr val="accent1"/>
                </a:solidFill>
              </a:endParaRPr>
            </a:p>
          </p:txBody>
        </p:sp>
        <p:cxnSp>
          <p:nvCxnSpPr>
            <p:cNvPr id="45" name="Straight Arrow Connector 44">
              <a:extLst>
                <a:ext uri="{FF2B5EF4-FFF2-40B4-BE49-F238E27FC236}">
                  <a16:creationId xmlns:a16="http://schemas.microsoft.com/office/drawing/2014/main" id="{FAA0BFD9-EEAC-B732-C6FD-95C639C3F304}"/>
                </a:ext>
              </a:extLst>
            </p:cNvPr>
            <p:cNvCxnSpPr>
              <a:cxnSpLocks/>
            </p:cNvCxnSpPr>
            <p:nvPr/>
          </p:nvCxnSpPr>
          <p:spPr bwMode="gray">
            <a:xfrm>
              <a:off x="5008510" y="2888827"/>
              <a:ext cx="16044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46383FAC-4CA0-34E9-DFFD-7709030E67C6}"/>
                </a:ext>
              </a:extLst>
            </p:cNvPr>
            <p:cNvCxnSpPr>
              <a:cxnSpLocks/>
            </p:cNvCxnSpPr>
            <p:nvPr/>
          </p:nvCxnSpPr>
          <p:spPr bwMode="gray">
            <a:xfrm flipH="1" flipV="1">
              <a:off x="4877475" y="3263474"/>
              <a:ext cx="667870" cy="1042537"/>
            </a:xfrm>
            <a:prstGeom prst="straightConnector1">
              <a:avLst/>
            </a:prstGeom>
            <a:ln w="9525" cap="flat">
              <a:solidFill>
                <a:schemeClr val="accent6"/>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6A1D56E-AF87-268F-8699-68A7BE583F0C}"/>
                </a:ext>
              </a:extLst>
            </p:cNvPr>
            <p:cNvCxnSpPr>
              <a:cxnSpLocks/>
            </p:cNvCxnSpPr>
            <p:nvPr/>
          </p:nvCxnSpPr>
          <p:spPr bwMode="gray">
            <a:xfrm flipH="1">
              <a:off x="5882122" y="3236178"/>
              <a:ext cx="657161" cy="1079634"/>
            </a:xfrm>
            <a:prstGeom prst="straightConnector1">
              <a:avLst/>
            </a:prstGeom>
            <a:ln w="9525" cap="flat">
              <a:solidFill>
                <a:schemeClr val="accent5"/>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326BFCB2-6D28-9B32-C90C-23330AE31979}"/>
                </a:ext>
              </a:extLst>
            </p:cNvPr>
            <p:cNvCxnSpPr>
              <a:cxnSpLocks/>
            </p:cNvCxnSpPr>
            <p:nvPr/>
          </p:nvCxnSpPr>
          <p:spPr bwMode="gray">
            <a:xfrm flipH="1">
              <a:off x="4979934" y="2981698"/>
              <a:ext cx="1604452" cy="0"/>
            </a:xfrm>
            <a:prstGeom prst="straightConnector1">
              <a:avLst/>
            </a:prstGeom>
            <a:ln w="9525" cap="flat">
              <a:solidFill>
                <a:schemeClr val="accent5"/>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87FDD090-D260-057E-91C2-1FB729247EC9}"/>
                </a:ext>
              </a:extLst>
            </p:cNvPr>
            <p:cNvCxnSpPr>
              <a:cxnSpLocks/>
            </p:cNvCxnSpPr>
            <p:nvPr/>
          </p:nvCxnSpPr>
          <p:spPr bwMode="gray">
            <a:xfrm>
              <a:off x="4976977" y="3231344"/>
              <a:ext cx="672961" cy="1054568"/>
            </a:xfrm>
            <a:prstGeom prst="straightConnector1">
              <a:avLst/>
            </a:prstGeom>
            <a:ln w="9525" cap="flat">
              <a:solidFill>
                <a:schemeClr val="accent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89BD6994-2B15-3B9F-E728-5665DC2F900C}"/>
                </a:ext>
              </a:extLst>
            </p:cNvPr>
            <p:cNvCxnSpPr>
              <a:cxnSpLocks/>
            </p:cNvCxnSpPr>
            <p:nvPr/>
          </p:nvCxnSpPr>
          <p:spPr bwMode="gray">
            <a:xfrm flipV="1">
              <a:off x="5986715" y="3223519"/>
              <a:ext cx="696748" cy="1118662"/>
            </a:xfrm>
            <a:prstGeom prst="straightConnector1">
              <a:avLst/>
            </a:prstGeom>
            <a:ln w="9525" cap="flat">
              <a:solidFill>
                <a:schemeClr val="accent6"/>
              </a:solidFill>
              <a:miter lim="800000"/>
              <a:tailEnd type="triangle"/>
            </a:ln>
          </p:spPr>
          <p:style>
            <a:lnRef idx="1">
              <a:schemeClr val="accent1"/>
            </a:lnRef>
            <a:fillRef idx="0">
              <a:schemeClr val="accent1"/>
            </a:fillRef>
            <a:effectRef idx="0">
              <a:schemeClr val="accent1"/>
            </a:effectRef>
            <a:fontRef idx="minor">
              <a:schemeClr val="tx1"/>
            </a:fontRef>
          </p:style>
        </p:cxnSp>
      </p:grpSp>
      <p:sp>
        <p:nvSpPr>
          <p:cNvPr id="62" name="TextBox 61">
            <a:extLst>
              <a:ext uri="{FF2B5EF4-FFF2-40B4-BE49-F238E27FC236}">
                <a16:creationId xmlns:a16="http://schemas.microsoft.com/office/drawing/2014/main" id="{B68D4B23-F501-3703-3F1E-2750BCFF7D8E}"/>
              </a:ext>
            </a:extLst>
          </p:cNvPr>
          <p:cNvSpPr txBox="1"/>
          <p:nvPr/>
        </p:nvSpPr>
        <p:spPr bwMode="gray">
          <a:xfrm>
            <a:off x="3691331" y="4834970"/>
            <a:ext cx="4800523" cy="1661993"/>
          </a:xfrm>
          <a:prstGeom prst="rect">
            <a:avLst/>
          </a:prstGeom>
          <a:solidFill>
            <a:schemeClr val="accent6">
              <a:lumMod val="20000"/>
              <a:lumOff val="80000"/>
            </a:schemeClr>
          </a:solidFill>
          <a:ln>
            <a:noFill/>
          </a:ln>
        </p:spPr>
        <p:txBody>
          <a:bodyPr wrap="square" lIns="137160" tIns="137160" rIns="274320" bIns="137160" rtlCol="0">
            <a:spAutoFit/>
          </a:bodyPr>
          <a:lstStyle/>
          <a:p>
            <a:pPr>
              <a:spcAft>
                <a:spcPts val="600"/>
              </a:spcAft>
            </a:pPr>
            <a:r>
              <a:rPr lang="en-US" sz="1250" b="1"/>
              <a:t>System-level priorities:</a:t>
            </a:r>
          </a:p>
          <a:p>
            <a:pPr marL="285750" indent="-285750" algn="l">
              <a:spcAft>
                <a:spcPts val="600"/>
              </a:spcAft>
              <a:buFont typeface="Arial" panose="020B0604020202020204" pitchFamily="34" charset="0"/>
              <a:buChar char="•"/>
            </a:pPr>
            <a:r>
              <a:rPr lang="en-US" sz="1250"/>
              <a:t>Mitigate </a:t>
            </a:r>
            <a:r>
              <a:rPr lang="en-US" sz="1250" b="1"/>
              <a:t>greenhouse gas emissions </a:t>
            </a:r>
            <a:r>
              <a:rPr lang="en-US" sz="1250"/>
              <a:t>from the agriculture and food industry supply chain</a:t>
            </a:r>
          </a:p>
          <a:p>
            <a:pPr marL="285750" indent="-285750" algn="l">
              <a:spcAft>
                <a:spcPts val="600"/>
              </a:spcAft>
              <a:buFont typeface="Arial" panose="020B0604020202020204" pitchFamily="34" charset="0"/>
              <a:buChar char="•"/>
            </a:pPr>
            <a:r>
              <a:rPr lang="en-US" sz="1250"/>
              <a:t>Prevent and reverse </a:t>
            </a:r>
            <a:r>
              <a:rPr lang="en-US" sz="1250" b="1"/>
              <a:t>biodiversity loss </a:t>
            </a:r>
            <a:r>
              <a:rPr lang="en-US" sz="1250"/>
              <a:t>from deforestation and unsustainable agriculture</a:t>
            </a:r>
          </a:p>
          <a:p>
            <a:pPr marL="285750" indent="-285750" algn="l">
              <a:spcAft>
                <a:spcPts val="600"/>
              </a:spcAft>
              <a:buFont typeface="Arial" panose="020B0604020202020204" pitchFamily="34" charset="0"/>
              <a:buChar char="•"/>
            </a:pPr>
            <a:r>
              <a:rPr lang="en-US" sz="1250"/>
              <a:t>Reduce intensity of</a:t>
            </a:r>
            <a:r>
              <a:rPr lang="en-US" sz="1250" b="1"/>
              <a:t> land and fresh water use</a:t>
            </a:r>
          </a:p>
        </p:txBody>
      </p:sp>
      <p:sp>
        <p:nvSpPr>
          <p:cNvPr id="81" name="TextBox 80">
            <a:extLst>
              <a:ext uri="{FF2B5EF4-FFF2-40B4-BE49-F238E27FC236}">
                <a16:creationId xmlns:a16="http://schemas.microsoft.com/office/drawing/2014/main" id="{BE50C80E-E23E-01D2-520A-4FE8814470A0}"/>
              </a:ext>
            </a:extLst>
          </p:cNvPr>
          <p:cNvSpPr txBox="1"/>
          <p:nvPr/>
        </p:nvSpPr>
        <p:spPr bwMode="gray">
          <a:xfrm>
            <a:off x="265551" y="1580434"/>
            <a:ext cx="3840480" cy="1854354"/>
          </a:xfrm>
          <a:prstGeom prst="rect">
            <a:avLst/>
          </a:prstGeom>
          <a:solidFill>
            <a:schemeClr val="accent1">
              <a:lumMod val="20000"/>
              <a:lumOff val="80000"/>
            </a:schemeClr>
          </a:solidFill>
          <a:ln>
            <a:noFill/>
          </a:ln>
        </p:spPr>
        <p:txBody>
          <a:bodyPr wrap="square" lIns="137160" tIns="137160" rIns="274320" bIns="137160" rtlCol="0">
            <a:spAutoFit/>
          </a:bodyPr>
          <a:lstStyle/>
          <a:p>
            <a:pPr>
              <a:spcAft>
                <a:spcPts val="600"/>
              </a:spcAft>
            </a:pPr>
            <a:r>
              <a:rPr lang="en-US" sz="1250" b="1"/>
              <a:t>System-level priorities:</a:t>
            </a:r>
            <a:endParaRPr lang="en-US" sz="1250"/>
          </a:p>
          <a:p>
            <a:pPr marL="285750" indent="-285750" algn="l">
              <a:spcAft>
                <a:spcPts val="600"/>
              </a:spcAft>
              <a:buFont typeface="Arial" panose="020B0604020202020204" pitchFamily="34" charset="0"/>
              <a:buChar char="•"/>
            </a:pPr>
            <a:r>
              <a:rPr lang="en-US" sz="1250"/>
              <a:t>Feed a </a:t>
            </a:r>
            <a:r>
              <a:rPr lang="en-US" sz="1250" b="1"/>
              <a:t>growing world population </a:t>
            </a:r>
            <a:r>
              <a:rPr lang="en-US" sz="1250"/>
              <a:t>of </a:t>
            </a:r>
            <a:br>
              <a:rPr lang="en-US" sz="1250"/>
            </a:br>
            <a:r>
              <a:rPr lang="en-US" sz="1250"/>
              <a:t>9.1 billion people by 2050</a:t>
            </a:r>
          </a:p>
          <a:p>
            <a:pPr marL="285750" indent="-285750" algn="l">
              <a:spcAft>
                <a:spcPts val="600"/>
              </a:spcAft>
              <a:buFont typeface="Arial" panose="020B0604020202020204" pitchFamily="34" charset="0"/>
              <a:buChar char="•"/>
            </a:pPr>
            <a:r>
              <a:rPr lang="en-US" sz="1250"/>
              <a:t>Meet</a:t>
            </a:r>
            <a:r>
              <a:rPr lang="en-US" sz="1250" b="1"/>
              <a:t> nutritional needs </a:t>
            </a:r>
            <a:r>
              <a:rPr lang="en-US" sz="1250"/>
              <a:t>while respecting cultural food norms</a:t>
            </a:r>
          </a:p>
          <a:p>
            <a:pPr marL="285750" indent="-285750" algn="l">
              <a:spcAft>
                <a:spcPts val="600"/>
              </a:spcAft>
              <a:buFont typeface="Arial" panose="020B0604020202020204" pitchFamily="34" charset="0"/>
              <a:buChar char="•"/>
            </a:pPr>
            <a:r>
              <a:rPr lang="en-US" sz="1250"/>
              <a:t>Support </a:t>
            </a:r>
            <a:r>
              <a:rPr lang="en-US" sz="1250" b="1"/>
              <a:t>healthy diets </a:t>
            </a:r>
            <a:r>
              <a:rPr lang="en-US" sz="1250"/>
              <a:t>and prevent </a:t>
            </a:r>
            <a:br>
              <a:rPr lang="en-US" sz="1250"/>
            </a:br>
            <a:r>
              <a:rPr lang="en-US" sz="1250" b="1"/>
              <a:t>diet-related chronic illnesses</a:t>
            </a:r>
          </a:p>
        </p:txBody>
      </p:sp>
      <p:sp>
        <p:nvSpPr>
          <p:cNvPr id="82" name="TextBox 81">
            <a:extLst>
              <a:ext uri="{FF2B5EF4-FFF2-40B4-BE49-F238E27FC236}">
                <a16:creationId xmlns:a16="http://schemas.microsoft.com/office/drawing/2014/main" id="{B5A0AD11-536B-9FC7-303B-F3FBF2F7651E}"/>
              </a:ext>
            </a:extLst>
          </p:cNvPr>
          <p:cNvSpPr txBox="1"/>
          <p:nvPr/>
        </p:nvSpPr>
        <p:spPr bwMode="gray">
          <a:xfrm>
            <a:off x="8161653" y="1580434"/>
            <a:ext cx="3840480" cy="1854354"/>
          </a:xfrm>
          <a:prstGeom prst="rect">
            <a:avLst/>
          </a:prstGeom>
          <a:solidFill>
            <a:schemeClr val="accent5">
              <a:lumMod val="20000"/>
              <a:lumOff val="80000"/>
            </a:schemeClr>
          </a:solidFill>
          <a:ln>
            <a:noFill/>
          </a:ln>
        </p:spPr>
        <p:txBody>
          <a:bodyPr wrap="square" lIns="137160" tIns="137160" rIns="274320" bIns="137160" rtlCol="0">
            <a:spAutoFit/>
          </a:bodyPr>
          <a:lstStyle/>
          <a:p>
            <a:pPr>
              <a:spcAft>
                <a:spcPts val="600"/>
              </a:spcAft>
            </a:pPr>
            <a:r>
              <a:rPr lang="en-US" sz="1250" b="1"/>
              <a:t>System-level priorities:</a:t>
            </a:r>
          </a:p>
          <a:p>
            <a:pPr marL="285750" indent="-285750">
              <a:spcAft>
                <a:spcPts val="600"/>
              </a:spcAft>
              <a:buFont typeface="Arial" panose="020B0604020202020204" pitchFamily="34" charset="0"/>
              <a:buChar char="•"/>
            </a:pPr>
            <a:r>
              <a:rPr lang="en-US" sz="1250"/>
              <a:t>Protect and improve</a:t>
            </a:r>
            <a:r>
              <a:rPr lang="en-US" sz="1250" b="1"/>
              <a:t> farmers’ livelihoods</a:t>
            </a:r>
          </a:p>
          <a:p>
            <a:pPr marL="285750" indent="-285750">
              <a:spcAft>
                <a:spcPts val="600"/>
              </a:spcAft>
              <a:buFont typeface="Arial" panose="020B0604020202020204" pitchFamily="34" charset="0"/>
              <a:buChar char="•"/>
            </a:pPr>
            <a:r>
              <a:rPr lang="en-US" sz="1250"/>
              <a:t>Ensure continued </a:t>
            </a:r>
            <a:r>
              <a:rPr lang="en-US" sz="1250" b="1"/>
              <a:t>viable business models </a:t>
            </a:r>
            <a:r>
              <a:rPr lang="en-US" sz="1250"/>
              <a:t>of food enterprises</a:t>
            </a:r>
          </a:p>
          <a:p>
            <a:pPr marL="285750" indent="-285750">
              <a:spcAft>
                <a:spcPts val="600"/>
              </a:spcAft>
              <a:buFont typeface="Arial" panose="020B0604020202020204" pitchFamily="34" charset="0"/>
              <a:buChar char="•"/>
            </a:pPr>
            <a:r>
              <a:rPr lang="en-US" sz="1250"/>
              <a:t>Address </a:t>
            </a:r>
            <a:r>
              <a:rPr lang="en-US" sz="1250" b="1"/>
              <a:t>economic costs of transitioning </a:t>
            </a:r>
            <a:r>
              <a:rPr lang="en-US" sz="1250"/>
              <a:t>to sustainable production, including initial investments in technology and infrastructure</a:t>
            </a:r>
          </a:p>
        </p:txBody>
      </p:sp>
      <p:sp>
        <p:nvSpPr>
          <p:cNvPr id="83" name="TextBox 82">
            <a:extLst>
              <a:ext uri="{FF2B5EF4-FFF2-40B4-BE49-F238E27FC236}">
                <a16:creationId xmlns:a16="http://schemas.microsoft.com/office/drawing/2014/main" id="{5027F091-16CF-8219-680D-8ECD59ECA6E9}"/>
              </a:ext>
            </a:extLst>
          </p:cNvPr>
          <p:cNvSpPr txBox="1"/>
          <p:nvPr/>
        </p:nvSpPr>
        <p:spPr bwMode="gray">
          <a:xfrm>
            <a:off x="4373429" y="1614385"/>
            <a:ext cx="3324567" cy="931024"/>
          </a:xfrm>
          <a:prstGeom prst="rect">
            <a:avLst/>
          </a:prstGeom>
          <a:noFill/>
          <a:ln>
            <a:noFill/>
          </a:ln>
        </p:spPr>
        <p:txBody>
          <a:bodyPr wrap="square" lIns="137160" tIns="137160" rIns="274320" bIns="137160" rtlCol="0">
            <a:spAutoFit/>
          </a:bodyPr>
          <a:lstStyle/>
          <a:p>
            <a:pPr marL="285750" indent="-285750" algn="l">
              <a:spcAft>
                <a:spcPts val="600"/>
              </a:spcAft>
              <a:buFont typeface="Arial" panose="020B0604020202020204" pitchFamily="34" charset="0"/>
              <a:buChar char="•"/>
            </a:pPr>
            <a:r>
              <a:rPr lang="en-US" sz="1250" b="1"/>
              <a:t>Affordability</a:t>
            </a:r>
            <a:r>
              <a:rPr lang="en-US" sz="1250"/>
              <a:t> of high-quality protein</a:t>
            </a:r>
          </a:p>
          <a:p>
            <a:pPr marL="285750" indent="-285750" algn="l">
              <a:spcAft>
                <a:spcPts val="600"/>
              </a:spcAft>
              <a:buFont typeface="Arial" panose="020B0604020202020204" pitchFamily="34" charset="0"/>
              <a:buChar char="•"/>
            </a:pPr>
            <a:r>
              <a:rPr lang="en-US" sz="1250" b="1"/>
              <a:t>Fair labor conditions </a:t>
            </a:r>
            <a:r>
              <a:rPr lang="en-US" sz="1250"/>
              <a:t>across protein production industry</a:t>
            </a:r>
            <a:endParaRPr lang="en-US" sz="1250" b="1"/>
          </a:p>
        </p:txBody>
      </p:sp>
      <p:sp>
        <p:nvSpPr>
          <p:cNvPr id="6" name="TextBox 5">
            <a:extLst>
              <a:ext uri="{FF2B5EF4-FFF2-40B4-BE49-F238E27FC236}">
                <a16:creationId xmlns:a16="http://schemas.microsoft.com/office/drawing/2014/main" id="{4062F335-EF70-F2A0-EB7E-5F163376F50D}"/>
              </a:ext>
            </a:extLst>
          </p:cNvPr>
          <p:cNvSpPr txBox="1"/>
          <p:nvPr/>
        </p:nvSpPr>
        <p:spPr bwMode="gray">
          <a:xfrm>
            <a:off x="7087445" y="3420032"/>
            <a:ext cx="5037367" cy="1469633"/>
          </a:xfrm>
          <a:prstGeom prst="rect">
            <a:avLst/>
          </a:prstGeom>
          <a:noFill/>
          <a:ln>
            <a:noFill/>
            <a:prstDash val="dash"/>
          </a:ln>
        </p:spPr>
        <p:txBody>
          <a:bodyPr wrap="square" lIns="137160" tIns="137160" rIns="274320" bIns="137160" rtlCol="0">
            <a:spAutoFit/>
          </a:bodyPr>
          <a:lstStyle/>
          <a:p>
            <a:pPr marL="285750" indent="-285750" algn="l">
              <a:spcAft>
                <a:spcPts val="600"/>
              </a:spcAft>
              <a:buFont typeface="Arial" panose="020B0604020202020204" pitchFamily="34" charset="0"/>
              <a:buChar char="•"/>
            </a:pPr>
            <a:r>
              <a:rPr lang="en-US" sz="1250" b="1"/>
              <a:t>Climate finance</a:t>
            </a:r>
            <a:r>
              <a:rPr lang="en-US" sz="1250"/>
              <a:t> for low-carbon protein solutions</a:t>
            </a:r>
          </a:p>
          <a:p>
            <a:pPr marL="285750" indent="-285750">
              <a:spcAft>
                <a:spcPts val="600"/>
              </a:spcAft>
              <a:buFont typeface="Arial" panose="020B0604020202020204" pitchFamily="34" charset="0"/>
              <a:buChar char="•"/>
            </a:pPr>
            <a:r>
              <a:rPr lang="en-US" sz="1250" b="1"/>
              <a:t>Productivity </a:t>
            </a:r>
            <a:r>
              <a:rPr lang="en-US" sz="1250"/>
              <a:t>loss</a:t>
            </a:r>
            <a:r>
              <a:rPr lang="en-US" sz="1250" b="1"/>
              <a:t> </a:t>
            </a:r>
            <a:r>
              <a:rPr lang="en-US" sz="1250"/>
              <a:t>(due to fewer pollinators, soil degradation)</a:t>
            </a:r>
          </a:p>
          <a:p>
            <a:pPr marL="285750" indent="-285750">
              <a:spcAft>
                <a:spcPts val="600"/>
              </a:spcAft>
              <a:buFont typeface="Arial" panose="020B0604020202020204" pitchFamily="34" charset="0"/>
              <a:buChar char="•"/>
            </a:pPr>
            <a:r>
              <a:rPr lang="en-US" sz="1250" b="1"/>
              <a:t>Productivity challenges </a:t>
            </a:r>
            <a:r>
              <a:rPr lang="en-US" sz="1250"/>
              <a:t>of sustainable agricultural practices and meat alternatives</a:t>
            </a:r>
          </a:p>
          <a:p>
            <a:pPr marL="285750" indent="-285750">
              <a:spcAft>
                <a:spcPts val="600"/>
              </a:spcAft>
              <a:buFont typeface="Arial" panose="020B0604020202020204" pitchFamily="34" charset="0"/>
              <a:buChar char="•"/>
            </a:pPr>
            <a:r>
              <a:rPr lang="en-US" sz="1250" b="1"/>
              <a:t>Negative externalities </a:t>
            </a:r>
            <a:r>
              <a:rPr lang="en-US" sz="1250"/>
              <a:t>of meat alternatives</a:t>
            </a:r>
          </a:p>
        </p:txBody>
      </p:sp>
      <p:sp>
        <p:nvSpPr>
          <p:cNvPr id="7" name="TextBox 6">
            <a:extLst>
              <a:ext uri="{FF2B5EF4-FFF2-40B4-BE49-F238E27FC236}">
                <a16:creationId xmlns:a16="http://schemas.microsoft.com/office/drawing/2014/main" id="{F99ED3A7-BD22-84D3-1529-DDD8F359CCF2}"/>
              </a:ext>
            </a:extLst>
          </p:cNvPr>
          <p:cNvSpPr txBox="1"/>
          <p:nvPr/>
        </p:nvSpPr>
        <p:spPr bwMode="gray">
          <a:xfrm>
            <a:off x="1114859" y="3422078"/>
            <a:ext cx="3980881" cy="1854354"/>
          </a:xfrm>
          <a:prstGeom prst="rect">
            <a:avLst/>
          </a:prstGeom>
          <a:noFill/>
          <a:ln>
            <a:noFill/>
          </a:ln>
        </p:spPr>
        <p:txBody>
          <a:bodyPr wrap="square" lIns="137160" tIns="137160" rIns="274320" bIns="137160" rtlCol="0">
            <a:spAutoFit/>
          </a:bodyPr>
          <a:lstStyle/>
          <a:p>
            <a:pPr marL="285750" indent="-285750" algn="l">
              <a:spcAft>
                <a:spcPts val="600"/>
              </a:spcAft>
              <a:buFont typeface="Arial" panose="020B0604020202020204" pitchFamily="34" charset="0"/>
              <a:buChar char="•"/>
            </a:pPr>
            <a:r>
              <a:rPr lang="en-US" sz="1250" b="1"/>
              <a:t>Shifts in suitable geographies </a:t>
            </a:r>
            <a:r>
              <a:rPr lang="en-US" sz="1250"/>
              <a:t>for feed crops and livestock due to warming temperatures</a:t>
            </a:r>
          </a:p>
          <a:p>
            <a:pPr marL="285750" indent="-285750" algn="l">
              <a:spcAft>
                <a:spcPts val="600"/>
              </a:spcAft>
              <a:buFont typeface="Arial" panose="020B0604020202020204" pitchFamily="34" charset="0"/>
              <a:buChar char="•"/>
            </a:pPr>
            <a:r>
              <a:rPr lang="en-US" sz="1250" b="1"/>
              <a:t>Land-use competition </a:t>
            </a:r>
            <a:r>
              <a:rPr lang="en-US" sz="1250"/>
              <a:t>(e.g., between carbon sinks and net emitting livestock activities)</a:t>
            </a:r>
          </a:p>
          <a:p>
            <a:pPr marL="285750" indent="-285750">
              <a:spcAft>
                <a:spcPts val="600"/>
              </a:spcAft>
              <a:buFont typeface="Arial" panose="020B0604020202020204" pitchFamily="34" charset="0"/>
              <a:buChar char="•"/>
            </a:pPr>
            <a:r>
              <a:rPr lang="en-US" sz="1250"/>
              <a:t>Behavioral resistance to alternative protein </a:t>
            </a:r>
            <a:r>
              <a:rPr lang="en-US" sz="1250" b="1"/>
              <a:t>consumption decisions</a:t>
            </a:r>
          </a:p>
          <a:p>
            <a:pPr marL="285750" indent="-285750" algn="l">
              <a:spcAft>
                <a:spcPts val="600"/>
              </a:spcAft>
              <a:buFont typeface="Arial" panose="020B0604020202020204" pitchFamily="34" charset="0"/>
              <a:buChar char="•"/>
            </a:pPr>
            <a:endParaRPr lang="en-US" sz="1250"/>
          </a:p>
        </p:txBody>
      </p:sp>
      <p:sp>
        <p:nvSpPr>
          <p:cNvPr id="12" name="btfpNotesBox111697">
            <a:extLst>
              <a:ext uri="{FF2B5EF4-FFF2-40B4-BE49-F238E27FC236}">
                <a16:creationId xmlns:a16="http://schemas.microsoft.com/office/drawing/2014/main" id="{4513EC9A-C5E6-9A06-ADF2-722972941D26}"/>
              </a:ext>
            </a:extLst>
          </p:cNvPr>
          <p:cNvSpPr txBox="1"/>
          <p:nvPr>
            <p:custDataLst>
              <p:tags r:id="rId3"/>
            </p:custDataLst>
          </p:nvPr>
        </p:nvSpPr>
        <p:spPr bwMode="gray">
          <a:xfrm>
            <a:off x="329184" y="6419088"/>
            <a:ext cx="9183670" cy="369332"/>
          </a:xfrm>
          <a:prstGeom prst="rect">
            <a:avLst/>
          </a:prstGeom>
          <a:noFill/>
        </p:spPr>
        <p:txBody>
          <a:bodyPr vert="horz" wrap="square" lIns="0" tIns="0" rIns="0" bIns="0" rtlCol="0" anchor="b">
            <a:spAutoFit/>
          </a:bodyPr>
          <a:lstStyle/>
          <a:p>
            <a:endParaRPr lang="en-US" sz="800">
              <a:solidFill>
                <a:srgbClr val="000000"/>
              </a:solidFill>
            </a:endParaRPr>
          </a:p>
          <a:p>
            <a:endParaRPr lang="en-US" sz="800">
              <a:solidFill>
                <a:srgbClr val="000000"/>
              </a:solidFill>
            </a:endParaRPr>
          </a:p>
          <a:p>
            <a:r>
              <a:rPr lang="en-US" sz="800">
                <a:solidFill>
                  <a:srgbClr val="000000"/>
                </a:solidFill>
              </a:rPr>
              <a:t>Credit: </a:t>
            </a:r>
            <a:r>
              <a:rPr lang="en-US" sz="800">
                <a:latin typeface="Arial"/>
                <a:cs typeface="Arial"/>
              </a:rPr>
              <a:t>Friedrich </a:t>
            </a:r>
            <a:r>
              <a:rPr lang="en-US" sz="800" err="1">
                <a:latin typeface="Arial"/>
                <a:cs typeface="Arial"/>
              </a:rPr>
              <a:t>Sayn</a:t>
            </a:r>
            <a:r>
              <a:rPr lang="en-US" sz="800">
                <a:latin typeface="Arial"/>
                <a:cs typeface="Arial"/>
              </a:rPr>
              <a:t>-Wittgenstein, </a:t>
            </a:r>
            <a:r>
              <a:rPr lang="en-US" sz="800" err="1">
                <a:latin typeface="Arial"/>
                <a:cs typeface="Arial"/>
              </a:rPr>
              <a:t>Asya</a:t>
            </a:r>
            <a:r>
              <a:rPr lang="en-US" sz="800">
                <a:latin typeface="Arial"/>
                <a:cs typeface="Arial"/>
              </a:rPr>
              <a:t> </a:t>
            </a:r>
            <a:r>
              <a:rPr lang="en-US" sz="800" err="1">
                <a:latin typeface="Arial"/>
                <a:cs typeface="Arial"/>
              </a:rPr>
              <a:t>Ikizler</a:t>
            </a:r>
            <a:r>
              <a:rPr lang="en-US" sz="800">
                <a:latin typeface="Arial"/>
                <a:cs typeface="Arial"/>
              </a:rPr>
              <a:t>, Nadine </a:t>
            </a:r>
            <a:r>
              <a:rPr lang="en-US" sz="800" err="1">
                <a:latin typeface="Arial"/>
                <a:cs typeface="Arial"/>
              </a:rPr>
              <a:t>Palmowski</a:t>
            </a:r>
            <a:r>
              <a:rPr lang="en-US" sz="800">
                <a:latin typeface="Arial"/>
                <a:cs typeface="Arial"/>
              </a:rPr>
              <a:t>,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7"/>
              </a:rPr>
              <a:t>Gernot Wagner</a:t>
            </a:r>
            <a:r>
              <a:rPr lang="en-US" sz="800"/>
              <a:t>. </a:t>
            </a:r>
            <a:r>
              <a:rPr lang="en-US" sz="800">
                <a:hlinkClick r:id="rId8"/>
              </a:rPr>
              <a:t>Share with attribution</a:t>
            </a:r>
            <a:r>
              <a:rPr lang="en-US" sz="800"/>
              <a:t>: </a:t>
            </a:r>
            <a:r>
              <a:rPr lang="en-US" sz="800" err="1"/>
              <a:t>Sayn</a:t>
            </a:r>
            <a:r>
              <a:rPr lang="en-US" sz="800"/>
              <a:t>-Wittgenstein </a:t>
            </a:r>
            <a:r>
              <a:rPr lang="en-US" sz="800" i="1"/>
              <a:t>et al., </a:t>
            </a:r>
            <a:r>
              <a:rPr lang="en-US" sz="800"/>
              <a:t>“</a:t>
            </a:r>
            <a:r>
              <a:rPr lang="en-US" sz="800">
                <a:hlinkClick r:id="rId9"/>
              </a:rPr>
              <a:t>Sustainable Proteins</a:t>
            </a:r>
            <a:r>
              <a:rPr lang="en-US" sz="800"/>
              <a:t>” (16 May 2025).</a:t>
            </a:r>
            <a:endParaRPr lang="en-US" sz="800">
              <a:latin typeface="Arial"/>
              <a:cs typeface="Arial"/>
            </a:endParaRPr>
          </a:p>
        </p:txBody>
      </p:sp>
      <p:sp>
        <p:nvSpPr>
          <p:cNvPr id="8" name="Rectangular Callout 28">
            <a:extLst>
              <a:ext uri="{FF2B5EF4-FFF2-40B4-BE49-F238E27FC236}">
                <a16:creationId xmlns:a16="http://schemas.microsoft.com/office/drawing/2014/main" id="{0BB2CA88-3539-B795-7E5E-E33A7685F4A4}"/>
              </a:ext>
            </a:extLst>
          </p:cNvPr>
          <p:cNvSpPr/>
          <p:nvPr/>
        </p:nvSpPr>
        <p:spPr bwMode="gray">
          <a:xfrm>
            <a:off x="871125" y="5236018"/>
            <a:ext cx="1977231" cy="884217"/>
          </a:xfrm>
          <a:prstGeom prst="wedgeRectCallout">
            <a:avLst>
              <a:gd name="adj1" fmla="val 81529"/>
              <a:gd name="adj2" fmla="val -92492"/>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pPr defTabSz="711200"/>
            <a:r>
              <a:rPr lang="en-US" sz="1200" b="1">
                <a:solidFill>
                  <a:schemeClr val="bg1"/>
                </a:solidFill>
                <a:latin typeface="Arial"/>
              </a:rPr>
              <a:t>This deck focuses on sustainable protein production in relation to climate change</a:t>
            </a:r>
            <a:endParaRPr lang="en-US" sz="1200">
              <a:solidFill>
                <a:schemeClr val="bg1"/>
              </a:solidFill>
              <a:latin typeface="Arial"/>
            </a:endParaRPr>
          </a:p>
        </p:txBody>
      </p:sp>
    </p:spTree>
    <p:extLst>
      <p:ext uri="{BB962C8B-B14F-4D97-AF65-F5344CB8AC3E}">
        <p14:creationId xmlns:p14="http://schemas.microsoft.com/office/powerpoint/2010/main" val="22188296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B4F4E-A720-C0CA-FA4B-CB0531012D70}"/>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15C51A5F-5CB7-420D-0827-94A1A7811DB4}"/>
              </a:ext>
            </a:extLst>
          </p:cNvPr>
          <p:cNvGraphicFramePr>
            <a:graphicFrameLocks noChangeAspect="1"/>
          </p:cNvGraphicFramePr>
          <p:nvPr>
            <p:custDataLst>
              <p:tags r:id="rId3"/>
            </p:custDataLst>
            <p:extLst>
              <p:ext uri="{D42A27DB-BD31-4B8C-83A1-F6EECF244321}">
                <p14:modId xmlns:p14="http://schemas.microsoft.com/office/powerpoint/2010/main" val="3587834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230" name="think-cell Slide" r:id="rId7" imgW="592" imgH="591" progId="TCLayout.ActiveDocument.1">
                  <p:embed/>
                </p:oleObj>
              </mc:Choice>
              <mc:Fallback>
                <p:oleObj name="think-cell Slide" r:id="rId7" imgW="592" imgH="591" progId="TCLayout.ActiveDocument.1">
                  <p:embed/>
                  <p:pic>
                    <p:nvPicPr>
                      <p:cNvPr id="5" name="think-cell data - do not delete" hidden="1">
                        <a:extLst>
                          <a:ext uri="{FF2B5EF4-FFF2-40B4-BE49-F238E27FC236}">
                            <a16:creationId xmlns:a16="http://schemas.microsoft.com/office/drawing/2014/main" id="{15C51A5F-5CB7-420D-0827-94A1A7811DB4}"/>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A66F3065-D5A7-8BC6-69E4-B3F11F7CD658}"/>
              </a:ext>
            </a:extLst>
          </p:cNvPr>
          <p:cNvSpPr>
            <a:spLocks noGrp="1"/>
          </p:cNvSpPr>
          <p:nvPr>
            <p:ph type="title"/>
          </p:nvPr>
        </p:nvSpPr>
        <p:spPr>
          <a:xfrm>
            <a:off x="330200" y="523318"/>
            <a:ext cx="11737474" cy="882788"/>
          </a:xfrm>
        </p:spPr>
        <p:txBody>
          <a:bodyPr vert="horz">
            <a:noAutofit/>
          </a:bodyPr>
          <a:lstStyle/>
          <a:p>
            <a:r>
              <a:rPr lang="en-US" dirty="0">
                <a:latin typeface="Arial"/>
                <a:cs typeface="Arial"/>
              </a:rPr>
              <a:t>Conventional animal proteins and alternative proteins overlap within the broader </a:t>
            </a:r>
            <a:r>
              <a:rPr lang="en-US" dirty="0" err="1">
                <a:latin typeface="Arial"/>
                <a:cs typeface="Arial"/>
              </a:rPr>
              <a:t>agrifood</a:t>
            </a:r>
            <a:r>
              <a:rPr lang="en-US" dirty="0">
                <a:latin typeface="Arial"/>
                <a:cs typeface="Arial"/>
              </a:rPr>
              <a:t> system</a:t>
            </a:r>
          </a:p>
        </p:txBody>
      </p:sp>
      <p:sp>
        <p:nvSpPr>
          <p:cNvPr id="13" name="Rectangle 12">
            <a:extLst>
              <a:ext uri="{FF2B5EF4-FFF2-40B4-BE49-F238E27FC236}">
                <a16:creationId xmlns:a16="http://schemas.microsoft.com/office/drawing/2014/main" id="{2451E31F-1381-7197-85E2-A9CF195FE2B8}"/>
              </a:ext>
            </a:extLst>
          </p:cNvPr>
          <p:cNvSpPr/>
          <p:nvPr/>
        </p:nvSpPr>
        <p:spPr bwMode="gray">
          <a:xfrm>
            <a:off x="8954909" y="2892558"/>
            <a:ext cx="1661600" cy="50620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 name="Pentagon 2">
            <a:extLst>
              <a:ext uri="{FF2B5EF4-FFF2-40B4-BE49-F238E27FC236}">
                <a16:creationId xmlns:a16="http://schemas.microsoft.com/office/drawing/2014/main" id="{0ABC83A4-DD34-4FA8-2BDC-C245E06D9284}"/>
              </a:ext>
            </a:extLst>
          </p:cNvPr>
          <p:cNvSpPr/>
          <p:nvPr/>
        </p:nvSpPr>
        <p:spPr bwMode="gray">
          <a:xfrm>
            <a:off x="32754" y="25336"/>
            <a:ext cx="1680432"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Finance &amp; Policy</a:t>
            </a:r>
          </a:p>
        </p:txBody>
      </p:sp>
      <p:pic>
        <p:nvPicPr>
          <p:cNvPr id="34" name="Picture 33" descr="A group of trees on a hill&#10;&#10;Description automatically generated">
            <a:extLst>
              <a:ext uri="{FF2B5EF4-FFF2-40B4-BE49-F238E27FC236}">
                <a16:creationId xmlns:a16="http://schemas.microsoft.com/office/drawing/2014/main" id="{73114D5F-2CED-F7F3-6FCD-9B2813B24006}"/>
              </a:ext>
            </a:extLst>
          </p:cNvPr>
          <p:cNvPicPr>
            <a:picLocks noChangeAspect="1"/>
          </p:cNvPicPr>
          <p:nvPr/>
        </p:nvPicPr>
        <p:blipFill>
          <a:blip r:embed="rId9"/>
          <a:stretch>
            <a:fillRect/>
          </a:stretch>
        </p:blipFill>
        <p:spPr>
          <a:xfrm>
            <a:off x="1952862" y="2557979"/>
            <a:ext cx="535391" cy="483273"/>
          </a:xfrm>
          <a:prstGeom prst="rect">
            <a:avLst/>
          </a:prstGeom>
        </p:spPr>
      </p:pic>
      <p:grpSp>
        <p:nvGrpSpPr>
          <p:cNvPr id="67" name="Group 66">
            <a:extLst>
              <a:ext uri="{FF2B5EF4-FFF2-40B4-BE49-F238E27FC236}">
                <a16:creationId xmlns:a16="http://schemas.microsoft.com/office/drawing/2014/main" id="{673700CE-893B-5230-5729-321D5583BEC0}"/>
              </a:ext>
            </a:extLst>
          </p:cNvPr>
          <p:cNvGrpSpPr>
            <a:grpSpLocks noChangeAspect="1"/>
          </p:cNvGrpSpPr>
          <p:nvPr/>
        </p:nvGrpSpPr>
        <p:grpSpPr>
          <a:xfrm>
            <a:off x="3759605" y="2529459"/>
            <a:ext cx="995619" cy="503967"/>
            <a:chOff x="3241455" y="2410680"/>
            <a:chExt cx="995619" cy="503967"/>
          </a:xfrm>
        </p:grpSpPr>
        <p:pic>
          <p:nvPicPr>
            <p:cNvPr id="36" name="Picture 35" descr="A tractor with a white background&#10;&#10;Description automatically generated with medium confidence">
              <a:extLst>
                <a:ext uri="{FF2B5EF4-FFF2-40B4-BE49-F238E27FC236}">
                  <a16:creationId xmlns:a16="http://schemas.microsoft.com/office/drawing/2014/main" id="{DDD2CAB3-B115-B300-349B-20510229CB1F}"/>
                </a:ext>
              </a:extLst>
            </p:cNvPr>
            <p:cNvPicPr>
              <a:picLocks noChangeAspect="1"/>
            </p:cNvPicPr>
            <p:nvPr/>
          </p:nvPicPr>
          <p:blipFill>
            <a:blip r:embed="rId10"/>
            <a:stretch>
              <a:fillRect/>
            </a:stretch>
          </p:blipFill>
          <p:spPr>
            <a:xfrm>
              <a:off x="3241455" y="2465356"/>
              <a:ext cx="532054" cy="449290"/>
            </a:xfrm>
            <a:prstGeom prst="rect">
              <a:avLst/>
            </a:prstGeom>
          </p:spPr>
        </p:pic>
        <p:pic>
          <p:nvPicPr>
            <p:cNvPr id="38" name="Picture 37" descr="A logo of a flag falling from a piece of paper&#10;&#10;Description automatically generated with medium confidence">
              <a:extLst>
                <a:ext uri="{FF2B5EF4-FFF2-40B4-BE49-F238E27FC236}">
                  <a16:creationId xmlns:a16="http://schemas.microsoft.com/office/drawing/2014/main" id="{FA25A4D8-07AD-0FD5-DF47-136E9D23E4CF}"/>
                </a:ext>
              </a:extLst>
            </p:cNvPr>
            <p:cNvPicPr>
              <a:picLocks noChangeAspect="1"/>
            </p:cNvPicPr>
            <p:nvPr/>
          </p:nvPicPr>
          <p:blipFill>
            <a:blip r:embed="rId11"/>
            <a:stretch>
              <a:fillRect/>
            </a:stretch>
          </p:blipFill>
          <p:spPr>
            <a:xfrm>
              <a:off x="3794567" y="2410680"/>
              <a:ext cx="442507" cy="503967"/>
            </a:xfrm>
            <a:prstGeom prst="rect">
              <a:avLst/>
            </a:prstGeom>
          </p:spPr>
        </p:pic>
      </p:grpSp>
      <p:grpSp>
        <p:nvGrpSpPr>
          <p:cNvPr id="66" name="Group 65">
            <a:extLst>
              <a:ext uri="{FF2B5EF4-FFF2-40B4-BE49-F238E27FC236}">
                <a16:creationId xmlns:a16="http://schemas.microsoft.com/office/drawing/2014/main" id="{71949F06-741B-C1C5-DF18-C55EC31333ED}"/>
              </a:ext>
            </a:extLst>
          </p:cNvPr>
          <p:cNvGrpSpPr>
            <a:grpSpLocks noChangeAspect="1"/>
          </p:cNvGrpSpPr>
          <p:nvPr/>
        </p:nvGrpSpPr>
        <p:grpSpPr>
          <a:xfrm>
            <a:off x="5051446" y="2556113"/>
            <a:ext cx="1820146" cy="523224"/>
            <a:chOff x="4667395" y="2410680"/>
            <a:chExt cx="1820146" cy="523224"/>
          </a:xfrm>
        </p:grpSpPr>
        <p:pic>
          <p:nvPicPr>
            <p:cNvPr id="40" name="Picture 39" descr="A green goat with tongue out&#10;&#10;Description automatically generated">
              <a:extLst>
                <a:ext uri="{FF2B5EF4-FFF2-40B4-BE49-F238E27FC236}">
                  <a16:creationId xmlns:a16="http://schemas.microsoft.com/office/drawing/2014/main" id="{45F5AA80-0EB9-2AB9-2738-14396748F0F3}"/>
                </a:ext>
              </a:extLst>
            </p:cNvPr>
            <p:cNvPicPr>
              <a:picLocks noChangeAspect="1"/>
            </p:cNvPicPr>
            <p:nvPr/>
          </p:nvPicPr>
          <p:blipFill>
            <a:blip r:embed="rId12" cstate="print">
              <a:extLst>
                <a:ext uri="{28A0092B-C50C-407E-A947-70E740481C1C}">
                  <a14:useLocalDpi xmlns:a14="http://schemas.microsoft.com/office/drawing/2010/main"/>
                </a:ext>
              </a:extLst>
            </a:blip>
            <a:srcRect/>
            <a:stretch/>
          </p:blipFill>
          <p:spPr>
            <a:xfrm>
              <a:off x="4667395" y="2466833"/>
              <a:ext cx="475281" cy="467071"/>
            </a:xfrm>
            <a:prstGeom prst="rect">
              <a:avLst/>
            </a:prstGeom>
          </p:spPr>
        </p:pic>
        <p:pic>
          <p:nvPicPr>
            <p:cNvPr id="42" name="Picture 41" descr="A green symbol of a farmer&#10;&#10;Description automatically generated">
              <a:extLst>
                <a:ext uri="{FF2B5EF4-FFF2-40B4-BE49-F238E27FC236}">
                  <a16:creationId xmlns:a16="http://schemas.microsoft.com/office/drawing/2014/main" id="{DE2C3BBD-EDD3-CA52-424F-E7E5ACB2CEE0}"/>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525148" y="2410680"/>
              <a:ext cx="425049" cy="512388"/>
            </a:xfrm>
            <a:prstGeom prst="rect">
              <a:avLst/>
            </a:prstGeom>
          </p:spPr>
        </p:pic>
        <p:pic>
          <p:nvPicPr>
            <p:cNvPr id="44" name="Picture 43" descr="A green symbol of a farmer&#10;&#10;Description automatically generated">
              <a:extLst>
                <a:ext uri="{FF2B5EF4-FFF2-40B4-BE49-F238E27FC236}">
                  <a16:creationId xmlns:a16="http://schemas.microsoft.com/office/drawing/2014/main" id="{69970893-B24F-A1BB-9681-4F985A3B91E8}"/>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128322" y="2410680"/>
              <a:ext cx="418787" cy="519060"/>
            </a:xfrm>
            <a:prstGeom prst="rect">
              <a:avLst/>
            </a:prstGeom>
          </p:spPr>
        </p:pic>
        <p:pic>
          <p:nvPicPr>
            <p:cNvPr id="46" name="Picture 45" descr="A green wheat field logo&#10;&#10;Description automatically generated with medium confidence">
              <a:extLst>
                <a:ext uri="{FF2B5EF4-FFF2-40B4-BE49-F238E27FC236}">
                  <a16:creationId xmlns:a16="http://schemas.microsoft.com/office/drawing/2014/main" id="{8FD8AD28-281F-3578-ED61-5E22168020F8}"/>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5931359" y="2411141"/>
              <a:ext cx="556182" cy="514319"/>
            </a:xfrm>
            <a:prstGeom prst="rect">
              <a:avLst/>
            </a:prstGeom>
          </p:spPr>
        </p:pic>
      </p:grpSp>
      <p:pic>
        <p:nvPicPr>
          <p:cNvPr id="59" name="Picture 58" descr="A family pictograms with a child&#10;&#10;Description automatically generated">
            <a:extLst>
              <a:ext uri="{FF2B5EF4-FFF2-40B4-BE49-F238E27FC236}">
                <a16:creationId xmlns:a16="http://schemas.microsoft.com/office/drawing/2014/main" id="{95570F06-FAC8-EA09-3AD0-AC301DEB6B58}"/>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9527051" y="2583179"/>
            <a:ext cx="583693" cy="483273"/>
          </a:xfrm>
          <a:prstGeom prst="rect">
            <a:avLst/>
          </a:prstGeom>
        </p:spPr>
      </p:pic>
      <p:sp>
        <p:nvSpPr>
          <p:cNvPr id="60" name="Rectangle 59">
            <a:extLst>
              <a:ext uri="{FF2B5EF4-FFF2-40B4-BE49-F238E27FC236}">
                <a16:creationId xmlns:a16="http://schemas.microsoft.com/office/drawing/2014/main" id="{8FD7C916-2E6B-4264-4EA5-E1A89A7ED115}"/>
              </a:ext>
            </a:extLst>
          </p:cNvPr>
          <p:cNvSpPr/>
          <p:nvPr/>
        </p:nvSpPr>
        <p:spPr bwMode="gray">
          <a:xfrm>
            <a:off x="1143001" y="3068694"/>
            <a:ext cx="2139866" cy="22280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000" b="1">
                <a:solidFill>
                  <a:srgbClr val="0F442D"/>
                </a:solidFill>
              </a:rPr>
              <a:t>Natural resources &amp; environment</a:t>
            </a:r>
          </a:p>
        </p:txBody>
      </p:sp>
      <p:sp>
        <p:nvSpPr>
          <p:cNvPr id="61" name="Rectangle 60">
            <a:extLst>
              <a:ext uri="{FF2B5EF4-FFF2-40B4-BE49-F238E27FC236}">
                <a16:creationId xmlns:a16="http://schemas.microsoft.com/office/drawing/2014/main" id="{9E42926A-533E-0010-9208-64310CB41FD9}"/>
              </a:ext>
            </a:extLst>
          </p:cNvPr>
          <p:cNvSpPr/>
          <p:nvPr/>
        </p:nvSpPr>
        <p:spPr bwMode="gray">
          <a:xfrm>
            <a:off x="3449386" y="3071793"/>
            <a:ext cx="1544722" cy="21970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000" b="1">
                <a:solidFill>
                  <a:srgbClr val="F1A720"/>
                </a:solidFill>
              </a:rPr>
              <a:t>Upstream agro-industry</a:t>
            </a:r>
          </a:p>
        </p:txBody>
      </p:sp>
      <p:sp>
        <p:nvSpPr>
          <p:cNvPr id="62" name="Rectangle 61">
            <a:extLst>
              <a:ext uri="{FF2B5EF4-FFF2-40B4-BE49-F238E27FC236}">
                <a16:creationId xmlns:a16="http://schemas.microsoft.com/office/drawing/2014/main" id="{8DF4B6E7-7D0E-1B68-0641-454F907401DC}"/>
              </a:ext>
            </a:extLst>
          </p:cNvPr>
          <p:cNvSpPr/>
          <p:nvPr/>
        </p:nvSpPr>
        <p:spPr bwMode="gray">
          <a:xfrm>
            <a:off x="5199230" y="3068694"/>
            <a:ext cx="1530876" cy="21970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000" b="1">
                <a:solidFill>
                  <a:srgbClr val="2C9548"/>
                </a:solidFill>
              </a:rPr>
              <a:t>Agricultural production</a:t>
            </a:r>
          </a:p>
        </p:txBody>
      </p:sp>
      <p:sp>
        <p:nvSpPr>
          <p:cNvPr id="63" name="Rectangle 62">
            <a:extLst>
              <a:ext uri="{FF2B5EF4-FFF2-40B4-BE49-F238E27FC236}">
                <a16:creationId xmlns:a16="http://schemas.microsoft.com/office/drawing/2014/main" id="{495FAD4D-AA4D-5299-C883-60BECD81A739}"/>
              </a:ext>
            </a:extLst>
          </p:cNvPr>
          <p:cNvSpPr/>
          <p:nvPr/>
        </p:nvSpPr>
        <p:spPr bwMode="gray">
          <a:xfrm>
            <a:off x="7407856" y="3044800"/>
            <a:ext cx="1726503" cy="2435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000" b="1">
                <a:solidFill>
                  <a:srgbClr val="233CC6"/>
                </a:solidFill>
              </a:rPr>
              <a:t>Downstream agro-industry</a:t>
            </a:r>
          </a:p>
        </p:txBody>
      </p:sp>
      <p:sp>
        <p:nvSpPr>
          <p:cNvPr id="64" name="Rectangle 63">
            <a:extLst>
              <a:ext uri="{FF2B5EF4-FFF2-40B4-BE49-F238E27FC236}">
                <a16:creationId xmlns:a16="http://schemas.microsoft.com/office/drawing/2014/main" id="{9BE50B91-B70F-0328-68E5-286E0C1A38B3}"/>
              </a:ext>
            </a:extLst>
          </p:cNvPr>
          <p:cNvSpPr/>
          <p:nvPr/>
        </p:nvSpPr>
        <p:spPr bwMode="gray">
          <a:xfrm>
            <a:off x="9260197" y="3041252"/>
            <a:ext cx="1117400" cy="26137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000" b="1">
                <a:solidFill>
                  <a:srgbClr val="0B2380"/>
                </a:solidFill>
              </a:rPr>
              <a:t>Consumption</a:t>
            </a:r>
          </a:p>
        </p:txBody>
      </p:sp>
      <p:sp>
        <p:nvSpPr>
          <p:cNvPr id="65" name="Rectangle 64">
            <a:extLst>
              <a:ext uri="{FF2B5EF4-FFF2-40B4-BE49-F238E27FC236}">
                <a16:creationId xmlns:a16="http://schemas.microsoft.com/office/drawing/2014/main" id="{B85B0B8E-FD5D-FF9B-67F2-92BEB3906204}"/>
              </a:ext>
            </a:extLst>
          </p:cNvPr>
          <p:cNvSpPr/>
          <p:nvPr/>
        </p:nvSpPr>
        <p:spPr bwMode="gray">
          <a:xfrm>
            <a:off x="4622839" y="1813826"/>
            <a:ext cx="2119124" cy="32779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a:solidFill>
                  <a:schemeClr val="tx1"/>
                </a:solidFill>
              </a:rPr>
              <a:t>The </a:t>
            </a:r>
            <a:r>
              <a:rPr lang="en-US" sz="1400" b="1" err="1">
                <a:solidFill>
                  <a:schemeClr val="tx1"/>
                </a:solidFill>
              </a:rPr>
              <a:t>Agrifood</a:t>
            </a:r>
            <a:r>
              <a:rPr lang="en-US" sz="1400" b="1">
                <a:solidFill>
                  <a:schemeClr val="tx1"/>
                </a:solidFill>
              </a:rPr>
              <a:t> System</a:t>
            </a:r>
          </a:p>
        </p:txBody>
      </p:sp>
      <p:grpSp>
        <p:nvGrpSpPr>
          <p:cNvPr id="68" name="Group 67">
            <a:extLst>
              <a:ext uri="{FF2B5EF4-FFF2-40B4-BE49-F238E27FC236}">
                <a16:creationId xmlns:a16="http://schemas.microsoft.com/office/drawing/2014/main" id="{0436962B-8AEF-0A83-704A-11D9B22BE2DB}"/>
              </a:ext>
            </a:extLst>
          </p:cNvPr>
          <p:cNvGrpSpPr>
            <a:grpSpLocks noChangeAspect="1"/>
          </p:cNvGrpSpPr>
          <p:nvPr/>
        </p:nvGrpSpPr>
        <p:grpSpPr>
          <a:xfrm>
            <a:off x="7432769" y="2588865"/>
            <a:ext cx="1783016" cy="476526"/>
            <a:chOff x="6751649" y="2454745"/>
            <a:chExt cx="1783016" cy="476526"/>
          </a:xfrm>
        </p:grpSpPr>
        <p:pic>
          <p:nvPicPr>
            <p:cNvPr id="48" name="Picture 47" descr="A blue truck with white outline&#10;&#10;Description automatically generated">
              <a:extLst>
                <a:ext uri="{FF2B5EF4-FFF2-40B4-BE49-F238E27FC236}">
                  <a16:creationId xmlns:a16="http://schemas.microsoft.com/office/drawing/2014/main" id="{84AB17B0-08D5-43E9-059F-0C1A5A997096}"/>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560463" y="2496818"/>
              <a:ext cx="588543" cy="419337"/>
            </a:xfrm>
            <a:prstGeom prst="rect">
              <a:avLst/>
            </a:prstGeom>
          </p:spPr>
        </p:pic>
        <p:pic>
          <p:nvPicPr>
            <p:cNvPr id="57" name="Picture 56" descr="A blue logo with noodle in a bowl&#10;&#10;Description automatically generated">
              <a:extLst>
                <a:ext uri="{FF2B5EF4-FFF2-40B4-BE49-F238E27FC236}">
                  <a16:creationId xmlns:a16="http://schemas.microsoft.com/office/drawing/2014/main" id="{D076CAD4-906B-A93D-D5D7-3DB7EE33933F}"/>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8112973" y="2457005"/>
              <a:ext cx="421692" cy="471629"/>
            </a:xfrm>
            <a:prstGeom prst="rect">
              <a:avLst/>
            </a:prstGeom>
          </p:spPr>
        </p:pic>
        <p:pic>
          <p:nvPicPr>
            <p:cNvPr id="51" name="Picture 50" descr="A blue and white icon of bottles on a conveyor belt&#10;&#10;Description automatically generated">
              <a:extLst>
                <a:ext uri="{FF2B5EF4-FFF2-40B4-BE49-F238E27FC236}">
                  <a16:creationId xmlns:a16="http://schemas.microsoft.com/office/drawing/2014/main" id="{751568EB-3285-54BA-03C0-F301DC453956}"/>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6751649" y="2454745"/>
              <a:ext cx="489233" cy="476526"/>
            </a:xfrm>
            <a:prstGeom prst="rect">
              <a:avLst/>
            </a:prstGeom>
          </p:spPr>
        </p:pic>
        <p:pic>
          <p:nvPicPr>
            <p:cNvPr id="53" name="Picture 52" descr="A blue shopping cart with wheels&#10;&#10;Description automatically generated">
              <a:extLst>
                <a:ext uri="{FF2B5EF4-FFF2-40B4-BE49-F238E27FC236}">
                  <a16:creationId xmlns:a16="http://schemas.microsoft.com/office/drawing/2014/main" id="{1F844576-1869-0767-8D46-087CBFA510AF}"/>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7203207" y="2465356"/>
              <a:ext cx="391259" cy="453364"/>
            </a:xfrm>
            <a:prstGeom prst="rect">
              <a:avLst/>
            </a:prstGeom>
          </p:spPr>
        </p:pic>
      </p:grpSp>
      <p:sp>
        <p:nvSpPr>
          <p:cNvPr id="70" name="Left Brace 69">
            <a:extLst>
              <a:ext uri="{FF2B5EF4-FFF2-40B4-BE49-F238E27FC236}">
                <a16:creationId xmlns:a16="http://schemas.microsoft.com/office/drawing/2014/main" id="{29911D3C-D03A-1055-C0E1-577416FEE366}"/>
              </a:ext>
            </a:extLst>
          </p:cNvPr>
          <p:cNvSpPr/>
          <p:nvPr/>
        </p:nvSpPr>
        <p:spPr bwMode="gray">
          <a:xfrm rot="5400000">
            <a:off x="5615508" y="-2089877"/>
            <a:ext cx="327460" cy="9034157"/>
          </a:xfrm>
          <a:prstGeom prst="leftBrace">
            <a:avLst>
              <a:gd name="adj1" fmla="val 101413"/>
              <a:gd name="adj2" fmla="val 50978"/>
            </a:avLst>
          </a:prstGeom>
          <a:ln w="2857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btfpNotesBox292759">
            <a:extLst>
              <a:ext uri="{FF2B5EF4-FFF2-40B4-BE49-F238E27FC236}">
                <a16:creationId xmlns:a16="http://schemas.microsoft.com/office/drawing/2014/main" id="{1E47E8B9-3C83-B747-37F7-07CD8C4DD5B7}"/>
              </a:ext>
            </a:extLst>
          </p:cNvPr>
          <p:cNvSpPr txBox="1"/>
          <p:nvPr>
            <p:custDataLst>
              <p:tags r:id="rId4"/>
            </p:custDataLst>
          </p:nvPr>
        </p:nvSpPr>
        <p:spPr bwMode="gray">
          <a:xfrm>
            <a:off x="330198" y="6419088"/>
            <a:ext cx="9147993" cy="369332"/>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*Animal protein</a:t>
            </a:r>
          </a:p>
          <a:p>
            <a:pPr marL="0" indent="0">
              <a:spcBef>
                <a:spcPts val="0"/>
              </a:spcBef>
              <a:buNone/>
            </a:pPr>
            <a:r>
              <a:rPr lang="en-US" sz="800">
                <a:solidFill>
                  <a:srgbClr val="000000"/>
                </a:solidFill>
              </a:rPr>
              <a:t>Source: Climate Policy Initiative, </a:t>
            </a:r>
            <a:r>
              <a:rPr lang="en-US" sz="800">
                <a:solidFill>
                  <a:srgbClr val="000000"/>
                </a:solidFill>
                <a:hlinkClick r:id="rId21"/>
              </a:rPr>
              <a:t>Landscape of Climate Finance for </a:t>
            </a:r>
            <a:r>
              <a:rPr lang="en-US" sz="800" err="1">
                <a:solidFill>
                  <a:srgbClr val="000000"/>
                </a:solidFill>
                <a:hlinkClick r:id="rId21"/>
              </a:rPr>
              <a:t>Agrifood</a:t>
            </a:r>
            <a:r>
              <a:rPr lang="en-US" sz="800">
                <a:solidFill>
                  <a:srgbClr val="000000"/>
                </a:solidFill>
                <a:hlinkClick r:id="rId21"/>
              </a:rPr>
              <a:t> Systems</a:t>
            </a:r>
            <a:r>
              <a:rPr lang="en-US" sz="800">
                <a:solidFill>
                  <a:srgbClr val="000000"/>
                </a:solidFill>
              </a:rPr>
              <a:t> (2023).</a:t>
            </a:r>
          </a:p>
          <a:p>
            <a:r>
              <a:rPr lang="en-US" sz="800">
                <a:solidFill>
                  <a:srgbClr val="000000"/>
                </a:solidFill>
              </a:rPr>
              <a:t>Credit: </a:t>
            </a:r>
            <a:r>
              <a:rPr lang="en-US" sz="800">
                <a:solidFill>
                  <a:srgbClr val="000000"/>
                </a:solidFill>
                <a:cs typeface="Arial"/>
              </a:rPr>
              <a:t>M.A. Miller,</a:t>
            </a:r>
            <a:r>
              <a:rPr lang="en-US" sz="800">
                <a:latin typeface="Arial"/>
                <a:cs typeface="Arial"/>
              </a:rPr>
              <a:t> 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a:t>
            </a:r>
            <a:r>
              <a:rPr lang="en-US" sz="800">
                <a:solidFill>
                  <a:srgbClr val="000000"/>
                </a:solidFill>
                <a:cs typeface="Arial"/>
              </a:rPr>
              <a:t>, </a:t>
            </a:r>
            <a:r>
              <a:rPr lang="en-US" sz="800"/>
              <a:t> and </a:t>
            </a:r>
            <a:r>
              <a:rPr lang="en-US" sz="800">
                <a:hlinkClick r:id="rId22"/>
              </a:rPr>
              <a:t>Gernot Wagner</a:t>
            </a:r>
            <a:r>
              <a:rPr lang="en-US" sz="800"/>
              <a:t>. </a:t>
            </a:r>
            <a:r>
              <a:rPr lang="en-US" sz="800">
                <a:hlinkClick r:id="rId23"/>
              </a:rPr>
              <a:t>Share with attribution</a:t>
            </a:r>
            <a:r>
              <a:rPr lang="en-US" sz="800"/>
              <a:t>: </a:t>
            </a:r>
            <a:r>
              <a:rPr lang="en-US" sz="800" err="1"/>
              <a:t>Sayn</a:t>
            </a:r>
            <a:r>
              <a:rPr lang="en-US" sz="800"/>
              <a:t>-Wittgenstein </a:t>
            </a:r>
            <a:r>
              <a:rPr lang="en-US" sz="800" i="1"/>
              <a:t>et al., </a:t>
            </a:r>
            <a:r>
              <a:rPr lang="en-US" sz="800"/>
              <a:t>“</a:t>
            </a:r>
            <a:r>
              <a:rPr lang="en-US" sz="800">
                <a:hlinkClick r:id="rId24"/>
              </a:rPr>
              <a:t>Sustainable Proteins</a:t>
            </a:r>
            <a:r>
              <a:rPr lang="en-US" sz="800"/>
              <a:t>” (16 May 2025).</a:t>
            </a:r>
            <a:endParaRPr lang="en-US" sz="800">
              <a:solidFill>
                <a:srgbClr val="000000"/>
              </a:solidFill>
            </a:endParaRPr>
          </a:p>
        </p:txBody>
      </p:sp>
      <p:sp>
        <p:nvSpPr>
          <p:cNvPr id="73" name="Left Brace 72">
            <a:extLst>
              <a:ext uri="{FF2B5EF4-FFF2-40B4-BE49-F238E27FC236}">
                <a16:creationId xmlns:a16="http://schemas.microsoft.com/office/drawing/2014/main" id="{229478AD-0800-6497-180B-311EEC2F7716}"/>
              </a:ext>
            </a:extLst>
          </p:cNvPr>
          <p:cNvSpPr/>
          <p:nvPr/>
        </p:nvSpPr>
        <p:spPr bwMode="gray">
          <a:xfrm rot="16200000">
            <a:off x="4028270" y="1588124"/>
            <a:ext cx="327460" cy="3942886"/>
          </a:xfrm>
          <a:prstGeom prst="leftBrace">
            <a:avLst>
              <a:gd name="adj1" fmla="val 101413"/>
              <a:gd name="adj2" fmla="val 10993"/>
            </a:avLst>
          </a:prstGeom>
          <a:ln w="28575" cap="flat">
            <a:solidFill>
              <a:schemeClr val="accent5"/>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Left Brace 73">
            <a:extLst>
              <a:ext uri="{FF2B5EF4-FFF2-40B4-BE49-F238E27FC236}">
                <a16:creationId xmlns:a16="http://schemas.microsoft.com/office/drawing/2014/main" id="{FF1F0AF9-8BCC-4F59-8B83-4C409BB82447}"/>
              </a:ext>
            </a:extLst>
          </p:cNvPr>
          <p:cNvSpPr/>
          <p:nvPr/>
        </p:nvSpPr>
        <p:spPr bwMode="gray">
          <a:xfrm rot="16200000">
            <a:off x="6119894" y="1572965"/>
            <a:ext cx="327460" cy="3983930"/>
          </a:xfrm>
          <a:prstGeom prst="leftBrace">
            <a:avLst>
              <a:gd name="adj1" fmla="val 101413"/>
              <a:gd name="adj2" fmla="val 88830"/>
            </a:avLst>
          </a:prstGeom>
          <a:ln w="28575" cap="flat">
            <a:solidFill>
              <a:schemeClr val="accent6">
                <a:lumMod val="75000"/>
              </a:schemeClr>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76" name="Table 75">
            <a:extLst>
              <a:ext uri="{FF2B5EF4-FFF2-40B4-BE49-F238E27FC236}">
                <a16:creationId xmlns:a16="http://schemas.microsoft.com/office/drawing/2014/main" id="{A8225B93-8DFE-4F73-26D9-EF25E1E00A09}"/>
              </a:ext>
            </a:extLst>
          </p:cNvPr>
          <p:cNvGraphicFramePr>
            <a:graphicFrameLocks noGrp="1"/>
          </p:cNvGraphicFramePr>
          <p:nvPr>
            <p:extLst>
              <p:ext uri="{D42A27DB-BD31-4B8C-83A1-F6EECF244321}">
                <p14:modId xmlns:p14="http://schemas.microsoft.com/office/powerpoint/2010/main" val="457113881"/>
              </p:ext>
            </p:extLst>
          </p:nvPr>
        </p:nvGraphicFramePr>
        <p:xfrm>
          <a:off x="480059" y="3855184"/>
          <a:ext cx="5429139" cy="1653540"/>
        </p:xfrm>
        <a:graphic>
          <a:graphicData uri="http://schemas.openxmlformats.org/drawingml/2006/table">
            <a:tbl>
              <a:tblPr firstRow="1" bandRow="1">
                <a:tableStyleId>{2D5ABB26-0587-4C30-8999-92F81FD0307C}</a:tableStyleId>
              </a:tblPr>
              <a:tblGrid>
                <a:gridCol w="1100935">
                  <a:extLst>
                    <a:ext uri="{9D8B030D-6E8A-4147-A177-3AD203B41FA5}">
                      <a16:colId xmlns:a16="http://schemas.microsoft.com/office/drawing/2014/main" val="3247157915"/>
                    </a:ext>
                  </a:extLst>
                </a:gridCol>
                <a:gridCol w="4328204">
                  <a:extLst>
                    <a:ext uri="{9D8B030D-6E8A-4147-A177-3AD203B41FA5}">
                      <a16:colId xmlns:a16="http://schemas.microsoft.com/office/drawing/2014/main" val="3933564162"/>
                    </a:ext>
                  </a:extLst>
                </a:gridCol>
              </a:tblGrid>
              <a:tr h="199750">
                <a:tc gridSpan="2">
                  <a:txBody>
                    <a:bodyPr/>
                    <a:lstStyle/>
                    <a:p>
                      <a:pPr marL="0" indent="0" algn="ctr">
                        <a:buNone/>
                      </a:pPr>
                      <a:r>
                        <a:rPr lang="en-US" sz="1200" b="1" dirty="0">
                          <a:solidFill>
                            <a:schemeClr val="accent5">
                              <a:lumMod val="75000"/>
                            </a:schemeClr>
                          </a:solidFill>
                        </a:rPr>
                        <a:t>Conventional</a:t>
                      </a:r>
                      <a:r>
                        <a:rPr lang="en-US" sz="1200" b="1" baseline="0" dirty="0">
                          <a:solidFill>
                            <a:schemeClr val="accent5">
                              <a:lumMod val="75000"/>
                            </a:schemeClr>
                          </a:solidFill>
                        </a:rPr>
                        <a:t> animal</a:t>
                      </a:r>
                      <a:r>
                        <a:rPr lang="en-US" sz="1200" b="1" dirty="0">
                          <a:solidFill>
                            <a:schemeClr val="accent5">
                              <a:lumMod val="75000"/>
                            </a:schemeClr>
                          </a:solidFill>
                        </a:rPr>
                        <a:t> protein</a:t>
                      </a:r>
                    </a:p>
                  </a:txBody>
                  <a:tcPr>
                    <a:lnB w="38100" cap="flat" cmpd="sng" algn="ctr">
                      <a:solidFill>
                        <a:schemeClr val="accent5">
                          <a:lumMod val="75000"/>
                        </a:schemeClr>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539395553"/>
                  </a:ext>
                </a:extLst>
              </a:tr>
              <a:tr h="325820">
                <a:tc>
                  <a:txBody>
                    <a:bodyPr/>
                    <a:lstStyle/>
                    <a:p>
                      <a:pPr marL="0" indent="0">
                        <a:buNone/>
                      </a:pPr>
                      <a:r>
                        <a:rPr lang="en-US" sz="1200"/>
                        <a:t>Finance</a:t>
                      </a:r>
                    </a:p>
                  </a:txBody>
                  <a:tcPr>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lnB w="38100" cap="flat" cmpd="sng" algn="ctr">
                      <a:solidFill>
                        <a:schemeClr val="accent5">
                          <a:lumMod val="75000"/>
                        </a:schemeClr>
                      </a:solidFill>
                      <a:prstDash val="solid"/>
                      <a:round/>
                      <a:headEnd type="none" w="med" len="med"/>
                      <a:tailEnd type="none" w="med" len="med"/>
                    </a:lnB>
                    <a:noFill/>
                  </a:tcPr>
                </a:tc>
                <a:tc>
                  <a:txBody>
                    <a:bodyPr/>
                    <a:lstStyle/>
                    <a:p>
                      <a:pPr>
                        <a:spcBef>
                          <a:spcPts val="300"/>
                        </a:spcBef>
                      </a:pPr>
                      <a:r>
                        <a:rPr lang="en-US" sz="1050"/>
                        <a:t>Limiting land-use change is a problem/solution set affected mostly by policy change</a:t>
                      </a:r>
                    </a:p>
                    <a:p>
                      <a:pPr>
                        <a:spcBef>
                          <a:spcPts val="300"/>
                        </a:spcBef>
                      </a:pPr>
                      <a:r>
                        <a:rPr lang="en-US" sz="1050"/>
                        <a:t>Current finance flows to methane-abatement solutions meets 45% of projected need</a:t>
                      </a:r>
                    </a:p>
                  </a:txBody>
                  <a:tcPr>
                    <a:lnL w="38100" cap="flat" cmpd="sng" algn="ctr">
                      <a:solidFill>
                        <a:schemeClr val="accent5">
                          <a:lumMod val="75000"/>
                        </a:schemeClr>
                      </a:solidFill>
                      <a:prstDash val="solid"/>
                      <a:round/>
                      <a:headEnd type="none" w="med" len="med"/>
                      <a:tailEnd type="none" w="med" len="med"/>
                    </a:lnL>
                    <a:lnT w="38100" cap="flat" cmpd="sng" algn="ctr">
                      <a:solidFill>
                        <a:schemeClr val="accent5">
                          <a:lumMod val="75000"/>
                        </a:schemeClr>
                      </a:solidFill>
                      <a:prstDash val="solid"/>
                      <a:round/>
                      <a:headEnd type="none" w="med" len="med"/>
                      <a:tailEnd type="none" w="med" len="med"/>
                    </a:lnT>
                    <a:noFill/>
                  </a:tcPr>
                </a:tc>
                <a:extLst>
                  <a:ext uri="{0D108BD9-81ED-4DB2-BD59-A6C34878D82A}">
                    <a16:rowId xmlns:a16="http://schemas.microsoft.com/office/drawing/2014/main" val="2559513420"/>
                  </a:ext>
                </a:extLst>
              </a:tr>
              <a:tr h="168166">
                <a:tc>
                  <a:txBody>
                    <a:bodyPr/>
                    <a:lstStyle/>
                    <a:p>
                      <a:pPr marL="0" indent="0">
                        <a:buNone/>
                      </a:pPr>
                      <a:r>
                        <a:rPr lang="en-US" sz="1200"/>
                        <a:t>Policy</a:t>
                      </a:r>
                    </a:p>
                  </a:txBody>
                  <a:tcPr>
                    <a:lnR w="38100" cap="flat" cmpd="sng" algn="ctr">
                      <a:solidFill>
                        <a:schemeClr val="accent5">
                          <a:lumMod val="75000"/>
                        </a:schemeClr>
                      </a:solidFill>
                      <a:prstDash val="solid"/>
                      <a:round/>
                      <a:headEnd type="none" w="med" len="med"/>
                      <a:tailEnd type="none" w="med" len="med"/>
                    </a:lnR>
                    <a:lnT w="38100" cap="flat" cmpd="sng" algn="ctr">
                      <a:solidFill>
                        <a:schemeClr val="accent5">
                          <a:lumMod val="75000"/>
                        </a:schemeClr>
                      </a:solidFill>
                      <a:prstDash val="solid"/>
                      <a:round/>
                      <a:headEnd type="none" w="med" len="med"/>
                      <a:tailEnd type="none" w="med" len="med"/>
                    </a:lnT>
                    <a:noFill/>
                  </a:tcPr>
                </a:tc>
                <a:tc>
                  <a:txBody>
                    <a:bodyPr/>
                    <a:lstStyle/>
                    <a:p>
                      <a:pPr>
                        <a:spcBef>
                          <a:spcPts val="300"/>
                        </a:spcBef>
                      </a:pPr>
                      <a:r>
                        <a:rPr lang="en-US" sz="1050" dirty="0"/>
                        <a:t>158 countries have signed the Global Methane Pledge, with varied policy implementation</a:t>
                      </a:r>
                    </a:p>
                    <a:p>
                      <a:pPr marL="177800" lvl="0" indent="-177800">
                        <a:spcBef>
                          <a:spcPts val="300"/>
                        </a:spcBef>
                      </a:pPr>
                      <a:r>
                        <a:rPr lang="en-US" sz="1050" dirty="0"/>
                        <a:t>Case study: Brazil</a:t>
                      </a:r>
                    </a:p>
                  </a:txBody>
                  <a:tcPr>
                    <a:lnL w="38100" cap="flat" cmpd="sng" algn="ctr">
                      <a:solidFill>
                        <a:schemeClr val="accent5">
                          <a:lumMod val="75000"/>
                        </a:schemeClr>
                      </a:solidFill>
                      <a:prstDash val="solid"/>
                      <a:round/>
                      <a:headEnd type="none" w="med" len="med"/>
                      <a:tailEnd type="none" w="med" len="med"/>
                    </a:lnL>
                    <a:noFill/>
                  </a:tcPr>
                </a:tc>
                <a:extLst>
                  <a:ext uri="{0D108BD9-81ED-4DB2-BD59-A6C34878D82A}">
                    <a16:rowId xmlns:a16="http://schemas.microsoft.com/office/drawing/2014/main" val="2812680503"/>
                  </a:ext>
                </a:extLst>
              </a:tr>
            </a:tbl>
          </a:graphicData>
        </a:graphic>
      </p:graphicFrame>
      <p:graphicFrame>
        <p:nvGraphicFramePr>
          <p:cNvPr id="77" name="Table 76">
            <a:extLst>
              <a:ext uri="{FF2B5EF4-FFF2-40B4-BE49-F238E27FC236}">
                <a16:creationId xmlns:a16="http://schemas.microsoft.com/office/drawing/2014/main" id="{1EBB2BF4-6FFB-2ED0-4B0C-2890EBC7EF7A}"/>
              </a:ext>
            </a:extLst>
          </p:cNvPr>
          <p:cNvGraphicFramePr>
            <a:graphicFrameLocks noGrp="1"/>
          </p:cNvGraphicFramePr>
          <p:nvPr>
            <p:extLst>
              <p:ext uri="{D42A27DB-BD31-4B8C-83A1-F6EECF244321}">
                <p14:modId xmlns:p14="http://schemas.microsoft.com/office/powerpoint/2010/main" val="1444588475"/>
              </p:ext>
            </p:extLst>
          </p:nvPr>
        </p:nvGraphicFramePr>
        <p:xfrm>
          <a:off x="6092541" y="3853933"/>
          <a:ext cx="5280310" cy="1653540"/>
        </p:xfrm>
        <a:graphic>
          <a:graphicData uri="http://schemas.openxmlformats.org/drawingml/2006/table">
            <a:tbl>
              <a:tblPr firstRow="1" bandRow="1">
                <a:tableStyleId>{2D5ABB26-0587-4C30-8999-92F81FD0307C}</a:tableStyleId>
              </a:tblPr>
              <a:tblGrid>
                <a:gridCol w="853992">
                  <a:extLst>
                    <a:ext uri="{9D8B030D-6E8A-4147-A177-3AD203B41FA5}">
                      <a16:colId xmlns:a16="http://schemas.microsoft.com/office/drawing/2014/main" val="3247157915"/>
                    </a:ext>
                  </a:extLst>
                </a:gridCol>
                <a:gridCol w="4426318">
                  <a:extLst>
                    <a:ext uri="{9D8B030D-6E8A-4147-A177-3AD203B41FA5}">
                      <a16:colId xmlns:a16="http://schemas.microsoft.com/office/drawing/2014/main" val="3933564162"/>
                    </a:ext>
                  </a:extLst>
                </a:gridCol>
              </a:tblGrid>
              <a:tr h="134509">
                <a:tc gridSpan="2">
                  <a:txBody>
                    <a:bodyPr/>
                    <a:lstStyle/>
                    <a:p>
                      <a:pPr marL="0" indent="0" algn="ctr">
                        <a:buNone/>
                      </a:pPr>
                      <a:r>
                        <a:rPr lang="en-US" sz="1200" b="1">
                          <a:solidFill>
                            <a:schemeClr val="accent6">
                              <a:lumMod val="75000"/>
                            </a:schemeClr>
                          </a:solidFill>
                        </a:rPr>
                        <a:t>Alternative protein</a:t>
                      </a:r>
                    </a:p>
                  </a:txBody>
                  <a:tcPr>
                    <a:lnB w="38100" cap="flat" cmpd="sng" algn="ctr">
                      <a:solidFill>
                        <a:schemeClr val="accent6">
                          <a:lumMod val="50000"/>
                        </a:schemeClr>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539395553"/>
                  </a:ext>
                </a:extLst>
              </a:tr>
              <a:tr h="279551">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200"/>
                        <a:t>Finance</a:t>
                      </a:r>
                    </a:p>
                  </a:txBody>
                  <a:tcPr>
                    <a:lnR w="381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a:spcBef>
                          <a:spcPts val="300"/>
                        </a:spcBef>
                      </a:pPr>
                      <a:r>
                        <a:rPr lang="en-US" sz="1050"/>
                        <a:t>Alternative protein finance grew significantly from 2014 to 2021 but has since slowed with </a:t>
                      </a:r>
                      <a:r>
                        <a:rPr lang="en-US" sz="1050" b="0"/>
                        <a:t>negative incremental investment annually</a:t>
                      </a:r>
                    </a:p>
                    <a:p>
                      <a:pPr>
                        <a:spcBef>
                          <a:spcPts val="300"/>
                        </a:spcBef>
                      </a:pPr>
                      <a:r>
                        <a:rPr lang="en-US" sz="1050"/>
                        <a:t>Corporate investment in alternative protein is concentrated in R&amp;D and manufacturing</a:t>
                      </a:r>
                    </a:p>
                  </a:txBody>
                  <a:tcPr>
                    <a:lnL w="38100" cap="flat" cmpd="sng" algn="ctr">
                      <a:solidFill>
                        <a:schemeClr val="accent6">
                          <a:lumMod val="50000"/>
                        </a:schemeClr>
                      </a:solidFill>
                      <a:prstDash val="solid"/>
                      <a:round/>
                      <a:headEnd type="none" w="med" len="med"/>
                      <a:tailEnd type="none" w="med" len="med"/>
                    </a:lnL>
                    <a:lnT w="38100" cap="flat" cmpd="sng" algn="ctr">
                      <a:solidFill>
                        <a:schemeClr val="accent6">
                          <a:lumMod val="50000"/>
                        </a:schemeClr>
                      </a:solidFill>
                      <a:prstDash val="solid"/>
                      <a:round/>
                      <a:headEnd type="none" w="med" len="med"/>
                      <a:tailEnd type="none" w="med" len="med"/>
                    </a:lnT>
                    <a:noFill/>
                  </a:tcPr>
                </a:tc>
                <a:extLst>
                  <a:ext uri="{0D108BD9-81ED-4DB2-BD59-A6C34878D82A}">
                    <a16:rowId xmlns:a16="http://schemas.microsoft.com/office/drawing/2014/main" val="2559513420"/>
                  </a:ext>
                </a:extLst>
              </a:tr>
              <a:tr h="0">
                <a:tc>
                  <a:txBody>
                    <a:bodyPr/>
                    <a:lstStyle/>
                    <a:p>
                      <a:pPr marL="0" indent="0">
                        <a:buNone/>
                      </a:pPr>
                      <a:r>
                        <a:rPr lang="en-US" sz="1200"/>
                        <a:t>Policy</a:t>
                      </a:r>
                    </a:p>
                  </a:txBody>
                  <a:tcPr>
                    <a:lnR w="381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noFill/>
                  </a:tcPr>
                </a:tc>
                <a:tc>
                  <a:txBody>
                    <a:bodyPr/>
                    <a:lstStyle/>
                    <a:p>
                      <a:pPr>
                        <a:spcBef>
                          <a:spcPts val="300"/>
                        </a:spcBef>
                      </a:pPr>
                      <a:r>
                        <a:rPr lang="en-US" sz="1050"/>
                        <a:t>Inconsistent policies, subsidies, and lobbying remain important barriers for the protein transition</a:t>
                      </a:r>
                    </a:p>
                    <a:p>
                      <a:pPr marL="177800" lvl="0" indent="-177800">
                        <a:spcBef>
                          <a:spcPts val="300"/>
                        </a:spcBef>
                      </a:pPr>
                      <a:r>
                        <a:rPr lang="en-US" sz="1050"/>
                        <a:t>Case study: Denmark, Singapore</a:t>
                      </a:r>
                    </a:p>
                  </a:txBody>
                  <a:tcPr>
                    <a:lnL w="38100" cap="flat" cmpd="sng" algn="ctr">
                      <a:solidFill>
                        <a:schemeClr val="accent6">
                          <a:lumMod val="50000"/>
                        </a:schemeClr>
                      </a:solidFill>
                      <a:prstDash val="solid"/>
                      <a:round/>
                      <a:headEnd type="none" w="med" len="med"/>
                      <a:tailEnd type="none" w="med" len="med"/>
                    </a:lnL>
                    <a:noFill/>
                  </a:tcPr>
                </a:tc>
                <a:extLst>
                  <a:ext uri="{0D108BD9-81ED-4DB2-BD59-A6C34878D82A}">
                    <a16:rowId xmlns:a16="http://schemas.microsoft.com/office/drawing/2014/main" val="2812680503"/>
                  </a:ext>
                </a:extLst>
              </a:tr>
            </a:tbl>
          </a:graphicData>
        </a:graphic>
      </p:graphicFrame>
      <p:sp>
        <p:nvSpPr>
          <p:cNvPr id="78" name="Chevron 77">
            <a:extLst>
              <a:ext uri="{FF2B5EF4-FFF2-40B4-BE49-F238E27FC236}">
                <a16:creationId xmlns:a16="http://schemas.microsoft.com/office/drawing/2014/main" id="{D85AE782-1505-D6FC-C7C7-2F155E505D15}"/>
              </a:ext>
            </a:extLst>
          </p:cNvPr>
          <p:cNvSpPr/>
          <p:nvPr/>
        </p:nvSpPr>
        <p:spPr bwMode="gray">
          <a:xfrm>
            <a:off x="1655073" y="25336"/>
            <a:ext cx="427954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Food System: Conventional* &amp; Alternative</a:t>
            </a:r>
          </a:p>
        </p:txBody>
      </p:sp>
      <p:grpSp>
        <p:nvGrpSpPr>
          <p:cNvPr id="80" name="Group 79">
            <a:extLst>
              <a:ext uri="{FF2B5EF4-FFF2-40B4-BE49-F238E27FC236}">
                <a16:creationId xmlns:a16="http://schemas.microsoft.com/office/drawing/2014/main" id="{00D5CE29-82A7-655A-B8CA-A8EE0C292BA4}"/>
              </a:ext>
            </a:extLst>
          </p:cNvPr>
          <p:cNvGrpSpPr>
            <a:grpSpLocks noChangeAspect="1"/>
          </p:cNvGrpSpPr>
          <p:nvPr/>
        </p:nvGrpSpPr>
        <p:grpSpPr>
          <a:xfrm>
            <a:off x="6730106" y="1792421"/>
            <a:ext cx="881260" cy="418002"/>
            <a:chOff x="6434346" y="2152219"/>
            <a:chExt cx="3603270" cy="1709116"/>
          </a:xfrm>
        </p:grpSpPr>
        <p:pic>
          <p:nvPicPr>
            <p:cNvPr id="81" name="Picture 80" descr="A black background with a black square&#10;&#10;Description automatically generated with medium confidence">
              <a:extLst>
                <a:ext uri="{FF2B5EF4-FFF2-40B4-BE49-F238E27FC236}">
                  <a16:creationId xmlns:a16="http://schemas.microsoft.com/office/drawing/2014/main" id="{B35B29C1-6578-E68E-D55B-03406ABDB8AA}"/>
                </a:ext>
              </a:extLst>
            </p:cNvPr>
            <p:cNvPicPr>
              <a:picLocks noChangeAspect="1"/>
            </p:cNvPicPr>
            <p:nvPr/>
          </p:nvPicPr>
          <p:blipFill>
            <a:blip r:embed="rId25" cstate="print">
              <a:extLst>
                <a:ext uri="{28A0092B-C50C-407E-A947-70E740481C1C}">
                  <a14:useLocalDpi xmlns:a14="http://schemas.microsoft.com/office/drawing/2010/main"/>
                </a:ext>
              </a:extLst>
            </a:blip>
            <a:srcRect/>
            <a:stretch/>
          </p:blipFill>
          <p:spPr>
            <a:xfrm>
              <a:off x="9487237" y="2152219"/>
              <a:ext cx="550379" cy="1707933"/>
            </a:xfrm>
            <a:prstGeom prst="rect">
              <a:avLst/>
            </a:prstGeom>
          </p:spPr>
        </p:pic>
        <p:grpSp>
          <p:nvGrpSpPr>
            <p:cNvPr id="82" name="Group 81">
              <a:extLst>
                <a:ext uri="{FF2B5EF4-FFF2-40B4-BE49-F238E27FC236}">
                  <a16:creationId xmlns:a16="http://schemas.microsoft.com/office/drawing/2014/main" id="{8A177316-E1DD-F69F-C94A-373A73F0892D}"/>
                </a:ext>
              </a:extLst>
            </p:cNvPr>
            <p:cNvGrpSpPr>
              <a:grpSpLocks noChangeAspect="1"/>
            </p:cNvGrpSpPr>
            <p:nvPr/>
          </p:nvGrpSpPr>
          <p:grpSpPr>
            <a:xfrm>
              <a:off x="7771034" y="2153402"/>
              <a:ext cx="1716204" cy="1707933"/>
              <a:chOff x="4644205" y="2236302"/>
              <a:chExt cx="1716204" cy="1707933"/>
            </a:xfrm>
          </p:grpSpPr>
          <p:sp>
            <p:nvSpPr>
              <p:cNvPr id="84" name="Oval 83">
                <a:extLst>
                  <a:ext uri="{FF2B5EF4-FFF2-40B4-BE49-F238E27FC236}">
                    <a16:creationId xmlns:a16="http://schemas.microsoft.com/office/drawing/2014/main" id="{DD67CC85-70B8-5ABA-1780-4DE13985B4C1}"/>
                  </a:ext>
                </a:extLst>
              </p:cNvPr>
              <p:cNvSpPr/>
              <p:nvPr/>
            </p:nvSpPr>
            <p:spPr bwMode="gray">
              <a:xfrm>
                <a:off x="4703520" y="2290166"/>
                <a:ext cx="1597573" cy="160020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pic>
            <p:nvPicPr>
              <p:cNvPr id="85" name="Picture 84" descr="A black background with a black square&#10;&#10;Description automatically generated with medium confidence">
                <a:extLst>
                  <a:ext uri="{FF2B5EF4-FFF2-40B4-BE49-F238E27FC236}">
                    <a16:creationId xmlns:a16="http://schemas.microsoft.com/office/drawing/2014/main" id="{F580071D-82C3-2B5D-07B4-F51BA1C1EBF6}"/>
                  </a:ext>
                </a:extLst>
              </p:cNvPr>
              <p:cNvPicPr>
                <a:picLocks noChangeAspect="1"/>
              </p:cNvPicPr>
              <p:nvPr/>
            </p:nvPicPr>
            <p:blipFill>
              <a:blip r:embed="rId26" cstate="print">
                <a:duotone>
                  <a:prstClr val="black"/>
                  <a:srgbClr val="0F442E">
                    <a:tint val="45000"/>
                    <a:satMod val="400000"/>
                  </a:srgbClr>
                </a:duotone>
                <a:extLst>
                  <a:ext uri="{28A0092B-C50C-407E-A947-70E740481C1C}">
                    <a14:useLocalDpi xmlns:a14="http://schemas.microsoft.com/office/drawing/2010/main"/>
                  </a:ext>
                </a:extLst>
              </a:blip>
              <a:srcRect/>
              <a:stretch/>
            </p:blipFill>
            <p:spPr>
              <a:xfrm>
                <a:off x="4644205" y="2236302"/>
                <a:ext cx="1716204" cy="1707933"/>
              </a:xfrm>
              <a:prstGeom prst="rect">
                <a:avLst/>
              </a:prstGeom>
            </p:spPr>
          </p:pic>
        </p:grpSp>
        <p:pic>
          <p:nvPicPr>
            <p:cNvPr id="83" name="Picture 82" descr="A black background with a black square&#10;&#10;Description automatically generated with medium confidence">
              <a:extLst>
                <a:ext uri="{FF2B5EF4-FFF2-40B4-BE49-F238E27FC236}">
                  <a16:creationId xmlns:a16="http://schemas.microsoft.com/office/drawing/2014/main" id="{543E76AC-3213-6838-D383-DD2A089E0498}"/>
                </a:ext>
              </a:extLst>
            </p:cNvPr>
            <p:cNvPicPr>
              <a:picLocks noChangeAspect="1"/>
            </p:cNvPicPr>
            <p:nvPr/>
          </p:nvPicPr>
          <p:blipFill>
            <a:blip r:embed="rId27" cstate="print">
              <a:grayscl/>
              <a:extLst>
                <a:ext uri="{28A0092B-C50C-407E-A947-70E740481C1C}">
                  <a14:useLocalDpi xmlns:a14="http://schemas.microsoft.com/office/drawing/2010/main"/>
                </a:ext>
              </a:extLst>
            </a:blip>
            <a:srcRect/>
            <a:stretch/>
          </p:blipFill>
          <p:spPr>
            <a:xfrm>
              <a:off x="6434346" y="2334960"/>
              <a:ext cx="1366345" cy="1337377"/>
            </a:xfrm>
            <a:prstGeom prst="rect">
              <a:avLst/>
            </a:prstGeom>
          </p:spPr>
        </p:pic>
      </p:grpSp>
      <p:cxnSp>
        <p:nvCxnSpPr>
          <p:cNvPr id="6" name="btfpColumnHeaderBoxLine223027">
            <a:extLst>
              <a:ext uri="{FF2B5EF4-FFF2-40B4-BE49-F238E27FC236}">
                <a16:creationId xmlns:a16="http://schemas.microsoft.com/office/drawing/2014/main" id="{D1BBB1A6-66C8-AC40-0DE2-F3F0798356DC}"/>
              </a:ext>
            </a:extLst>
          </p:cNvPr>
          <p:cNvCxnSpPr>
            <a:cxnSpLocks/>
          </p:cNvCxnSpPr>
          <p:nvPr/>
        </p:nvCxnSpPr>
        <p:spPr bwMode="gray">
          <a:xfrm>
            <a:off x="330198" y="1531836"/>
            <a:ext cx="1104265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11600833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35ADD-58F2-172D-21ED-09F9A5AF5B77}"/>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78C2357-FD1A-ED8E-281E-D95EB7196040}"/>
              </a:ext>
            </a:extLst>
          </p:cNvPr>
          <p:cNvGraphicFramePr>
            <a:graphicFrameLocks noChangeAspect="1"/>
          </p:cNvGraphicFramePr>
          <p:nvPr>
            <p:custDataLst>
              <p:tags r:id="rId3"/>
            </p:custDataLst>
            <p:extLst>
              <p:ext uri="{D42A27DB-BD31-4B8C-83A1-F6EECF244321}">
                <p14:modId xmlns:p14="http://schemas.microsoft.com/office/powerpoint/2010/main" val="30569797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254" name="think-cell Slide" r:id="rId32" imgW="592" imgH="591" progId="TCLayout.ActiveDocument.1">
                  <p:embed/>
                </p:oleObj>
              </mc:Choice>
              <mc:Fallback>
                <p:oleObj name="think-cell Slide" r:id="rId32" imgW="592" imgH="591" progId="TCLayout.ActiveDocument.1">
                  <p:embed/>
                  <p:pic>
                    <p:nvPicPr>
                      <p:cNvPr id="5" name="think-cell data - do not delete" hidden="1">
                        <a:extLst>
                          <a:ext uri="{FF2B5EF4-FFF2-40B4-BE49-F238E27FC236}">
                            <a16:creationId xmlns:a16="http://schemas.microsoft.com/office/drawing/2014/main" id="{378C2357-FD1A-ED8E-281E-D95EB7196040}"/>
                          </a:ext>
                        </a:extLst>
                      </p:cNvPr>
                      <p:cNvPicPr/>
                      <p:nvPr/>
                    </p:nvPicPr>
                    <p:blipFill>
                      <a:blip r:embed="rId33"/>
                      <a:stretch>
                        <a:fillRect/>
                      </a:stretch>
                    </p:blipFill>
                    <p:spPr>
                      <a:xfrm>
                        <a:off x="1588" y="1588"/>
                        <a:ext cx="1588" cy="1588"/>
                      </a:xfrm>
                      <a:prstGeom prst="rect">
                        <a:avLst/>
                      </a:prstGeom>
                    </p:spPr>
                  </p:pic>
                </p:oleObj>
              </mc:Fallback>
            </mc:AlternateContent>
          </a:graphicData>
        </a:graphic>
      </p:graphicFrame>
      <p:sp>
        <p:nvSpPr>
          <p:cNvPr id="22" name="Right Triangle 21">
            <a:extLst>
              <a:ext uri="{FF2B5EF4-FFF2-40B4-BE49-F238E27FC236}">
                <a16:creationId xmlns:a16="http://schemas.microsoft.com/office/drawing/2014/main" id="{F1BDBB80-EA3B-677A-E431-FEE2A38FAB88}"/>
              </a:ext>
            </a:extLst>
          </p:cNvPr>
          <p:cNvSpPr/>
          <p:nvPr/>
        </p:nvSpPr>
        <p:spPr bwMode="gray">
          <a:xfrm rot="5400000" flipH="1" flipV="1">
            <a:off x="1249256" y="3033680"/>
            <a:ext cx="2118021" cy="2064471"/>
          </a:xfrm>
          <a:prstGeom prst="rtTriangle">
            <a:avLst/>
          </a:prstGeom>
          <a:no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9" name="Right Triangle 48">
            <a:extLst>
              <a:ext uri="{FF2B5EF4-FFF2-40B4-BE49-F238E27FC236}">
                <a16:creationId xmlns:a16="http://schemas.microsoft.com/office/drawing/2014/main" id="{423B4680-021E-F155-CAAF-EE121AFB463E}"/>
              </a:ext>
            </a:extLst>
          </p:cNvPr>
          <p:cNvSpPr/>
          <p:nvPr/>
        </p:nvSpPr>
        <p:spPr bwMode="gray">
          <a:xfrm rot="5400000" flipH="1">
            <a:off x="3682456" y="2702723"/>
            <a:ext cx="2449013" cy="2395392"/>
          </a:xfrm>
          <a:prstGeom prst="rtTriangle">
            <a:avLst/>
          </a:prstGeom>
          <a:no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4" name="btfpColumnHeaderBoxText223027">
            <a:extLst>
              <a:ext uri="{FF2B5EF4-FFF2-40B4-BE49-F238E27FC236}">
                <a16:creationId xmlns:a16="http://schemas.microsoft.com/office/drawing/2014/main" id="{9A5DC326-3453-0366-BFA8-15A11649A053}"/>
              </a:ext>
            </a:extLst>
          </p:cNvPr>
          <p:cNvSpPr txBox="1"/>
          <p:nvPr/>
        </p:nvSpPr>
        <p:spPr bwMode="gray">
          <a:xfrm>
            <a:off x="330199" y="1474230"/>
            <a:ext cx="10544630" cy="318997"/>
          </a:xfrm>
          <a:prstGeom prst="rect">
            <a:avLst/>
          </a:prstGeom>
          <a:noFill/>
        </p:spPr>
        <p:txBody>
          <a:bodyPr vert="horz" wrap="square" lIns="36036" tIns="36036" rIns="36036" bIns="36036" rtlCol="0" anchor="b">
            <a:spAutoFit/>
          </a:bodyPr>
          <a:lstStyle/>
          <a:p>
            <a:pPr marL="0" indent="0">
              <a:spcBef>
                <a:spcPts val="0"/>
              </a:spcBef>
              <a:buNone/>
            </a:pPr>
            <a:r>
              <a:rPr lang="en-US" sz="1600" b="1" i="0">
                <a:solidFill>
                  <a:srgbClr val="000000"/>
                </a:solidFill>
                <a:effectLst/>
                <a:latin typeface="Arial"/>
                <a:cs typeface="Arial"/>
              </a:rPr>
              <a:t>2019/2020 average funding vs. total investment gap under different scenarios, $</a:t>
            </a:r>
            <a:r>
              <a:rPr lang="en-US" sz="1600" b="1">
                <a:solidFill>
                  <a:srgbClr val="000000"/>
                </a:solidFill>
                <a:latin typeface="Arial"/>
                <a:cs typeface="Arial"/>
              </a:rPr>
              <a:t> billions</a:t>
            </a:r>
            <a:r>
              <a:rPr lang="en-US" sz="1600" b="1" i="0">
                <a:solidFill>
                  <a:srgbClr val="000000"/>
                </a:solidFill>
                <a:effectLst/>
                <a:latin typeface="Arial"/>
                <a:cs typeface="Arial"/>
              </a:rPr>
              <a:t> </a:t>
            </a:r>
          </a:p>
        </p:txBody>
      </p:sp>
      <p:sp>
        <p:nvSpPr>
          <p:cNvPr id="4" name="Title 3">
            <a:extLst>
              <a:ext uri="{FF2B5EF4-FFF2-40B4-BE49-F238E27FC236}">
                <a16:creationId xmlns:a16="http://schemas.microsoft.com/office/drawing/2014/main" id="{03307FD4-61A6-E4BF-BBD1-AA8F8BF45739}"/>
              </a:ext>
            </a:extLst>
          </p:cNvPr>
          <p:cNvSpPr>
            <a:spLocks noGrp="1"/>
          </p:cNvSpPr>
          <p:nvPr>
            <p:ph type="title"/>
          </p:nvPr>
        </p:nvSpPr>
        <p:spPr>
          <a:xfrm>
            <a:off x="330199" y="523318"/>
            <a:ext cx="11654483" cy="882788"/>
          </a:xfrm>
        </p:spPr>
        <p:txBody>
          <a:bodyPr vert="horz">
            <a:noAutofit/>
          </a:bodyPr>
          <a:lstStyle/>
          <a:p>
            <a:r>
              <a:rPr lang="en-US"/>
              <a:t>Food systems are significantly underinvested as a sector, with only 3% of total global climate finance flows despite 34% of emissions</a:t>
            </a:r>
          </a:p>
        </p:txBody>
      </p:sp>
      <p:sp>
        <p:nvSpPr>
          <p:cNvPr id="2" name="btfpNotesBox292759">
            <a:extLst>
              <a:ext uri="{FF2B5EF4-FFF2-40B4-BE49-F238E27FC236}">
                <a16:creationId xmlns:a16="http://schemas.microsoft.com/office/drawing/2014/main" id="{2EB9E538-1C2B-C2FA-1154-769A81D4985A}"/>
              </a:ext>
            </a:extLst>
          </p:cNvPr>
          <p:cNvSpPr txBox="1"/>
          <p:nvPr>
            <p:custDataLst>
              <p:tags r:id="rId4"/>
            </p:custDataLst>
          </p:nvPr>
        </p:nvSpPr>
        <p:spPr bwMode="gray">
          <a:xfrm>
            <a:off x="330199" y="6542199"/>
            <a:ext cx="9132456"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 Climate Policy Initiative, </a:t>
            </a:r>
            <a:r>
              <a:rPr lang="en-US" sz="800">
                <a:solidFill>
                  <a:srgbClr val="000000"/>
                </a:solidFill>
                <a:hlinkClick r:id="rId34"/>
              </a:rPr>
              <a:t>Landscape of Climate Finance for </a:t>
            </a:r>
            <a:r>
              <a:rPr lang="en-US" sz="800" err="1">
                <a:solidFill>
                  <a:srgbClr val="000000"/>
                </a:solidFill>
                <a:hlinkClick r:id="rId34"/>
              </a:rPr>
              <a:t>Agrifood</a:t>
            </a:r>
            <a:r>
              <a:rPr lang="en-US" sz="800">
                <a:solidFill>
                  <a:srgbClr val="000000"/>
                </a:solidFill>
                <a:hlinkClick r:id="rId34"/>
              </a:rPr>
              <a:t> Systems</a:t>
            </a:r>
            <a:r>
              <a:rPr lang="en-US" sz="800">
                <a:solidFill>
                  <a:srgbClr val="000000"/>
                </a:solidFill>
              </a:rPr>
              <a:t> (2023).</a:t>
            </a:r>
          </a:p>
          <a:p>
            <a:r>
              <a:rPr lang="en-US" sz="800">
                <a:solidFill>
                  <a:srgbClr val="000000"/>
                </a:solidFill>
              </a:rPr>
              <a:t>Credit: </a:t>
            </a:r>
            <a:r>
              <a:rPr lang="en-US" sz="800">
                <a:solidFill>
                  <a:srgbClr val="000000"/>
                </a:solidFill>
                <a:cs typeface="Arial"/>
              </a:rPr>
              <a:t>M.A. Miller, Elizabeth Robertson, </a:t>
            </a:r>
            <a:r>
              <a:rPr lang="en-US" sz="800">
                <a:latin typeface="Arial"/>
                <a:cs typeface="Arial"/>
              </a:rPr>
              <a:t>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a:t>
            </a:r>
            <a:r>
              <a:rPr lang="en-US" sz="800">
                <a:solidFill>
                  <a:srgbClr val="000000"/>
                </a:solidFill>
                <a:cs typeface="Arial"/>
              </a:rPr>
              <a:t>, </a:t>
            </a:r>
            <a:r>
              <a:rPr lang="en-US" sz="800"/>
              <a:t> and </a:t>
            </a:r>
            <a:r>
              <a:rPr lang="en-US" sz="800">
                <a:hlinkClick r:id="rId35"/>
              </a:rPr>
              <a:t>Gernot Wagner</a:t>
            </a:r>
            <a:r>
              <a:rPr lang="en-US" sz="800"/>
              <a:t>. </a:t>
            </a:r>
            <a:r>
              <a:rPr lang="en-US" sz="800">
                <a:hlinkClick r:id="rId36"/>
              </a:rPr>
              <a:t>Share with attribution</a:t>
            </a:r>
            <a:r>
              <a:rPr lang="en-US" sz="800"/>
              <a:t>: </a:t>
            </a:r>
            <a:r>
              <a:rPr lang="en-US" sz="800" err="1"/>
              <a:t>Sayn</a:t>
            </a:r>
            <a:r>
              <a:rPr lang="en-US" sz="800"/>
              <a:t>-Wittgenstein </a:t>
            </a:r>
            <a:r>
              <a:rPr lang="en-US" sz="800" i="1"/>
              <a:t>et al., </a:t>
            </a:r>
            <a:r>
              <a:rPr lang="en-US" sz="800"/>
              <a:t>“</a:t>
            </a:r>
            <a:r>
              <a:rPr lang="en-US" sz="800">
                <a:hlinkClick r:id="rId37"/>
              </a:rPr>
              <a:t>Sustainable Proteins</a:t>
            </a:r>
            <a:r>
              <a:rPr lang="en-US" sz="800"/>
              <a:t>” (16 May 2025).</a:t>
            </a:r>
            <a:endParaRPr lang="en-US" sz="800">
              <a:solidFill>
                <a:srgbClr val="000000"/>
              </a:solidFill>
            </a:endParaRPr>
          </a:p>
        </p:txBody>
      </p:sp>
      <p:sp>
        <p:nvSpPr>
          <p:cNvPr id="16" name="TextBox 15">
            <a:extLst>
              <a:ext uri="{FF2B5EF4-FFF2-40B4-BE49-F238E27FC236}">
                <a16:creationId xmlns:a16="http://schemas.microsoft.com/office/drawing/2014/main" id="{E6357256-CB77-49F3-1852-AEAC042AAFBD}"/>
              </a:ext>
            </a:extLst>
          </p:cNvPr>
          <p:cNvSpPr txBox="1"/>
          <p:nvPr/>
        </p:nvSpPr>
        <p:spPr bwMode="gray">
          <a:xfrm>
            <a:off x="9316229" y="1554480"/>
            <a:ext cx="2523588" cy="4408899"/>
          </a:xfrm>
          <a:prstGeom prst="rect">
            <a:avLst/>
          </a:prstGeom>
          <a:solidFill>
            <a:srgbClr val="E3E8EE"/>
          </a:solidFill>
        </p:spPr>
        <p:txBody>
          <a:bodyPr wrap="square" lIns="137160" tIns="137160" rIns="274320" bIns="137160" rtlCol="0" anchor="t">
            <a:spAutoFit/>
          </a:bodyPr>
          <a:lstStyle/>
          <a:p>
            <a:pPr marL="0" indent="0">
              <a:spcBef>
                <a:spcPts val="600"/>
              </a:spcBef>
              <a:spcAft>
                <a:spcPts val="600"/>
              </a:spcAft>
              <a:buNone/>
            </a:pPr>
            <a:r>
              <a:rPr lang="en-US" sz="1250" b="1"/>
              <a:t>Observations</a:t>
            </a:r>
          </a:p>
          <a:p>
            <a:pPr marL="171450" indent="-171450">
              <a:spcBef>
                <a:spcPts val="600"/>
              </a:spcBef>
              <a:buFont typeface="Arial" panose="020B0604020202020204" pitchFamily="34" charset="0"/>
              <a:buChar char="•"/>
            </a:pPr>
            <a:r>
              <a:rPr lang="en-US" sz="1050"/>
              <a:t>To achieve conservative needs for climate transition, </a:t>
            </a:r>
            <a:r>
              <a:rPr lang="en-US" sz="1050" b="1"/>
              <a:t>climate finance for </a:t>
            </a:r>
            <a:r>
              <a:rPr lang="en-US" sz="1050" b="1" err="1"/>
              <a:t>agrifood</a:t>
            </a:r>
            <a:r>
              <a:rPr lang="en-US" sz="1050" b="1"/>
              <a:t> systems needs to increase by 7x.</a:t>
            </a:r>
          </a:p>
          <a:p>
            <a:pPr marL="171450" indent="-171450">
              <a:spcBef>
                <a:spcPts val="600"/>
              </a:spcBef>
              <a:buFont typeface="Arial" panose="020B0604020202020204" pitchFamily="34" charset="0"/>
              <a:buChar char="•"/>
            </a:pPr>
            <a:r>
              <a:rPr lang="en-US" sz="1050"/>
              <a:t>In the 2019-2020 period, </a:t>
            </a:r>
            <a:r>
              <a:rPr lang="en-US" sz="1050" b="1"/>
              <a:t>only 20% of dollars invested in </a:t>
            </a:r>
            <a:r>
              <a:rPr lang="en-US" sz="1050" b="1" err="1"/>
              <a:t>agrifood</a:t>
            </a:r>
            <a:r>
              <a:rPr lang="en-US" sz="1050" b="1"/>
              <a:t> tech </a:t>
            </a:r>
            <a:r>
              <a:rPr lang="en-US" sz="1050"/>
              <a:t>were directed towards companies focused on climate change solutions.</a:t>
            </a:r>
          </a:p>
          <a:p>
            <a:pPr marL="171450" indent="-171450">
              <a:spcBef>
                <a:spcPts val="600"/>
              </a:spcBef>
              <a:buFont typeface="Arial" panose="020B0604020202020204" pitchFamily="34" charset="0"/>
              <a:buChar char="•"/>
            </a:pPr>
            <a:r>
              <a:rPr lang="en-US" sz="1050"/>
              <a:t>Partly repurposing public subsidies to agriculture and fisheries — most of which support harmful practices — could open up to $670 billion to boost climate interventions.</a:t>
            </a:r>
          </a:p>
          <a:p>
            <a:pPr marL="171450" indent="-171450">
              <a:spcBef>
                <a:spcPts val="600"/>
              </a:spcBef>
              <a:buFont typeface="Arial" panose="020B0604020202020204" pitchFamily="34" charset="0"/>
              <a:buChar char="•"/>
            </a:pPr>
            <a:r>
              <a:rPr lang="en-US" sz="1050"/>
              <a:t>Upstream and downstream agro-industries received a low proportion of project-level finance flowing to agriculture, leaving potential capacity weaknesses at either end of the supply chain.</a:t>
            </a:r>
          </a:p>
        </p:txBody>
      </p:sp>
      <p:graphicFrame>
        <p:nvGraphicFramePr>
          <p:cNvPr id="25" name="Chart 24">
            <a:extLst>
              <a:ext uri="{FF2B5EF4-FFF2-40B4-BE49-F238E27FC236}">
                <a16:creationId xmlns:a16="http://schemas.microsoft.com/office/drawing/2014/main" id="{662723CC-F06F-CC2D-506E-97F5550D47A3}"/>
              </a:ext>
            </a:extLst>
          </p:cNvPr>
          <p:cNvGraphicFramePr/>
          <p:nvPr>
            <p:custDataLst>
              <p:tags r:id="rId5"/>
            </p:custDataLst>
            <p:extLst>
              <p:ext uri="{D42A27DB-BD31-4B8C-83A1-F6EECF244321}">
                <p14:modId xmlns:p14="http://schemas.microsoft.com/office/powerpoint/2010/main" val="620200552"/>
              </p:ext>
            </p:extLst>
          </p:nvPr>
        </p:nvGraphicFramePr>
        <p:xfrm>
          <a:off x="-133350" y="2406650"/>
          <a:ext cx="2484438" cy="2963863"/>
        </p:xfrm>
        <a:graphic>
          <a:graphicData uri="http://schemas.openxmlformats.org/drawingml/2006/chart">
            <c:chart xmlns:c="http://schemas.openxmlformats.org/drawingml/2006/chart" xmlns:r="http://schemas.openxmlformats.org/officeDocument/2006/relationships" r:id="rId38"/>
          </a:graphicData>
        </a:graphic>
      </p:graphicFrame>
      <p:cxnSp>
        <p:nvCxnSpPr>
          <p:cNvPr id="202" name="Straight Connector 201">
            <a:extLst>
              <a:ext uri="{FF2B5EF4-FFF2-40B4-BE49-F238E27FC236}">
                <a16:creationId xmlns:a16="http://schemas.microsoft.com/office/drawing/2014/main" id="{D29266D3-DA68-EA83-3027-6A99A3E131AB}"/>
              </a:ext>
            </a:extLst>
          </p:cNvPr>
          <p:cNvCxnSpPr/>
          <p:nvPr>
            <p:custDataLst>
              <p:tags r:id="rId6"/>
            </p:custDataLst>
          </p:nvPr>
        </p:nvCxnSpPr>
        <p:spPr bwMode="auto">
          <a:xfrm>
            <a:off x="973139" y="5124450"/>
            <a:ext cx="555625" cy="0"/>
          </a:xfrm>
          <a:prstGeom prst="line">
            <a:avLst/>
          </a:prstGeom>
          <a:ln w="31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B2BBE9C7-98AC-79B5-E36E-6E3A5811EFD2}"/>
              </a:ext>
            </a:extLst>
          </p:cNvPr>
          <p:cNvCxnSpPr/>
          <p:nvPr>
            <p:custDataLst>
              <p:tags r:id="rId7"/>
            </p:custDataLst>
          </p:nvPr>
        </p:nvCxnSpPr>
        <p:spPr bwMode="auto">
          <a:xfrm>
            <a:off x="968375" y="5040314"/>
            <a:ext cx="69850" cy="30163"/>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27" name="Text Placeholder 10">
            <a:extLst>
              <a:ext uri="{FF2B5EF4-FFF2-40B4-BE49-F238E27FC236}">
                <a16:creationId xmlns:a16="http://schemas.microsoft.com/office/drawing/2014/main" id="{9A71520B-A2A3-844A-75AC-6C2B5BB53087}"/>
              </a:ext>
            </a:extLst>
          </p:cNvPr>
          <p:cNvSpPr txBox="1">
            <a:spLocks/>
          </p:cNvSpPr>
          <p:nvPr>
            <p:custDataLst>
              <p:tags r:id="rId8"/>
            </p:custDataLst>
          </p:nvPr>
        </p:nvSpPr>
        <p:spPr bwMode="gray">
          <a:xfrm>
            <a:off x="965200" y="3751263"/>
            <a:ext cx="468313" cy="168275"/>
          </a:xfrm>
          <a:prstGeom prst="rect">
            <a:avLst/>
          </a:prstGeom>
          <a:solidFill>
            <a:schemeClr val="accent2"/>
          </a:solidFill>
          <a:ln>
            <a:noFill/>
          </a:ln>
          <a:effectLst/>
        </p:spPr>
        <p:txBody>
          <a:bodyPr vert="horz" wrap="none" lIns="20638" tIns="0" rIns="2063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D3978A6-2220-4842-AF49-87C8C9D2E5A9}" type="datetime'$6''''''31''''''.''''''7'''''''">
              <a:rPr lang="en-US" altLang="en-US" sz="1100" smtClean="0">
                <a:solidFill>
                  <a:schemeClr val="bg1"/>
                </a:solidFill>
                <a:effectLst/>
              </a:rPr>
              <a:pPr marL="0" indent="0" algn="ctr">
                <a:spcBef>
                  <a:spcPct val="0"/>
                </a:spcBef>
                <a:spcAft>
                  <a:spcPct val="0"/>
                </a:spcAft>
                <a:buNone/>
              </a:pPr>
              <a:t>$631.7</a:t>
            </a:fld>
            <a:endParaRPr lang="en-US" sz="1100">
              <a:solidFill>
                <a:schemeClr val="bg1"/>
              </a:solidFill>
            </a:endParaRPr>
          </a:p>
        </p:txBody>
      </p:sp>
      <p:sp>
        <p:nvSpPr>
          <p:cNvPr id="159" name="Text Placeholder 10">
            <a:extLst>
              <a:ext uri="{FF2B5EF4-FFF2-40B4-BE49-F238E27FC236}">
                <a16:creationId xmlns:a16="http://schemas.microsoft.com/office/drawing/2014/main" id="{927E75A3-D488-A49D-436C-FC9B19BE531E}"/>
              </a:ext>
            </a:extLst>
          </p:cNvPr>
          <p:cNvSpPr txBox="1">
            <a:spLocks/>
          </p:cNvSpPr>
          <p:nvPr>
            <p:custDataLst>
              <p:tags r:id="rId9"/>
            </p:custDataLst>
          </p:nvPr>
        </p:nvSpPr>
        <p:spPr bwMode="auto">
          <a:xfrm>
            <a:off x="1554163" y="4923517"/>
            <a:ext cx="1093788"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100"/>
              <a:t>Agrifood systems</a:t>
            </a:r>
            <a:endParaRPr lang="en-US" sz="1100"/>
          </a:p>
        </p:txBody>
      </p:sp>
      <p:sp>
        <p:nvSpPr>
          <p:cNvPr id="7" name="Text Placeholder 10">
            <a:extLst>
              <a:ext uri="{FF2B5EF4-FFF2-40B4-BE49-F238E27FC236}">
                <a16:creationId xmlns:a16="http://schemas.microsoft.com/office/drawing/2014/main" id="{F43B0278-A143-BBEA-ED04-71671082672E}"/>
              </a:ext>
            </a:extLst>
          </p:cNvPr>
          <p:cNvSpPr txBox="1">
            <a:spLocks/>
          </p:cNvSpPr>
          <p:nvPr>
            <p:custDataLst>
              <p:tags r:id="rId10"/>
            </p:custDataLst>
          </p:nvPr>
        </p:nvSpPr>
        <p:spPr bwMode="auto">
          <a:xfrm>
            <a:off x="895350" y="5167313"/>
            <a:ext cx="606425"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32FB84B-E3E7-4F75-89F7-2260A5A34FDA}" type="datetime'201''''9/''''''''2''''''''''''02''''''0 ''''''av''''''g'''''''">
              <a:rPr lang="en-US" altLang="en-US" sz="1000" smtClean="0"/>
              <a:pPr marL="0" indent="0" algn="ctr">
                <a:spcBef>
                  <a:spcPct val="0"/>
                </a:spcBef>
                <a:spcAft>
                  <a:spcPct val="0"/>
                </a:spcAft>
                <a:buNone/>
              </a:pPr>
              <a:t>2019/2020 avg</a:t>
            </a:fld>
            <a:r>
              <a:rPr lang="en-US" altLang="en-US" sz="1000"/>
              <a:t>.</a:t>
            </a:r>
            <a:endParaRPr lang="en-US" sz="1000" b="1"/>
          </a:p>
        </p:txBody>
      </p:sp>
      <p:sp>
        <p:nvSpPr>
          <p:cNvPr id="157" name="Text Placeholder 10">
            <a:extLst>
              <a:ext uri="{FF2B5EF4-FFF2-40B4-BE49-F238E27FC236}">
                <a16:creationId xmlns:a16="http://schemas.microsoft.com/office/drawing/2014/main" id="{7E77B5EB-F560-D217-2A03-BC0D9CFB611D}"/>
              </a:ext>
            </a:extLst>
          </p:cNvPr>
          <p:cNvSpPr txBox="1">
            <a:spLocks/>
          </p:cNvSpPr>
          <p:nvPr>
            <p:custDataLst>
              <p:tags r:id="rId11"/>
            </p:custDataLst>
          </p:nvPr>
        </p:nvSpPr>
        <p:spPr bwMode="auto">
          <a:xfrm>
            <a:off x="1554163" y="3751263"/>
            <a:ext cx="858838"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100">
                <a:solidFill>
                  <a:srgbClr val="000000"/>
                </a:solidFill>
              </a:rPr>
              <a:t>Other sectors</a:t>
            </a:r>
            <a:endParaRPr lang="en-US" sz="1100">
              <a:solidFill>
                <a:srgbClr val="000000"/>
              </a:solidFill>
            </a:endParaRPr>
          </a:p>
        </p:txBody>
      </p:sp>
      <p:graphicFrame>
        <p:nvGraphicFramePr>
          <p:cNvPr id="26" name="Chart 25">
            <a:extLst>
              <a:ext uri="{FF2B5EF4-FFF2-40B4-BE49-F238E27FC236}">
                <a16:creationId xmlns:a16="http://schemas.microsoft.com/office/drawing/2014/main" id="{4D20AB78-3DFD-FC24-110B-94D8FF86BDA9}"/>
              </a:ext>
            </a:extLst>
          </p:cNvPr>
          <p:cNvGraphicFramePr/>
          <p:nvPr>
            <p:custDataLst>
              <p:tags r:id="rId12"/>
            </p:custDataLst>
            <p:extLst>
              <p:ext uri="{D42A27DB-BD31-4B8C-83A1-F6EECF244321}">
                <p14:modId xmlns:p14="http://schemas.microsoft.com/office/powerpoint/2010/main" val="425716616"/>
              </p:ext>
            </p:extLst>
          </p:nvPr>
        </p:nvGraphicFramePr>
        <p:xfrm>
          <a:off x="2276475" y="2419350"/>
          <a:ext cx="2484438" cy="2963863"/>
        </p:xfrm>
        <a:graphic>
          <a:graphicData uri="http://schemas.openxmlformats.org/drawingml/2006/chart">
            <c:chart xmlns:c="http://schemas.openxmlformats.org/drawingml/2006/chart" xmlns:r="http://schemas.openxmlformats.org/officeDocument/2006/relationships" r:id="rId39"/>
          </a:graphicData>
        </a:graphic>
      </p:graphicFrame>
      <p:sp>
        <p:nvSpPr>
          <p:cNvPr id="3" name="Text Placeholder 10">
            <a:extLst>
              <a:ext uri="{FF2B5EF4-FFF2-40B4-BE49-F238E27FC236}">
                <a16:creationId xmlns:a16="http://schemas.microsoft.com/office/drawing/2014/main" id="{3F9EB63D-132B-AA10-55B8-CB12AC1E8081}"/>
              </a:ext>
            </a:extLst>
          </p:cNvPr>
          <p:cNvSpPr txBox="1">
            <a:spLocks/>
          </p:cNvSpPr>
          <p:nvPr>
            <p:custDataLst>
              <p:tags r:id="rId13"/>
            </p:custDataLst>
          </p:nvPr>
        </p:nvSpPr>
        <p:spPr bwMode="auto">
          <a:xfrm>
            <a:off x="3214688" y="5180013"/>
            <a:ext cx="606425"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A1DBC5F-DB6F-4352-9A93-CBF39C5504CC}" type="datetime'''2''''0''''''''19''''''/2020'' ''''''''a''''''vg'''''''''''''">
              <a:rPr lang="en-US" altLang="en-US" sz="1000" smtClean="0"/>
              <a:pPr marL="0" indent="0" algn="ctr">
                <a:spcBef>
                  <a:spcPct val="0"/>
                </a:spcBef>
                <a:spcAft>
                  <a:spcPct val="0"/>
                </a:spcAft>
                <a:buNone/>
              </a:pPr>
              <a:t>2019/2020 avg</a:t>
            </a:fld>
            <a:r>
              <a:rPr lang="en-US" altLang="en-US" sz="1000"/>
              <a:t>.</a:t>
            </a:r>
            <a:endParaRPr lang="en-US" sz="1000" b="1"/>
          </a:p>
        </p:txBody>
      </p:sp>
      <p:sp>
        <p:nvSpPr>
          <p:cNvPr id="149" name="Text Placeholder 10">
            <a:extLst>
              <a:ext uri="{FF2B5EF4-FFF2-40B4-BE49-F238E27FC236}">
                <a16:creationId xmlns:a16="http://schemas.microsoft.com/office/drawing/2014/main" id="{23D3D922-9147-9AC8-0841-AA131737C5B1}"/>
              </a:ext>
            </a:extLst>
          </p:cNvPr>
          <p:cNvSpPr txBox="1">
            <a:spLocks/>
          </p:cNvSpPr>
          <p:nvPr>
            <p:custDataLst>
              <p:tags r:id="rId14"/>
            </p:custDataLst>
          </p:nvPr>
        </p:nvSpPr>
        <p:spPr bwMode="auto">
          <a:xfrm>
            <a:off x="3857625" y="3994150"/>
            <a:ext cx="769938" cy="168275"/>
          </a:xfrm>
          <a:prstGeom prst="rect">
            <a:avLst/>
          </a:prstGeom>
          <a:noFill/>
          <a:ln>
            <a:no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E3B273D9-6D78-4170-8D7A-A2B24461855B}" type="datetime'Pr''o''je''''''''c''t''-''''''l''''e''''''''ve''l'''''''''">
              <a:rPr lang="en-US" altLang="en-US" sz="1100" smtClean="0"/>
              <a:pPr marL="0" indent="0">
                <a:spcBef>
                  <a:spcPct val="0"/>
                </a:spcBef>
                <a:spcAft>
                  <a:spcPct val="0"/>
                </a:spcAft>
                <a:buNone/>
              </a:pPr>
              <a:t>Project-level</a:t>
            </a:fld>
            <a:endParaRPr lang="en-US" sz="1100"/>
          </a:p>
        </p:txBody>
      </p:sp>
      <p:sp>
        <p:nvSpPr>
          <p:cNvPr id="151" name="Text Placeholder 10">
            <a:extLst>
              <a:ext uri="{FF2B5EF4-FFF2-40B4-BE49-F238E27FC236}">
                <a16:creationId xmlns:a16="http://schemas.microsoft.com/office/drawing/2014/main" id="{F9AE7436-6ADF-EBC4-26C0-4EE2A688E56F}"/>
              </a:ext>
            </a:extLst>
          </p:cNvPr>
          <p:cNvSpPr txBox="1">
            <a:spLocks/>
          </p:cNvSpPr>
          <p:nvPr>
            <p:custDataLst>
              <p:tags r:id="rId15"/>
            </p:custDataLst>
          </p:nvPr>
        </p:nvSpPr>
        <p:spPr bwMode="auto">
          <a:xfrm>
            <a:off x="3977371" y="2759075"/>
            <a:ext cx="933450"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BA91D3B9-D402-4664-9BC1-02350BF636DC}" type="datetime'''''''''''''''Co''''mp''''''''a''''''n''y-l''ev''''el'''''''">
              <a:rPr lang="en-US" altLang="en-US" sz="1100" smtClean="0"/>
              <a:pPr marL="0" indent="0">
                <a:spcBef>
                  <a:spcPct val="0"/>
                </a:spcBef>
                <a:spcAft>
                  <a:spcPct val="0"/>
                </a:spcAft>
                <a:buNone/>
              </a:pPr>
              <a:t>Company-level</a:t>
            </a:fld>
            <a:endParaRPr lang="en-US" sz="1100"/>
          </a:p>
        </p:txBody>
      </p:sp>
      <p:graphicFrame>
        <p:nvGraphicFramePr>
          <p:cNvPr id="27" name="Chart 26">
            <a:extLst>
              <a:ext uri="{FF2B5EF4-FFF2-40B4-BE49-F238E27FC236}">
                <a16:creationId xmlns:a16="http://schemas.microsoft.com/office/drawing/2014/main" id="{BD1BFCE4-6A8F-5F6E-519B-49A65DC49314}"/>
              </a:ext>
            </a:extLst>
          </p:cNvPr>
          <p:cNvGraphicFramePr/>
          <p:nvPr>
            <p:custDataLst>
              <p:tags r:id="rId16"/>
            </p:custDataLst>
            <p:extLst>
              <p:ext uri="{D42A27DB-BD31-4B8C-83A1-F6EECF244321}">
                <p14:modId xmlns:p14="http://schemas.microsoft.com/office/powerpoint/2010/main" val="2756059531"/>
              </p:ext>
            </p:extLst>
          </p:nvPr>
        </p:nvGraphicFramePr>
        <p:xfrm>
          <a:off x="5367338" y="2316163"/>
          <a:ext cx="3559175" cy="3070225"/>
        </p:xfrm>
        <a:graphic>
          <a:graphicData uri="http://schemas.openxmlformats.org/drawingml/2006/chart">
            <c:chart xmlns:c="http://schemas.openxmlformats.org/drawingml/2006/chart" xmlns:r="http://schemas.openxmlformats.org/officeDocument/2006/relationships" r:id="rId40"/>
          </a:graphicData>
        </a:graphic>
      </p:graphicFrame>
      <p:cxnSp>
        <p:nvCxnSpPr>
          <p:cNvPr id="56" name="Straight Connector 55">
            <a:extLst>
              <a:ext uri="{FF2B5EF4-FFF2-40B4-BE49-F238E27FC236}">
                <a16:creationId xmlns:a16="http://schemas.microsoft.com/office/drawing/2014/main" id="{B32C245F-4364-1E5C-A646-0D676208123A}"/>
              </a:ext>
            </a:extLst>
          </p:cNvPr>
          <p:cNvCxnSpPr/>
          <p:nvPr>
            <p:custDataLst>
              <p:tags r:id="rId17"/>
            </p:custDataLst>
          </p:nvPr>
        </p:nvCxnSpPr>
        <p:spPr bwMode="gray">
          <a:xfrm>
            <a:off x="8655050" y="2671763"/>
            <a:ext cx="0" cy="2463800"/>
          </a:xfrm>
          <a:prstGeom prst="line">
            <a:avLst/>
          </a:prstGeom>
          <a:ln w="28575" cap="flat" cmpd="sng" algn="ctr">
            <a:solidFill>
              <a:schemeClr val="accent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D203371D-D738-3088-778F-2938C0919A4B}"/>
              </a:ext>
            </a:extLst>
          </p:cNvPr>
          <p:cNvCxnSpPr/>
          <p:nvPr>
            <p:custDataLst>
              <p:tags r:id="rId18"/>
            </p:custDataLst>
          </p:nvPr>
        </p:nvCxnSpPr>
        <p:spPr bwMode="gray">
          <a:xfrm>
            <a:off x="8183563" y="2671763"/>
            <a:ext cx="0" cy="2463800"/>
          </a:xfrm>
          <a:prstGeom prst="line">
            <a:avLst/>
          </a:prstGeom>
          <a:ln w="28575" cap="flat" cmpd="sng" algn="ctr">
            <a:solidFill>
              <a:schemeClr val="accent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9CF2DBB4-2BDA-747D-9D82-05ED32CCE5DD}"/>
              </a:ext>
            </a:extLst>
          </p:cNvPr>
          <p:cNvCxnSpPr/>
          <p:nvPr>
            <p:custDataLst>
              <p:tags r:id="rId19"/>
            </p:custDataLst>
          </p:nvPr>
        </p:nvCxnSpPr>
        <p:spPr bwMode="gray">
          <a:xfrm>
            <a:off x="8183563" y="2671763"/>
            <a:ext cx="471487" cy="0"/>
          </a:xfrm>
          <a:prstGeom prst="line">
            <a:avLst/>
          </a:prstGeom>
          <a:ln w="28575" cap="flat" cmpd="sng" algn="ctr">
            <a:solidFill>
              <a:schemeClr val="accent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DA037CC6-9E70-E7F8-8B12-F4EBACC145F3}"/>
              </a:ext>
            </a:extLst>
          </p:cNvPr>
          <p:cNvCxnSpPr/>
          <p:nvPr>
            <p:custDataLst>
              <p:tags r:id="rId20"/>
            </p:custDataLst>
          </p:nvPr>
        </p:nvCxnSpPr>
        <p:spPr bwMode="gray">
          <a:xfrm>
            <a:off x="7807325" y="4397375"/>
            <a:ext cx="0" cy="738188"/>
          </a:xfrm>
          <a:prstGeom prst="line">
            <a:avLst/>
          </a:prstGeom>
          <a:ln w="28575" cap="flat" cmpd="sng" algn="ctr">
            <a:solidFill>
              <a:schemeClr val="accent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52D39113-559E-F76F-3145-BCCD2FD2C00F}"/>
              </a:ext>
            </a:extLst>
          </p:cNvPr>
          <p:cNvCxnSpPr/>
          <p:nvPr>
            <p:custDataLst>
              <p:tags r:id="rId21"/>
            </p:custDataLst>
          </p:nvPr>
        </p:nvCxnSpPr>
        <p:spPr bwMode="gray">
          <a:xfrm>
            <a:off x="7334250" y="4397375"/>
            <a:ext cx="473075" cy="0"/>
          </a:xfrm>
          <a:prstGeom prst="line">
            <a:avLst/>
          </a:prstGeom>
          <a:ln w="28575" cap="flat" cmpd="sng" algn="ctr">
            <a:solidFill>
              <a:schemeClr val="accent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E3DFEBDC-FBCA-8FE2-4A83-FEA7708C9D86}"/>
              </a:ext>
            </a:extLst>
          </p:cNvPr>
          <p:cNvCxnSpPr/>
          <p:nvPr>
            <p:custDataLst>
              <p:tags r:id="rId22"/>
            </p:custDataLst>
          </p:nvPr>
        </p:nvCxnSpPr>
        <p:spPr bwMode="gray">
          <a:xfrm>
            <a:off x="7334250" y="4397375"/>
            <a:ext cx="0" cy="738188"/>
          </a:xfrm>
          <a:prstGeom prst="line">
            <a:avLst/>
          </a:prstGeom>
          <a:ln w="28575" cap="flat" cmpd="sng" algn="ctr">
            <a:solidFill>
              <a:schemeClr val="accent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1C813322-16DC-5E95-75FA-4EF2530965C6}"/>
              </a:ext>
            </a:extLst>
          </p:cNvPr>
          <p:cNvCxnSpPr/>
          <p:nvPr>
            <p:custDataLst>
              <p:tags r:id="rId23"/>
            </p:custDataLst>
          </p:nvPr>
        </p:nvCxnSpPr>
        <p:spPr bwMode="gray">
          <a:xfrm>
            <a:off x="6958013" y="4727575"/>
            <a:ext cx="0" cy="407988"/>
          </a:xfrm>
          <a:prstGeom prst="line">
            <a:avLst/>
          </a:prstGeom>
          <a:ln w="28575" cap="flat" cmpd="sng" algn="ctr">
            <a:solidFill>
              <a:schemeClr val="accent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41252BEA-75BD-C1AC-DC34-8AEBFCCCA267}"/>
              </a:ext>
            </a:extLst>
          </p:cNvPr>
          <p:cNvCxnSpPr/>
          <p:nvPr>
            <p:custDataLst>
              <p:tags r:id="rId24"/>
            </p:custDataLst>
          </p:nvPr>
        </p:nvCxnSpPr>
        <p:spPr bwMode="gray">
          <a:xfrm>
            <a:off x="6486525" y="4727575"/>
            <a:ext cx="0" cy="407988"/>
          </a:xfrm>
          <a:prstGeom prst="line">
            <a:avLst/>
          </a:prstGeom>
          <a:ln w="28575" cap="flat" cmpd="sng" algn="ctr">
            <a:solidFill>
              <a:schemeClr val="accent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5F70BD13-C544-AB46-9856-4B5F6327EC21}"/>
              </a:ext>
            </a:extLst>
          </p:cNvPr>
          <p:cNvCxnSpPr/>
          <p:nvPr>
            <p:custDataLst>
              <p:tags r:id="rId25"/>
            </p:custDataLst>
          </p:nvPr>
        </p:nvCxnSpPr>
        <p:spPr bwMode="gray">
          <a:xfrm>
            <a:off x="6486525" y="4727575"/>
            <a:ext cx="471488" cy="0"/>
          </a:xfrm>
          <a:prstGeom prst="line">
            <a:avLst/>
          </a:prstGeom>
          <a:ln w="28575" cap="flat" cmpd="sng" algn="ctr">
            <a:solidFill>
              <a:schemeClr val="accent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17" name="Text Placeholder 10">
            <a:extLst>
              <a:ext uri="{FF2B5EF4-FFF2-40B4-BE49-F238E27FC236}">
                <a16:creationId xmlns:a16="http://schemas.microsoft.com/office/drawing/2014/main" id="{FA6746DB-AB4B-CC11-40F4-C77B88A086DC}"/>
              </a:ext>
            </a:extLst>
          </p:cNvPr>
          <p:cNvSpPr txBox="1">
            <a:spLocks/>
          </p:cNvSpPr>
          <p:nvPr>
            <p:custDataLst>
              <p:tags r:id="rId26"/>
            </p:custDataLst>
          </p:nvPr>
        </p:nvSpPr>
        <p:spPr bwMode="auto">
          <a:xfrm>
            <a:off x="7231063" y="5183188"/>
            <a:ext cx="6810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9A1CA61-5BBA-484B-9013-74A72FA19E9F}" type="datetime'M''e''''d'''''''''''''''''''''''': ''''UNE''''''''''''P'''''''">
              <a:rPr lang="en-US" altLang="en-US" sz="1000" smtClean="0"/>
              <a:pPr marL="0" indent="0" algn="ctr">
                <a:spcBef>
                  <a:spcPct val="0"/>
                </a:spcBef>
                <a:spcAft>
                  <a:spcPct val="0"/>
                </a:spcAft>
                <a:buNone/>
              </a:pPr>
              <a:t>Med: UNEP</a:t>
            </a:fld>
            <a:endParaRPr lang="en-US" sz="1000"/>
          </a:p>
        </p:txBody>
      </p:sp>
      <p:sp>
        <p:nvSpPr>
          <p:cNvPr id="114" name="Text Placeholder 10">
            <a:extLst>
              <a:ext uri="{FF2B5EF4-FFF2-40B4-BE49-F238E27FC236}">
                <a16:creationId xmlns:a16="http://schemas.microsoft.com/office/drawing/2014/main" id="{1DE6C856-D5ED-1CDB-E9F8-354A2E529259}"/>
              </a:ext>
            </a:extLst>
          </p:cNvPr>
          <p:cNvSpPr txBox="1">
            <a:spLocks/>
          </p:cNvSpPr>
          <p:nvPr>
            <p:custDataLst>
              <p:tags r:id="rId27"/>
            </p:custDataLst>
          </p:nvPr>
        </p:nvSpPr>
        <p:spPr bwMode="auto">
          <a:xfrm>
            <a:off x="6396039" y="5183188"/>
            <a:ext cx="6524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E48204A-0D58-487D-8524-82E47729468C}" type="datetime'L''''''''''''''''o''''w'''': ''''''''''''''''''''''F''''OLU'''">
              <a:rPr lang="en-US" altLang="en-US" sz="1000" smtClean="0"/>
              <a:pPr marL="0" indent="0" algn="ctr">
                <a:spcBef>
                  <a:spcPct val="0"/>
                </a:spcBef>
                <a:spcAft>
                  <a:spcPct val="0"/>
                </a:spcAft>
                <a:buNone/>
              </a:pPr>
              <a:t>Low: FOLU</a:t>
            </a:fld>
            <a:endParaRPr lang="en-US" sz="1000"/>
          </a:p>
        </p:txBody>
      </p:sp>
      <p:sp>
        <p:nvSpPr>
          <p:cNvPr id="120" name="Text Placeholder 10">
            <a:extLst>
              <a:ext uri="{FF2B5EF4-FFF2-40B4-BE49-F238E27FC236}">
                <a16:creationId xmlns:a16="http://schemas.microsoft.com/office/drawing/2014/main" id="{BE20F530-0DDD-E9DC-19B9-E4055D5B74A1}"/>
              </a:ext>
            </a:extLst>
          </p:cNvPr>
          <p:cNvSpPr txBox="1">
            <a:spLocks/>
          </p:cNvSpPr>
          <p:nvPr>
            <p:custDataLst>
              <p:tags r:id="rId28"/>
            </p:custDataLst>
          </p:nvPr>
        </p:nvSpPr>
        <p:spPr bwMode="auto">
          <a:xfrm>
            <a:off x="8005763" y="5183188"/>
            <a:ext cx="825500"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CB0B0FB-2C02-49D4-B3C4-AE13C53C17E3}" type="datetime'Hi''''''g''''''h:'''''' ''T''''h''orn''''to''n'' ''''et a''l.'">
              <a:rPr lang="en-US" altLang="en-US" sz="1000" smtClean="0"/>
              <a:pPr marL="0" indent="0" algn="ctr">
                <a:spcBef>
                  <a:spcPct val="0"/>
                </a:spcBef>
                <a:spcAft>
                  <a:spcPct val="0"/>
                </a:spcAft>
                <a:buNone/>
              </a:pPr>
              <a:t>High: Thornton et al.</a:t>
            </a:fld>
            <a:endParaRPr lang="en-US" sz="1000"/>
          </a:p>
        </p:txBody>
      </p:sp>
      <p:sp>
        <p:nvSpPr>
          <p:cNvPr id="91" name="Text Placeholder 10">
            <a:extLst>
              <a:ext uri="{FF2B5EF4-FFF2-40B4-BE49-F238E27FC236}">
                <a16:creationId xmlns:a16="http://schemas.microsoft.com/office/drawing/2014/main" id="{9713B73C-CDBA-453A-A85C-6A82EEEDDC69}"/>
              </a:ext>
            </a:extLst>
          </p:cNvPr>
          <p:cNvSpPr txBox="1">
            <a:spLocks/>
          </p:cNvSpPr>
          <p:nvPr>
            <p:custDataLst>
              <p:tags r:id="rId29"/>
            </p:custDataLst>
          </p:nvPr>
        </p:nvSpPr>
        <p:spPr bwMode="auto">
          <a:xfrm>
            <a:off x="5570538" y="5183188"/>
            <a:ext cx="606425" cy="6096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9F40B59-8DB6-4537-8105-7FE10156B652}" type="datetime'C''l''i''m''a''te fin''a''nce t''''rac''ked 20''19/202''2'''''">
              <a:rPr lang="en-US" altLang="en-US" sz="1000" smtClean="0"/>
              <a:pPr marL="0" indent="0" algn="ctr">
                <a:spcBef>
                  <a:spcPct val="0"/>
                </a:spcBef>
                <a:spcAft>
                  <a:spcPct val="0"/>
                </a:spcAft>
                <a:buNone/>
              </a:pPr>
              <a:t>Climate finance tracked 2019/2022</a:t>
            </a:fld>
            <a:endParaRPr lang="en-US" sz="1000"/>
          </a:p>
        </p:txBody>
      </p:sp>
      <p:sp>
        <p:nvSpPr>
          <p:cNvPr id="6" name="Rectangle 5">
            <a:extLst>
              <a:ext uri="{FF2B5EF4-FFF2-40B4-BE49-F238E27FC236}">
                <a16:creationId xmlns:a16="http://schemas.microsoft.com/office/drawing/2014/main" id="{11DDA5DC-77D7-9375-22F2-0588BAB426D0}"/>
              </a:ext>
            </a:extLst>
          </p:cNvPr>
          <p:cNvSpPr/>
          <p:nvPr/>
        </p:nvSpPr>
        <p:spPr bwMode="gray">
          <a:xfrm>
            <a:off x="67468" y="1992403"/>
            <a:ext cx="2262188" cy="47625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00">
                <a:solidFill>
                  <a:schemeClr val="tx1"/>
                </a:solidFill>
              </a:rPr>
              <a:t>Project-level finance to agrifood systems vs. other sectors</a:t>
            </a:r>
          </a:p>
        </p:txBody>
      </p:sp>
      <p:sp>
        <p:nvSpPr>
          <p:cNvPr id="8" name="Rectangle 7">
            <a:extLst>
              <a:ext uri="{FF2B5EF4-FFF2-40B4-BE49-F238E27FC236}">
                <a16:creationId xmlns:a16="http://schemas.microsoft.com/office/drawing/2014/main" id="{A06875EC-EEF0-3CA9-8133-B63990BCF77A}"/>
              </a:ext>
            </a:extLst>
          </p:cNvPr>
          <p:cNvSpPr/>
          <p:nvPr/>
        </p:nvSpPr>
        <p:spPr bwMode="gray">
          <a:xfrm>
            <a:off x="2590260" y="2059284"/>
            <a:ext cx="1857375" cy="35401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00">
                <a:solidFill>
                  <a:schemeClr val="tx1"/>
                </a:solidFill>
              </a:rPr>
              <a:t>All tracked finance to agrifood systems</a:t>
            </a:r>
          </a:p>
        </p:txBody>
      </p:sp>
      <p:sp>
        <p:nvSpPr>
          <p:cNvPr id="28" name="Rectangle 27">
            <a:extLst>
              <a:ext uri="{FF2B5EF4-FFF2-40B4-BE49-F238E27FC236}">
                <a16:creationId xmlns:a16="http://schemas.microsoft.com/office/drawing/2014/main" id="{84DE8B00-725A-C771-FC84-187B43ADB804}"/>
              </a:ext>
            </a:extLst>
          </p:cNvPr>
          <p:cNvSpPr/>
          <p:nvPr/>
        </p:nvSpPr>
        <p:spPr bwMode="gray">
          <a:xfrm>
            <a:off x="5703888" y="2071807"/>
            <a:ext cx="2886074" cy="35389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00">
                <a:solidFill>
                  <a:schemeClr val="tx1"/>
                </a:solidFill>
              </a:rPr>
              <a:t>Tracked finance to agrifood systems vs. low, medium, and high </a:t>
            </a:r>
            <a:r>
              <a:rPr lang="en-US" sz="1100" b="1">
                <a:solidFill>
                  <a:schemeClr val="tx1"/>
                </a:solidFill>
              </a:rPr>
              <a:t>projected</a:t>
            </a:r>
            <a:r>
              <a:rPr lang="en-US" sz="1100">
                <a:solidFill>
                  <a:schemeClr val="tx1"/>
                </a:solidFill>
              </a:rPr>
              <a:t> needs</a:t>
            </a:r>
          </a:p>
        </p:txBody>
      </p:sp>
      <p:sp>
        <p:nvSpPr>
          <p:cNvPr id="40" name="Rectangle 39">
            <a:extLst>
              <a:ext uri="{FF2B5EF4-FFF2-40B4-BE49-F238E27FC236}">
                <a16:creationId xmlns:a16="http://schemas.microsoft.com/office/drawing/2014/main" id="{1410D9AD-EA10-6DD5-8A1D-BA1091B9A592}"/>
              </a:ext>
            </a:extLst>
          </p:cNvPr>
          <p:cNvSpPr/>
          <p:nvPr/>
        </p:nvSpPr>
        <p:spPr bwMode="gray">
          <a:xfrm>
            <a:off x="330199" y="5863179"/>
            <a:ext cx="8656639" cy="29756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buNone/>
            </a:pPr>
            <a:r>
              <a:rPr lang="en-US" sz="900" i="1">
                <a:solidFill>
                  <a:schemeClr val="tx1"/>
                </a:solidFill>
              </a:rPr>
              <a:t>*Project-level finance represents standalone investments most likely to be debt; company-level investments represent VC investments in companies, more likely to be equity. The difference between them is not significant, but they are not aggregated given the challenges and fragmentation collecting financial flows data for this sector.</a:t>
            </a:r>
          </a:p>
        </p:txBody>
      </p:sp>
      <p:sp>
        <p:nvSpPr>
          <p:cNvPr id="9" name="Chevron 77">
            <a:extLst>
              <a:ext uri="{FF2B5EF4-FFF2-40B4-BE49-F238E27FC236}">
                <a16:creationId xmlns:a16="http://schemas.microsoft.com/office/drawing/2014/main" id="{E388CB54-E19B-73D7-0BDB-3B479EA37270}"/>
              </a:ext>
            </a:extLst>
          </p:cNvPr>
          <p:cNvSpPr/>
          <p:nvPr/>
        </p:nvSpPr>
        <p:spPr bwMode="gray">
          <a:xfrm>
            <a:off x="1655073" y="25336"/>
            <a:ext cx="427954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Food System: Conventional* &amp; Alternative</a:t>
            </a:r>
          </a:p>
        </p:txBody>
      </p:sp>
      <p:cxnSp>
        <p:nvCxnSpPr>
          <p:cNvPr id="61" name="btfpColumnHeaderBoxLine223027">
            <a:extLst>
              <a:ext uri="{FF2B5EF4-FFF2-40B4-BE49-F238E27FC236}">
                <a16:creationId xmlns:a16="http://schemas.microsoft.com/office/drawing/2014/main" id="{B7DAB887-8CC7-310F-4C78-1E7241596E61}"/>
              </a:ext>
            </a:extLst>
          </p:cNvPr>
          <p:cNvCxnSpPr/>
          <p:nvPr/>
        </p:nvCxnSpPr>
        <p:spPr bwMode="gray">
          <a:xfrm>
            <a:off x="330199" y="1780529"/>
            <a:ext cx="8513167"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41" name="Pentagon 40">
            <a:extLst>
              <a:ext uri="{FF2B5EF4-FFF2-40B4-BE49-F238E27FC236}">
                <a16:creationId xmlns:a16="http://schemas.microsoft.com/office/drawing/2014/main" id="{0ABC83A4-DD34-4FA8-2BDC-C245E06D9284}"/>
              </a:ext>
            </a:extLst>
          </p:cNvPr>
          <p:cNvSpPr/>
          <p:nvPr/>
        </p:nvSpPr>
        <p:spPr bwMode="gray">
          <a:xfrm>
            <a:off x="32754" y="25336"/>
            <a:ext cx="1680432"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dirty="0">
                <a:solidFill>
                  <a:schemeClr val="bg1"/>
                </a:solidFill>
              </a:rPr>
              <a:t>Finance</a:t>
            </a:r>
          </a:p>
        </p:txBody>
      </p:sp>
    </p:spTree>
    <p:custDataLst>
      <p:tags r:id="rId2"/>
    </p:custDataLst>
    <p:extLst>
      <p:ext uri="{BB962C8B-B14F-4D97-AF65-F5344CB8AC3E}">
        <p14:creationId xmlns:p14="http://schemas.microsoft.com/office/powerpoint/2010/main" val="26818579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44137-02B1-3DD2-BB0A-05F3516FF2CB}"/>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BC56A37-4ABF-354A-31B1-B3B4BB3DDBF2}"/>
              </a:ext>
            </a:extLst>
          </p:cNvPr>
          <p:cNvGraphicFramePr>
            <a:graphicFrameLocks noChangeAspect="1"/>
          </p:cNvGraphicFramePr>
          <p:nvPr>
            <p:custDataLst>
              <p:tags r:id="rId3"/>
            </p:custDataLst>
            <p:extLst>
              <p:ext uri="{D42A27DB-BD31-4B8C-83A1-F6EECF244321}">
                <p14:modId xmlns:p14="http://schemas.microsoft.com/office/powerpoint/2010/main" val="13881436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278" name="think-cell Slide" r:id="rId64" imgW="592" imgH="591" progId="TCLayout.ActiveDocument.1">
                  <p:embed/>
                </p:oleObj>
              </mc:Choice>
              <mc:Fallback>
                <p:oleObj name="think-cell Slide" r:id="rId64" imgW="592" imgH="591" progId="TCLayout.ActiveDocument.1">
                  <p:embed/>
                  <p:pic>
                    <p:nvPicPr>
                      <p:cNvPr id="5" name="think-cell data - do not delete" hidden="1">
                        <a:extLst>
                          <a:ext uri="{FF2B5EF4-FFF2-40B4-BE49-F238E27FC236}">
                            <a16:creationId xmlns:a16="http://schemas.microsoft.com/office/drawing/2014/main" id="{3BC56A37-4ABF-354A-31B1-B3B4BB3DDBF2}"/>
                          </a:ext>
                        </a:extLst>
                      </p:cNvPr>
                      <p:cNvPicPr/>
                      <p:nvPr/>
                    </p:nvPicPr>
                    <p:blipFill>
                      <a:blip r:embed="rId65"/>
                      <a:stretch>
                        <a:fillRect/>
                      </a:stretch>
                    </p:blipFill>
                    <p:spPr>
                      <a:xfrm>
                        <a:off x="1588" y="1588"/>
                        <a:ext cx="1588" cy="1588"/>
                      </a:xfrm>
                      <a:prstGeom prst="rect">
                        <a:avLst/>
                      </a:prstGeom>
                    </p:spPr>
                  </p:pic>
                </p:oleObj>
              </mc:Fallback>
            </mc:AlternateContent>
          </a:graphicData>
        </a:graphic>
      </p:graphicFrame>
      <p:grpSp>
        <p:nvGrpSpPr>
          <p:cNvPr id="13" name="btfpColumnHeaderBox223027">
            <a:extLst>
              <a:ext uri="{FF2B5EF4-FFF2-40B4-BE49-F238E27FC236}">
                <a16:creationId xmlns:a16="http://schemas.microsoft.com/office/drawing/2014/main" id="{AC06FB88-1691-E498-3AB4-246E0CD8DB05}"/>
              </a:ext>
            </a:extLst>
          </p:cNvPr>
          <p:cNvGrpSpPr/>
          <p:nvPr>
            <p:custDataLst>
              <p:tags r:id="rId4"/>
            </p:custDataLst>
          </p:nvPr>
        </p:nvGrpSpPr>
        <p:grpSpPr>
          <a:xfrm>
            <a:off x="330199" y="1479712"/>
            <a:ext cx="8513167" cy="322081"/>
            <a:chOff x="6366272" y="1266916"/>
            <a:chExt cx="2477492" cy="322081"/>
          </a:xfrm>
        </p:grpSpPr>
        <p:sp>
          <p:nvSpPr>
            <p:cNvPr id="14" name="btfpColumnHeaderBoxText223027">
              <a:extLst>
                <a:ext uri="{FF2B5EF4-FFF2-40B4-BE49-F238E27FC236}">
                  <a16:creationId xmlns:a16="http://schemas.microsoft.com/office/drawing/2014/main" id="{EF9DF0B3-D843-8C46-7C8F-E5C894C39FDB}"/>
                </a:ext>
              </a:extLst>
            </p:cNvPr>
            <p:cNvSpPr txBox="1"/>
            <p:nvPr/>
          </p:nvSpPr>
          <p:spPr bwMode="gray">
            <a:xfrm>
              <a:off x="6366272" y="1266916"/>
              <a:ext cx="2477492" cy="318997"/>
            </a:xfrm>
            <a:prstGeom prst="rect">
              <a:avLst/>
            </a:prstGeom>
            <a:noFill/>
          </p:spPr>
          <p:txBody>
            <a:bodyPr vert="horz" wrap="square" lIns="36036" tIns="36036" rIns="36036" bIns="36036" rtlCol="0" anchor="b">
              <a:spAutoFit/>
            </a:bodyPr>
            <a:lstStyle/>
            <a:p>
              <a:pPr marL="0" indent="0">
                <a:spcBef>
                  <a:spcPts val="0"/>
                </a:spcBef>
                <a:buNone/>
              </a:pPr>
              <a:r>
                <a:rPr lang="en-US" sz="1600" b="1" i="0">
                  <a:solidFill>
                    <a:srgbClr val="000000"/>
                  </a:solidFill>
                  <a:effectLst/>
                  <a:latin typeface="Arial"/>
                  <a:cs typeface="Arial"/>
                </a:rPr>
                <a:t>Current funding fulfills only 30% of need in best-case scenario (FOLU, published 2019)</a:t>
              </a:r>
            </a:p>
          </p:txBody>
        </p:sp>
        <p:cxnSp>
          <p:nvCxnSpPr>
            <p:cNvPr id="15" name="btfpColumnHeaderBoxLine223027">
              <a:extLst>
                <a:ext uri="{FF2B5EF4-FFF2-40B4-BE49-F238E27FC236}">
                  <a16:creationId xmlns:a16="http://schemas.microsoft.com/office/drawing/2014/main" id="{B7DAB887-8CC7-310F-4C78-1E7241596E61}"/>
                </a:ext>
              </a:extLst>
            </p:cNvPr>
            <p:cNvCxnSpPr/>
            <p:nvPr/>
          </p:nvCxnSpPr>
          <p:spPr bwMode="gray">
            <a:xfrm>
              <a:off x="6366272" y="1588997"/>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06281524-466F-A8D4-E998-33B94827B5C8}"/>
              </a:ext>
            </a:extLst>
          </p:cNvPr>
          <p:cNvSpPr>
            <a:spLocks noGrp="1"/>
          </p:cNvSpPr>
          <p:nvPr>
            <p:ph type="title"/>
          </p:nvPr>
        </p:nvSpPr>
        <p:spPr/>
        <p:txBody>
          <a:bodyPr vert="horz">
            <a:noAutofit/>
          </a:bodyPr>
          <a:lstStyle/>
          <a:p>
            <a:r>
              <a:rPr lang="en-US"/>
              <a:t>Forestry and agriculture receives ~80% of financing flows to </a:t>
            </a:r>
            <a:r>
              <a:rPr lang="en-US" err="1"/>
              <a:t>agrifood</a:t>
            </a:r>
            <a:r>
              <a:rPr lang="en-US"/>
              <a:t> systems but does not measure up to needs</a:t>
            </a:r>
          </a:p>
        </p:txBody>
      </p:sp>
      <p:sp>
        <p:nvSpPr>
          <p:cNvPr id="16" name="TextBox 15">
            <a:extLst>
              <a:ext uri="{FF2B5EF4-FFF2-40B4-BE49-F238E27FC236}">
                <a16:creationId xmlns:a16="http://schemas.microsoft.com/office/drawing/2014/main" id="{F1520C70-23D2-6846-9C45-CB1EC39EA3D5}"/>
              </a:ext>
            </a:extLst>
          </p:cNvPr>
          <p:cNvSpPr txBox="1"/>
          <p:nvPr/>
        </p:nvSpPr>
        <p:spPr bwMode="gray">
          <a:xfrm>
            <a:off x="9150348" y="1554480"/>
            <a:ext cx="2745867" cy="4647426"/>
          </a:xfrm>
          <a:prstGeom prst="rect">
            <a:avLst/>
          </a:prstGeom>
          <a:solidFill>
            <a:srgbClr val="E3E8EE"/>
          </a:solidFill>
        </p:spPr>
        <p:txBody>
          <a:bodyPr wrap="square" lIns="137160" tIns="137160" rIns="274320" bIns="137160" rtlCol="0" anchor="t">
            <a:spAutoFit/>
          </a:bodyPr>
          <a:lstStyle/>
          <a:p>
            <a:pPr marL="0" indent="0">
              <a:spcBef>
                <a:spcPts val="600"/>
              </a:spcBef>
              <a:spcAft>
                <a:spcPts val="600"/>
              </a:spcAft>
              <a:buNone/>
            </a:pPr>
            <a:r>
              <a:rPr lang="en-US" sz="1250" b="1"/>
              <a:t>Observations</a:t>
            </a:r>
          </a:p>
          <a:p>
            <a:pPr marL="171450" indent="-171450">
              <a:spcBef>
                <a:spcPts val="600"/>
              </a:spcBef>
              <a:buFont typeface="Arial" panose="020B0604020202020204" pitchFamily="34" charset="0"/>
              <a:buChar char="•"/>
            </a:pPr>
            <a:r>
              <a:rPr lang="en-US" sz="1050"/>
              <a:t>42% of project-level finance to </a:t>
            </a:r>
            <a:r>
              <a:rPr lang="en-US" sz="1050" err="1"/>
              <a:t>agrifood</a:t>
            </a:r>
            <a:r>
              <a:rPr lang="en-US" sz="1050"/>
              <a:t> systems was to agriculture and 41% to forestry.</a:t>
            </a:r>
          </a:p>
          <a:p>
            <a:pPr marL="171450" indent="-171450">
              <a:spcBef>
                <a:spcPts val="600"/>
              </a:spcBef>
              <a:buFont typeface="Arial" panose="020B0604020202020204" pitchFamily="34" charset="0"/>
              <a:buChar char="•"/>
            </a:pPr>
            <a:r>
              <a:rPr lang="en-US" sz="1050" b="1"/>
              <a:t>70% of project-level agriculture investments target production, </a:t>
            </a:r>
            <a:r>
              <a:rPr lang="en-US" sz="1050"/>
              <a:t>e.g., climate-smart measures at farm level, lower carbon fertilizers, and cover crops.</a:t>
            </a:r>
          </a:p>
          <a:p>
            <a:pPr marL="171450" indent="-171450">
              <a:spcBef>
                <a:spcPts val="600"/>
              </a:spcBef>
              <a:buFont typeface="Arial" panose="020B0604020202020204" pitchFamily="34" charset="0"/>
              <a:buChar char="•"/>
            </a:pPr>
            <a:r>
              <a:rPr lang="en-US" sz="1050" b="1"/>
              <a:t>94% of VC in agriculture (company level)</a:t>
            </a:r>
            <a:r>
              <a:rPr lang="en-US" sz="1050"/>
              <a:t> </a:t>
            </a:r>
            <a:r>
              <a:rPr lang="en-US" sz="1050" b="1"/>
              <a:t>targeted </a:t>
            </a:r>
            <a:r>
              <a:rPr lang="en-US" sz="1050" b="1" i="1"/>
              <a:t>upstream</a:t>
            </a:r>
            <a:r>
              <a:rPr lang="en-US" sz="1050" b="1"/>
              <a:t> agro-industries: </a:t>
            </a:r>
            <a:r>
              <a:rPr lang="en-US" sz="1050"/>
              <a:t>farming systems and biotech for crop inputs.</a:t>
            </a:r>
            <a:endParaRPr lang="en-US" sz="1050" b="1"/>
          </a:p>
          <a:p>
            <a:pPr marL="171450" indent="-171450">
              <a:spcBef>
                <a:spcPts val="600"/>
              </a:spcBef>
              <a:buFont typeface="Arial" panose="020B0604020202020204" pitchFamily="34" charset="0"/>
              <a:buChar char="•"/>
            </a:pPr>
            <a:r>
              <a:rPr lang="en-US" sz="1050">
                <a:latin typeface="Arial" panose="020B0604020202020204" pitchFamily="34" charset="0"/>
                <a:cs typeface="Arial" panose="020B0604020202020204" pitchFamily="34" charset="0"/>
              </a:rPr>
              <a:t>Project-level finance for forestry funding dominated (75%) by investment in forest management, including afforestation and forest conservation.</a:t>
            </a:r>
          </a:p>
          <a:p>
            <a:pPr marL="171450" indent="-171450">
              <a:spcBef>
                <a:spcPts val="600"/>
              </a:spcBef>
              <a:buFont typeface="Arial" panose="020B0604020202020204" pitchFamily="34" charset="0"/>
              <a:buChar char="•"/>
            </a:pPr>
            <a:r>
              <a:rPr lang="en-US" sz="1050">
                <a:latin typeface="Arial" panose="020B0604020202020204" pitchFamily="34" charset="0"/>
                <a:cs typeface="Arial" panose="020B0604020202020204" pitchFamily="34" charset="0"/>
              </a:rPr>
              <a:t>In 2022, </a:t>
            </a:r>
            <a:r>
              <a:rPr lang="en-US" sz="1050" b="1">
                <a:latin typeface="Arial" panose="020B0604020202020204" pitchFamily="34" charset="0"/>
                <a:cs typeface="Arial" panose="020B0604020202020204" pitchFamily="34" charset="0"/>
              </a:rPr>
              <a:t>more than half of forestry-related tracked finance went to domestic investments in China</a:t>
            </a:r>
            <a:r>
              <a:rPr lang="en-US" sz="1050">
                <a:latin typeface="Arial" panose="020B0604020202020204" pitchFamily="34" charset="0"/>
                <a:cs typeface="Arial" panose="020B0604020202020204" pitchFamily="34" charset="0"/>
              </a:rPr>
              <a:t>, a significant funder of PES programs for farmers.</a:t>
            </a:r>
          </a:p>
        </p:txBody>
      </p:sp>
      <p:graphicFrame>
        <p:nvGraphicFramePr>
          <p:cNvPr id="151" name="Chart 150">
            <a:extLst>
              <a:ext uri="{FF2B5EF4-FFF2-40B4-BE49-F238E27FC236}">
                <a16:creationId xmlns:a16="http://schemas.microsoft.com/office/drawing/2014/main" id="{9D6C98AF-D82C-BAA5-6379-C36A84FC0F60}"/>
              </a:ext>
            </a:extLst>
          </p:cNvPr>
          <p:cNvGraphicFramePr/>
          <p:nvPr>
            <p:custDataLst>
              <p:tags r:id="rId5"/>
            </p:custDataLst>
          </p:nvPr>
        </p:nvGraphicFramePr>
        <p:xfrm>
          <a:off x="247650" y="2138363"/>
          <a:ext cx="8356600" cy="3875087"/>
        </p:xfrm>
        <a:graphic>
          <a:graphicData uri="http://schemas.openxmlformats.org/drawingml/2006/chart">
            <c:chart xmlns:c="http://schemas.openxmlformats.org/drawingml/2006/chart" xmlns:r="http://schemas.openxmlformats.org/officeDocument/2006/relationships" r:id="rId66"/>
          </a:graphicData>
        </a:graphic>
      </p:graphicFrame>
      <p:cxnSp>
        <p:nvCxnSpPr>
          <p:cNvPr id="139" name="Straight Connector 138">
            <a:extLst>
              <a:ext uri="{FF2B5EF4-FFF2-40B4-BE49-F238E27FC236}">
                <a16:creationId xmlns:a16="http://schemas.microsoft.com/office/drawing/2014/main" id="{13490011-79D7-E4C8-CFB8-AA3A79FA85CE}"/>
              </a:ext>
            </a:extLst>
          </p:cNvPr>
          <p:cNvCxnSpPr/>
          <p:nvPr>
            <p:custDataLst>
              <p:tags r:id="rId6"/>
            </p:custDataLst>
          </p:nvPr>
        </p:nvCxnSpPr>
        <p:spPr bwMode="auto">
          <a:xfrm>
            <a:off x="7429500" y="2989263"/>
            <a:ext cx="0" cy="2752725"/>
          </a:xfrm>
          <a:prstGeom prst="line">
            <a:avLst/>
          </a:prstGeom>
          <a:ln w="285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0" name="Straight Connector 139">
            <a:extLst>
              <a:ext uri="{FF2B5EF4-FFF2-40B4-BE49-F238E27FC236}">
                <a16:creationId xmlns:a16="http://schemas.microsoft.com/office/drawing/2014/main" id="{B652174A-3484-5BA5-D008-1917621B4380}"/>
              </a:ext>
            </a:extLst>
          </p:cNvPr>
          <p:cNvCxnSpPr/>
          <p:nvPr>
            <p:custDataLst>
              <p:tags r:id="rId7"/>
            </p:custDataLst>
          </p:nvPr>
        </p:nvCxnSpPr>
        <p:spPr bwMode="auto">
          <a:xfrm>
            <a:off x="7975600" y="2989263"/>
            <a:ext cx="0" cy="2752725"/>
          </a:xfrm>
          <a:prstGeom prst="line">
            <a:avLst/>
          </a:prstGeom>
          <a:ln w="285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14" name="Rectangle 113">
            <a:extLst>
              <a:ext uri="{FF2B5EF4-FFF2-40B4-BE49-F238E27FC236}">
                <a16:creationId xmlns:a16="http://schemas.microsoft.com/office/drawing/2014/main" id="{A5E3A36E-18EB-D72D-97C5-6D667E184DF8}"/>
              </a:ext>
            </a:extLst>
          </p:cNvPr>
          <p:cNvSpPr/>
          <p:nvPr>
            <p:custDataLst>
              <p:tags r:id="rId8"/>
            </p:custDataLst>
          </p:nvPr>
        </p:nvSpPr>
        <p:spPr bwMode="auto">
          <a:xfrm>
            <a:off x="7429500" y="2405063"/>
            <a:ext cx="546100" cy="584200"/>
          </a:xfrm>
          <a:prstGeom prst="rect">
            <a:avLst/>
          </a:prstGeom>
          <a:noFill/>
          <a:ln w="28575" cap="flat" cmpd="sng" algn="ctr">
            <a:solidFill>
              <a:schemeClr val="accent1"/>
            </a:solidFill>
            <a:prstDash val="lgDash"/>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cxnSp>
        <p:nvCxnSpPr>
          <p:cNvPr id="149" name="Straight Connector 148">
            <a:extLst>
              <a:ext uri="{FF2B5EF4-FFF2-40B4-BE49-F238E27FC236}">
                <a16:creationId xmlns:a16="http://schemas.microsoft.com/office/drawing/2014/main" id="{2C960243-4752-85BC-C07C-A3B127366AB2}"/>
              </a:ext>
            </a:extLst>
          </p:cNvPr>
          <p:cNvCxnSpPr/>
          <p:nvPr>
            <p:custDataLst>
              <p:tags r:id="rId9"/>
            </p:custDataLst>
          </p:nvPr>
        </p:nvCxnSpPr>
        <p:spPr bwMode="auto">
          <a:xfrm>
            <a:off x="5791200" y="3281363"/>
            <a:ext cx="0" cy="2460625"/>
          </a:xfrm>
          <a:prstGeom prst="line">
            <a:avLst/>
          </a:prstGeom>
          <a:ln w="285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50" name="Straight Connector 149">
            <a:extLst>
              <a:ext uri="{FF2B5EF4-FFF2-40B4-BE49-F238E27FC236}">
                <a16:creationId xmlns:a16="http://schemas.microsoft.com/office/drawing/2014/main" id="{4D7BBACE-4B5C-9773-B90D-FDEB3466E8F8}"/>
              </a:ext>
            </a:extLst>
          </p:cNvPr>
          <p:cNvCxnSpPr/>
          <p:nvPr>
            <p:custDataLst>
              <p:tags r:id="rId10"/>
            </p:custDataLst>
          </p:nvPr>
        </p:nvCxnSpPr>
        <p:spPr bwMode="auto">
          <a:xfrm>
            <a:off x="6337300" y="3281363"/>
            <a:ext cx="0" cy="2460625"/>
          </a:xfrm>
          <a:prstGeom prst="line">
            <a:avLst/>
          </a:prstGeom>
          <a:ln w="285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02" name="Rectangle 101">
            <a:extLst>
              <a:ext uri="{FF2B5EF4-FFF2-40B4-BE49-F238E27FC236}">
                <a16:creationId xmlns:a16="http://schemas.microsoft.com/office/drawing/2014/main" id="{AA66CD04-B1FF-95B9-EB3A-F61EB5FEBE66}"/>
              </a:ext>
            </a:extLst>
          </p:cNvPr>
          <p:cNvSpPr/>
          <p:nvPr>
            <p:custDataLst>
              <p:tags r:id="rId11"/>
            </p:custDataLst>
          </p:nvPr>
        </p:nvSpPr>
        <p:spPr bwMode="auto">
          <a:xfrm>
            <a:off x="5791200" y="2697163"/>
            <a:ext cx="546100" cy="584200"/>
          </a:xfrm>
          <a:prstGeom prst="rect">
            <a:avLst/>
          </a:prstGeom>
          <a:noFill/>
          <a:ln w="28575" cap="flat" cmpd="sng" algn="ctr">
            <a:solidFill>
              <a:schemeClr val="accent1"/>
            </a:solidFill>
            <a:prstDash val="lgDash"/>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cxnSp>
        <p:nvCxnSpPr>
          <p:cNvPr id="62" name="Straight Connector 61">
            <a:extLst>
              <a:ext uri="{FF2B5EF4-FFF2-40B4-BE49-F238E27FC236}">
                <a16:creationId xmlns:a16="http://schemas.microsoft.com/office/drawing/2014/main" id="{00FBCAFE-E5FB-B052-9845-FCF399234C2A}"/>
              </a:ext>
            </a:extLst>
          </p:cNvPr>
          <p:cNvCxnSpPr/>
          <p:nvPr>
            <p:custDataLst>
              <p:tags r:id="rId12"/>
            </p:custDataLst>
          </p:nvPr>
        </p:nvCxnSpPr>
        <p:spPr bwMode="auto">
          <a:xfrm>
            <a:off x="4152900" y="3865563"/>
            <a:ext cx="0" cy="1876425"/>
          </a:xfrm>
          <a:prstGeom prst="line">
            <a:avLst/>
          </a:prstGeom>
          <a:ln w="285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CE06010D-1DC8-83E6-4A7A-46167E175939}"/>
              </a:ext>
            </a:extLst>
          </p:cNvPr>
          <p:cNvCxnSpPr/>
          <p:nvPr>
            <p:custDataLst>
              <p:tags r:id="rId13"/>
            </p:custDataLst>
          </p:nvPr>
        </p:nvCxnSpPr>
        <p:spPr bwMode="auto">
          <a:xfrm>
            <a:off x="4699000" y="3865563"/>
            <a:ext cx="0" cy="1876425"/>
          </a:xfrm>
          <a:prstGeom prst="line">
            <a:avLst/>
          </a:prstGeom>
          <a:ln w="285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90" name="Rectangle 89">
            <a:extLst>
              <a:ext uri="{FF2B5EF4-FFF2-40B4-BE49-F238E27FC236}">
                <a16:creationId xmlns:a16="http://schemas.microsoft.com/office/drawing/2014/main" id="{CB8218C3-78D5-69B4-252F-FC6FB4229495}"/>
              </a:ext>
            </a:extLst>
          </p:cNvPr>
          <p:cNvSpPr/>
          <p:nvPr>
            <p:custDataLst>
              <p:tags r:id="rId14"/>
            </p:custDataLst>
          </p:nvPr>
        </p:nvSpPr>
        <p:spPr bwMode="auto">
          <a:xfrm>
            <a:off x="4152900" y="3573463"/>
            <a:ext cx="546100" cy="292100"/>
          </a:xfrm>
          <a:prstGeom prst="rect">
            <a:avLst/>
          </a:prstGeom>
          <a:noFill/>
          <a:ln w="28575" cap="flat" cmpd="sng" algn="ctr">
            <a:solidFill>
              <a:schemeClr val="accent1"/>
            </a:solidFill>
            <a:prstDash val="lgDash"/>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148" name="Freeform 147">
            <a:extLst>
              <a:ext uri="{FF2B5EF4-FFF2-40B4-BE49-F238E27FC236}">
                <a16:creationId xmlns:a16="http://schemas.microsoft.com/office/drawing/2014/main" id="{7BDD4956-0E85-CD84-28FF-5BA2BC645D4B}"/>
              </a:ext>
            </a:extLst>
          </p:cNvPr>
          <p:cNvSpPr/>
          <p:nvPr>
            <p:custDataLst>
              <p:tags r:id="rId15"/>
            </p:custDataLst>
          </p:nvPr>
        </p:nvSpPr>
        <p:spPr bwMode="auto">
          <a:xfrm>
            <a:off x="5722938" y="3598863"/>
            <a:ext cx="682626" cy="241301"/>
          </a:xfrm>
          <a:custGeom>
            <a:avLst/>
            <a:gdLst/>
            <a:ahLst/>
            <a:cxnLst/>
            <a:rect l="0" t="0" r="0" b="0"/>
            <a:pathLst>
              <a:path w="682626" h="241301">
                <a:moveTo>
                  <a:pt x="0" y="184150"/>
                </a:moveTo>
                <a:lnTo>
                  <a:pt x="682625" y="0"/>
                </a:lnTo>
                <a:lnTo>
                  <a:pt x="682625" y="57150"/>
                </a:lnTo>
                <a:lnTo>
                  <a:pt x="0" y="241300"/>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113" name="Freeform 112">
            <a:extLst>
              <a:ext uri="{FF2B5EF4-FFF2-40B4-BE49-F238E27FC236}">
                <a16:creationId xmlns:a16="http://schemas.microsoft.com/office/drawing/2014/main" id="{C961847A-218D-2BE4-27BF-399EAC6D6958}"/>
              </a:ext>
            </a:extLst>
          </p:cNvPr>
          <p:cNvSpPr/>
          <p:nvPr>
            <p:custDataLst>
              <p:tags r:id="rId16"/>
            </p:custDataLst>
          </p:nvPr>
        </p:nvSpPr>
        <p:spPr bwMode="auto">
          <a:xfrm>
            <a:off x="7361238" y="2722563"/>
            <a:ext cx="682626" cy="241301"/>
          </a:xfrm>
          <a:custGeom>
            <a:avLst/>
            <a:gdLst/>
            <a:ahLst/>
            <a:cxnLst/>
            <a:rect l="0" t="0" r="0" b="0"/>
            <a:pathLst>
              <a:path w="682626" h="241301">
                <a:moveTo>
                  <a:pt x="0" y="184150"/>
                </a:moveTo>
                <a:lnTo>
                  <a:pt x="682625" y="0"/>
                </a:lnTo>
                <a:lnTo>
                  <a:pt x="682625" y="57150"/>
                </a:lnTo>
                <a:lnTo>
                  <a:pt x="0" y="241300"/>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145" name="Freeform 144">
            <a:extLst>
              <a:ext uri="{FF2B5EF4-FFF2-40B4-BE49-F238E27FC236}">
                <a16:creationId xmlns:a16="http://schemas.microsoft.com/office/drawing/2014/main" id="{20A53123-309D-B046-2212-D1B0396A2CFC}"/>
              </a:ext>
            </a:extLst>
          </p:cNvPr>
          <p:cNvSpPr/>
          <p:nvPr>
            <p:custDataLst>
              <p:tags r:id="rId17"/>
            </p:custDataLst>
          </p:nvPr>
        </p:nvSpPr>
        <p:spPr bwMode="auto">
          <a:xfrm>
            <a:off x="5722938" y="3306763"/>
            <a:ext cx="682626" cy="241301"/>
          </a:xfrm>
          <a:custGeom>
            <a:avLst/>
            <a:gdLst/>
            <a:ahLst/>
            <a:cxnLst/>
            <a:rect l="0" t="0" r="0" b="0"/>
            <a:pathLst>
              <a:path w="682626" h="241301">
                <a:moveTo>
                  <a:pt x="0" y="184150"/>
                </a:moveTo>
                <a:lnTo>
                  <a:pt x="682625" y="0"/>
                </a:lnTo>
                <a:lnTo>
                  <a:pt x="682625" y="57150"/>
                </a:lnTo>
                <a:lnTo>
                  <a:pt x="0" y="241300"/>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132" name="Freeform 131">
            <a:extLst>
              <a:ext uri="{FF2B5EF4-FFF2-40B4-BE49-F238E27FC236}">
                <a16:creationId xmlns:a16="http://schemas.microsoft.com/office/drawing/2014/main" id="{81ECED27-AD79-8D23-2266-D4E3FCE3FC2A}"/>
              </a:ext>
            </a:extLst>
          </p:cNvPr>
          <p:cNvSpPr/>
          <p:nvPr>
            <p:custDataLst>
              <p:tags r:id="rId18"/>
            </p:custDataLst>
          </p:nvPr>
        </p:nvSpPr>
        <p:spPr bwMode="auto">
          <a:xfrm>
            <a:off x="7361238" y="3014663"/>
            <a:ext cx="682626" cy="241301"/>
          </a:xfrm>
          <a:custGeom>
            <a:avLst/>
            <a:gdLst/>
            <a:ahLst/>
            <a:cxnLst/>
            <a:rect l="0" t="0" r="0" b="0"/>
            <a:pathLst>
              <a:path w="682626" h="241301">
                <a:moveTo>
                  <a:pt x="0" y="184150"/>
                </a:moveTo>
                <a:lnTo>
                  <a:pt x="682625" y="0"/>
                </a:lnTo>
                <a:lnTo>
                  <a:pt x="682625" y="57150"/>
                </a:lnTo>
                <a:lnTo>
                  <a:pt x="0" y="241300"/>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110" name="Freeform 109">
            <a:extLst>
              <a:ext uri="{FF2B5EF4-FFF2-40B4-BE49-F238E27FC236}">
                <a16:creationId xmlns:a16="http://schemas.microsoft.com/office/drawing/2014/main" id="{18C7C6B9-222E-7A4B-1C85-89B643B71A15}"/>
              </a:ext>
            </a:extLst>
          </p:cNvPr>
          <p:cNvSpPr/>
          <p:nvPr>
            <p:custDataLst>
              <p:tags r:id="rId19"/>
            </p:custDataLst>
          </p:nvPr>
        </p:nvSpPr>
        <p:spPr bwMode="auto">
          <a:xfrm>
            <a:off x="7361238" y="2430463"/>
            <a:ext cx="682626" cy="241301"/>
          </a:xfrm>
          <a:custGeom>
            <a:avLst/>
            <a:gdLst/>
            <a:ahLst/>
            <a:cxnLst/>
            <a:rect l="0" t="0" r="0" b="0"/>
            <a:pathLst>
              <a:path w="682626" h="241301">
                <a:moveTo>
                  <a:pt x="0" y="184150"/>
                </a:moveTo>
                <a:lnTo>
                  <a:pt x="682625" y="0"/>
                </a:lnTo>
                <a:lnTo>
                  <a:pt x="682625" y="57150"/>
                </a:lnTo>
                <a:lnTo>
                  <a:pt x="0" y="241300"/>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135" name="Freeform 134">
            <a:extLst>
              <a:ext uri="{FF2B5EF4-FFF2-40B4-BE49-F238E27FC236}">
                <a16:creationId xmlns:a16="http://schemas.microsoft.com/office/drawing/2014/main" id="{BA4C09BC-3269-DC7E-3AD2-98EB70B9AA64}"/>
              </a:ext>
            </a:extLst>
          </p:cNvPr>
          <p:cNvSpPr/>
          <p:nvPr>
            <p:custDataLst>
              <p:tags r:id="rId20"/>
            </p:custDataLst>
          </p:nvPr>
        </p:nvSpPr>
        <p:spPr bwMode="auto">
          <a:xfrm>
            <a:off x="7361238" y="3306763"/>
            <a:ext cx="682626" cy="241301"/>
          </a:xfrm>
          <a:custGeom>
            <a:avLst/>
            <a:gdLst/>
            <a:ahLst/>
            <a:cxnLst/>
            <a:rect l="0" t="0" r="0" b="0"/>
            <a:pathLst>
              <a:path w="682626" h="241301">
                <a:moveTo>
                  <a:pt x="0" y="184150"/>
                </a:moveTo>
                <a:lnTo>
                  <a:pt x="682625" y="0"/>
                </a:lnTo>
                <a:lnTo>
                  <a:pt x="682625" y="57150"/>
                </a:lnTo>
                <a:lnTo>
                  <a:pt x="0" y="241300"/>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89" name="Freeform 88">
            <a:extLst>
              <a:ext uri="{FF2B5EF4-FFF2-40B4-BE49-F238E27FC236}">
                <a16:creationId xmlns:a16="http://schemas.microsoft.com/office/drawing/2014/main" id="{CA47FDBB-774E-20AD-EFBA-85B2BC8DEBD7}"/>
              </a:ext>
            </a:extLst>
          </p:cNvPr>
          <p:cNvSpPr/>
          <p:nvPr>
            <p:custDataLst>
              <p:tags r:id="rId21"/>
            </p:custDataLst>
          </p:nvPr>
        </p:nvSpPr>
        <p:spPr bwMode="auto">
          <a:xfrm>
            <a:off x="4084638" y="3598863"/>
            <a:ext cx="682626" cy="241300"/>
          </a:xfrm>
          <a:custGeom>
            <a:avLst/>
            <a:gdLst/>
            <a:ahLst/>
            <a:cxnLst/>
            <a:rect l="0" t="0" r="0" b="0"/>
            <a:pathLst>
              <a:path w="682626" h="241301">
                <a:moveTo>
                  <a:pt x="0" y="184150"/>
                </a:moveTo>
                <a:lnTo>
                  <a:pt x="682625" y="0"/>
                </a:lnTo>
                <a:lnTo>
                  <a:pt x="682625" y="57150"/>
                </a:lnTo>
                <a:lnTo>
                  <a:pt x="0" y="241300"/>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138" name="Freeform 137">
            <a:extLst>
              <a:ext uri="{FF2B5EF4-FFF2-40B4-BE49-F238E27FC236}">
                <a16:creationId xmlns:a16="http://schemas.microsoft.com/office/drawing/2014/main" id="{CF1FCCB7-B573-8E91-ED4B-D5831EB5A36D}"/>
              </a:ext>
            </a:extLst>
          </p:cNvPr>
          <p:cNvSpPr/>
          <p:nvPr>
            <p:custDataLst>
              <p:tags r:id="rId22"/>
            </p:custDataLst>
          </p:nvPr>
        </p:nvSpPr>
        <p:spPr bwMode="auto">
          <a:xfrm>
            <a:off x="7361238" y="3598863"/>
            <a:ext cx="682626" cy="241301"/>
          </a:xfrm>
          <a:custGeom>
            <a:avLst/>
            <a:gdLst/>
            <a:ahLst/>
            <a:cxnLst/>
            <a:rect l="0" t="0" r="0" b="0"/>
            <a:pathLst>
              <a:path w="682626" h="241301">
                <a:moveTo>
                  <a:pt x="0" y="184150"/>
                </a:moveTo>
                <a:lnTo>
                  <a:pt x="682625" y="0"/>
                </a:lnTo>
                <a:lnTo>
                  <a:pt x="682625" y="57150"/>
                </a:lnTo>
                <a:lnTo>
                  <a:pt x="0" y="241300"/>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101" name="Freeform 100">
            <a:extLst>
              <a:ext uri="{FF2B5EF4-FFF2-40B4-BE49-F238E27FC236}">
                <a16:creationId xmlns:a16="http://schemas.microsoft.com/office/drawing/2014/main" id="{46D15760-3F34-1D98-60A9-25804032E59A}"/>
              </a:ext>
            </a:extLst>
          </p:cNvPr>
          <p:cNvSpPr/>
          <p:nvPr>
            <p:custDataLst>
              <p:tags r:id="rId23"/>
            </p:custDataLst>
          </p:nvPr>
        </p:nvSpPr>
        <p:spPr bwMode="auto">
          <a:xfrm>
            <a:off x="5722938" y="3014663"/>
            <a:ext cx="682626" cy="241300"/>
          </a:xfrm>
          <a:custGeom>
            <a:avLst/>
            <a:gdLst/>
            <a:ahLst/>
            <a:cxnLst/>
            <a:rect l="0" t="0" r="0" b="0"/>
            <a:pathLst>
              <a:path w="682626" h="241301">
                <a:moveTo>
                  <a:pt x="0" y="184150"/>
                </a:moveTo>
                <a:lnTo>
                  <a:pt x="682625" y="0"/>
                </a:lnTo>
                <a:lnTo>
                  <a:pt x="682625" y="57150"/>
                </a:lnTo>
                <a:lnTo>
                  <a:pt x="0" y="241300"/>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98" name="Freeform 97">
            <a:extLst>
              <a:ext uri="{FF2B5EF4-FFF2-40B4-BE49-F238E27FC236}">
                <a16:creationId xmlns:a16="http://schemas.microsoft.com/office/drawing/2014/main" id="{2A654F30-E0E0-E516-958F-AA5BE39ED35F}"/>
              </a:ext>
            </a:extLst>
          </p:cNvPr>
          <p:cNvSpPr/>
          <p:nvPr>
            <p:custDataLst>
              <p:tags r:id="rId24"/>
            </p:custDataLst>
          </p:nvPr>
        </p:nvSpPr>
        <p:spPr bwMode="auto">
          <a:xfrm>
            <a:off x="5722938" y="2722563"/>
            <a:ext cx="682626" cy="241300"/>
          </a:xfrm>
          <a:custGeom>
            <a:avLst/>
            <a:gdLst/>
            <a:ahLst/>
            <a:cxnLst/>
            <a:rect l="0" t="0" r="0" b="0"/>
            <a:pathLst>
              <a:path w="682626" h="241301">
                <a:moveTo>
                  <a:pt x="0" y="184150"/>
                </a:moveTo>
                <a:lnTo>
                  <a:pt x="682625" y="0"/>
                </a:lnTo>
                <a:lnTo>
                  <a:pt x="682625" y="57150"/>
                </a:lnTo>
                <a:lnTo>
                  <a:pt x="0" y="241300"/>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97" name="Freeform 96">
            <a:extLst>
              <a:ext uri="{FF2B5EF4-FFF2-40B4-BE49-F238E27FC236}">
                <a16:creationId xmlns:a16="http://schemas.microsoft.com/office/drawing/2014/main" id="{A99CBDA3-197E-02F6-3098-A2626C1C7DE9}"/>
              </a:ext>
            </a:extLst>
          </p:cNvPr>
          <p:cNvSpPr/>
          <p:nvPr>
            <p:custDataLst>
              <p:tags r:id="rId25"/>
            </p:custDataLst>
          </p:nvPr>
        </p:nvSpPr>
        <p:spPr bwMode="auto">
          <a:xfrm>
            <a:off x="5722938" y="2779713"/>
            <a:ext cx="682626" cy="184150"/>
          </a:xfrm>
          <a:custGeom>
            <a:avLst/>
            <a:gdLst/>
            <a:ahLst/>
            <a:cxnLst/>
            <a:rect l="0" t="0" r="0" b="0"/>
            <a:pathLst>
              <a:path w="682626" h="184151">
                <a:moveTo>
                  <a:pt x="0" y="184150"/>
                </a:moveTo>
                <a:lnTo>
                  <a:pt x="682625" y="0"/>
                </a:lnTo>
              </a:path>
            </a:pathLst>
          </a:custGeom>
          <a:ln w="9525" cap="flat" cmpd="sng" algn="ctr">
            <a:solidFill>
              <a:schemeClr val="accent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Freeform 98">
            <a:extLst>
              <a:ext uri="{FF2B5EF4-FFF2-40B4-BE49-F238E27FC236}">
                <a16:creationId xmlns:a16="http://schemas.microsoft.com/office/drawing/2014/main" id="{67546DF3-8A6C-86CA-CDDC-8CCCA6E28F91}"/>
              </a:ext>
            </a:extLst>
          </p:cNvPr>
          <p:cNvSpPr/>
          <p:nvPr>
            <p:custDataLst>
              <p:tags r:id="rId26"/>
            </p:custDataLst>
          </p:nvPr>
        </p:nvSpPr>
        <p:spPr bwMode="auto">
          <a:xfrm>
            <a:off x="5722938" y="3014663"/>
            <a:ext cx="682626" cy="184150"/>
          </a:xfrm>
          <a:custGeom>
            <a:avLst/>
            <a:gdLst/>
            <a:ahLst/>
            <a:cxnLst/>
            <a:rect l="0" t="0" r="0" b="0"/>
            <a:pathLst>
              <a:path w="682626" h="184151">
                <a:moveTo>
                  <a:pt x="0" y="184150"/>
                </a:moveTo>
                <a:lnTo>
                  <a:pt x="682625" y="0"/>
                </a:lnTo>
              </a:path>
            </a:pathLst>
          </a:custGeom>
          <a:ln w="9525" cap="flat" cmpd="sng" algn="ctr">
            <a:solidFill>
              <a:schemeClr val="accent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Freeform 99">
            <a:extLst>
              <a:ext uri="{FF2B5EF4-FFF2-40B4-BE49-F238E27FC236}">
                <a16:creationId xmlns:a16="http://schemas.microsoft.com/office/drawing/2014/main" id="{3194E2CA-E433-8FA7-8ABF-38A53879175B}"/>
              </a:ext>
            </a:extLst>
          </p:cNvPr>
          <p:cNvSpPr/>
          <p:nvPr>
            <p:custDataLst>
              <p:tags r:id="rId27"/>
            </p:custDataLst>
          </p:nvPr>
        </p:nvSpPr>
        <p:spPr bwMode="auto">
          <a:xfrm>
            <a:off x="5722938" y="3071813"/>
            <a:ext cx="682626" cy="184150"/>
          </a:xfrm>
          <a:custGeom>
            <a:avLst/>
            <a:gdLst/>
            <a:ahLst/>
            <a:cxnLst/>
            <a:rect l="0" t="0" r="0" b="0"/>
            <a:pathLst>
              <a:path w="682626" h="184151">
                <a:moveTo>
                  <a:pt x="0" y="184150"/>
                </a:moveTo>
                <a:lnTo>
                  <a:pt x="682625" y="0"/>
                </a:lnTo>
              </a:path>
            </a:pathLst>
          </a:custGeom>
          <a:ln w="9525" cap="flat" cmpd="sng" algn="ctr">
            <a:solidFill>
              <a:schemeClr val="accent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Freeform 95">
            <a:extLst>
              <a:ext uri="{FF2B5EF4-FFF2-40B4-BE49-F238E27FC236}">
                <a16:creationId xmlns:a16="http://schemas.microsoft.com/office/drawing/2014/main" id="{AEA70CFB-2973-2C42-1A91-C49ECDA07611}"/>
              </a:ext>
            </a:extLst>
          </p:cNvPr>
          <p:cNvSpPr/>
          <p:nvPr>
            <p:custDataLst>
              <p:tags r:id="rId28"/>
            </p:custDataLst>
          </p:nvPr>
        </p:nvSpPr>
        <p:spPr bwMode="auto">
          <a:xfrm>
            <a:off x="5722938" y="2722563"/>
            <a:ext cx="682626" cy="184150"/>
          </a:xfrm>
          <a:custGeom>
            <a:avLst/>
            <a:gdLst/>
            <a:ahLst/>
            <a:cxnLst/>
            <a:rect l="0" t="0" r="0" b="0"/>
            <a:pathLst>
              <a:path w="682626" h="184151">
                <a:moveTo>
                  <a:pt x="0" y="184150"/>
                </a:moveTo>
                <a:lnTo>
                  <a:pt x="682625" y="0"/>
                </a:lnTo>
              </a:path>
            </a:pathLst>
          </a:custGeom>
          <a:ln w="9525" cap="flat" cmpd="sng" algn="ctr">
            <a:solidFill>
              <a:schemeClr val="accent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Freeform 87">
            <a:extLst>
              <a:ext uri="{FF2B5EF4-FFF2-40B4-BE49-F238E27FC236}">
                <a16:creationId xmlns:a16="http://schemas.microsoft.com/office/drawing/2014/main" id="{A6133C93-C451-B0F6-31F8-5E146662E5C3}"/>
              </a:ext>
            </a:extLst>
          </p:cNvPr>
          <p:cNvSpPr/>
          <p:nvPr>
            <p:custDataLst>
              <p:tags r:id="rId29"/>
            </p:custDataLst>
          </p:nvPr>
        </p:nvSpPr>
        <p:spPr bwMode="auto">
          <a:xfrm>
            <a:off x="4084638" y="3656013"/>
            <a:ext cx="682626" cy="184150"/>
          </a:xfrm>
          <a:custGeom>
            <a:avLst/>
            <a:gdLst/>
            <a:ahLst/>
            <a:cxnLst/>
            <a:rect l="0" t="0" r="0" b="0"/>
            <a:pathLst>
              <a:path w="682626" h="184151">
                <a:moveTo>
                  <a:pt x="0" y="184150"/>
                </a:moveTo>
                <a:lnTo>
                  <a:pt x="682625" y="0"/>
                </a:lnTo>
              </a:path>
            </a:pathLst>
          </a:custGeom>
          <a:ln w="9525" cap="flat" cmpd="sng" algn="ctr">
            <a:solidFill>
              <a:schemeClr val="accent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Freeform 107">
            <a:extLst>
              <a:ext uri="{FF2B5EF4-FFF2-40B4-BE49-F238E27FC236}">
                <a16:creationId xmlns:a16="http://schemas.microsoft.com/office/drawing/2014/main" id="{3AADFBB6-1234-6D99-CA7F-A2B86A1466CE}"/>
              </a:ext>
            </a:extLst>
          </p:cNvPr>
          <p:cNvSpPr/>
          <p:nvPr>
            <p:custDataLst>
              <p:tags r:id="rId30"/>
            </p:custDataLst>
          </p:nvPr>
        </p:nvSpPr>
        <p:spPr bwMode="auto">
          <a:xfrm>
            <a:off x="7361238" y="2430463"/>
            <a:ext cx="682626" cy="184151"/>
          </a:xfrm>
          <a:custGeom>
            <a:avLst/>
            <a:gdLst/>
            <a:ahLst/>
            <a:cxnLst/>
            <a:rect l="0" t="0" r="0" b="0"/>
            <a:pathLst>
              <a:path w="682626" h="184151">
                <a:moveTo>
                  <a:pt x="0" y="184150"/>
                </a:moveTo>
                <a:lnTo>
                  <a:pt x="682625" y="0"/>
                </a:lnTo>
              </a:path>
            </a:pathLst>
          </a:custGeom>
          <a:ln w="9525" cap="flat" cmpd="sng" algn="ctr">
            <a:solidFill>
              <a:schemeClr val="accent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Freeform 108">
            <a:extLst>
              <a:ext uri="{FF2B5EF4-FFF2-40B4-BE49-F238E27FC236}">
                <a16:creationId xmlns:a16="http://schemas.microsoft.com/office/drawing/2014/main" id="{73DFACCC-8BFE-CA7E-DE96-5BB54E4FCB93}"/>
              </a:ext>
            </a:extLst>
          </p:cNvPr>
          <p:cNvSpPr/>
          <p:nvPr>
            <p:custDataLst>
              <p:tags r:id="rId31"/>
            </p:custDataLst>
          </p:nvPr>
        </p:nvSpPr>
        <p:spPr bwMode="auto">
          <a:xfrm>
            <a:off x="7361238" y="2487613"/>
            <a:ext cx="682626" cy="184151"/>
          </a:xfrm>
          <a:custGeom>
            <a:avLst/>
            <a:gdLst/>
            <a:ahLst/>
            <a:cxnLst/>
            <a:rect l="0" t="0" r="0" b="0"/>
            <a:pathLst>
              <a:path w="682626" h="184151">
                <a:moveTo>
                  <a:pt x="0" y="184150"/>
                </a:moveTo>
                <a:lnTo>
                  <a:pt x="682625" y="0"/>
                </a:lnTo>
              </a:path>
            </a:pathLst>
          </a:custGeom>
          <a:ln w="9525" cap="flat" cmpd="sng" algn="ctr">
            <a:solidFill>
              <a:schemeClr val="accent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Freeform 86">
            <a:extLst>
              <a:ext uri="{FF2B5EF4-FFF2-40B4-BE49-F238E27FC236}">
                <a16:creationId xmlns:a16="http://schemas.microsoft.com/office/drawing/2014/main" id="{F2358CCC-8ABA-E077-EC47-E27CA16DA747}"/>
              </a:ext>
            </a:extLst>
          </p:cNvPr>
          <p:cNvSpPr/>
          <p:nvPr>
            <p:custDataLst>
              <p:tags r:id="rId32"/>
            </p:custDataLst>
          </p:nvPr>
        </p:nvSpPr>
        <p:spPr bwMode="auto">
          <a:xfrm>
            <a:off x="4084638" y="3598863"/>
            <a:ext cx="682626" cy="184150"/>
          </a:xfrm>
          <a:custGeom>
            <a:avLst/>
            <a:gdLst/>
            <a:ahLst/>
            <a:cxnLst/>
            <a:rect l="0" t="0" r="0" b="0"/>
            <a:pathLst>
              <a:path w="682626" h="184151">
                <a:moveTo>
                  <a:pt x="0" y="184150"/>
                </a:moveTo>
                <a:lnTo>
                  <a:pt x="682625" y="0"/>
                </a:lnTo>
              </a:path>
            </a:pathLst>
          </a:custGeom>
          <a:ln w="9525" cap="flat" cmpd="sng" algn="ctr">
            <a:solidFill>
              <a:schemeClr val="accent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Freeform 110">
            <a:extLst>
              <a:ext uri="{FF2B5EF4-FFF2-40B4-BE49-F238E27FC236}">
                <a16:creationId xmlns:a16="http://schemas.microsoft.com/office/drawing/2014/main" id="{6CE93C23-D209-AD50-B495-C87EE4D812C8}"/>
              </a:ext>
            </a:extLst>
          </p:cNvPr>
          <p:cNvSpPr/>
          <p:nvPr>
            <p:custDataLst>
              <p:tags r:id="rId33"/>
            </p:custDataLst>
          </p:nvPr>
        </p:nvSpPr>
        <p:spPr bwMode="auto">
          <a:xfrm>
            <a:off x="7361238" y="2722563"/>
            <a:ext cx="682626" cy="184151"/>
          </a:xfrm>
          <a:custGeom>
            <a:avLst/>
            <a:gdLst/>
            <a:ahLst/>
            <a:cxnLst/>
            <a:rect l="0" t="0" r="0" b="0"/>
            <a:pathLst>
              <a:path w="682626" h="184151">
                <a:moveTo>
                  <a:pt x="0" y="184150"/>
                </a:moveTo>
                <a:lnTo>
                  <a:pt x="682625" y="0"/>
                </a:lnTo>
              </a:path>
            </a:pathLst>
          </a:custGeom>
          <a:ln w="9525" cap="flat" cmpd="sng" algn="ctr">
            <a:solidFill>
              <a:schemeClr val="accent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Freeform 111">
            <a:extLst>
              <a:ext uri="{FF2B5EF4-FFF2-40B4-BE49-F238E27FC236}">
                <a16:creationId xmlns:a16="http://schemas.microsoft.com/office/drawing/2014/main" id="{EFDAE026-697A-B74E-15FB-4E58B33AE4AB}"/>
              </a:ext>
            </a:extLst>
          </p:cNvPr>
          <p:cNvSpPr/>
          <p:nvPr>
            <p:custDataLst>
              <p:tags r:id="rId34"/>
            </p:custDataLst>
          </p:nvPr>
        </p:nvSpPr>
        <p:spPr bwMode="auto">
          <a:xfrm>
            <a:off x="7361238" y="2779713"/>
            <a:ext cx="682626" cy="184151"/>
          </a:xfrm>
          <a:custGeom>
            <a:avLst/>
            <a:gdLst/>
            <a:ahLst/>
            <a:cxnLst/>
            <a:rect l="0" t="0" r="0" b="0"/>
            <a:pathLst>
              <a:path w="682626" h="184151">
                <a:moveTo>
                  <a:pt x="0" y="184150"/>
                </a:moveTo>
                <a:lnTo>
                  <a:pt x="682625" y="0"/>
                </a:lnTo>
              </a:path>
            </a:pathLst>
          </a:custGeom>
          <a:ln w="9525" cap="flat" cmpd="sng" algn="ctr">
            <a:solidFill>
              <a:schemeClr val="accent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7" name="Freeform 146">
            <a:extLst>
              <a:ext uri="{FF2B5EF4-FFF2-40B4-BE49-F238E27FC236}">
                <a16:creationId xmlns:a16="http://schemas.microsoft.com/office/drawing/2014/main" id="{2558950F-82A1-9A8F-052E-82281753DCE1}"/>
              </a:ext>
            </a:extLst>
          </p:cNvPr>
          <p:cNvSpPr/>
          <p:nvPr>
            <p:custDataLst>
              <p:tags r:id="rId35"/>
            </p:custDataLst>
          </p:nvPr>
        </p:nvSpPr>
        <p:spPr bwMode="auto">
          <a:xfrm>
            <a:off x="5722938" y="3656013"/>
            <a:ext cx="682626" cy="184151"/>
          </a:xfrm>
          <a:custGeom>
            <a:avLst/>
            <a:gdLst/>
            <a:ahLst/>
            <a:cxnLst/>
            <a:rect l="0" t="0" r="0" b="0"/>
            <a:pathLst>
              <a:path w="682626" h="184151">
                <a:moveTo>
                  <a:pt x="0" y="184150"/>
                </a:moveTo>
                <a:lnTo>
                  <a:pt x="682625"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6" name="Freeform 145">
            <a:extLst>
              <a:ext uri="{FF2B5EF4-FFF2-40B4-BE49-F238E27FC236}">
                <a16:creationId xmlns:a16="http://schemas.microsoft.com/office/drawing/2014/main" id="{7D03D99B-A215-8095-F9BA-7E5DFB62568D}"/>
              </a:ext>
            </a:extLst>
          </p:cNvPr>
          <p:cNvSpPr/>
          <p:nvPr>
            <p:custDataLst>
              <p:tags r:id="rId36"/>
            </p:custDataLst>
          </p:nvPr>
        </p:nvSpPr>
        <p:spPr bwMode="auto">
          <a:xfrm>
            <a:off x="5722938" y="3598863"/>
            <a:ext cx="682626" cy="184151"/>
          </a:xfrm>
          <a:custGeom>
            <a:avLst/>
            <a:gdLst/>
            <a:ahLst/>
            <a:cxnLst/>
            <a:rect l="0" t="0" r="0" b="0"/>
            <a:pathLst>
              <a:path w="682626" h="184151">
                <a:moveTo>
                  <a:pt x="0" y="184150"/>
                </a:moveTo>
                <a:lnTo>
                  <a:pt x="682625"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0" name="Freeform 129">
            <a:extLst>
              <a:ext uri="{FF2B5EF4-FFF2-40B4-BE49-F238E27FC236}">
                <a16:creationId xmlns:a16="http://schemas.microsoft.com/office/drawing/2014/main" id="{E53524D9-602E-A000-8023-52FF9E5A8A5A}"/>
              </a:ext>
            </a:extLst>
          </p:cNvPr>
          <p:cNvSpPr/>
          <p:nvPr>
            <p:custDataLst>
              <p:tags r:id="rId37"/>
            </p:custDataLst>
          </p:nvPr>
        </p:nvSpPr>
        <p:spPr bwMode="auto">
          <a:xfrm>
            <a:off x="7361238" y="3014663"/>
            <a:ext cx="682626" cy="184151"/>
          </a:xfrm>
          <a:custGeom>
            <a:avLst/>
            <a:gdLst/>
            <a:ahLst/>
            <a:cxnLst/>
            <a:rect l="0" t="0" r="0" b="0"/>
            <a:pathLst>
              <a:path w="682626" h="184151">
                <a:moveTo>
                  <a:pt x="0" y="184150"/>
                </a:moveTo>
                <a:lnTo>
                  <a:pt x="682625"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1" name="Freeform 130">
            <a:extLst>
              <a:ext uri="{FF2B5EF4-FFF2-40B4-BE49-F238E27FC236}">
                <a16:creationId xmlns:a16="http://schemas.microsoft.com/office/drawing/2014/main" id="{E91ED7B5-3565-E710-2FDB-A45E90DEA525}"/>
              </a:ext>
            </a:extLst>
          </p:cNvPr>
          <p:cNvSpPr/>
          <p:nvPr>
            <p:custDataLst>
              <p:tags r:id="rId38"/>
            </p:custDataLst>
          </p:nvPr>
        </p:nvSpPr>
        <p:spPr bwMode="auto">
          <a:xfrm>
            <a:off x="7361238" y="3071813"/>
            <a:ext cx="682626" cy="184151"/>
          </a:xfrm>
          <a:custGeom>
            <a:avLst/>
            <a:gdLst/>
            <a:ahLst/>
            <a:cxnLst/>
            <a:rect l="0" t="0" r="0" b="0"/>
            <a:pathLst>
              <a:path w="682626" h="184151">
                <a:moveTo>
                  <a:pt x="0" y="184150"/>
                </a:moveTo>
                <a:lnTo>
                  <a:pt x="682625"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4" name="Freeform 143">
            <a:extLst>
              <a:ext uri="{FF2B5EF4-FFF2-40B4-BE49-F238E27FC236}">
                <a16:creationId xmlns:a16="http://schemas.microsoft.com/office/drawing/2014/main" id="{6572E0DA-B3C3-517E-C0D6-186BA78F4D18}"/>
              </a:ext>
            </a:extLst>
          </p:cNvPr>
          <p:cNvSpPr/>
          <p:nvPr>
            <p:custDataLst>
              <p:tags r:id="rId39"/>
            </p:custDataLst>
          </p:nvPr>
        </p:nvSpPr>
        <p:spPr bwMode="auto">
          <a:xfrm>
            <a:off x="5722938" y="3363913"/>
            <a:ext cx="682626" cy="184151"/>
          </a:xfrm>
          <a:custGeom>
            <a:avLst/>
            <a:gdLst/>
            <a:ahLst/>
            <a:cxnLst/>
            <a:rect l="0" t="0" r="0" b="0"/>
            <a:pathLst>
              <a:path w="682626" h="184151">
                <a:moveTo>
                  <a:pt x="0" y="184150"/>
                </a:moveTo>
                <a:lnTo>
                  <a:pt x="682625"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3" name="Freeform 132">
            <a:extLst>
              <a:ext uri="{FF2B5EF4-FFF2-40B4-BE49-F238E27FC236}">
                <a16:creationId xmlns:a16="http://schemas.microsoft.com/office/drawing/2014/main" id="{232B8929-37A0-C240-37C7-4039AF5394B8}"/>
              </a:ext>
            </a:extLst>
          </p:cNvPr>
          <p:cNvSpPr/>
          <p:nvPr>
            <p:custDataLst>
              <p:tags r:id="rId40"/>
            </p:custDataLst>
          </p:nvPr>
        </p:nvSpPr>
        <p:spPr bwMode="auto">
          <a:xfrm>
            <a:off x="7361238" y="3306763"/>
            <a:ext cx="682626" cy="184151"/>
          </a:xfrm>
          <a:custGeom>
            <a:avLst/>
            <a:gdLst/>
            <a:ahLst/>
            <a:cxnLst/>
            <a:rect l="0" t="0" r="0" b="0"/>
            <a:pathLst>
              <a:path w="682626" h="184151">
                <a:moveTo>
                  <a:pt x="0" y="184150"/>
                </a:moveTo>
                <a:lnTo>
                  <a:pt x="682625"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4" name="Freeform 133">
            <a:extLst>
              <a:ext uri="{FF2B5EF4-FFF2-40B4-BE49-F238E27FC236}">
                <a16:creationId xmlns:a16="http://schemas.microsoft.com/office/drawing/2014/main" id="{E10DD725-71EF-9FD4-C9A3-A03E79D14EA7}"/>
              </a:ext>
            </a:extLst>
          </p:cNvPr>
          <p:cNvSpPr/>
          <p:nvPr>
            <p:custDataLst>
              <p:tags r:id="rId41"/>
            </p:custDataLst>
          </p:nvPr>
        </p:nvSpPr>
        <p:spPr bwMode="auto">
          <a:xfrm>
            <a:off x="7361238" y="3363913"/>
            <a:ext cx="682626" cy="184151"/>
          </a:xfrm>
          <a:custGeom>
            <a:avLst/>
            <a:gdLst/>
            <a:ahLst/>
            <a:cxnLst/>
            <a:rect l="0" t="0" r="0" b="0"/>
            <a:pathLst>
              <a:path w="682626" h="184151">
                <a:moveTo>
                  <a:pt x="0" y="184150"/>
                </a:moveTo>
                <a:lnTo>
                  <a:pt x="682625"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3" name="Freeform 142">
            <a:extLst>
              <a:ext uri="{FF2B5EF4-FFF2-40B4-BE49-F238E27FC236}">
                <a16:creationId xmlns:a16="http://schemas.microsoft.com/office/drawing/2014/main" id="{97A2B463-9BD4-AFE8-F66F-E0F929622612}"/>
              </a:ext>
            </a:extLst>
          </p:cNvPr>
          <p:cNvSpPr/>
          <p:nvPr>
            <p:custDataLst>
              <p:tags r:id="rId42"/>
            </p:custDataLst>
          </p:nvPr>
        </p:nvSpPr>
        <p:spPr bwMode="auto">
          <a:xfrm>
            <a:off x="5722938" y="3306763"/>
            <a:ext cx="682626" cy="184151"/>
          </a:xfrm>
          <a:custGeom>
            <a:avLst/>
            <a:gdLst/>
            <a:ahLst/>
            <a:cxnLst/>
            <a:rect l="0" t="0" r="0" b="0"/>
            <a:pathLst>
              <a:path w="682626" h="184151">
                <a:moveTo>
                  <a:pt x="0" y="184150"/>
                </a:moveTo>
                <a:lnTo>
                  <a:pt x="682625"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6" name="Freeform 135">
            <a:extLst>
              <a:ext uri="{FF2B5EF4-FFF2-40B4-BE49-F238E27FC236}">
                <a16:creationId xmlns:a16="http://schemas.microsoft.com/office/drawing/2014/main" id="{31FE09CD-571C-5008-D9AD-A90A619C4AAB}"/>
              </a:ext>
            </a:extLst>
          </p:cNvPr>
          <p:cNvSpPr/>
          <p:nvPr>
            <p:custDataLst>
              <p:tags r:id="rId43"/>
            </p:custDataLst>
          </p:nvPr>
        </p:nvSpPr>
        <p:spPr bwMode="auto">
          <a:xfrm>
            <a:off x="7361238" y="3598863"/>
            <a:ext cx="682626" cy="184151"/>
          </a:xfrm>
          <a:custGeom>
            <a:avLst/>
            <a:gdLst/>
            <a:ahLst/>
            <a:cxnLst/>
            <a:rect l="0" t="0" r="0" b="0"/>
            <a:pathLst>
              <a:path w="682626" h="184151">
                <a:moveTo>
                  <a:pt x="0" y="184150"/>
                </a:moveTo>
                <a:lnTo>
                  <a:pt x="682625"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7" name="Freeform 136">
            <a:extLst>
              <a:ext uri="{FF2B5EF4-FFF2-40B4-BE49-F238E27FC236}">
                <a16:creationId xmlns:a16="http://schemas.microsoft.com/office/drawing/2014/main" id="{BBDAEA0D-11BB-3880-C2F9-7EB6591EC693}"/>
              </a:ext>
            </a:extLst>
          </p:cNvPr>
          <p:cNvSpPr/>
          <p:nvPr>
            <p:custDataLst>
              <p:tags r:id="rId44"/>
            </p:custDataLst>
          </p:nvPr>
        </p:nvSpPr>
        <p:spPr bwMode="auto">
          <a:xfrm>
            <a:off x="7361238" y="3656013"/>
            <a:ext cx="682626" cy="184151"/>
          </a:xfrm>
          <a:custGeom>
            <a:avLst/>
            <a:gdLst/>
            <a:ahLst/>
            <a:cxnLst/>
            <a:rect l="0" t="0" r="0" b="0"/>
            <a:pathLst>
              <a:path w="682626" h="184151">
                <a:moveTo>
                  <a:pt x="0" y="184150"/>
                </a:moveTo>
                <a:lnTo>
                  <a:pt x="682625"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13" name="Straight Connector 212">
            <a:extLst>
              <a:ext uri="{FF2B5EF4-FFF2-40B4-BE49-F238E27FC236}">
                <a16:creationId xmlns:a16="http://schemas.microsoft.com/office/drawing/2014/main" id="{584A7EDA-AA37-280A-97F8-F4B082F19DFD}"/>
              </a:ext>
            </a:extLst>
          </p:cNvPr>
          <p:cNvCxnSpPr/>
          <p:nvPr>
            <p:custDataLst>
              <p:tags r:id="rId45"/>
            </p:custDataLst>
          </p:nvPr>
        </p:nvCxnSpPr>
        <p:spPr bwMode="auto">
          <a:xfrm>
            <a:off x="2787650" y="5592763"/>
            <a:ext cx="0" cy="26988"/>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05" name="Straight Connector 204">
            <a:extLst>
              <a:ext uri="{FF2B5EF4-FFF2-40B4-BE49-F238E27FC236}">
                <a16:creationId xmlns:a16="http://schemas.microsoft.com/office/drawing/2014/main" id="{D41E50A0-97D5-54EE-1FC1-E0F12864189D}"/>
              </a:ext>
            </a:extLst>
          </p:cNvPr>
          <p:cNvCxnSpPr>
            <a:cxnSpLocks/>
          </p:cNvCxnSpPr>
          <p:nvPr>
            <p:custDataLst>
              <p:tags r:id="rId46"/>
            </p:custDataLst>
          </p:nvPr>
        </p:nvCxnSpPr>
        <p:spPr bwMode="auto">
          <a:xfrm>
            <a:off x="2495550" y="5629275"/>
            <a:ext cx="87313" cy="5397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33" name="Text Placeholder 10">
            <a:extLst>
              <a:ext uri="{FF2B5EF4-FFF2-40B4-BE49-F238E27FC236}">
                <a16:creationId xmlns:a16="http://schemas.microsoft.com/office/drawing/2014/main" id="{951AE308-2EEA-82DF-C714-44A76288CFFC}"/>
              </a:ext>
            </a:extLst>
          </p:cNvPr>
          <p:cNvSpPr txBox="1">
            <a:spLocks/>
          </p:cNvSpPr>
          <p:nvPr>
            <p:custDataLst>
              <p:tags r:id="rId47"/>
            </p:custDataLst>
          </p:nvPr>
        </p:nvSpPr>
        <p:spPr bwMode="auto">
          <a:xfrm>
            <a:off x="4005263" y="5797550"/>
            <a:ext cx="8413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202F9E2-1F12-41D5-B3C8-7C5AF95E597B}" type="datetime'''''F''''''OL''U'''', ''''''''''''''''''''2''''0''1''9'''''''">
              <a:rPr lang="en-US" altLang="en-US" sz="1200" smtClean="0"/>
              <a:pPr marL="0" indent="0" algn="ctr">
                <a:spcBef>
                  <a:spcPct val="0"/>
                </a:spcBef>
                <a:spcAft>
                  <a:spcPct val="0"/>
                </a:spcAft>
                <a:buNone/>
              </a:pPr>
              <a:t>FOLU, 2019</a:t>
            </a:fld>
            <a:endParaRPr lang="en-US" sz="1200"/>
          </a:p>
        </p:txBody>
      </p:sp>
      <p:sp>
        <p:nvSpPr>
          <p:cNvPr id="36" name="Text Placeholder 10">
            <a:extLst>
              <a:ext uri="{FF2B5EF4-FFF2-40B4-BE49-F238E27FC236}">
                <a16:creationId xmlns:a16="http://schemas.microsoft.com/office/drawing/2014/main" id="{E0D506B7-FEE2-5DF0-3B34-674C5EB1BEF2}"/>
              </a:ext>
            </a:extLst>
          </p:cNvPr>
          <p:cNvSpPr txBox="1">
            <a:spLocks/>
          </p:cNvSpPr>
          <p:nvPr>
            <p:custDataLst>
              <p:tags r:id="rId48"/>
            </p:custDataLst>
          </p:nvPr>
        </p:nvSpPr>
        <p:spPr bwMode="auto">
          <a:xfrm>
            <a:off x="5645150" y="5797550"/>
            <a:ext cx="8382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83CE8F1-5FB6-4466-87B4-D27F55EF81FB}" type="datetime'''''UN''''''E''''''''''P'''''', ''''20''''''22'''''''''''''''">
              <a:rPr lang="en-US" altLang="en-US" sz="1200" smtClean="0"/>
              <a:pPr marL="0" indent="0" algn="ctr">
                <a:spcBef>
                  <a:spcPct val="0"/>
                </a:spcBef>
                <a:spcAft>
                  <a:spcPct val="0"/>
                </a:spcAft>
                <a:buNone/>
              </a:pPr>
              <a:t>UNEP, 2022</a:t>
            </a:fld>
            <a:endParaRPr lang="en-US" sz="1200"/>
          </a:p>
        </p:txBody>
      </p:sp>
      <p:sp>
        <p:nvSpPr>
          <p:cNvPr id="119" name="Text Placeholder 10">
            <a:extLst>
              <a:ext uri="{FF2B5EF4-FFF2-40B4-BE49-F238E27FC236}">
                <a16:creationId xmlns:a16="http://schemas.microsoft.com/office/drawing/2014/main" id="{F17746FE-5E2C-855B-4001-AFB4E4C9325D}"/>
              </a:ext>
            </a:extLst>
          </p:cNvPr>
          <p:cNvSpPr txBox="1">
            <a:spLocks/>
          </p:cNvSpPr>
          <p:nvPr>
            <p:custDataLst>
              <p:tags r:id="rId49"/>
            </p:custDataLst>
          </p:nvPr>
        </p:nvSpPr>
        <p:spPr bwMode="gray">
          <a:xfrm>
            <a:off x="7554913" y="2606675"/>
            <a:ext cx="2968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F701F4C-BB73-4CEB-AAAC-8C704AD9A080}" type="datetime'''''''''''''7''''5''''3'''''''''''">
              <a:rPr lang="en-US" altLang="en-US" sz="1200" smtClean="0"/>
              <a:pPr marL="0" indent="0" algn="ctr">
                <a:spcBef>
                  <a:spcPct val="0"/>
                </a:spcBef>
                <a:spcAft>
                  <a:spcPct val="0"/>
                </a:spcAft>
                <a:buNone/>
              </a:pPr>
              <a:t>753</a:t>
            </a:fld>
            <a:endParaRPr lang="en-US" sz="1200"/>
          </a:p>
        </p:txBody>
      </p:sp>
      <p:sp useBgFill="1">
        <p:nvSpPr>
          <p:cNvPr id="234" name="Text Placeholder 10">
            <a:extLst>
              <a:ext uri="{FF2B5EF4-FFF2-40B4-BE49-F238E27FC236}">
                <a16:creationId xmlns:a16="http://schemas.microsoft.com/office/drawing/2014/main" id="{065DE355-FC86-828E-C3DC-3CA58D8C4367}"/>
              </a:ext>
            </a:extLst>
          </p:cNvPr>
          <p:cNvSpPr txBox="1">
            <a:spLocks/>
          </p:cNvSpPr>
          <p:nvPr>
            <p:custDataLst>
              <p:tags r:id="rId50"/>
            </p:custDataLst>
          </p:nvPr>
        </p:nvSpPr>
        <p:spPr bwMode="gray">
          <a:xfrm>
            <a:off x="4319588" y="3629025"/>
            <a:ext cx="212725" cy="182563"/>
          </a:xfrm>
          <a:prstGeom prst="rect">
            <a:avLst/>
          </a:prstGeom>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7D796B8-1006-4389-AE6E-245B5428999E}" type="datetime'''''''''''''5''''''''''''''''''''''''5'''''''''''''''''''">
              <a:rPr lang="en-US" altLang="en-US" sz="1200" smtClean="0">
                <a:effectLst/>
              </a:rPr>
              <a:pPr marL="0" indent="0" algn="ctr">
                <a:spcBef>
                  <a:spcPct val="0"/>
                </a:spcBef>
                <a:spcAft>
                  <a:spcPct val="0"/>
                </a:spcAft>
                <a:buNone/>
              </a:pPr>
              <a:t>55</a:t>
            </a:fld>
            <a:endParaRPr lang="en-US" sz="1200"/>
          </a:p>
        </p:txBody>
      </p:sp>
      <p:sp>
        <p:nvSpPr>
          <p:cNvPr id="192" name="Text Placeholder 10">
            <a:extLst>
              <a:ext uri="{FF2B5EF4-FFF2-40B4-BE49-F238E27FC236}">
                <a16:creationId xmlns:a16="http://schemas.microsoft.com/office/drawing/2014/main" id="{D1E4E971-1624-D272-A4E5-BD51C2CDEF93}"/>
              </a:ext>
            </a:extLst>
          </p:cNvPr>
          <p:cNvSpPr txBox="1">
            <a:spLocks/>
          </p:cNvSpPr>
          <p:nvPr>
            <p:custDataLst>
              <p:tags r:id="rId51"/>
            </p:custDataLst>
          </p:nvPr>
        </p:nvSpPr>
        <p:spPr bwMode="gray">
          <a:xfrm>
            <a:off x="7554913" y="4276725"/>
            <a:ext cx="2968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5F54C09-EB43-4C15-AC78-869C1CC9223B}" type="datetime'''''''2''''''''''1''''''8'">
              <a:rPr lang="en-US" altLang="en-US" sz="1200" smtClean="0">
                <a:effectLst/>
              </a:rPr>
              <a:pPr marL="0" indent="0" algn="ctr">
                <a:spcBef>
                  <a:spcPct val="0"/>
                </a:spcBef>
                <a:spcAft>
                  <a:spcPct val="0"/>
                </a:spcAft>
                <a:buNone/>
              </a:pPr>
              <a:t>218</a:t>
            </a:fld>
            <a:endParaRPr lang="en-US" sz="1200"/>
          </a:p>
        </p:txBody>
      </p:sp>
      <p:sp>
        <p:nvSpPr>
          <p:cNvPr id="39" name="Text Placeholder 10">
            <a:extLst>
              <a:ext uri="{FF2B5EF4-FFF2-40B4-BE49-F238E27FC236}">
                <a16:creationId xmlns:a16="http://schemas.microsoft.com/office/drawing/2014/main" id="{38DD5EEE-331C-635B-70B7-6672A9ACA590}"/>
              </a:ext>
            </a:extLst>
          </p:cNvPr>
          <p:cNvSpPr txBox="1">
            <a:spLocks/>
          </p:cNvSpPr>
          <p:nvPr>
            <p:custDataLst>
              <p:tags r:id="rId52"/>
            </p:custDataLst>
          </p:nvPr>
        </p:nvSpPr>
        <p:spPr bwMode="auto">
          <a:xfrm>
            <a:off x="6986588" y="5797550"/>
            <a:ext cx="14335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200"/>
              <a:t>Thornton et al., 2023</a:t>
            </a:r>
            <a:endParaRPr lang="en-US" sz="1200"/>
          </a:p>
        </p:txBody>
      </p:sp>
      <p:sp>
        <p:nvSpPr>
          <p:cNvPr id="30" name="Text Placeholder 10">
            <a:extLst>
              <a:ext uri="{FF2B5EF4-FFF2-40B4-BE49-F238E27FC236}">
                <a16:creationId xmlns:a16="http://schemas.microsoft.com/office/drawing/2014/main" id="{BC152BB1-364A-2DB5-CA69-866774527629}"/>
              </a:ext>
            </a:extLst>
          </p:cNvPr>
          <p:cNvSpPr txBox="1">
            <a:spLocks/>
          </p:cNvSpPr>
          <p:nvPr>
            <p:custDataLst>
              <p:tags r:id="rId53"/>
            </p:custDataLst>
          </p:nvPr>
        </p:nvSpPr>
        <p:spPr bwMode="auto">
          <a:xfrm>
            <a:off x="2279650" y="5797550"/>
            <a:ext cx="1016000"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200"/>
              <a:t>Company-level investments</a:t>
            </a:r>
            <a:endParaRPr lang="en-US" sz="1200"/>
          </a:p>
        </p:txBody>
      </p:sp>
      <p:sp>
        <p:nvSpPr>
          <p:cNvPr id="128" name="Text Placeholder 10">
            <a:extLst>
              <a:ext uri="{FF2B5EF4-FFF2-40B4-BE49-F238E27FC236}">
                <a16:creationId xmlns:a16="http://schemas.microsoft.com/office/drawing/2014/main" id="{26D00C0F-E41F-9CE5-C417-3535464FC5EB}"/>
              </a:ext>
            </a:extLst>
          </p:cNvPr>
          <p:cNvSpPr txBox="1">
            <a:spLocks/>
          </p:cNvSpPr>
          <p:nvPr>
            <p:custDataLst>
              <p:tags r:id="rId54"/>
            </p:custDataLst>
          </p:nvPr>
        </p:nvSpPr>
        <p:spPr bwMode="gray">
          <a:xfrm>
            <a:off x="5916613" y="2898775"/>
            <a:ext cx="2968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78993F5-EDFB-42E0-8253-8CA74384F8AB}" type="datetime'''''''''''''2''''''''''''''''''''''''1''''''''''''''''''''9'''">
              <a:rPr lang="en-US" altLang="en-US" sz="1200" smtClean="0"/>
              <a:pPr marL="0" indent="0" algn="ctr">
                <a:spcBef>
                  <a:spcPct val="0"/>
                </a:spcBef>
                <a:spcAft>
                  <a:spcPct val="0"/>
                </a:spcAft>
                <a:buNone/>
              </a:pPr>
              <a:t>219</a:t>
            </a:fld>
            <a:endParaRPr lang="en-US" sz="1200"/>
          </a:p>
        </p:txBody>
      </p:sp>
      <p:sp>
        <p:nvSpPr>
          <p:cNvPr id="222" name="Text Placeholder 10">
            <a:extLst>
              <a:ext uri="{FF2B5EF4-FFF2-40B4-BE49-F238E27FC236}">
                <a16:creationId xmlns:a16="http://schemas.microsoft.com/office/drawing/2014/main" id="{CB1F72FC-F69F-ABDB-911C-F4F64E709EEE}"/>
              </a:ext>
            </a:extLst>
          </p:cNvPr>
          <p:cNvSpPr txBox="1">
            <a:spLocks/>
          </p:cNvSpPr>
          <p:nvPr>
            <p:custDataLst>
              <p:tags r:id="rId55"/>
            </p:custDataLst>
          </p:nvPr>
        </p:nvSpPr>
        <p:spPr bwMode="gray">
          <a:xfrm>
            <a:off x="5916613" y="4422775"/>
            <a:ext cx="2968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BA9DE1A-1A55-4859-BE42-5126C3A93F74}" type="datetime'''''1''''''''''''''''''''''''''''''''46'''''''''''''''">
              <a:rPr lang="en-US" altLang="en-US" sz="1200" smtClean="0">
                <a:effectLst/>
              </a:rPr>
              <a:pPr marL="0" indent="0" algn="ctr">
                <a:spcBef>
                  <a:spcPct val="0"/>
                </a:spcBef>
                <a:spcAft>
                  <a:spcPct val="0"/>
                </a:spcAft>
                <a:buNone/>
              </a:pPr>
              <a:t>146</a:t>
            </a:fld>
            <a:endParaRPr lang="en-US" sz="1200"/>
          </a:p>
        </p:txBody>
      </p:sp>
      <p:sp>
        <p:nvSpPr>
          <p:cNvPr id="10" name="Text Placeholder 10">
            <a:extLst>
              <a:ext uri="{FF2B5EF4-FFF2-40B4-BE49-F238E27FC236}">
                <a16:creationId xmlns:a16="http://schemas.microsoft.com/office/drawing/2014/main" id="{F972A247-393A-8430-39FC-44AF2497F12A}"/>
              </a:ext>
            </a:extLst>
          </p:cNvPr>
          <p:cNvSpPr txBox="1">
            <a:spLocks/>
          </p:cNvSpPr>
          <p:nvPr>
            <p:custDataLst>
              <p:tags r:id="rId56"/>
            </p:custDataLst>
          </p:nvPr>
        </p:nvSpPr>
        <p:spPr bwMode="auto">
          <a:xfrm>
            <a:off x="460375" y="5797550"/>
            <a:ext cx="13795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DD66DF7-368F-4F94-A619-989D6FAC187F}" type="datetime'''''''Pr''ojec''''''t''''-''''''l''evel fi''n''an''''''''''ce'">
              <a:rPr lang="en-US" altLang="en-US" sz="1200" smtClean="0"/>
              <a:pPr marL="0" indent="0" algn="ctr">
                <a:spcBef>
                  <a:spcPct val="0"/>
                </a:spcBef>
                <a:spcAft>
                  <a:spcPct val="0"/>
                </a:spcAft>
                <a:buNone/>
              </a:pPr>
              <a:t>Project-level finance</a:t>
            </a:fld>
            <a:endParaRPr lang="en-US" sz="1200"/>
          </a:p>
        </p:txBody>
      </p:sp>
      <p:sp>
        <p:nvSpPr>
          <p:cNvPr id="94" name="Rectangle 93">
            <a:extLst>
              <a:ext uri="{FF2B5EF4-FFF2-40B4-BE49-F238E27FC236}">
                <a16:creationId xmlns:a16="http://schemas.microsoft.com/office/drawing/2014/main" id="{5DD51E6A-9146-E752-2BCC-D1D6723770C8}"/>
              </a:ext>
            </a:extLst>
          </p:cNvPr>
          <p:cNvSpPr/>
          <p:nvPr>
            <p:custDataLst>
              <p:tags r:id="rId57"/>
            </p:custDataLst>
          </p:nvPr>
        </p:nvSpPr>
        <p:spPr bwMode="auto">
          <a:xfrm>
            <a:off x="901700" y="2312988"/>
            <a:ext cx="214313" cy="160338"/>
          </a:xfrm>
          <a:prstGeom prst="rect">
            <a:avLst/>
          </a:prstGeom>
          <a:noFill/>
          <a:ln w="28575" cap="flat" cmpd="sng" algn="ctr">
            <a:solidFill>
              <a:schemeClr val="accent1"/>
            </a:solidFill>
            <a:prstDash val="lgDash"/>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95" name="Rectangle 94">
            <a:extLst>
              <a:ext uri="{FF2B5EF4-FFF2-40B4-BE49-F238E27FC236}">
                <a16:creationId xmlns:a16="http://schemas.microsoft.com/office/drawing/2014/main" id="{01B5F6CF-EF20-3ADC-4A78-FAF0E6E8B90C}"/>
              </a:ext>
            </a:extLst>
          </p:cNvPr>
          <p:cNvSpPr/>
          <p:nvPr>
            <p:custDataLst>
              <p:tags r:id="rId58"/>
            </p:custDataLst>
          </p:nvPr>
        </p:nvSpPr>
        <p:spPr bwMode="auto">
          <a:xfrm>
            <a:off x="901700" y="2546350"/>
            <a:ext cx="214313" cy="160338"/>
          </a:xfrm>
          <a:prstGeom prst="rect">
            <a:avLst/>
          </a:prstGeom>
          <a:noFill/>
          <a:ln w="28575" cap="flat" cmpd="sng" algn="ctr">
            <a:solidFill>
              <a:schemeClr val="tx1"/>
            </a:solidFill>
            <a:prstDash val="lgDash"/>
            <a:miter lim="800000"/>
            <a:headEnd type="none" w="med" len="med"/>
            <a:tailEnd type="none" w="med" len="med"/>
          </a:ln>
          <a:effectLst/>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7" name="Text Placeholder 10">
            <a:extLst>
              <a:ext uri="{FF2B5EF4-FFF2-40B4-BE49-F238E27FC236}">
                <a16:creationId xmlns:a16="http://schemas.microsoft.com/office/drawing/2014/main" id="{5C46E701-7851-29D0-7B7A-64D625916471}"/>
              </a:ext>
            </a:extLst>
          </p:cNvPr>
          <p:cNvSpPr txBox="1">
            <a:spLocks/>
          </p:cNvSpPr>
          <p:nvPr>
            <p:custDataLst>
              <p:tags r:id="rId59"/>
            </p:custDataLst>
          </p:nvPr>
        </p:nvSpPr>
        <p:spPr bwMode="auto">
          <a:xfrm>
            <a:off x="1166813" y="2308225"/>
            <a:ext cx="5588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463FAB69-9C55-4B35-89C9-8AA8687091AB}" type="datetime'''''''F''''''ore''''s''t''''''''''r''''''y'''''''''''''''''">
              <a:rPr lang="en-US" altLang="en-US" sz="1200" smtClean="0"/>
              <a:pPr marL="0" indent="0">
                <a:spcBef>
                  <a:spcPct val="0"/>
                </a:spcBef>
                <a:spcAft>
                  <a:spcPct val="0"/>
                </a:spcAft>
                <a:buNone/>
              </a:pPr>
              <a:t>Forestry</a:t>
            </a:fld>
            <a:endParaRPr lang="en-US" sz="1200"/>
          </a:p>
        </p:txBody>
      </p:sp>
      <p:sp>
        <p:nvSpPr>
          <p:cNvPr id="18" name="Text Placeholder 10">
            <a:extLst>
              <a:ext uri="{FF2B5EF4-FFF2-40B4-BE49-F238E27FC236}">
                <a16:creationId xmlns:a16="http://schemas.microsoft.com/office/drawing/2014/main" id="{171DC800-194B-3E06-912B-AB5CE224B15E}"/>
              </a:ext>
            </a:extLst>
          </p:cNvPr>
          <p:cNvSpPr txBox="1">
            <a:spLocks/>
          </p:cNvSpPr>
          <p:nvPr>
            <p:custDataLst>
              <p:tags r:id="rId60"/>
            </p:custDataLst>
          </p:nvPr>
        </p:nvSpPr>
        <p:spPr bwMode="auto">
          <a:xfrm>
            <a:off x="1166813" y="2541588"/>
            <a:ext cx="7254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D759F0EE-15FA-41E2-B090-E2F01AB3E52A}" type="datetime'''A''''''''''''''''''gr''i''''cult''''''''''''ur''''''''''e'''">
              <a:rPr lang="en-US" altLang="en-US" sz="1200" smtClean="0"/>
              <a:pPr marL="0" indent="0">
                <a:spcBef>
                  <a:spcPct val="0"/>
                </a:spcBef>
                <a:spcAft>
                  <a:spcPct val="0"/>
                </a:spcAft>
                <a:buNone/>
              </a:pPr>
              <a:t>Agriculture</a:t>
            </a:fld>
            <a:endParaRPr lang="en-US" sz="1200"/>
          </a:p>
        </p:txBody>
      </p:sp>
      <p:sp>
        <p:nvSpPr>
          <p:cNvPr id="3" name="btfpColumnHeaderBoxText223027">
            <a:extLst>
              <a:ext uri="{FF2B5EF4-FFF2-40B4-BE49-F238E27FC236}">
                <a16:creationId xmlns:a16="http://schemas.microsoft.com/office/drawing/2014/main" id="{28FD826D-AA37-7AB2-FE7C-49257A5411AB}"/>
              </a:ext>
            </a:extLst>
          </p:cNvPr>
          <p:cNvSpPr txBox="1"/>
          <p:nvPr/>
        </p:nvSpPr>
        <p:spPr bwMode="gray">
          <a:xfrm>
            <a:off x="330198" y="1946628"/>
            <a:ext cx="8513167" cy="288219"/>
          </a:xfrm>
          <a:prstGeom prst="rect">
            <a:avLst/>
          </a:prstGeom>
          <a:noFill/>
        </p:spPr>
        <p:txBody>
          <a:bodyPr vert="horz" wrap="square" lIns="36036" tIns="36036" rIns="36036" bIns="36036" rtlCol="0" anchor="b">
            <a:spAutoFit/>
          </a:bodyPr>
          <a:lstStyle/>
          <a:p>
            <a:pPr marL="0" indent="0">
              <a:spcBef>
                <a:spcPts val="0"/>
              </a:spcBef>
              <a:buNone/>
            </a:pPr>
            <a:r>
              <a:rPr lang="en-US" sz="1400" b="1">
                <a:solidFill>
                  <a:srgbClr val="000000"/>
                </a:solidFill>
                <a:latin typeface="Arial"/>
                <a:cs typeface="Arial"/>
              </a:rPr>
              <a:t>Funding concentrated at project level vs. high, medium, and low scenarios, $ billions </a:t>
            </a:r>
            <a:endParaRPr lang="en-US" sz="1400" b="1" i="0">
              <a:solidFill>
                <a:srgbClr val="000000"/>
              </a:solidFill>
              <a:effectLst/>
              <a:latin typeface="Arial"/>
              <a:cs typeface="Arial"/>
            </a:endParaRPr>
          </a:p>
        </p:txBody>
      </p:sp>
      <p:sp>
        <p:nvSpPr>
          <p:cNvPr id="11" name="btfpNotesBox292759">
            <a:extLst>
              <a:ext uri="{FF2B5EF4-FFF2-40B4-BE49-F238E27FC236}">
                <a16:creationId xmlns:a16="http://schemas.microsoft.com/office/drawing/2014/main" id="{B820ACFC-7E16-7CB2-F357-811E164819A8}"/>
              </a:ext>
            </a:extLst>
          </p:cNvPr>
          <p:cNvSpPr txBox="1"/>
          <p:nvPr>
            <p:custDataLst>
              <p:tags r:id="rId61"/>
            </p:custDataLst>
          </p:nvPr>
        </p:nvSpPr>
        <p:spPr bwMode="gray">
          <a:xfrm>
            <a:off x="330199" y="6542199"/>
            <a:ext cx="9104746" cy="246221"/>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Source: Climate Policy Initiative, </a:t>
            </a:r>
            <a:r>
              <a:rPr lang="en-US" sz="800">
                <a:solidFill>
                  <a:srgbClr val="000000"/>
                </a:solidFill>
                <a:hlinkClick r:id="rId67"/>
              </a:rPr>
              <a:t>Landscape of Climate Finance for </a:t>
            </a:r>
            <a:r>
              <a:rPr lang="en-US" sz="800" err="1">
                <a:solidFill>
                  <a:srgbClr val="000000"/>
                </a:solidFill>
                <a:hlinkClick r:id="rId67"/>
              </a:rPr>
              <a:t>Agrifood</a:t>
            </a:r>
            <a:r>
              <a:rPr lang="en-US" sz="800">
                <a:solidFill>
                  <a:srgbClr val="000000"/>
                </a:solidFill>
                <a:hlinkClick r:id="rId67"/>
              </a:rPr>
              <a:t> Systems</a:t>
            </a:r>
            <a:r>
              <a:rPr lang="en-US" sz="800">
                <a:solidFill>
                  <a:srgbClr val="000000"/>
                </a:solidFill>
              </a:rPr>
              <a:t> (2023).</a:t>
            </a:r>
          </a:p>
          <a:p>
            <a:r>
              <a:rPr lang="en-US" sz="800">
                <a:solidFill>
                  <a:srgbClr val="000000"/>
                </a:solidFill>
              </a:rPr>
              <a:t>Credit: </a:t>
            </a:r>
            <a:r>
              <a:rPr lang="en-US" sz="800">
                <a:solidFill>
                  <a:srgbClr val="000000"/>
                </a:solidFill>
                <a:cs typeface="Arial"/>
              </a:rPr>
              <a:t>M.A. Miller, Elizabeth Robertson, </a:t>
            </a:r>
            <a:r>
              <a:rPr lang="en-US" sz="800">
                <a:latin typeface="Arial"/>
                <a:cs typeface="Arial"/>
              </a:rPr>
              <a:t>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a:t>
            </a:r>
            <a:r>
              <a:rPr lang="en-US" sz="800">
                <a:solidFill>
                  <a:srgbClr val="000000"/>
                </a:solidFill>
                <a:cs typeface="Arial"/>
              </a:rPr>
              <a:t>, </a:t>
            </a:r>
            <a:r>
              <a:rPr lang="en-US" sz="800"/>
              <a:t>and </a:t>
            </a:r>
            <a:r>
              <a:rPr lang="en-US" sz="800">
                <a:hlinkClick r:id="rId68"/>
              </a:rPr>
              <a:t>Gernot Wagner</a:t>
            </a:r>
            <a:r>
              <a:rPr lang="en-US" sz="800"/>
              <a:t>. </a:t>
            </a:r>
            <a:r>
              <a:rPr lang="en-US" sz="800">
                <a:hlinkClick r:id="rId69"/>
              </a:rPr>
              <a:t>Share with attribution</a:t>
            </a:r>
            <a:r>
              <a:rPr lang="en-US" sz="800"/>
              <a:t>: </a:t>
            </a:r>
            <a:r>
              <a:rPr lang="en-US" sz="800" err="1"/>
              <a:t>Sayn</a:t>
            </a:r>
            <a:r>
              <a:rPr lang="en-US" sz="800"/>
              <a:t>-Wittgenstein </a:t>
            </a:r>
            <a:r>
              <a:rPr lang="en-US" sz="800" i="1"/>
              <a:t>et al., </a:t>
            </a:r>
            <a:r>
              <a:rPr lang="en-US" sz="800"/>
              <a:t>“</a:t>
            </a:r>
            <a:r>
              <a:rPr lang="en-US" sz="800">
                <a:hlinkClick r:id="rId70"/>
              </a:rPr>
              <a:t>Sustainable Proteins</a:t>
            </a:r>
            <a:r>
              <a:rPr lang="en-US" sz="800"/>
              <a:t>” (16 May 2025).</a:t>
            </a:r>
            <a:endParaRPr lang="en-US" sz="800">
              <a:solidFill>
                <a:srgbClr val="000000"/>
              </a:solidFill>
            </a:endParaRPr>
          </a:p>
        </p:txBody>
      </p:sp>
      <p:sp>
        <p:nvSpPr>
          <p:cNvPr id="2" name="Chevron 77">
            <a:extLst>
              <a:ext uri="{FF2B5EF4-FFF2-40B4-BE49-F238E27FC236}">
                <a16:creationId xmlns:a16="http://schemas.microsoft.com/office/drawing/2014/main" id="{7C33FB52-342C-5E57-A937-872E407E5598}"/>
              </a:ext>
            </a:extLst>
          </p:cNvPr>
          <p:cNvSpPr/>
          <p:nvPr/>
        </p:nvSpPr>
        <p:spPr bwMode="gray">
          <a:xfrm>
            <a:off x="1655073" y="25336"/>
            <a:ext cx="427954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Food System: Conventional* &amp; Alternative</a:t>
            </a:r>
          </a:p>
        </p:txBody>
      </p:sp>
      <p:sp>
        <p:nvSpPr>
          <p:cNvPr id="68" name="Pentagon 67">
            <a:extLst>
              <a:ext uri="{FF2B5EF4-FFF2-40B4-BE49-F238E27FC236}">
                <a16:creationId xmlns:a16="http://schemas.microsoft.com/office/drawing/2014/main" id="{0ABC83A4-DD34-4FA8-2BDC-C245E06D9284}"/>
              </a:ext>
            </a:extLst>
          </p:cNvPr>
          <p:cNvSpPr/>
          <p:nvPr/>
        </p:nvSpPr>
        <p:spPr bwMode="gray">
          <a:xfrm>
            <a:off x="32754" y="25336"/>
            <a:ext cx="1680432"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dirty="0">
                <a:solidFill>
                  <a:schemeClr val="bg1"/>
                </a:solidFill>
              </a:rPr>
              <a:t>Finance</a:t>
            </a:r>
          </a:p>
        </p:txBody>
      </p:sp>
    </p:spTree>
    <p:custDataLst>
      <p:tags r:id="rId2"/>
    </p:custDataLst>
    <p:extLst>
      <p:ext uri="{BB962C8B-B14F-4D97-AF65-F5344CB8AC3E}">
        <p14:creationId xmlns:p14="http://schemas.microsoft.com/office/powerpoint/2010/main" val="5600298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92DB7-B481-9786-D3A3-DF0C5C571247}"/>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9345754-C552-1E33-8E42-BB30E66FC5AC}"/>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302" name="think-cell Slide" r:id="rId8" imgW="592" imgH="591" progId="TCLayout.ActiveDocument.1">
                  <p:embed/>
                </p:oleObj>
              </mc:Choice>
              <mc:Fallback>
                <p:oleObj name="think-cell Slide" r:id="rId8" imgW="592" imgH="591" progId="TCLayout.ActiveDocument.1">
                  <p:embed/>
                  <p:pic>
                    <p:nvPicPr>
                      <p:cNvPr id="5" name="think-cell data - do not delete" hidden="1">
                        <a:extLst>
                          <a:ext uri="{FF2B5EF4-FFF2-40B4-BE49-F238E27FC236}">
                            <a16:creationId xmlns:a16="http://schemas.microsoft.com/office/drawing/2014/main" id="{39345754-C552-1E33-8E42-BB30E66FC5AC}"/>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grpSp>
        <p:nvGrpSpPr>
          <p:cNvPr id="13" name="btfpColumnHeaderBox223027">
            <a:extLst>
              <a:ext uri="{FF2B5EF4-FFF2-40B4-BE49-F238E27FC236}">
                <a16:creationId xmlns:a16="http://schemas.microsoft.com/office/drawing/2014/main" id="{A6A4523B-4C09-AD15-AA86-B28A18FD53DE}"/>
              </a:ext>
            </a:extLst>
          </p:cNvPr>
          <p:cNvGrpSpPr/>
          <p:nvPr>
            <p:custDataLst>
              <p:tags r:id="rId4"/>
            </p:custDataLst>
          </p:nvPr>
        </p:nvGrpSpPr>
        <p:grpSpPr>
          <a:xfrm>
            <a:off x="330198" y="1458448"/>
            <a:ext cx="10654032" cy="322081"/>
            <a:chOff x="6366272" y="1266916"/>
            <a:chExt cx="2866873" cy="322081"/>
          </a:xfrm>
        </p:grpSpPr>
        <p:sp>
          <p:nvSpPr>
            <p:cNvPr id="14" name="btfpColumnHeaderBoxText223027">
              <a:extLst>
                <a:ext uri="{FF2B5EF4-FFF2-40B4-BE49-F238E27FC236}">
                  <a16:creationId xmlns:a16="http://schemas.microsoft.com/office/drawing/2014/main" id="{FA50315D-8B85-7BD4-5CD2-154070CCE6C6}"/>
                </a:ext>
              </a:extLst>
            </p:cNvPr>
            <p:cNvSpPr txBox="1"/>
            <p:nvPr/>
          </p:nvSpPr>
          <p:spPr bwMode="gray">
            <a:xfrm>
              <a:off x="6366272" y="1266916"/>
              <a:ext cx="2477492" cy="318997"/>
            </a:xfrm>
            <a:prstGeom prst="rect">
              <a:avLst/>
            </a:prstGeom>
            <a:noFill/>
          </p:spPr>
          <p:txBody>
            <a:bodyPr vert="horz" wrap="square" lIns="36036" tIns="36036" rIns="36036" bIns="36036" rtlCol="0" anchor="b">
              <a:spAutoFit/>
            </a:bodyPr>
            <a:lstStyle/>
            <a:p>
              <a:r>
                <a:rPr lang="en-US" sz="1600" b="1"/>
                <a:t>Targeted strategies to reduce emissions and protect forests through collaborative efforts</a:t>
              </a:r>
            </a:p>
          </p:txBody>
        </p:sp>
        <p:cxnSp>
          <p:nvCxnSpPr>
            <p:cNvPr id="15" name="btfpColumnHeaderBoxLine223027">
              <a:extLst>
                <a:ext uri="{FF2B5EF4-FFF2-40B4-BE49-F238E27FC236}">
                  <a16:creationId xmlns:a16="http://schemas.microsoft.com/office/drawing/2014/main" id="{86579FD7-CA84-27CA-A34F-3574411AEA2D}"/>
                </a:ext>
              </a:extLst>
            </p:cNvPr>
            <p:cNvCxnSpPr>
              <a:cxnSpLocks/>
            </p:cNvCxnSpPr>
            <p:nvPr/>
          </p:nvCxnSpPr>
          <p:spPr bwMode="gray">
            <a:xfrm flipV="1">
              <a:off x="6366272" y="1585913"/>
              <a:ext cx="2866873" cy="3084"/>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84D3548C-B6C0-D3C7-B1C1-288C7164D99B}"/>
              </a:ext>
            </a:extLst>
          </p:cNvPr>
          <p:cNvSpPr>
            <a:spLocks noGrp="1"/>
          </p:cNvSpPr>
          <p:nvPr>
            <p:ph type="title"/>
          </p:nvPr>
        </p:nvSpPr>
        <p:spPr/>
        <p:txBody>
          <a:bodyPr vert="horz">
            <a:noAutofit/>
          </a:bodyPr>
          <a:lstStyle/>
          <a:p>
            <a:r>
              <a:rPr lang="en-US"/>
              <a:t>Reducing agriculture emissions and combatting deforestation requires a multipronged, public-private approach</a:t>
            </a:r>
          </a:p>
        </p:txBody>
      </p:sp>
      <p:sp>
        <p:nvSpPr>
          <p:cNvPr id="10" name="Chevron 9">
            <a:extLst>
              <a:ext uri="{FF2B5EF4-FFF2-40B4-BE49-F238E27FC236}">
                <a16:creationId xmlns:a16="http://schemas.microsoft.com/office/drawing/2014/main" id="{CCC46A95-1E6C-1FCE-E8DF-C740D83584C9}"/>
              </a:ext>
            </a:extLst>
          </p:cNvPr>
          <p:cNvSpPr/>
          <p:nvPr/>
        </p:nvSpPr>
        <p:spPr bwMode="gray">
          <a:xfrm>
            <a:off x="1647594" y="25336"/>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dirty="0"/>
              <a:t>Cross-Strategies </a:t>
            </a:r>
          </a:p>
          <a:p>
            <a:pPr marL="0" indent="0">
              <a:buNone/>
            </a:pPr>
            <a:endParaRPr lang="en-US" sz="1600" dirty="0">
              <a:solidFill>
                <a:schemeClr val="bg1"/>
              </a:solidFill>
            </a:endParaRPr>
          </a:p>
        </p:txBody>
      </p:sp>
      <p:sp>
        <p:nvSpPr>
          <p:cNvPr id="7" name="btfpNotesBox292759">
            <a:extLst>
              <a:ext uri="{FF2B5EF4-FFF2-40B4-BE49-F238E27FC236}">
                <a16:creationId xmlns:a16="http://schemas.microsoft.com/office/drawing/2014/main" id="{83C111C8-DD07-F8ED-B662-B8C06E8CA591}"/>
              </a:ext>
            </a:extLst>
          </p:cNvPr>
          <p:cNvSpPr txBox="1"/>
          <p:nvPr>
            <p:custDataLst>
              <p:tags r:id="rId5"/>
            </p:custDataLst>
          </p:nvPr>
        </p:nvSpPr>
        <p:spPr bwMode="gray">
          <a:xfrm>
            <a:off x="329184" y="6419088"/>
            <a:ext cx="9415824" cy="369332"/>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 Livestock production can de a driver of deforestation based on management type and practices being employed. Increased sustainable productivity should aim to curb deforestation.</a:t>
            </a:r>
          </a:p>
          <a:p>
            <a:pPr marL="0" indent="0">
              <a:spcBef>
                <a:spcPts val="0"/>
              </a:spcBef>
              <a:buNone/>
            </a:pPr>
            <a:r>
              <a:rPr lang="en-US" sz="800">
                <a:solidFill>
                  <a:srgbClr val="000000"/>
                </a:solidFill>
              </a:rPr>
              <a:t>Sources: FAO, </a:t>
            </a:r>
            <a:r>
              <a:rPr lang="en-US" sz="800">
                <a:solidFill>
                  <a:srgbClr val="000000"/>
                </a:solidFill>
                <a:hlinkClick r:id="rId10"/>
              </a:rPr>
              <a:t>The State of the World’s Forests </a:t>
            </a:r>
            <a:r>
              <a:rPr lang="en-US" sz="800">
                <a:solidFill>
                  <a:srgbClr val="000000"/>
                </a:solidFill>
              </a:rPr>
              <a:t>(2022); Land Use Policy (vol. 91), </a:t>
            </a:r>
            <a:r>
              <a:rPr lang="en-US" sz="800">
                <a:solidFill>
                  <a:srgbClr val="000000"/>
                </a:solidFill>
                <a:hlinkClick r:id="rId11"/>
              </a:rPr>
              <a:t>Solving Brazil’s land use puzzle</a:t>
            </a:r>
            <a:r>
              <a:rPr lang="en-US" sz="800">
                <a:solidFill>
                  <a:srgbClr val="000000"/>
                </a:solidFill>
              </a:rPr>
              <a:t> (2020); Breakthrough Energy, </a:t>
            </a:r>
            <a:r>
              <a:rPr lang="en-US" sz="800">
                <a:solidFill>
                  <a:srgbClr val="000000"/>
                </a:solidFill>
                <a:hlinkClick r:id="rId12"/>
              </a:rPr>
              <a:t>The State of the Transition</a:t>
            </a:r>
            <a:r>
              <a:rPr lang="en-US" sz="800">
                <a:solidFill>
                  <a:srgbClr val="000000"/>
                </a:solidFill>
              </a:rPr>
              <a:t> (2024).</a:t>
            </a:r>
          </a:p>
          <a:p>
            <a:r>
              <a:rPr lang="en-US" sz="800">
                <a:solidFill>
                  <a:srgbClr val="000000"/>
                </a:solidFill>
              </a:rPr>
              <a:t>Credit: </a:t>
            </a:r>
            <a:r>
              <a:rPr lang="en-US" sz="800">
                <a:solidFill>
                  <a:srgbClr val="000000"/>
                </a:solidFill>
                <a:cs typeface="Arial"/>
              </a:rPr>
              <a:t>M.A. Miller, Elizabeth Robertson, </a:t>
            </a:r>
            <a:r>
              <a:rPr lang="en-US" sz="800">
                <a:latin typeface="Arial"/>
                <a:cs typeface="Arial"/>
              </a:rPr>
              <a:t>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a:t>
            </a:r>
            <a:r>
              <a:rPr lang="en-US" sz="800">
                <a:solidFill>
                  <a:srgbClr val="000000"/>
                </a:solidFill>
                <a:cs typeface="Arial"/>
              </a:rPr>
              <a:t>, </a:t>
            </a:r>
            <a:r>
              <a:rPr lang="en-US" sz="800"/>
              <a:t> and </a:t>
            </a:r>
            <a:r>
              <a:rPr lang="en-US" sz="800">
                <a:hlinkClick r:id="rId13"/>
              </a:rPr>
              <a:t>Gernot Wagner</a:t>
            </a:r>
            <a:r>
              <a:rPr lang="en-US" sz="800"/>
              <a:t>. </a:t>
            </a:r>
            <a:r>
              <a:rPr lang="en-US" sz="800">
                <a:hlinkClick r:id="rId14"/>
              </a:rPr>
              <a:t>Share with attribution</a:t>
            </a:r>
            <a:r>
              <a:rPr lang="en-US" sz="800"/>
              <a:t>: </a:t>
            </a:r>
            <a:r>
              <a:rPr lang="en-US" sz="800" err="1"/>
              <a:t>Sayn</a:t>
            </a:r>
            <a:r>
              <a:rPr lang="en-US" sz="800"/>
              <a:t>-Wittgenstein </a:t>
            </a:r>
            <a:r>
              <a:rPr lang="en-US" sz="800" i="1"/>
              <a:t>et al., </a:t>
            </a:r>
            <a:r>
              <a:rPr lang="en-US" sz="800"/>
              <a:t>“</a:t>
            </a:r>
            <a:r>
              <a:rPr lang="en-US" sz="800">
                <a:hlinkClick r:id="rId15"/>
              </a:rPr>
              <a:t>Sustainable Proteins</a:t>
            </a:r>
            <a:r>
              <a:rPr lang="en-US" sz="800"/>
              <a:t>” (16 May 2025).</a:t>
            </a:r>
            <a:endParaRPr lang="en-US" sz="800">
              <a:solidFill>
                <a:srgbClr val="000000"/>
              </a:solidFill>
            </a:endParaRPr>
          </a:p>
        </p:txBody>
      </p:sp>
      <p:sp>
        <p:nvSpPr>
          <p:cNvPr id="2" name="Rectangle 1">
            <a:extLst>
              <a:ext uri="{FF2B5EF4-FFF2-40B4-BE49-F238E27FC236}">
                <a16:creationId xmlns:a16="http://schemas.microsoft.com/office/drawing/2014/main" id="{0E608FD2-7857-6D5A-1DE1-F706C68CC1B7}"/>
              </a:ext>
            </a:extLst>
          </p:cNvPr>
          <p:cNvSpPr/>
          <p:nvPr/>
        </p:nvSpPr>
        <p:spPr bwMode="gray">
          <a:xfrm>
            <a:off x="120923" y="5812217"/>
            <a:ext cx="2549307" cy="24622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spcAft>
                <a:spcPts val="600"/>
              </a:spcAft>
              <a:buNone/>
            </a:pPr>
            <a:r>
              <a:rPr lang="en-US" sz="1150" b="1">
                <a:solidFill>
                  <a:schemeClr val="tx1"/>
                </a:solidFill>
              </a:rPr>
              <a:t>Disincentivize deforestation</a:t>
            </a:r>
          </a:p>
        </p:txBody>
      </p:sp>
      <p:sp>
        <p:nvSpPr>
          <p:cNvPr id="8" name="Rectangle 7">
            <a:extLst>
              <a:ext uri="{FF2B5EF4-FFF2-40B4-BE49-F238E27FC236}">
                <a16:creationId xmlns:a16="http://schemas.microsoft.com/office/drawing/2014/main" id="{80B85BD5-72C7-18F5-69E7-B3AD3C608C09}"/>
              </a:ext>
            </a:extLst>
          </p:cNvPr>
          <p:cNvSpPr/>
          <p:nvPr/>
        </p:nvSpPr>
        <p:spPr bwMode="gray">
          <a:xfrm>
            <a:off x="2843854" y="5814433"/>
            <a:ext cx="2159875" cy="37408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spcAft>
                <a:spcPts val="600"/>
              </a:spcAft>
              <a:buNone/>
            </a:pPr>
            <a:r>
              <a:rPr lang="en-US" sz="1150" b="1">
                <a:solidFill>
                  <a:schemeClr val="tx1"/>
                </a:solidFill>
              </a:rPr>
              <a:t>Reduce need for land transformation</a:t>
            </a:r>
          </a:p>
        </p:txBody>
      </p:sp>
      <p:sp>
        <p:nvSpPr>
          <p:cNvPr id="11" name="Rectangle 10">
            <a:extLst>
              <a:ext uri="{FF2B5EF4-FFF2-40B4-BE49-F238E27FC236}">
                <a16:creationId xmlns:a16="http://schemas.microsoft.com/office/drawing/2014/main" id="{3288CCBB-6DAD-5EC3-5D0A-9D28A36C2BCA}"/>
              </a:ext>
            </a:extLst>
          </p:cNvPr>
          <p:cNvSpPr/>
          <p:nvPr/>
        </p:nvSpPr>
        <p:spPr bwMode="gray">
          <a:xfrm>
            <a:off x="9787230" y="5827608"/>
            <a:ext cx="1874438" cy="28360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Aft>
                <a:spcPts val="600"/>
              </a:spcAft>
            </a:pPr>
            <a:r>
              <a:rPr kumimoji="0" lang="en-US" sz="1150" b="1" i="0" u="none" strike="noStrike" kern="1200" cap="none" spc="0" normalizeH="0" baseline="0" noProof="0">
                <a:ln>
                  <a:noFill/>
                </a:ln>
                <a:solidFill>
                  <a:schemeClr val="tx1"/>
                </a:solidFill>
                <a:effectLst/>
                <a:uLnTx/>
                <a:uFillTx/>
                <a:latin typeface="+mn-lt"/>
                <a:ea typeface="+mn-ea"/>
                <a:cs typeface="+mn-cs"/>
              </a:rPr>
              <a:t>Technological innovation</a:t>
            </a:r>
          </a:p>
        </p:txBody>
      </p:sp>
      <p:sp>
        <p:nvSpPr>
          <p:cNvPr id="18" name="Rectangle 17">
            <a:extLst>
              <a:ext uri="{FF2B5EF4-FFF2-40B4-BE49-F238E27FC236}">
                <a16:creationId xmlns:a16="http://schemas.microsoft.com/office/drawing/2014/main" id="{71CAAC96-13D0-B546-8DA9-AB8FB3F2E6EF}"/>
              </a:ext>
            </a:extLst>
          </p:cNvPr>
          <p:cNvSpPr/>
          <p:nvPr/>
        </p:nvSpPr>
        <p:spPr bwMode="gray">
          <a:xfrm>
            <a:off x="1042140" y="2092122"/>
            <a:ext cx="1439477" cy="53531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600" b="1">
                <a:solidFill>
                  <a:schemeClr val="accent6">
                    <a:lumMod val="50000"/>
                  </a:schemeClr>
                </a:solidFill>
              </a:rPr>
              <a:t>Public policy interventions</a:t>
            </a:r>
          </a:p>
        </p:txBody>
      </p:sp>
      <p:sp>
        <p:nvSpPr>
          <p:cNvPr id="19" name="Rectangle 18">
            <a:extLst>
              <a:ext uri="{FF2B5EF4-FFF2-40B4-BE49-F238E27FC236}">
                <a16:creationId xmlns:a16="http://schemas.microsoft.com/office/drawing/2014/main" id="{365B128E-39FC-948F-12B6-F74AFE8229AB}"/>
              </a:ext>
            </a:extLst>
          </p:cNvPr>
          <p:cNvSpPr/>
          <p:nvPr/>
        </p:nvSpPr>
        <p:spPr bwMode="gray">
          <a:xfrm>
            <a:off x="9699061" y="2059845"/>
            <a:ext cx="1439477" cy="49926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600" b="1">
                <a:solidFill>
                  <a:schemeClr val="accent1">
                    <a:lumMod val="50000"/>
                  </a:schemeClr>
                </a:solidFill>
              </a:rPr>
              <a:t>Private sector </a:t>
            </a:r>
          </a:p>
          <a:p>
            <a:pPr marL="0" indent="0" algn="ctr">
              <a:buNone/>
            </a:pPr>
            <a:r>
              <a:rPr lang="en-US" sz="1600" b="1">
                <a:solidFill>
                  <a:schemeClr val="accent1">
                    <a:lumMod val="50000"/>
                  </a:schemeClr>
                </a:solidFill>
              </a:rPr>
              <a:t>solutions</a:t>
            </a:r>
          </a:p>
        </p:txBody>
      </p:sp>
      <p:sp>
        <p:nvSpPr>
          <p:cNvPr id="24" name="Rectangle 23">
            <a:extLst>
              <a:ext uri="{FF2B5EF4-FFF2-40B4-BE49-F238E27FC236}">
                <a16:creationId xmlns:a16="http://schemas.microsoft.com/office/drawing/2014/main" id="{5F732F09-1AF5-003E-21E7-AE7EB89D78D1}"/>
              </a:ext>
            </a:extLst>
          </p:cNvPr>
          <p:cNvSpPr/>
          <p:nvPr/>
        </p:nvSpPr>
        <p:spPr bwMode="gray">
          <a:xfrm>
            <a:off x="5345969" y="5827608"/>
            <a:ext cx="2159875" cy="33304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spcAft>
                <a:spcPts val="600"/>
              </a:spcAft>
              <a:buNone/>
            </a:pPr>
            <a:r>
              <a:rPr lang="en-US" sz="1150" b="1">
                <a:solidFill>
                  <a:schemeClr val="tx1"/>
                </a:solidFill>
              </a:rPr>
              <a:t>Adapt livestock and land management practices</a:t>
            </a:r>
          </a:p>
        </p:txBody>
      </p:sp>
      <p:sp>
        <p:nvSpPr>
          <p:cNvPr id="38" name="Left-Right Arrow 37">
            <a:extLst>
              <a:ext uri="{FF2B5EF4-FFF2-40B4-BE49-F238E27FC236}">
                <a16:creationId xmlns:a16="http://schemas.microsoft.com/office/drawing/2014/main" id="{B54AE6E1-92B8-21F6-9EF4-5B39598BB9AC}"/>
              </a:ext>
            </a:extLst>
          </p:cNvPr>
          <p:cNvSpPr/>
          <p:nvPr/>
        </p:nvSpPr>
        <p:spPr bwMode="gray">
          <a:xfrm>
            <a:off x="2615608" y="1950330"/>
            <a:ext cx="6815471" cy="735618"/>
          </a:xfrm>
          <a:prstGeom prst="leftRightArrow">
            <a:avLst/>
          </a:prstGeom>
          <a:gradFill flip="none" rotWithShape="1">
            <a:gsLst>
              <a:gs pos="22000">
                <a:schemeClr val="accent6">
                  <a:lumMod val="75000"/>
                </a:schemeClr>
              </a:gs>
              <a:gs pos="100000">
                <a:schemeClr val="accent1">
                  <a:lumMod val="75000"/>
                </a:schemeClr>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9" name="Rectangle 38">
            <a:extLst>
              <a:ext uri="{FF2B5EF4-FFF2-40B4-BE49-F238E27FC236}">
                <a16:creationId xmlns:a16="http://schemas.microsoft.com/office/drawing/2014/main" id="{E995863C-F115-0569-FBAA-56AD06B24782}"/>
              </a:ext>
            </a:extLst>
          </p:cNvPr>
          <p:cNvSpPr/>
          <p:nvPr/>
        </p:nvSpPr>
        <p:spPr bwMode="gray">
          <a:xfrm>
            <a:off x="7505844" y="5807739"/>
            <a:ext cx="2461019" cy="33304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Aft>
                <a:spcPts val="600"/>
              </a:spcAft>
            </a:pPr>
            <a:r>
              <a:rPr kumimoji="0" lang="en-US" sz="1150" b="1" i="0" u="none" strike="noStrike" kern="1200" cap="none" spc="0" normalizeH="0" baseline="0" noProof="0">
                <a:ln>
                  <a:noFill/>
                </a:ln>
                <a:solidFill>
                  <a:schemeClr val="tx1"/>
                </a:solidFill>
                <a:effectLst/>
                <a:uLnTx/>
                <a:uFillTx/>
                <a:latin typeface="+mn-lt"/>
                <a:ea typeface="+mn-ea"/>
                <a:cs typeface="+mn-cs"/>
              </a:rPr>
              <a:t>Corporate initiatives</a:t>
            </a:r>
          </a:p>
        </p:txBody>
      </p:sp>
      <p:sp>
        <p:nvSpPr>
          <p:cNvPr id="40" name="Rounded Rectangle 39">
            <a:extLst>
              <a:ext uri="{FF2B5EF4-FFF2-40B4-BE49-F238E27FC236}">
                <a16:creationId xmlns:a16="http://schemas.microsoft.com/office/drawing/2014/main" id="{2B1C9310-D7F9-739C-635E-8794702FFCD3}"/>
              </a:ext>
            </a:extLst>
          </p:cNvPr>
          <p:cNvSpPr/>
          <p:nvPr/>
        </p:nvSpPr>
        <p:spPr bwMode="gray">
          <a:xfrm>
            <a:off x="943599" y="3286238"/>
            <a:ext cx="1678383" cy="327600"/>
          </a:xfrm>
          <a:prstGeom prst="roundRect">
            <a:avLst/>
          </a:prstGeom>
          <a:solidFill>
            <a:schemeClr val="accent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00">
                <a:solidFill>
                  <a:schemeClr val="tx1"/>
                </a:solidFill>
              </a:rPr>
              <a:t>Public forest designation</a:t>
            </a:r>
          </a:p>
        </p:txBody>
      </p:sp>
      <p:sp>
        <p:nvSpPr>
          <p:cNvPr id="41" name="Rounded Rectangle 40">
            <a:extLst>
              <a:ext uri="{FF2B5EF4-FFF2-40B4-BE49-F238E27FC236}">
                <a16:creationId xmlns:a16="http://schemas.microsoft.com/office/drawing/2014/main" id="{08A84C70-8546-43C9-79CE-F993C0D4FB51}"/>
              </a:ext>
            </a:extLst>
          </p:cNvPr>
          <p:cNvSpPr/>
          <p:nvPr/>
        </p:nvSpPr>
        <p:spPr bwMode="gray">
          <a:xfrm>
            <a:off x="943598" y="3720331"/>
            <a:ext cx="1678383" cy="327600"/>
          </a:xfrm>
          <a:prstGeom prst="roundRect">
            <a:avLst/>
          </a:prstGeom>
          <a:solidFill>
            <a:schemeClr val="accent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00">
                <a:solidFill>
                  <a:schemeClr val="tx1"/>
                </a:solidFill>
              </a:rPr>
              <a:t>Improved cattle tracing</a:t>
            </a:r>
          </a:p>
        </p:txBody>
      </p:sp>
      <p:sp>
        <p:nvSpPr>
          <p:cNvPr id="42" name="Rounded Rectangle 41">
            <a:extLst>
              <a:ext uri="{FF2B5EF4-FFF2-40B4-BE49-F238E27FC236}">
                <a16:creationId xmlns:a16="http://schemas.microsoft.com/office/drawing/2014/main" id="{1A1DBC54-F83C-CB38-0BEB-4B487F56CE2F}"/>
              </a:ext>
            </a:extLst>
          </p:cNvPr>
          <p:cNvSpPr/>
          <p:nvPr/>
        </p:nvSpPr>
        <p:spPr bwMode="gray">
          <a:xfrm>
            <a:off x="943598" y="4154424"/>
            <a:ext cx="1678383" cy="412810"/>
          </a:xfrm>
          <a:prstGeom prst="roundRect">
            <a:avLst/>
          </a:prstGeom>
          <a:solidFill>
            <a:schemeClr val="accent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00">
                <a:solidFill>
                  <a:schemeClr val="tx1"/>
                </a:solidFill>
              </a:rPr>
              <a:t>Compensation mechanisms for farmers</a:t>
            </a:r>
          </a:p>
        </p:txBody>
      </p:sp>
      <p:sp>
        <p:nvSpPr>
          <p:cNvPr id="43" name="Rounded Rectangle 42">
            <a:extLst>
              <a:ext uri="{FF2B5EF4-FFF2-40B4-BE49-F238E27FC236}">
                <a16:creationId xmlns:a16="http://schemas.microsoft.com/office/drawing/2014/main" id="{6861DBE0-DF7C-F62E-5931-65318D1A305C}"/>
              </a:ext>
            </a:extLst>
          </p:cNvPr>
          <p:cNvSpPr/>
          <p:nvPr/>
        </p:nvSpPr>
        <p:spPr bwMode="gray">
          <a:xfrm>
            <a:off x="3390894" y="3248226"/>
            <a:ext cx="1678383" cy="412810"/>
          </a:xfrm>
          <a:prstGeom prst="roundRect">
            <a:avLst/>
          </a:prstGeom>
          <a:solidFill>
            <a:srgbClr val="C5DAD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00">
                <a:solidFill>
                  <a:schemeClr val="tx1"/>
                </a:solidFill>
              </a:rPr>
              <a:t>Cap-and-trade system for forest certificates</a:t>
            </a:r>
          </a:p>
        </p:txBody>
      </p:sp>
      <p:sp>
        <p:nvSpPr>
          <p:cNvPr id="44" name="Rounded Rectangle 43">
            <a:extLst>
              <a:ext uri="{FF2B5EF4-FFF2-40B4-BE49-F238E27FC236}">
                <a16:creationId xmlns:a16="http://schemas.microsoft.com/office/drawing/2014/main" id="{03651BEE-EB0F-F6E8-206A-D7D8E6398418}"/>
              </a:ext>
            </a:extLst>
          </p:cNvPr>
          <p:cNvSpPr/>
          <p:nvPr/>
        </p:nvSpPr>
        <p:spPr bwMode="gray">
          <a:xfrm>
            <a:off x="4306928" y="3810504"/>
            <a:ext cx="1678383" cy="412810"/>
          </a:xfrm>
          <a:prstGeom prst="roundRect">
            <a:avLst/>
          </a:prstGeom>
          <a:solidFill>
            <a:srgbClr val="C5DAD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00">
                <a:solidFill>
                  <a:schemeClr val="tx1"/>
                </a:solidFill>
              </a:rPr>
              <a:t>Payments for ecosystem services</a:t>
            </a:r>
          </a:p>
        </p:txBody>
      </p:sp>
      <p:sp>
        <p:nvSpPr>
          <p:cNvPr id="45" name="Rounded Rectangle 44">
            <a:extLst>
              <a:ext uri="{FF2B5EF4-FFF2-40B4-BE49-F238E27FC236}">
                <a16:creationId xmlns:a16="http://schemas.microsoft.com/office/drawing/2014/main" id="{DA88E5CA-A19D-E9A2-829C-7274047B53E2}"/>
              </a:ext>
            </a:extLst>
          </p:cNvPr>
          <p:cNvSpPr/>
          <p:nvPr/>
        </p:nvSpPr>
        <p:spPr bwMode="gray">
          <a:xfrm>
            <a:off x="2821867" y="4367470"/>
            <a:ext cx="1678383" cy="735617"/>
          </a:xfrm>
          <a:prstGeom prst="roundRect">
            <a:avLst/>
          </a:prstGeom>
          <a:solidFill>
            <a:srgbClr val="C5DAD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00">
                <a:solidFill>
                  <a:schemeClr val="tx1"/>
                </a:solidFill>
              </a:rPr>
              <a:t>Publicly funded education and training for farmers to increase productivity</a:t>
            </a:r>
          </a:p>
        </p:txBody>
      </p:sp>
      <p:sp>
        <p:nvSpPr>
          <p:cNvPr id="46" name="Rounded Rectangle 45">
            <a:extLst>
              <a:ext uri="{FF2B5EF4-FFF2-40B4-BE49-F238E27FC236}">
                <a16:creationId xmlns:a16="http://schemas.microsoft.com/office/drawing/2014/main" id="{8832F79B-47F8-2E72-2CC0-2B895EC3375E}"/>
              </a:ext>
            </a:extLst>
          </p:cNvPr>
          <p:cNvSpPr/>
          <p:nvPr/>
        </p:nvSpPr>
        <p:spPr bwMode="gray">
          <a:xfrm>
            <a:off x="6758219" y="3285298"/>
            <a:ext cx="1978134" cy="412810"/>
          </a:xfrm>
          <a:prstGeom prst="roundRect">
            <a:avLst/>
          </a:prstGeom>
          <a:solidFill>
            <a:srgbClr val="C5DAD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00">
                <a:solidFill>
                  <a:schemeClr val="tx1"/>
                </a:solidFill>
              </a:rPr>
              <a:t>Intensify/increase productivity of cattle ranching</a:t>
            </a:r>
          </a:p>
        </p:txBody>
      </p:sp>
      <p:sp>
        <p:nvSpPr>
          <p:cNvPr id="47" name="Rounded Rectangle 46">
            <a:extLst>
              <a:ext uri="{FF2B5EF4-FFF2-40B4-BE49-F238E27FC236}">
                <a16:creationId xmlns:a16="http://schemas.microsoft.com/office/drawing/2014/main" id="{22A8980A-0EC1-43C2-B9AA-E364BD6AD27F}"/>
              </a:ext>
            </a:extLst>
          </p:cNvPr>
          <p:cNvSpPr/>
          <p:nvPr/>
        </p:nvSpPr>
        <p:spPr bwMode="gray">
          <a:xfrm>
            <a:off x="9417632" y="3287278"/>
            <a:ext cx="1678383" cy="412810"/>
          </a:xfrm>
          <a:prstGeom prst="roundRect">
            <a:avLst/>
          </a:prstGeom>
          <a:solidFill>
            <a:schemeClr val="accent6">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00">
                <a:solidFill>
                  <a:schemeClr val="tx1"/>
                </a:solidFill>
              </a:rPr>
              <a:t>Precision cattle grazing technology deployment</a:t>
            </a:r>
          </a:p>
        </p:txBody>
      </p:sp>
      <p:sp>
        <p:nvSpPr>
          <p:cNvPr id="48" name="Rounded Rectangle 47">
            <a:extLst>
              <a:ext uri="{FF2B5EF4-FFF2-40B4-BE49-F238E27FC236}">
                <a16:creationId xmlns:a16="http://schemas.microsoft.com/office/drawing/2014/main" id="{0F165166-2437-3F0E-BFC4-CD653DBA7870}"/>
              </a:ext>
            </a:extLst>
          </p:cNvPr>
          <p:cNvSpPr/>
          <p:nvPr/>
        </p:nvSpPr>
        <p:spPr bwMode="gray">
          <a:xfrm>
            <a:off x="9417632" y="3859955"/>
            <a:ext cx="1678383" cy="735616"/>
          </a:xfrm>
          <a:prstGeom prst="roundRect">
            <a:avLst/>
          </a:prstGeom>
          <a:solidFill>
            <a:schemeClr val="accent6">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Aft>
                <a:spcPts val="600"/>
              </a:spcAft>
            </a:pPr>
            <a:r>
              <a:rPr kumimoji="0" lang="en-US" sz="1100" i="0" u="none" strike="noStrike" kern="1200" cap="none" spc="0" normalizeH="0" baseline="0" noProof="0">
                <a:ln>
                  <a:noFill/>
                </a:ln>
                <a:solidFill>
                  <a:schemeClr val="tx1"/>
                </a:solidFill>
                <a:effectLst/>
                <a:uLnTx/>
                <a:uFillTx/>
                <a:latin typeface="+mn-lt"/>
                <a:ea typeface="+mn-ea"/>
                <a:cs typeface="+mn-cs"/>
              </a:rPr>
              <a:t>Improved, sustainable fertilizers to replace inefficient, nitrogen fertilizers (Pivot Bio)</a:t>
            </a:r>
            <a:r>
              <a:rPr lang="en-US" sz="1100">
                <a:solidFill>
                  <a:schemeClr val="tx1"/>
                </a:solidFill>
              </a:rPr>
              <a:t> </a:t>
            </a:r>
          </a:p>
        </p:txBody>
      </p:sp>
      <p:sp>
        <p:nvSpPr>
          <p:cNvPr id="49" name="Rounded Rectangle 48">
            <a:extLst>
              <a:ext uri="{FF2B5EF4-FFF2-40B4-BE49-F238E27FC236}">
                <a16:creationId xmlns:a16="http://schemas.microsoft.com/office/drawing/2014/main" id="{B002657E-DE6C-525B-E5F4-F73AE9545E33}"/>
              </a:ext>
            </a:extLst>
          </p:cNvPr>
          <p:cNvSpPr/>
          <p:nvPr/>
        </p:nvSpPr>
        <p:spPr bwMode="gray">
          <a:xfrm>
            <a:off x="9417632" y="4738941"/>
            <a:ext cx="1678383" cy="605160"/>
          </a:xfrm>
          <a:prstGeom prst="roundRect">
            <a:avLst/>
          </a:prstGeom>
          <a:solidFill>
            <a:schemeClr val="accent6">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spcAft>
                <a:spcPts val="600"/>
              </a:spcAft>
            </a:pPr>
            <a:r>
              <a:rPr kumimoji="0" lang="en-US" sz="1100" i="0" u="none" strike="noStrike" kern="1200" cap="none" spc="0" normalizeH="0" baseline="0" noProof="0">
                <a:ln>
                  <a:noFill/>
                </a:ln>
                <a:solidFill>
                  <a:schemeClr val="tx1"/>
                </a:solidFill>
                <a:effectLst/>
                <a:uLnTx/>
                <a:uFillTx/>
                <a:latin typeface="+mn-lt"/>
                <a:ea typeface="+mn-ea"/>
                <a:cs typeface="+mn-cs"/>
              </a:rPr>
              <a:t>Corporate commitments to deforestation-free supply chains</a:t>
            </a:r>
            <a:endParaRPr lang="en-US" sz="1100">
              <a:solidFill>
                <a:schemeClr val="tx1"/>
              </a:solidFill>
            </a:endParaRPr>
          </a:p>
        </p:txBody>
      </p:sp>
      <p:sp>
        <p:nvSpPr>
          <p:cNvPr id="50" name="Rectangle 49">
            <a:extLst>
              <a:ext uri="{FF2B5EF4-FFF2-40B4-BE49-F238E27FC236}">
                <a16:creationId xmlns:a16="http://schemas.microsoft.com/office/drawing/2014/main" id="{99C4736C-8A53-F299-D3D0-77B2C711034B}"/>
              </a:ext>
            </a:extLst>
          </p:cNvPr>
          <p:cNvSpPr/>
          <p:nvPr/>
        </p:nvSpPr>
        <p:spPr bwMode="gray">
          <a:xfrm>
            <a:off x="122032" y="2727967"/>
            <a:ext cx="3268329" cy="40454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indent="0" algn="ctr">
              <a:buNone/>
            </a:pPr>
            <a:r>
              <a:rPr lang="en-US" sz="1100">
                <a:solidFill>
                  <a:schemeClr val="tx1"/>
                </a:solidFill>
              </a:rPr>
              <a:t>Public policy </a:t>
            </a:r>
            <a:r>
              <a:rPr lang="en-US" sz="1100">
                <a:solidFill>
                  <a:schemeClr val="tx1"/>
                </a:solidFill>
                <a:effectLst/>
                <a:latin typeface="Helvetica" pitchFamily="2" charset="0"/>
              </a:rPr>
              <a:t>interventions will need to include a range of carrot-and-stick approaches.</a:t>
            </a:r>
            <a:endParaRPr lang="en-US" sz="1100">
              <a:solidFill>
                <a:schemeClr val="tx1"/>
              </a:solidFill>
            </a:endParaRPr>
          </a:p>
        </p:txBody>
      </p:sp>
      <p:sp>
        <p:nvSpPr>
          <p:cNvPr id="51" name="Rectangle 50">
            <a:extLst>
              <a:ext uri="{FF2B5EF4-FFF2-40B4-BE49-F238E27FC236}">
                <a16:creationId xmlns:a16="http://schemas.microsoft.com/office/drawing/2014/main" id="{056920D3-787C-F781-52A2-CB0D8400ED94}"/>
              </a:ext>
            </a:extLst>
          </p:cNvPr>
          <p:cNvSpPr/>
          <p:nvPr/>
        </p:nvSpPr>
        <p:spPr bwMode="gray">
          <a:xfrm>
            <a:off x="8784634" y="2724120"/>
            <a:ext cx="3268329" cy="40454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indent="0" algn="ctr">
              <a:buNone/>
            </a:pPr>
            <a:r>
              <a:rPr lang="en-US" sz="1100">
                <a:solidFill>
                  <a:schemeClr val="tx1"/>
                </a:solidFill>
                <a:effectLst/>
                <a:latin typeface="Helvetica" pitchFamily="2" charset="0"/>
              </a:rPr>
              <a:t>Private innovations and practices </a:t>
            </a:r>
            <a:r>
              <a:rPr lang="en-US" sz="1100">
                <a:solidFill>
                  <a:schemeClr val="tx1"/>
                </a:solidFill>
                <a:latin typeface="Helvetica" pitchFamily="2" charset="0"/>
              </a:rPr>
              <a:t>may</a:t>
            </a:r>
            <a:r>
              <a:rPr lang="en-US" sz="1100">
                <a:solidFill>
                  <a:schemeClr val="tx1"/>
                </a:solidFill>
                <a:effectLst/>
                <a:latin typeface="Helvetica" pitchFamily="2" charset="0"/>
              </a:rPr>
              <a:t> need public support to get on the path to commerciality.</a:t>
            </a:r>
            <a:endParaRPr lang="en-US" sz="1100">
              <a:solidFill>
                <a:schemeClr val="tx1"/>
              </a:solidFill>
            </a:endParaRPr>
          </a:p>
        </p:txBody>
      </p:sp>
      <p:sp>
        <p:nvSpPr>
          <p:cNvPr id="52" name="Rounded Rectangle 51">
            <a:extLst>
              <a:ext uri="{FF2B5EF4-FFF2-40B4-BE49-F238E27FC236}">
                <a16:creationId xmlns:a16="http://schemas.microsoft.com/office/drawing/2014/main" id="{77D4CFD2-0880-05B0-6E4B-A7A676949688}"/>
              </a:ext>
            </a:extLst>
          </p:cNvPr>
          <p:cNvSpPr/>
          <p:nvPr/>
        </p:nvSpPr>
        <p:spPr bwMode="gray">
          <a:xfrm>
            <a:off x="5146120" y="4816378"/>
            <a:ext cx="1820737" cy="637204"/>
          </a:xfrm>
          <a:prstGeom prst="roundRect">
            <a:avLst/>
          </a:prstGeom>
          <a:solidFill>
            <a:srgbClr val="C5DAD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100">
                <a:solidFill>
                  <a:schemeClr val="tx1"/>
                </a:solidFill>
              </a:rPr>
              <a:t>Intensify/increase productivity of sustainable cattle ranching*</a:t>
            </a:r>
          </a:p>
        </p:txBody>
      </p:sp>
      <p:sp>
        <p:nvSpPr>
          <p:cNvPr id="53" name="Rounded Rectangle 52">
            <a:extLst>
              <a:ext uri="{FF2B5EF4-FFF2-40B4-BE49-F238E27FC236}">
                <a16:creationId xmlns:a16="http://schemas.microsoft.com/office/drawing/2014/main" id="{89CD2F04-3D22-E34B-6AB7-DB17B7131A7C}"/>
              </a:ext>
            </a:extLst>
          </p:cNvPr>
          <p:cNvSpPr/>
          <p:nvPr/>
        </p:nvSpPr>
        <p:spPr bwMode="gray">
          <a:xfrm>
            <a:off x="4700136" y="4305343"/>
            <a:ext cx="1678383" cy="412810"/>
          </a:xfrm>
          <a:prstGeom prst="roundRect">
            <a:avLst/>
          </a:prstGeom>
          <a:solidFill>
            <a:srgbClr val="C5DAD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00">
                <a:solidFill>
                  <a:schemeClr val="tx1"/>
                </a:solidFill>
              </a:rPr>
              <a:t>Blended and catalytic finance</a:t>
            </a:r>
          </a:p>
        </p:txBody>
      </p:sp>
      <p:sp>
        <p:nvSpPr>
          <p:cNvPr id="55" name="Rounded Rectangle 54">
            <a:extLst>
              <a:ext uri="{FF2B5EF4-FFF2-40B4-BE49-F238E27FC236}">
                <a16:creationId xmlns:a16="http://schemas.microsoft.com/office/drawing/2014/main" id="{8693E40F-A5C4-8317-2FA9-4CE791D3E6C5}"/>
              </a:ext>
            </a:extLst>
          </p:cNvPr>
          <p:cNvSpPr/>
          <p:nvPr/>
        </p:nvSpPr>
        <p:spPr bwMode="gray">
          <a:xfrm>
            <a:off x="7539363" y="3839559"/>
            <a:ext cx="1678383" cy="412810"/>
          </a:xfrm>
          <a:prstGeom prst="roundRect">
            <a:avLst/>
          </a:prstGeom>
          <a:solidFill>
            <a:srgbClr val="C5DAD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00">
                <a:solidFill>
                  <a:schemeClr val="tx1"/>
                </a:solidFill>
              </a:rPr>
              <a:t>Corporate sustainable timber bonds</a:t>
            </a:r>
          </a:p>
        </p:txBody>
      </p:sp>
      <p:sp>
        <p:nvSpPr>
          <p:cNvPr id="56" name="Rounded Rectangle 55">
            <a:extLst>
              <a:ext uri="{FF2B5EF4-FFF2-40B4-BE49-F238E27FC236}">
                <a16:creationId xmlns:a16="http://schemas.microsoft.com/office/drawing/2014/main" id="{249CCDD2-DBFB-D45A-375C-0D72B3F81EBB}"/>
              </a:ext>
            </a:extLst>
          </p:cNvPr>
          <p:cNvSpPr/>
          <p:nvPr/>
        </p:nvSpPr>
        <p:spPr bwMode="gray">
          <a:xfrm>
            <a:off x="7166743" y="4354330"/>
            <a:ext cx="2051003" cy="780650"/>
          </a:xfrm>
          <a:prstGeom prst="roundRect">
            <a:avLst/>
          </a:prstGeom>
          <a:solidFill>
            <a:srgbClr val="C5DAD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00">
                <a:solidFill>
                  <a:schemeClr val="tx1"/>
                </a:solidFill>
              </a:rPr>
              <a:t>Business models relying on multiple financing sources, e.g., carbon markets and livestock management</a:t>
            </a:r>
          </a:p>
        </p:txBody>
      </p:sp>
      <p:sp>
        <p:nvSpPr>
          <p:cNvPr id="35" name="Pentagon 34">
            <a:extLst>
              <a:ext uri="{FF2B5EF4-FFF2-40B4-BE49-F238E27FC236}">
                <a16:creationId xmlns:a16="http://schemas.microsoft.com/office/drawing/2014/main" id="{0ABC83A4-DD34-4FA8-2BDC-C245E06D9284}"/>
              </a:ext>
            </a:extLst>
          </p:cNvPr>
          <p:cNvSpPr/>
          <p:nvPr/>
        </p:nvSpPr>
        <p:spPr bwMode="gray">
          <a:xfrm>
            <a:off x="32754" y="25336"/>
            <a:ext cx="1680432"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dirty="0">
                <a:solidFill>
                  <a:schemeClr val="bg1"/>
                </a:solidFill>
              </a:rPr>
              <a:t>Policy</a:t>
            </a:r>
          </a:p>
        </p:txBody>
      </p:sp>
    </p:spTree>
    <p:custDataLst>
      <p:tags r:id="rId2"/>
    </p:custDataLst>
    <p:extLst>
      <p:ext uri="{BB962C8B-B14F-4D97-AF65-F5344CB8AC3E}">
        <p14:creationId xmlns:p14="http://schemas.microsoft.com/office/powerpoint/2010/main" val="21664740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EC331-F36F-FC61-0692-9A7A537B70E5}"/>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BB379CF-7E75-8831-938C-814866A647B4}"/>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6326" name="think-cell Slide" r:id="rId37" imgW="592" imgH="591" progId="TCLayout.ActiveDocument.1">
                  <p:embed/>
                </p:oleObj>
              </mc:Choice>
              <mc:Fallback>
                <p:oleObj name="think-cell Slide" r:id="rId37" imgW="592" imgH="591" progId="TCLayout.ActiveDocument.1">
                  <p:embed/>
                  <p:pic>
                    <p:nvPicPr>
                      <p:cNvPr id="7" name="think-cell data - do not delete" hidden="1">
                        <a:extLst>
                          <a:ext uri="{FF2B5EF4-FFF2-40B4-BE49-F238E27FC236}">
                            <a16:creationId xmlns:a16="http://schemas.microsoft.com/office/drawing/2014/main" id="{0BB379CF-7E75-8831-938C-814866A647B4}"/>
                          </a:ext>
                        </a:extLst>
                      </p:cNvPr>
                      <p:cNvPicPr/>
                      <p:nvPr/>
                    </p:nvPicPr>
                    <p:blipFill>
                      <a:blip r:embed="rId38"/>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4F30AD47-FB8C-2B3A-7272-F5E493A6F327}"/>
              </a:ext>
            </a:extLst>
          </p:cNvPr>
          <p:cNvSpPr>
            <a:spLocks noGrp="1"/>
          </p:cNvSpPr>
          <p:nvPr>
            <p:ph type="title"/>
          </p:nvPr>
        </p:nvSpPr>
        <p:spPr>
          <a:xfrm>
            <a:off x="330200" y="523318"/>
            <a:ext cx="11742464" cy="735027"/>
          </a:xfrm>
        </p:spPr>
        <p:txBody>
          <a:bodyPr vert="horz">
            <a:noAutofit/>
          </a:bodyPr>
          <a:lstStyle/>
          <a:p>
            <a:r>
              <a:rPr lang="en-US"/>
              <a:t>Land speculation and illegal activities worsen the deforestation problem in Brazil — beyond beef production</a:t>
            </a:r>
          </a:p>
        </p:txBody>
      </p:sp>
      <p:sp>
        <p:nvSpPr>
          <p:cNvPr id="5" name="TextBox 4">
            <a:extLst>
              <a:ext uri="{FF2B5EF4-FFF2-40B4-BE49-F238E27FC236}">
                <a16:creationId xmlns:a16="http://schemas.microsoft.com/office/drawing/2014/main" id="{27FF49C9-D839-5473-806E-18C4BDC99FF5}"/>
              </a:ext>
            </a:extLst>
          </p:cNvPr>
          <p:cNvSpPr txBox="1"/>
          <p:nvPr/>
        </p:nvSpPr>
        <p:spPr bwMode="gray">
          <a:xfrm>
            <a:off x="329184" y="6305667"/>
            <a:ext cx="9637966" cy="492443"/>
          </a:xfrm>
          <a:prstGeom prst="rect">
            <a:avLst/>
          </a:prstGeom>
          <a:noFill/>
        </p:spPr>
        <p:txBody>
          <a:bodyPr wrap="square" lIns="0" tIns="0" rIns="0" bIns="0" anchor="t">
            <a:spAutoFit/>
          </a:bodyPr>
          <a:lstStyle/>
          <a:p>
            <a:pPr marL="0" indent="0">
              <a:spcBef>
                <a:spcPts val="0"/>
              </a:spcBef>
              <a:buNone/>
              <a:defRPr/>
            </a:pPr>
            <a:r>
              <a:rPr kumimoji="0" lang="en-US" sz="800" b="0" i="0" u="none" strike="noStrike" kern="1200" cap="none" spc="0" normalizeH="0" baseline="30000" noProof="0">
                <a:ln>
                  <a:noFill/>
                </a:ln>
                <a:solidFill>
                  <a:srgbClr val="000000"/>
                </a:solidFill>
                <a:effectLst/>
                <a:uLnTx/>
                <a:uFillTx/>
                <a:latin typeface="Arial"/>
                <a:ea typeface="+mn-ea"/>
                <a:cs typeface="+mn-cs"/>
              </a:rPr>
              <a:t>1 </a:t>
            </a:r>
            <a:r>
              <a:rPr kumimoji="0" lang="en-US" sz="800" b="0" i="0" u="none" strike="noStrike" kern="1200" cap="none" spc="0" normalizeH="0" baseline="0" noProof="0">
                <a:ln>
                  <a:noFill/>
                </a:ln>
                <a:solidFill>
                  <a:srgbClr val="000000"/>
                </a:solidFill>
                <a:effectLst/>
                <a:uLnTx/>
                <a:uFillTx/>
                <a:latin typeface="Arial"/>
                <a:ea typeface="+mn-ea"/>
                <a:cs typeface="+mn-cs"/>
              </a:rPr>
              <a:t>According to the </a:t>
            </a:r>
            <a:r>
              <a:rPr kumimoji="0" lang="en-US" sz="800" b="0" i="0" u="none" strike="noStrike" kern="1200" cap="none" spc="0" normalizeH="0" baseline="0" noProof="0" err="1">
                <a:ln>
                  <a:noFill/>
                </a:ln>
                <a:solidFill>
                  <a:srgbClr val="000000"/>
                </a:solidFill>
                <a:effectLst/>
                <a:uLnTx/>
                <a:uFillTx/>
                <a:latin typeface="Arial"/>
                <a:ea typeface="+mn-ea"/>
                <a:cs typeface="+mn-cs"/>
              </a:rPr>
              <a:t>Trase</a:t>
            </a:r>
            <a:r>
              <a:rPr kumimoji="0" lang="en-US" sz="800" b="0" i="0" u="none" strike="noStrike" kern="1200" cap="none" spc="0" normalizeH="0" baseline="0" noProof="0">
                <a:ln>
                  <a:noFill/>
                </a:ln>
                <a:solidFill>
                  <a:srgbClr val="000000"/>
                </a:solidFill>
                <a:effectLst/>
                <a:uLnTx/>
                <a:uFillTx/>
                <a:latin typeface="Arial"/>
                <a:ea typeface="+mn-ea"/>
                <a:cs typeface="+mn-cs"/>
              </a:rPr>
              <a:t> methodology, </a:t>
            </a:r>
            <a:r>
              <a:rPr lang="en-US" sz="800">
                <a:solidFill>
                  <a:srgbClr val="000000"/>
                </a:solidFill>
                <a:latin typeface="+mj-lt"/>
              </a:rPr>
              <a:t>cattle deforestation and conversion, which is calculated based on the area of pasture on areas of land deforested in the five preceding years; e.g., </a:t>
            </a:r>
          </a:p>
          <a:p>
            <a:pPr marL="0" indent="0">
              <a:spcBef>
                <a:spcPts val="0"/>
              </a:spcBef>
              <a:buNone/>
              <a:defRPr/>
            </a:pPr>
            <a:r>
              <a:rPr lang="en-US" sz="800">
                <a:solidFill>
                  <a:srgbClr val="000000"/>
                </a:solidFill>
                <a:latin typeface="+mj-lt"/>
              </a:rPr>
              <a:t>cattle deforestation and conversion in 2020 refers to the area of pasture in 2020 that was converted between 2016 and 2020 and linked to beef production.</a:t>
            </a:r>
            <a:br>
              <a:rPr lang="en-US" sz="800">
                <a:solidFill>
                  <a:srgbClr val="000000"/>
                </a:solidFill>
                <a:latin typeface="+mj-lt"/>
              </a:rPr>
            </a:br>
            <a:r>
              <a:rPr kumimoji="0" lang="en-US" sz="800" b="0" i="0" u="none" strike="noStrike" kern="1200" cap="none" spc="0" normalizeH="0" baseline="0" noProof="0">
                <a:ln>
                  <a:noFill/>
                </a:ln>
                <a:solidFill>
                  <a:srgbClr val="000000"/>
                </a:solidFill>
                <a:effectLst/>
                <a:uLnTx/>
                <a:uFillTx/>
                <a:latin typeface="+mj-lt"/>
                <a:ea typeface="+mn-ea"/>
                <a:cs typeface="+mn-cs"/>
              </a:rPr>
              <a:t>Sources: </a:t>
            </a:r>
            <a:r>
              <a:rPr lang="en-US" sz="800" err="1">
                <a:solidFill>
                  <a:srgbClr val="000000"/>
                </a:solidFill>
                <a:latin typeface="+mj-lt"/>
              </a:rPr>
              <a:t>Trase</a:t>
            </a:r>
            <a:r>
              <a:rPr lang="en-US" sz="800">
                <a:solidFill>
                  <a:srgbClr val="000000"/>
                </a:solidFill>
                <a:latin typeface="+mj-lt"/>
              </a:rPr>
              <a:t>, </a:t>
            </a:r>
            <a:r>
              <a:rPr lang="en-US" sz="800">
                <a:solidFill>
                  <a:srgbClr val="000000"/>
                </a:solidFill>
                <a:latin typeface="+mj-lt"/>
                <a:hlinkClick r:id="rId39"/>
              </a:rPr>
              <a:t>Brazilian beef supply chain </a:t>
            </a:r>
            <a:r>
              <a:rPr lang="en-US" sz="800">
                <a:solidFill>
                  <a:srgbClr val="000000"/>
                </a:solidFill>
                <a:latin typeface="+mj-lt"/>
              </a:rPr>
              <a:t>(2023);</a:t>
            </a:r>
            <a:r>
              <a:rPr kumimoji="0" lang="en-US" sz="800" b="0" i="0" u="none" strike="noStrike" kern="1200" cap="none" spc="0" normalizeH="0" baseline="0" noProof="0">
                <a:ln>
                  <a:noFill/>
                </a:ln>
                <a:solidFill>
                  <a:srgbClr val="000000"/>
                </a:solidFill>
                <a:effectLst/>
                <a:uLnTx/>
                <a:uFillTx/>
                <a:latin typeface="+mj-lt"/>
                <a:ea typeface="+mn-ea"/>
                <a:cs typeface="+mn-cs"/>
              </a:rPr>
              <a:t> </a:t>
            </a:r>
            <a:r>
              <a:rPr lang="en-US" sz="800" b="0" i="0" u="none" strike="noStrike">
                <a:solidFill>
                  <a:srgbClr val="000000"/>
                </a:solidFill>
                <a:effectLst/>
                <a:latin typeface="Arial"/>
                <a:cs typeface="Arial"/>
              </a:rPr>
              <a:t>WRI, </a:t>
            </a:r>
            <a:r>
              <a:rPr lang="en-US" sz="800" b="0" i="0" u="sng" strike="noStrike">
                <a:solidFill>
                  <a:srgbClr val="46647B"/>
                </a:solidFill>
                <a:effectLst/>
                <a:latin typeface="Arial"/>
                <a:cs typeface="Arial"/>
                <a:hlinkClick r:id="rId40"/>
              </a:rPr>
              <a:t>Commodities replacing </a:t>
            </a:r>
            <a:r>
              <a:rPr lang="en-US" sz="800" u="sng">
                <a:solidFill>
                  <a:srgbClr val="46647B"/>
                </a:solidFill>
                <a:latin typeface="Arial"/>
                <a:cs typeface="Arial"/>
                <a:hlinkClick r:id="rId40"/>
              </a:rPr>
              <a:t>f</a:t>
            </a:r>
            <a:r>
              <a:rPr lang="en-US" sz="800" b="0" i="0" u="sng" strike="noStrike">
                <a:solidFill>
                  <a:srgbClr val="46647B"/>
                </a:solidFill>
                <a:effectLst/>
                <a:latin typeface="Arial"/>
                <a:cs typeface="Arial"/>
                <a:hlinkClick r:id="rId40"/>
              </a:rPr>
              <a:t>orest </a:t>
            </a:r>
            <a:r>
              <a:rPr lang="en-US" sz="800" u="sng">
                <a:solidFill>
                  <a:srgbClr val="000000"/>
                </a:solidFill>
                <a:latin typeface="Arial"/>
                <a:cs typeface="Arial"/>
                <a:hlinkClick r:id="rId40"/>
              </a:rPr>
              <a:t>a</a:t>
            </a:r>
            <a:r>
              <a:rPr lang="en-US" sz="800" b="0" i="0" u="sng" strike="noStrike">
                <a:solidFill>
                  <a:srgbClr val="000000"/>
                </a:solidFill>
                <a:effectLst/>
                <a:latin typeface="Arial"/>
                <a:cs typeface="Arial"/>
                <a:hlinkClick r:id="rId40"/>
              </a:rPr>
              <a:t>reas</a:t>
            </a:r>
            <a:r>
              <a:rPr lang="en-US" sz="800" b="0" i="0" u="none" strike="noStrike">
                <a:solidFill>
                  <a:srgbClr val="000000"/>
                </a:solidFill>
                <a:effectLst/>
                <a:latin typeface="Arial"/>
                <a:cs typeface="Arial"/>
              </a:rPr>
              <a:t> (2021).</a:t>
            </a:r>
            <a:endParaRPr kumimoji="0" lang="en-US" sz="800" b="0" i="0" u="none" strike="noStrike" kern="1200" cap="none" spc="0" normalizeH="0" baseline="0" noProof="0">
              <a:ln>
                <a:noFill/>
              </a:ln>
              <a:solidFill>
                <a:srgbClr val="000000"/>
              </a:solidFill>
              <a:effectLst/>
              <a:highlight>
                <a:srgbClr val="FFFF00"/>
              </a:highlight>
              <a:uLnTx/>
              <a:uFillTx/>
              <a:latin typeface="Arial"/>
              <a:cs typeface="Arial"/>
            </a:endParaRPr>
          </a:p>
          <a:p>
            <a:pPr defTabSz="711200">
              <a:defRPr/>
            </a:pPr>
            <a:r>
              <a:rPr kumimoji="0" lang="en-US" sz="800" b="0" i="0" u="none" strike="noStrike" kern="1200" cap="none" spc="0" normalizeH="0" baseline="0" noProof="0">
                <a:ln>
                  <a:noFill/>
                </a:ln>
                <a:solidFill>
                  <a:srgbClr val="000000"/>
                </a:solidFill>
                <a:effectLst/>
                <a:uLnTx/>
                <a:uFillTx/>
                <a:latin typeface="+mj-lt"/>
                <a:ea typeface="+mn-ea"/>
                <a:cs typeface="+mn-cs"/>
              </a:rPr>
              <a:t>Credit: </a:t>
            </a:r>
            <a:r>
              <a:rPr lang="en-US" sz="800" err="1">
                <a:solidFill>
                  <a:srgbClr val="000000"/>
                </a:solidFill>
                <a:cs typeface="Arial"/>
              </a:rPr>
              <a:t>Raissa</a:t>
            </a:r>
            <a:r>
              <a:rPr lang="en-US" sz="800">
                <a:solidFill>
                  <a:srgbClr val="000000"/>
                </a:solidFill>
                <a:cs typeface="Arial"/>
              </a:rPr>
              <a:t> </a:t>
            </a:r>
            <a:r>
              <a:rPr lang="en-US" sz="800" err="1">
                <a:solidFill>
                  <a:srgbClr val="000000"/>
                </a:solidFill>
                <a:cs typeface="Arial"/>
              </a:rPr>
              <a:t>Coan</a:t>
            </a:r>
            <a:r>
              <a:rPr lang="en-US" sz="800">
                <a:solidFill>
                  <a:srgbClr val="000000"/>
                </a:solidFill>
                <a:cs typeface="Arial"/>
              </a:rPr>
              <a:t> Ribeiro</a:t>
            </a:r>
            <a:r>
              <a:rPr lang="en-US" sz="800">
                <a:solidFill>
                  <a:srgbClr val="000000"/>
                </a:solidFill>
                <a:latin typeface="+mj-lt"/>
                <a:cs typeface="Arial"/>
              </a:rPr>
              <a:t>, </a:t>
            </a:r>
            <a:r>
              <a:rPr lang="en-US" sz="800" err="1">
                <a:solidFill>
                  <a:srgbClr val="000000"/>
                </a:solidFill>
                <a:latin typeface="+mj-lt"/>
                <a:cs typeface="Arial"/>
              </a:rPr>
              <a:t>Ariela</a:t>
            </a:r>
            <a:r>
              <a:rPr lang="en-US" sz="800">
                <a:solidFill>
                  <a:srgbClr val="000000"/>
                </a:solidFill>
                <a:latin typeface="+mj-lt"/>
                <a:cs typeface="Arial"/>
              </a:rPr>
              <a:t> </a:t>
            </a:r>
            <a:r>
              <a:rPr lang="en-US" sz="800" err="1">
                <a:solidFill>
                  <a:srgbClr val="000000"/>
                </a:solidFill>
                <a:latin typeface="+mj-lt"/>
                <a:cs typeface="Arial"/>
              </a:rPr>
              <a:t>Farchi</a:t>
            </a:r>
            <a:r>
              <a:rPr lang="en-US" sz="800">
                <a:solidFill>
                  <a:srgbClr val="000000"/>
                </a:solidFill>
                <a:latin typeface="+mj-lt"/>
                <a:cs typeface="Arial"/>
              </a:rPr>
              <a:t> , M.A. Miller, </a:t>
            </a:r>
            <a:r>
              <a:rPr lang="en-US" sz="800">
                <a:latin typeface="Arial"/>
                <a:cs typeface="Arial"/>
              </a:rPr>
              <a:t>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a:t>
            </a:r>
            <a:r>
              <a:rPr lang="en-US" sz="800">
                <a:solidFill>
                  <a:srgbClr val="000000"/>
                </a:solidFill>
                <a:cs typeface="Arial"/>
              </a:rPr>
              <a:t>,</a:t>
            </a:r>
            <a:r>
              <a:rPr lang="en-US" sz="800">
                <a:solidFill>
                  <a:srgbClr val="000000"/>
                </a:solidFill>
                <a:latin typeface="+mj-lt"/>
                <a:cs typeface="Arial"/>
              </a:rPr>
              <a:t> </a:t>
            </a:r>
            <a:r>
              <a:rPr lang="en-US" sz="800"/>
              <a:t>and </a:t>
            </a:r>
            <a:r>
              <a:rPr lang="en-US" sz="800">
                <a:hlinkClick r:id="rId41"/>
              </a:rPr>
              <a:t>Gernot Wagner</a:t>
            </a:r>
            <a:r>
              <a:rPr lang="en-US" sz="800"/>
              <a:t>. </a:t>
            </a:r>
            <a:r>
              <a:rPr lang="en-US" sz="800">
                <a:hlinkClick r:id="rId42"/>
              </a:rPr>
              <a:t>Share with attribution</a:t>
            </a:r>
            <a:r>
              <a:rPr lang="en-US" sz="800"/>
              <a:t>: </a:t>
            </a:r>
            <a:r>
              <a:rPr lang="en-US" sz="800" err="1"/>
              <a:t>Sayn</a:t>
            </a:r>
            <a:r>
              <a:rPr lang="en-US" sz="800"/>
              <a:t>-Wittgenstein </a:t>
            </a:r>
            <a:r>
              <a:rPr lang="en-US" sz="800" i="1"/>
              <a:t>et al., </a:t>
            </a:r>
            <a:r>
              <a:rPr lang="en-US" sz="800"/>
              <a:t>“</a:t>
            </a:r>
            <a:r>
              <a:rPr lang="en-US" sz="800">
                <a:hlinkClick r:id="rId43"/>
              </a:rPr>
              <a:t>Sustainable Proteins</a:t>
            </a:r>
            <a:r>
              <a:rPr lang="en-US" sz="800"/>
              <a:t>” (16 May 2025).</a:t>
            </a:r>
            <a:endParaRPr kumimoji="0" lang="en-US" sz="800" b="0" i="0" u="none" strike="noStrike" kern="1200" cap="none" spc="0" normalizeH="0" baseline="0" noProof="0">
              <a:ln>
                <a:noFill/>
              </a:ln>
              <a:solidFill>
                <a:srgbClr val="000000"/>
              </a:solidFill>
              <a:effectLst/>
              <a:uLnTx/>
              <a:uFillTx/>
              <a:latin typeface="+mj-lt"/>
              <a:ea typeface="+mn-ea"/>
              <a:cs typeface="+mn-cs"/>
            </a:endParaRPr>
          </a:p>
        </p:txBody>
      </p:sp>
      <p:sp>
        <p:nvSpPr>
          <p:cNvPr id="8" name="Chevron 7">
            <a:extLst>
              <a:ext uri="{FF2B5EF4-FFF2-40B4-BE49-F238E27FC236}">
                <a16:creationId xmlns:a16="http://schemas.microsoft.com/office/drawing/2014/main" id="{6DCDA060-EBF4-063F-2C3C-E180BA1DC129}"/>
              </a:ext>
            </a:extLst>
          </p:cNvPr>
          <p:cNvSpPr/>
          <p:nvPr/>
        </p:nvSpPr>
        <p:spPr bwMode="gray">
          <a:xfrm>
            <a:off x="1656286" y="25336"/>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Land Use</a:t>
            </a:r>
          </a:p>
        </p:txBody>
      </p:sp>
      <p:sp>
        <p:nvSpPr>
          <p:cNvPr id="2" name="TextBox 1">
            <a:extLst>
              <a:ext uri="{FF2B5EF4-FFF2-40B4-BE49-F238E27FC236}">
                <a16:creationId xmlns:a16="http://schemas.microsoft.com/office/drawing/2014/main" id="{47CCF19A-3A5C-3D4B-4143-432DED2DB64E}"/>
              </a:ext>
            </a:extLst>
          </p:cNvPr>
          <p:cNvSpPr txBox="1"/>
          <p:nvPr/>
        </p:nvSpPr>
        <p:spPr bwMode="gray">
          <a:xfrm>
            <a:off x="9278679" y="1554480"/>
            <a:ext cx="2635145" cy="4678204"/>
          </a:xfrm>
          <a:prstGeom prst="rect">
            <a:avLst/>
          </a:prstGeom>
          <a:solidFill>
            <a:srgbClr val="E3E8EE"/>
          </a:solidFill>
        </p:spPr>
        <p:txBody>
          <a:bodyPr wrap="square" lIns="137160" tIns="137160" rIns="270000" bIns="137160" rtlCol="0">
            <a:spAutoFit/>
          </a:bodyPr>
          <a:lstStyle/>
          <a:p>
            <a:pPr marL="0" indent="0">
              <a:spcBef>
                <a:spcPts val="600"/>
              </a:spcBef>
              <a:buNone/>
            </a:pPr>
            <a:r>
              <a:rPr lang="en-US" sz="1250" b="1">
                <a:solidFill>
                  <a:schemeClr val="tx1"/>
                </a:solidFill>
                <a:cs typeface="Arial"/>
              </a:rPr>
              <a:t>Observations</a:t>
            </a:r>
            <a:endParaRPr lang="en-US" sz="1050"/>
          </a:p>
          <a:p>
            <a:pPr marL="171450" indent="-171450" defTabSz="711200">
              <a:spcBef>
                <a:spcPts val="600"/>
              </a:spcBef>
              <a:buFont typeface="Arial" panose="020B0604020202020204" pitchFamily="34" charset="0"/>
              <a:buChar char="•"/>
            </a:pPr>
            <a:r>
              <a:rPr lang="en-US" sz="1050"/>
              <a:t>Land speculation is the </a:t>
            </a:r>
            <a:r>
              <a:rPr lang="en-US" sz="1050" b="1"/>
              <a:t>conversion of natural ecosystems, based on expected revenues</a:t>
            </a:r>
            <a:r>
              <a:rPr lang="en-US" sz="1050"/>
              <a:t> from future agricultural land use.</a:t>
            </a:r>
          </a:p>
          <a:p>
            <a:pPr marL="171450" indent="-171450" defTabSz="711200">
              <a:spcBef>
                <a:spcPts val="600"/>
              </a:spcBef>
              <a:buFont typeface="Arial" panose="020B0604020202020204" pitchFamily="34" charset="0"/>
              <a:buChar char="•"/>
            </a:pPr>
            <a:r>
              <a:rPr lang="en-US" sz="1050"/>
              <a:t>A 60% increase in</a:t>
            </a:r>
            <a:r>
              <a:rPr lang="en-US" sz="1050" b="1"/>
              <a:t> deforestation, mainly driven by land speculation </a:t>
            </a:r>
            <a:r>
              <a:rPr lang="en-US" sz="1050"/>
              <a:t>and unfulfilled agricultural potential, misleadingly indicates a drop in cattle productivity. The amount of actual pastureland is decreasing.</a:t>
            </a:r>
          </a:p>
          <a:p>
            <a:pPr marL="171450" indent="-171450" defTabSz="711200">
              <a:spcBef>
                <a:spcPts val="600"/>
              </a:spcBef>
              <a:buFont typeface="Arial" panose="020B0604020202020204" pitchFamily="34" charset="0"/>
              <a:buChar char="•"/>
            </a:pPr>
            <a:r>
              <a:rPr lang="en-US" sz="1050"/>
              <a:t>Continued </a:t>
            </a:r>
            <a:r>
              <a:rPr lang="en-US" sz="1050" b="1"/>
              <a:t>illegal deforestation is driven by:</a:t>
            </a:r>
          </a:p>
          <a:p>
            <a:pPr marL="355600" lvl="1" indent="-177800" defTabSz="711200">
              <a:spcBef>
                <a:spcPts val="600"/>
              </a:spcBef>
              <a:buFont typeface="Arial" panose="020B0604020202020204" pitchFamily="34" charset="0"/>
              <a:buChar char="–"/>
              <a:defRPr/>
            </a:pPr>
            <a:r>
              <a:rPr lang="en-US" sz="1000"/>
              <a:t>Ambiguous land ownership</a:t>
            </a:r>
          </a:p>
          <a:p>
            <a:pPr marL="355600" lvl="1" indent="-177800" defTabSz="711200">
              <a:spcBef>
                <a:spcPts val="600"/>
              </a:spcBef>
              <a:buFont typeface="Arial" panose="020B0604020202020204" pitchFamily="34" charset="0"/>
              <a:buChar char="–"/>
              <a:defRPr/>
            </a:pPr>
            <a:r>
              <a:rPr lang="en-US" sz="1000"/>
              <a:t>Lack of documentation and monitoring of agricultural areas</a:t>
            </a:r>
          </a:p>
          <a:p>
            <a:pPr marL="355600" lvl="1" indent="-177800" defTabSz="711200">
              <a:spcBef>
                <a:spcPts val="600"/>
              </a:spcBef>
              <a:buFont typeface="Arial" panose="020B0604020202020204" pitchFamily="34" charset="0"/>
              <a:buChar char="–"/>
              <a:defRPr/>
            </a:pPr>
            <a:r>
              <a:rPr lang="en-US" sz="1000"/>
              <a:t>Fires spreading from forest clearing and land clearing/management</a:t>
            </a:r>
          </a:p>
          <a:p>
            <a:pPr marL="171450" indent="-171450" defTabSz="711200">
              <a:spcBef>
                <a:spcPts val="600"/>
              </a:spcBef>
              <a:buFont typeface="Arial" panose="020B0604020202020204" pitchFamily="34" charset="0"/>
              <a:buChar char="•"/>
            </a:pPr>
            <a:r>
              <a:rPr lang="en-US" sz="1050" b="1"/>
              <a:t>Exports</a:t>
            </a:r>
            <a:r>
              <a:rPr lang="en-US" sz="1050"/>
              <a:t> to China (32%) and Hong Kong (14%) </a:t>
            </a:r>
            <a:r>
              <a:rPr lang="en-US" sz="1050" b="1"/>
              <a:t>drive continued production.</a:t>
            </a:r>
          </a:p>
        </p:txBody>
      </p:sp>
      <p:grpSp>
        <p:nvGrpSpPr>
          <p:cNvPr id="11" name="btfpColumnHeaderBox223027">
            <a:extLst>
              <a:ext uri="{FF2B5EF4-FFF2-40B4-BE49-F238E27FC236}">
                <a16:creationId xmlns:a16="http://schemas.microsoft.com/office/drawing/2014/main" id="{472C4A1B-74F5-3A19-9010-46FA83A2276D}"/>
              </a:ext>
            </a:extLst>
          </p:cNvPr>
          <p:cNvGrpSpPr/>
          <p:nvPr>
            <p:custDataLst>
              <p:tags r:id="rId4"/>
            </p:custDataLst>
          </p:nvPr>
        </p:nvGrpSpPr>
        <p:grpSpPr>
          <a:xfrm>
            <a:off x="394759" y="1483531"/>
            <a:ext cx="8513167" cy="322081"/>
            <a:chOff x="6366272" y="1266916"/>
            <a:chExt cx="2477492" cy="322081"/>
          </a:xfrm>
        </p:grpSpPr>
        <p:sp>
          <p:nvSpPr>
            <p:cNvPr id="12" name="btfpColumnHeaderBoxText223027">
              <a:extLst>
                <a:ext uri="{FF2B5EF4-FFF2-40B4-BE49-F238E27FC236}">
                  <a16:creationId xmlns:a16="http://schemas.microsoft.com/office/drawing/2014/main" id="{FBADA1BA-9E78-5720-8876-0B1D3A34021C}"/>
                </a:ext>
              </a:extLst>
            </p:cNvPr>
            <p:cNvSpPr txBox="1"/>
            <p:nvPr/>
          </p:nvSpPr>
          <p:spPr bwMode="gray">
            <a:xfrm>
              <a:off x="6366272" y="1266916"/>
              <a:ext cx="2477492" cy="318997"/>
            </a:xfrm>
            <a:prstGeom prst="rect">
              <a:avLst/>
            </a:prstGeom>
            <a:noFill/>
          </p:spPr>
          <p:txBody>
            <a:bodyPr vert="horz" wrap="square" lIns="36036" tIns="36036" rIns="36036" bIns="36036" rtlCol="0" anchor="b">
              <a:spAutoFit/>
            </a:bodyPr>
            <a:lstStyle/>
            <a:p>
              <a:r>
                <a:rPr lang="en-US" sz="1600" b="1"/>
                <a:t>Brazilian cattle industry and land use 2016-2021</a:t>
              </a:r>
            </a:p>
          </p:txBody>
        </p:sp>
        <p:cxnSp>
          <p:nvCxnSpPr>
            <p:cNvPr id="13" name="btfpColumnHeaderBoxLine223027">
              <a:extLst>
                <a:ext uri="{FF2B5EF4-FFF2-40B4-BE49-F238E27FC236}">
                  <a16:creationId xmlns:a16="http://schemas.microsoft.com/office/drawing/2014/main" id="{8C5CEF2D-4E62-99E1-DFBE-95182C219763}"/>
                </a:ext>
              </a:extLst>
            </p:cNvPr>
            <p:cNvCxnSpPr/>
            <p:nvPr/>
          </p:nvCxnSpPr>
          <p:spPr bwMode="gray">
            <a:xfrm>
              <a:off x="6366272" y="1588997"/>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aphicFrame>
        <p:nvGraphicFramePr>
          <p:cNvPr id="48" name="Chart 47">
            <a:extLst>
              <a:ext uri="{FF2B5EF4-FFF2-40B4-BE49-F238E27FC236}">
                <a16:creationId xmlns:a16="http://schemas.microsoft.com/office/drawing/2014/main" id="{1FB2E2B3-0C25-44F9-A468-557857A6870C}"/>
              </a:ext>
            </a:extLst>
          </p:cNvPr>
          <p:cNvGraphicFramePr/>
          <p:nvPr>
            <p:custDataLst>
              <p:tags r:id="rId5"/>
            </p:custDataLst>
          </p:nvPr>
        </p:nvGraphicFramePr>
        <p:xfrm>
          <a:off x="1905000" y="2306638"/>
          <a:ext cx="3022600" cy="3068637"/>
        </p:xfrm>
        <a:graphic>
          <a:graphicData uri="http://schemas.openxmlformats.org/drawingml/2006/chart">
            <c:chart xmlns:c="http://schemas.openxmlformats.org/drawingml/2006/chart" xmlns:r="http://schemas.openxmlformats.org/officeDocument/2006/relationships" r:id="rId44"/>
          </a:graphicData>
        </a:graphic>
      </p:graphicFrame>
      <p:sp useBgFill="1">
        <p:nvSpPr>
          <p:cNvPr id="47" name="Freeform 46">
            <a:extLst>
              <a:ext uri="{FF2B5EF4-FFF2-40B4-BE49-F238E27FC236}">
                <a16:creationId xmlns:a16="http://schemas.microsoft.com/office/drawing/2014/main" id="{B9C6DC0A-0971-839D-9DEC-92BA1FF72B11}"/>
              </a:ext>
            </a:extLst>
          </p:cNvPr>
          <p:cNvSpPr/>
          <p:nvPr>
            <p:custDataLst>
              <p:tags r:id="rId6"/>
            </p:custDataLst>
          </p:nvPr>
        </p:nvSpPr>
        <p:spPr bwMode="auto">
          <a:xfrm>
            <a:off x="4479925" y="3349625"/>
            <a:ext cx="144464" cy="327026"/>
          </a:xfrm>
          <a:custGeom>
            <a:avLst/>
            <a:gdLst/>
            <a:ahLst/>
            <a:cxnLst/>
            <a:rect l="0" t="0" r="0" b="0"/>
            <a:pathLst>
              <a:path w="144464" h="327026">
                <a:moveTo>
                  <a:pt x="144463" y="0"/>
                </a:moveTo>
                <a:lnTo>
                  <a:pt x="57150" y="327025"/>
                </a:lnTo>
                <a:lnTo>
                  <a:pt x="0" y="327025"/>
                </a:lnTo>
                <a:lnTo>
                  <a:pt x="87313" y="0"/>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43" name="Freeform 42">
            <a:extLst>
              <a:ext uri="{FF2B5EF4-FFF2-40B4-BE49-F238E27FC236}">
                <a16:creationId xmlns:a16="http://schemas.microsoft.com/office/drawing/2014/main" id="{5DFB8C32-41DC-C32C-4A5B-0A56D57E8A32}"/>
              </a:ext>
            </a:extLst>
          </p:cNvPr>
          <p:cNvSpPr/>
          <p:nvPr>
            <p:custDataLst>
              <p:tags r:id="rId7"/>
            </p:custDataLst>
          </p:nvPr>
        </p:nvSpPr>
        <p:spPr bwMode="auto">
          <a:xfrm>
            <a:off x="4479925" y="2695575"/>
            <a:ext cx="144464" cy="327026"/>
          </a:xfrm>
          <a:custGeom>
            <a:avLst/>
            <a:gdLst/>
            <a:ahLst/>
            <a:cxnLst/>
            <a:rect l="0" t="0" r="0" b="0"/>
            <a:pathLst>
              <a:path w="144464" h="327026">
                <a:moveTo>
                  <a:pt x="144463" y="0"/>
                </a:moveTo>
                <a:lnTo>
                  <a:pt x="57150" y="327025"/>
                </a:lnTo>
                <a:lnTo>
                  <a:pt x="0" y="327025"/>
                </a:lnTo>
                <a:lnTo>
                  <a:pt x="87313" y="0"/>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40" name="Freeform 39">
            <a:extLst>
              <a:ext uri="{FF2B5EF4-FFF2-40B4-BE49-F238E27FC236}">
                <a16:creationId xmlns:a16="http://schemas.microsoft.com/office/drawing/2014/main" id="{B5C57148-03BE-5440-FF4C-6D58E68AD43C}"/>
              </a:ext>
            </a:extLst>
          </p:cNvPr>
          <p:cNvSpPr/>
          <p:nvPr>
            <p:custDataLst>
              <p:tags r:id="rId8"/>
            </p:custDataLst>
          </p:nvPr>
        </p:nvSpPr>
        <p:spPr bwMode="auto">
          <a:xfrm>
            <a:off x="4675188" y="2695575"/>
            <a:ext cx="144463" cy="327026"/>
          </a:xfrm>
          <a:custGeom>
            <a:avLst/>
            <a:gdLst/>
            <a:ahLst/>
            <a:cxnLst/>
            <a:rect l="0" t="0" r="0" b="0"/>
            <a:pathLst>
              <a:path w="144463" h="327026">
                <a:moveTo>
                  <a:pt x="144462" y="0"/>
                </a:moveTo>
                <a:lnTo>
                  <a:pt x="57150" y="327025"/>
                </a:lnTo>
                <a:lnTo>
                  <a:pt x="0" y="327025"/>
                </a:lnTo>
                <a:lnTo>
                  <a:pt x="87312" y="0"/>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9" name="Freeform 38">
            <a:extLst>
              <a:ext uri="{FF2B5EF4-FFF2-40B4-BE49-F238E27FC236}">
                <a16:creationId xmlns:a16="http://schemas.microsoft.com/office/drawing/2014/main" id="{F9B79718-9A96-B80B-1378-1A6CD3A4E727}"/>
              </a:ext>
            </a:extLst>
          </p:cNvPr>
          <p:cNvSpPr/>
          <p:nvPr>
            <p:custDataLst>
              <p:tags r:id="rId9"/>
            </p:custDataLst>
          </p:nvPr>
        </p:nvSpPr>
        <p:spPr bwMode="auto">
          <a:xfrm>
            <a:off x="4732338" y="2695575"/>
            <a:ext cx="87313" cy="327026"/>
          </a:xfrm>
          <a:custGeom>
            <a:avLst/>
            <a:gdLst/>
            <a:ahLst/>
            <a:cxnLst/>
            <a:rect l="0" t="0" r="0" b="0"/>
            <a:pathLst>
              <a:path w="87313" h="327026">
                <a:moveTo>
                  <a:pt x="87312" y="0"/>
                </a:moveTo>
                <a:lnTo>
                  <a:pt x="0" y="327025"/>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a:extLst>
              <a:ext uri="{FF2B5EF4-FFF2-40B4-BE49-F238E27FC236}">
                <a16:creationId xmlns:a16="http://schemas.microsoft.com/office/drawing/2014/main" id="{AE3F4252-FBA2-E6A0-DABF-7D2AD50C1BEF}"/>
              </a:ext>
            </a:extLst>
          </p:cNvPr>
          <p:cNvSpPr/>
          <p:nvPr>
            <p:custDataLst>
              <p:tags r:id="rId10"/>
            </p:custDataLst>
          </p:nvPr>
        </p:nvSpPr>
        <p:spPr bwMode="auto">
          <a:xfrm>
            <a:off x="4537075" y="2695575"/>
            <a:ext cx="87314" cy="327026"/>
          </a:xfrm>
          <a:custGeom>
            <a:avLst/>
            <a:gdLst/>
            <a:ahLst/>
            <a:cxnLst/>
            <a:rect l="0" t="0" r="0" b="0"/>
            <a:pathLst>
              <a:path w="87314" h="327026">
                <a:moveTo>
                  <a:pt x="87313" y="0"/>
                </a:moveTo>
                <a:lnTo>
                  <a:pt x="0" y="327025"/>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a:extLst>
              <a:ext uri="{FF2B5EF4-FFF2-40B4-BE49-F238E27FC236}">
                <a16:creationId xmlns:a16="http://schemas.microsoft.com/office/drawing/2014/main" id="{15E79719-5EEB-0FC4-D499-688F08F3B4F4}"/>
              </a:ext>
            </a:extLst>
          </p:cNvPr>
          <p:cNvSpPr/>
          <p:nvPr>
            <p:custDataLst>
              <p:tags r:id="rId11"/>
            </p:custDataLst>
          </p:nvPr>
        </p:nvSpPr>
        <p:spPr bwMode="auto">
          <a:xfrm>
            <a:off x="4537075" y="3349625"/>
            <a:ext cx="87314" cy="327026"/>
          </a:xfrm>
          <a:custGeom>
            <a:avLst/>
            <a:gdLst/>
            <a:ahLst/>
            <a:cxnLst/>
            <a:rect l="0" t="0" r="0" b="0"/>
            <a:pathLst>
              <a:path w="87314" h="327026">
                <a:moveTo>
                  <a:pt x="87313" y="0"/>
                </a:moveTo>
                <a:lnTo>
                  <a:pt x="0" y="327025"/>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a:extLst>
              <a:ext uri="{FF2B5EF4-FFF2-40B4-BE49-F238E27FC236}">
                <a16:creationId xmlns:a16="http://schemas.microsoft.com/office/drawing/2014/main" id="{EEAFB23D-0E18-CBAE-440B-B70AB358B80D}"/>
              </a:ext>
            </a:extLst>
          </p:cNvPr>
          <p:cNvSpPr/>
          <p:nvPr>
            <p:custDataLst>
              <p:tags r:id="rId12"/>
            </p:custDataLst>
          </p:nvPr>
        </p:nvSpPr>
        <p:spPr bwMode="auto">
          <a:xfrm>
            <a:off x="4675188" y="2695575"/>
            <a:ext cx="87313" cy="327026"/>
          </a:xfrm>
          <a:custGeom>
            <a:avLst/>
            <a:gdLst/>
            <a:ahLst/>
            <a:cxnLst/>
            <a:rect l="0" t="0" r="0" b="0"/>
            <a:pathLst>
              <a:path w="87313" h="327026">
                <a:moveTo>
                  <a:pt x="87312" y="0"/>
                </a:moveTo>
                <a:lnTo>
                  <a:pt x="0" y="327025"/>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a:extLst>
              <a:ext uri="{FF2B5EF4-FFF2-40B4-BE49-F238E27FC236}">
                <a16:creationId xmlns:a16="http://schemas.microsoft.com/office/drawing/2014/main" id="{BCE49649-4156-126C-3549-72A61EB289A0}"/>
              </a:ext>
            </a:extLst>
          </p:cNvPr>
          <p:cNvSpPr/>
          <p:nvPr>
            <p:custDataLst>
              <p:tags r:id="rId13"/>
            </p:custDataLst>
          </p:nvPr>
        </p:nvSpPr>
        <p:spPr bwMode="auto">
          <a:xfrm>
            <a:off x="4479925" y="3349625"/>
            <a:ext cx="87314" cy="327026"/>
          </a:xfrm>
          <a:custGeom>
            <a:avLst/>
            <a:gdLst/>
            <a:ahLst/>
            <a:cxnLst/>
            <a:rect l="0" t="0" r="0" b="0"/>
            <a:pathLst>
              <a:path w="87314" h="327026">
                <a:moveTo>
                  <a:pt x="87313" y="0"/>
                </a:moveTo>
                <a:lnTo>
                  <a:pt x="0" y="327025"/>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a:extLst>
              <a:ext uri="{FF2B5EF4-FFF2-40B4-BE49-F238E27FC236}">
                <a16:creationId xmlns:a16="http://schemas.microsoft.com/office/drawing/2014/main" id="{422F06C1-59AA-7BD0-D0F7-4159B765C5AA}"/>
              </a:ext>
            </a:extLst>
          </p:cNvPr>
          <p:cNvSpPr/>
          <p:nvPr>
            <p:custDataLst>
              <p:tags r:id="rId14"/>
            </p:custDataLst>
          </p:nvPr>
        </p:nvSpPr>
        <p:spPr bwMode="auto">
          <a:xfrm>
            <a:off x="4479925" y="2695575"/>
            <a:ext cx="87314" cy="327026"/>
          </a:xfrm>
          <a:custGeom>
            <a:avLst/>
            <a:gdLst/>
            <a:ahLst/>
            <a:cxnLst/>
            <a:rect l="0" t="0" r="0" b="0"/>
            <a:pathLst>
              <a:path w="87314" h="327026">
                <a:moveTo>
                  <a:pt x="87313" y="0"/>
                </a:moveTo>
                <a:lnTo>
                  <a:pt x="0" y="327025"/>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Text Placeholder 10">
            <a:extLst>
              <a:ext uri="{FF2B5EF4-FFF2-40B4-BE49-F238E27FC236}">
                <a16:creationId xmlns:a16="http://schemas.microsoft.com/office/drawing/2014/main" id="{C50FF845-A11B-78D7-2452-8383A4AD0F62}"/>
              </a:ext>
            </a:extLst>
          </p:cNvPr>
          <p:cNvSpPr txBox="1">
            <a:spLocks/>
          </p:cNvSpPr>
          <p:nvPr>
            <p:custDataLst>
              <p:tags r:id="rId15"/>
            </p:custDataLst>
          </p:nvPr>
        </p:nvSpPr>
        <p:spPr bwMode="auto">
          <a:xfrm>
            <a:off x="1116013" y="4746625"/>
            <a:ext cx="7858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B51C3FC0-7814-46A2-969B-7B29F08E975F}" type="datetime'''E''''x''p''''''''o''r''''t''s'' ''- ''''bee''''f'''''''''''">
              <a:rPr lang="en-US" altLang="en-US" sz="1000" smtClean="0"/>
              <a:pPr marL="0" indent="0" algn="r">
                <a:spcBef>
                  <a:spcPct val="0"/>
                </a:spcBef>
                <a:spcAft>
                  <a:spcPct val="0"/>
                </a:spcAft>
                <a:buNone/>
              </a:pPr>
              <a:t>Exports - beef</a:t>
            </a:fld>
            <a:endParaRPr lang="en-US" sz="1000"/>
          </a:p>
        </p:txBody>
      </p:sp>
      <p:sp>
        <p:nvSpPr>
          <p:cNvPr id="46" name="Text Placeholder 10">
            <a:extLst>
              <a:ext uri="{FF2B5EF4-FFF2-40B4-BE49-F238E27FC236}">
                <a16:creationId xmlns:a16="http://schemas.microsoft.com/office/drawing/2014/main" id="{FD740301-6D8B-7110-683D-62F6AF0F84AD}"/>
              </a:ext>
            </a:extLst>
          </p:cNvPr>
          <p:cNvSpPr txBox="1">
            <a:spLocks/>
          </p:cNvSpPr>
          <p:nvPr>
            <p:custDataLst>
              <p:tags r:id="rId16"/>
            </p:custDataLst>
          </p:nvPr>
        </p:nvSpPr>
        <p:spPr bwMode="gray">
          <a:xfrm>
            <a:off x="4870450" y="2782888"/>
            <a:ext cx="2444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56127DD1-DE94-48B6-9602-2BECFE36C2FA}" type="datetime'5''9''''''''''''''''''''''''''''''''''''0'''">
              <a:rPr lang="en-US" altLang="en-US" sz="1000" smtClean="0">
                <a:effectLst/>
              </a:rPr>
              <a:pPr marL="0" indent="0">
                <a:spcBef>
                  <a:spcPct val="0"/>
                </a:spcBef>
                <a:spcAft>
                  <a:spcPct val="0"/>
                </a:spcAft>
                <a:buNone/>
              </a:pPr>
              <a:t>590</a:t>
            </a:fld>
            <a:endParaRPr lang="en-US" sz="1000"/>
          </a:p>
        </p:txBody>
      </p:sp>
      <p:sp>
        <p:nvSpPr>
          <p:cNvPr id="26" name="Text Placeholder 10">
            <a:extLst>
              <a:ext uri="{FF2B5EF4-FFF2-40B4-BE49-F238E27FC236}">
                <a16:creationId xmlns:a16="http://schemas.microsoft.com/office/drawing/2014/main" id="{480852BD-FCFC-2C38-E914-D96AE43A8A7F}"/>
              </a:ext>
            </a:extLst>
          </p:cNvPr>
          <p:cNvSpPr txBox="1">
            <a:spLocks/>
          </p:cNvSpPr>
          <p:nvPr>
            <p:custDataLst>
              <p:tags r:id="rId17"/>
            </p:custDataLst>
          </p:nvPr>
        </p:nvSpPr>
        <p:spPr bwMode="auto">
          <a:xfrm>
            <a:off x="941388" y="4092575"/>
            <a:ext cx="9604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70739A39-E5DC-42D1-9BC2-6EF36998DBC5}" type="datetime'''''P''ro''d''u''c''''''''tion ''''-'''' be''e''''''f'''">
              <a:rPr lang="en-US" altLang="en-US" sz="1000" smtClean="0"/>
              <a:pPr marL="0" indent="0" algn="r">
                <a:spcBef>
                  <a:spcPct val="0"/>
                </a:spcBef>
                <a:spcAft>
                  <a:spcPct val="0"/>
                </a:spcAft>
                <a:buNone/>
              </a:pPr>
              <a:t>Production - beef</a:t>
            </a:fld>
            <a:endParaRPr lang="en-US" sz="1000"/>
          </a:p>
        </p:txBody>
      </p:sp>
      <p:sp>
        <p:nvSpPr>
          <p:cNvPr id="37" name="Text Placeholder 10">
            <a:extLst>
              <a:ext uri="{FF2B5EF4-FFF2-40B4-BE49-F238E27FC236}">
                <a16:creationId xmlns:a16="http://schemas.microsoft.com/office/drawing/2014/main" id="{CB57FA9F-EEE1-42C5-D1B3-8FD52CA4C699}"/>
              </a:ext>
            </a:extLst>
          </p:cNvPr>
          <p:cNvSpPr txBox="1">
            <a:spLocks/>
          </p:cNvSpPr>
          <p:nvPr>
            <p:custDataLst>
              <p:tags r:id="rId18"/>
            </p:custDataLst>
          </p:nvPr>
        </p:nvSpPr>
        <p:spPr bwMode="auto">
          <a:xfrm>
            <a:off x="3276600" y="2454275"/>
            <a:ext cx="279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1D6071B-570C-41F9-92F3-169260470514}" type="datetime'''20''''''''''''''''''''''''''''''''''''16'''''''''''''''''">
              <a:rPr lang="en-US" altLang="en-US" sz="1000" smtClean="0"/>
              <a:pPr marL="0" indent="0" algn="ctr">
                <a:spcBef>
                  <a:spcPct val="0"/>
                </a:spcBef>
                <a:spcAft>
                  <a:spcPct val="0"/>
                </a:spcAft>
                <a:buNone/>
              </a:pPr>
              <a:t>2016</a:t>
            </a:fld>
            <a:endParaRPr lang="en-US" sz="1000"/>
          </a:p>
        </p:txBody>
      </p:sp>
      <p:sp>
        <p:nvSpPr>
          <p:cNvPr id="56" name="Text Placeholder 10">
            <a:extLst>
              <a:ext uri="{FF2B5EF4-FFF2-40B4-BE49-F238E27FC236}">
                <a16:creationId xmlns:a16="http://schemas.microsoft.com/office/drawing/2014/main" id="{3F8E2BEA-C20A-24EE-6352-E97BF9642407}"/>
              </a:ext>
            </a:extLst>
          </p:cNvPr>
          <p:cNvSpPr txBox="1">
            <a:spLocks/>
          </p:cNvSpPr>
          <p:nvPr>
            <p:custDataLst>
              <p:tags r:id="rId19"/>
            </p:custDataLst>
          </p:nvPr>
        </p:nvSpPr>
        <p:spPr bwMode="gray">
          <a:xfrm>
            <a:off x="4675188" y="3436938"/>
            <a:ext cx="2444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704D2D8B-1681-4503-8F39-E45E5B572E2C}" type="datetime'''''''''''''''''''''''1''''''''''''''''''''''6''''''''''''4'''">
              <a:rPr lang="en-US" altLang="en-US" sz="1000" smtClean="0">
                <a:effectLst/>
              </a:rPr>
              <a:pPr marL="0" indent="0">
                <a:spcBef>
                  <a:spcPct val="0"/>
                </a:spcBef>
                <a:spcAft>
                  <a:spcPct val="0"/>
                </a:spcAft>
                <a:buNone/>
              </a:pPr>
              <a:t>164</a:t>
            </a:fld>
            <a:endParaRPr lang="en-US" sz="1000"/>
          </a:p>
        </p:txBody>
      </p:sp>
      <p:sp>
        <p:nvSpPr>
          <p:cNvPr id="25" name="Text Placeholder 10">
            <a:extLst>
              <a:ext uri="{FF2B5EF4-FFF2-40B4-BE49-F238E27FC236}">
                <a16:creationId xmlns:a16="http://schemas.microsoft.com/office/drawing/2014/main" id="{7DCC0099-71B5-3EEE-2490-63A374F92BBC}"/>
              </a:ext>
            </a:extLst>
          </p:cNvPr>
          <p:cNvSpPr txBox="1">
            <a:spLocks/>
          </p:cNvSpPr>
          <p:nvPr>
            <p:custDataLst>
              <p:tags r:id="rId20"/>
            </p:custDataLst>
          </p:nvPr>
        </p:nvSpPr>
        <p:spPr bwMode="auto">
          <a:xfrm>
            <a:off x="812800" y="3436938"/>
            <a:ext cx="10890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3AC57613-895A-4F46-B63E-87C856B425E4}" type="datetime'''''''Past''ur''''''e a''''''''re''a ''''(''''M''ha)'''">
              <a:rPr lang="en-US" altLang="en-US" sz="1000" smtClean="0"/>
              <a:pPr marL="0" indent="0" algn="r">
                <a:spcBef>
                  <a:spcPct val="0"/>
                </a:spcBef>
                <a:spcAft>
                  <a:spcPct val="0"/>
                </a:spcAft>
                <a:buNone/>
              </a:pPr>
              <a:t>Pasture area (Mha)</a:t>
            </a:fld>
            <a:endParaRPr lang="en-US" sz="1000"/>
          </a:p>
        </p:txBody>
      </p:sp>
      <p:sp>
        <p:nvSpPr>
          <p:cNvPr id="23" name="Text Placeholder 10">
            <a:extLst>
              <a:ext uri="{FF2B5EF4-FFF2-40B4-BE49-F238E27FC236}">
                <a16:creationId xmlns:a16="http://schemas.microsoft.com/office/drawing/2014/main" id="{2CF16CBE-98A9-B358-1BA2-11B9584CDAD8}"/>
              </a:ext>
            </a:extLst>
          </p:cNvPr>
          <p:cNvSpPr txBox="1">
            <a:spLocks/>
          </p:cNvSpPr>
          <p:nvPr>
            <p:custDataLst>
              <p:tags r:id="rId21"/>
            </p:custDataLst>
          </p:nvPr>
        </p:nvSpPr>
        <p:spPr bwMode="auto">
          <a:xfrm>
            <a:off x="300038" y="2782888"/>
            <a:ext cx="16017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3C82E285-AB44-4141-965F-933FDFAFD8B6}" type="datetime'Defo''''r''estatio''''''n - ca''ttl''''e'' (''''''Mha'')1'''">
              <a:rPr lang="en-US" altLang="en-US" sz="1000" smtClean="0"/>
              <a:pPr marL="0" indent="0" algn="r">
                <a:spcBef>
                  <a:spcPct val="0"/>
                </a:spcBef>
                <a:spcAft>
                  <a:spcPct val="0"/>
                </a:spcAft>
                <a:buNone/>
              </a:pPr>
              <a:t>Deforestation - cattle (Mha)1</a:t>
            </a:fld>
            <a:endParaRPr lang="en-US" sz="1000"/>
          </a:p>
        </p:txBody>
      </p:sp>
      <p:graphicFrame>
        <p:nvGraphicFramePr>
          <p:cNvPr id="60" name="Chart 59">
            <a:extLst>
              <a:ext uri="{FF2B5EF4-FFF2-40B4-BE49-F238E27FC236}">
                <a16:creationId xmlns:a16="http://schemas.microsoft.com/office/drawing/2014/main" id="{9A41FA44-794C-FAAC-620F-BD9B7D46DD13}"/>
              </a:ext>
            </a:extLst>
          </p:cNvPr>
          <p:cNvGraphicFramePr/>
          <p:nvPr>
            <p:custDataLst>
              <p:tags r:id="rId22"/>
            </p:custDataLst>
          </p:nvPr>
        </p:nvGraphicFramePr>
        <p:xfrm>
          <a:off x="5121275" y="2306638"/>
          <a:ext cx="3022600" cy="3068637"/>
        </p:xfrm>
        <a:graphic>
          <a:graphicData uri="http://schemas.openxmlformats.org/drawingml/2006/chart">
            <c:chart xmlns:c="http://schemas.openxmlformats.org/drawingml/2006/chart" xmlns:r="http://schemas.openxmlformats.org/officeDocument/2006/relationships" r:id="rId45"/>
          </a:graphicData>
        </a:graphic>
      </p:graphicFrame>
      <p:sp useBgFill="1">
        <p:nvSpPr>
          <p:cNvPr id="59" name="Freeform 58">
            <a:extLst>
              <a:ext uri="{FF2B5EF4-FFF2-40B4-BE49-F238E27FC236}">
                <a16:creationId xmlns:a16="http://schemas.microsoft.com/office/drawing/2014/main" id="{6B5A4BA5-A6F6-5658-F3AA-9B61836459A4}"/>
              </a:ext>
            </a:extLst>
          </p:cNvPr>
          <p:cNvSpPr/>
          <p:nvPr>
            <p:custDataLst>
              <p:tags r:id="rId23"/>
            </p:custDataLst>
          </p:nvPr>
        </p:nvSpPr>
        <p:spPr bwMode="auto">
          <a:xfrm>
            <a:off x="7697788" y="3349625"/>
            <a:ext cx="144463" cy="327026"/>
          </a:xfrm>
          <a:custGeom>
            <a:avLst/>
            <a:gdLst/>
            <a:ahLst/>
            <a:cxnLst/>
            <a:rect l="0" t="0" r="0" b="0"/>
            <a:pathLst>
              <a:path w="144463" h="327026">
                <a:moveTo>
                  <a:pt x="144462" y="0"/>
                </a:moveTo>
                <a:lnTo>
                  <a:pt x="57150" y="327025"/>
                </a:lnTo>
                <a:lnTo>
                  <a:pt x="0" y="327025"/>
                </a:lnTo>
                <a:lnTo>
                  <a:pt x="87312" y="0"/>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55" name="Freeform 54">
            <a:extLst>
              <a:ext uri="{FF2B5EF4-FFF2-40B4-BE49-F238E27FC236}">
                <a16:creationId xmlns:a16="http://schemas.microsoft.com/office/drawing/2014/main" id="{53DE0011-5625-DA6B-A2C0-75863396A741}"/>
              </a:ext>
            </a:extLst>
          </p:cNvPr>
          <p:cNvSpPr/>
          <p:nvPr>
            <p:custDataLst>
              <p:tags r:id="rId24"/>
            </p:custDataLst>
          </p:nvPr>
        </p:nvSpPr>
        <p:spPr bwMode="auto">
          <a:xfrm>
            <a:off x="7697788" y="2695575"/>
            <a:ext cx="144463" cy="327026"/>
          </a:xfrm>
          <a:custGeom>
            <a:avLst/>
            <a:gdLst/>
            <a:ahLst/>
            <a:cxnLst/>
            <a:rect l="0" t="0" r="0" b="0"/>
            <a:pathLst>
              <a:path w="144463" h="327026">
                <a:moveTo>
                  <a:pt x="144462" y="0"/>
                </a:moveTo>
                <a:lnTo>
                  <a:pt x="57150" y="327025"/>
                </a:lnTo>
                <a:lnTo>
                  <a:pt x="0" y="327025"/>
                </a:lnTo>
                <a:lnTo>
                  <a:pt x="87312" y="0"/>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51" name="Freeform 50">
            <a:extLst>
              <a:ext uri="{FF2B5EF4-FFF2-40B4-BE49-F238E27FC236}">
                <a16:creationId xmlns:a16="http://schemas.microsoft.com/office/drawing/2014/main" id="{AE964E20-29B1-5AD3-5E38-69795DD97EE7}"/>
              </a:ext>
            </a:extLst>
          </p:cNvPr>
          <p:cNvSpPr/>
          <p:nvPr>
            <p:custDataLst>
              <p:tags r:id="rId25"/>
            </p:custDataLst>
          </p:nvPr>
        </p:nvSpPr>
        <p:spPr bwMode="auto">
          <a:xfrm>
            <a:off x="7893050" y="2695575"/>
            <a:ext cx="144464" cy="327026"/>
          </a:xfrm>
          <a:custGeom>
            <a:avLst/>
            <a:gdLst/>
            <a:ahLst/>
            <a:cxnLst/>
            <a:rect l="0" t="0" r="0" b="0"/>
            <a:pathLst>
              <a:path w="144464" h="327026">
                <a:moveTo>
                  <a:pt x="144463" y="0"/>
                </a:moveTo>
                <a:lnTo>
                  <a:pt x="57150" y="327025"/>
                </a:lnTo>
                <a:lnTo>
                  <a:pt x="0" y="327025"/>
                </a:lnTo>
                <a:lnTo>
                  <a:pt x="87313" y="0"/>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50" name="Freeform 49">
            <a:extLst>
              <a:ext uri="{FF2B5EF4-FFF2-40B4-BE49-F238E27FC236}">
                <a16:creationId xmlns:a16="http://schemas.microsoft.com/office/drawing/2014/main" id="{C98856B0-DE76-21EA-D6D0-A2E1B46D29F1}"/>
              </a:ext>
            </a:extLst>
          </p:cNvPr>
          <p:cNvSpPr/>
          <p:nvPr>
            <p:custDataLst>
              <p:tags r:id="rId26"/>
            </p:custDataLst>
          </p:nvPr>
        </p:nvSpPr>
        <p:spPr bwMode="auto">
          <a:xfrm>
            <a:off x="7950200" y="2695575"/>
            <a:ext cx="87314" cy="327026"/>
          </a:xfrm>
          <a:custGeom>
            <a:avLst/>
            <a:gdLst/>
            <a:ahLst/>
            <a:cxnLst/>
            <a:rect l="0" t="0" r="0" b="0"/>
            <a:pathLst>
              <a:path w="87314" h="327026">
                <a:moveTo>
                  <a:pt x="87313" y="0"/>
                </a:moveTo>
                <a:lnTo>
                  <a:pt x="0" y="327025"/>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a:extLst>
              <a:ext uri="{FF2B5EF4-FFF2-40B4-BE49-F238E27FC236}">
                <a16:creationId xmlns:a16="http://schemas.microsoft.com/office/drawing/2014/main" id="{37FE1565-095C-87C6-4058-4C831CDD38E1}"/>
              </a:ext>
            </a:extLst>
          </p:cNvPr>
          <p:cNvSpPr/>
          <p:nvPr>
            <p:custDataLst>
              <p:tags r:id="rId27"/>
            </p:custDataLst>
          </p:nvPr>
        </p:nvSpPr>
        <p:spPr bwMode="auto">
          <a:xfrm>
            <a:off x="7893050" y="2695575"/>
            <a:ext cx="87314" cy="327026"/>
          </a:xfrm>
          <a:custGeom>
            <a:avLst/>
            <a:gdLst/>
            <a:ahLst/>
            <a:cxnLst/>
            <a:rect l="0" t="0" r="0" b="0"/>
            <a:pathLst>
              <a:path w="87314" h="327026">
                <a:moveTo>
                  <a:pt x="87313" y="0"/>
                </a:moveTo>
                <a:lnTo>
                  <a:pt x="0" y="327025"/>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a:extLst>
              <a:ext uri="{FF2B5EF4-FFF2-40B4-BE49-F238E27FC236}">
                <a16:creationId xmlns:a16="http://schemas.microsoft.com/office/drawing/2014/main" id="{BB48C8E3-E378-CA67-0F6D-F7435BEE5051}"/>
              </a:ext>
            </a:extLst>
          </p:cNvPr>
          <p:cNvSpPr/>
          <p:nvPr>
            <p:custDataLst>
              <p:tags r:id="rId28"/>
            </p:custDataLst>
          </p:nvPr>
        </p:nvSpPr>
        <p:spPr bwMode="auto">
          <a:xfrm>
            <a:off x="7697788" y="2695575"/>
            <a:ext cx="87313" cy="327026"/>
          </a:xfrm>
          <a:custGeom>
            <a:avLst/>
            <a:gdLst/>
            <a:ahLst/>
            <a:cxnLst/>
            <a:rect l="0" t="0" r="0" b="0"/>
            <a:pathLst>
              <a:path w="87313" h="327026">
                <a:moveTo>
                  <a:pt x="87312" y="0"/>
                </a:moveTo>
                <a:lnTo>
                  <a:pt x="0" y="327025"/>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Freeform 53">
            <a:extLst>
              <a:ext uri="{FF2B5EF4-FFF2-40B4-BE49-F238E27FC236}">
                <a16:creationId xmlns:a16="http://schemas.microsoft.com/office/drawing/2014/main" id="{6B03E42C-6B25-6483-FB6C-F98D9DE4A9A4}"/>
              </a:ext>
            </a:extLst>
          </p:cNvPr>
          <p:cNvSpPr/>
          <p:nvPr>
            <p:custDataLst>
              <p:tags r:id="rId29"/>
            </p:custDataLst>
          </p:nvPr>
        </p:nvSpPr>
        <p:spPr bwMode="auto">
          <a:xfrm>
            <a:off x="7754938" y="2695575"/>
            <a:ext cx="87313" cy="327026"/>
          </a:xfrm>
          <a:custGeom>
            <a:avLst/>
            <a:gdLst/>
            <a:ahLst/>
            <a:cxnLst/>
            <a:rect l="0" t="0" r="0" b="0"/>
            <a:pathLst>
              <a:path w="87313" h="327026">
                <a:moveTo>
                  <a:pt x="87312" y="0"/>
                </a:moveTo>
                <a:lnTo>
                  <a:pt x="0" y="327025"/>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a:extLst>
              <a:ext uri="{FF2B5EF4-FFF2-40B4-BE49-F238E27FC236}">
                <a16:creationId xmlns:a16="http://schemas.microsoft.com/office/drawing/2014/main" id="{82690ECB-8494-089D-B301-2591B6ECBA88}"/>
              </a:ext>
            </a:extLst>
          </p:cNvPr>
          <p:cNvSpPr/>
          <p:nvPr>
            <p:custDataLst>
              <p:tags r:id="rId30"/>
            </p:custDataLst>
          </p:nvPr>
        </p:nvSpPr>
        <p:spPr bwMode="auto">
          <a:xfrm>
            <a:off x="7754938" y="3349625"/>
            <a:ext cx="87313" cy="327026"/>
          </a:xfrm>
          <a:custGeom>
            <a:avLst/>
            <a:gdLst/>
            <a:ahLst/>
            <a:cxnLst/>
            <a:rect l="0" t="0" r="0" b="0"/>
            <a:pathLst>
              <a:path w="87313" h="327026">
                <a:moveTo>
                  <a:pt x="87312" y="0"/>
                </a:moveTo>
                <a:lnTo>
                  <a:pt x="0" y="327025"/>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a:extLst>
              <a:ext uri="{FF2B5EF4-FFF2-40B4-BE49-F238E27FC236}">
                <a16:creationId xmlns:a16="http://schemas.microsoft.com/office/drawing/2014/main" id="{62C61672-B8CA-F3FC-73D1-1FEFF24D8808}"/>
              </a:ext>
            </a:extLst>
          </p:cNvPr>
          <p:cNvSpPr/>
          <p:nvPr>
            <p:custDataLst>
              <p:tags r:id="rId31"/>
            </p:custDataLst>
          </p:nvPr>
        </p:nvSpPr>
        <p:spPr bwMode="auto">
          <a:xfrm>
            <a:off x="7697788" y="3349625"/>
            <a:ext cx="87313" cy="327026"/>
          </a:xfrm>
          <a:custGeom>
            <a:avLst/>
            <a:gdLst/>
            <a:ahLst/>
            <a:cxnLst/>
            <a:rect l="0" t="0" r="0" b="0"/>
            <a:pathLst>
              <a:path w="87313" h="327026">
                <a:moveTo>
                  <a:pt x="87312" y="0"/>
                </a:moveTo>
                <a:lnTo>
                  <a:pt x="0" y="327025"/>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9" name="Text Placeholder 10">
            <a:extLst>
              <a:ext uri="{FF2B5EF4-FFF2-40B4-BE49-F238E27FC236}">
                <a16:creationId xmlns:a16="http://schemas.microsoft.com/office/drawing/2014/main" id="{FC34A9E1-CDD7-9601-6515-809129475BB5}"/>
              </a:ext>
            </a:extLst>
          </p:cNvPr>
          <p:cNvSpPr txBox="1">
            <a:spLocks/>
          </p:cNvSpPr>
          <p:nvPr>
            <p:custDataLst>
              <p:tags r:id="rId32"/>
            </p:custDataLst>
          </p:nvPr>
        </p:nvSpPr>
        <p:spPr bwMode="gray">
          <a:xfrm>
            <a:off x="7891463" y="3436938"/>
            <a:ext cx="2444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42E654D0-37C6-450D-9896-93E0C6F07A1D}" type="datetime'''''''''''''''''''''''''''''''''''''''1''6''''3'''''''''''''''">
              <a:rPr lang="en-US" altLang="en-US" sz="1000" smtClean="0">
                <a:effectLst/>
              </a:rPr>
              <a:pPr marL="0" indent="0">
                <a:spcBef>
                  <a:spcPct val="0"/>
                </a:spcBef>
                <a:spcAft>
                  <a:spcPct val="0"/>
                </a:spcAft>
                <a:buNone/>
              </a:pPr>
              <a:t>163</a:t>
            </a:fld>
            <a:endParaRPr lang="en-US" sz="1000"/>
          </a:p>
        </p:txBody>
      </p:sp>
      <p:sp>
        <p:nvSpPr>
          <p:cNvPr id="170" name="Text Placeholder 10">
            <a:extLst>
              <a:ext uri="{FF2B5EF4-FFF2-40B4-BE49-F238E27FC236}">
                <a16:creationId xmlns:a16="http://schemas.microsoft.com/office/drawing/2014/main" id="{2E81A5DD-C6E1-D451-B747-06E92B6C1BF6}"/>
              </a:ext>
            </a:extLst>
          </p:cNvPr>
          <p:cNvSpPr txBox="1">
            <a:spLocks/>
          </p:cNvSpPr>
          <p:nvPr>
            <p:custDataLst>
              <p:tags r:id="rId33"/>
            </p:custDataLst>
          </p:nvPr>
        </p:nvSpPr>
        <p:spPr bwMode="gray">
          <a:xfrm>
            <a:off x="8086725" y="2782888"/>
            <a:ext cx="2444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0B136C94-FF40-4BD2-846D-B0B3140EC06C}" type="datetime'''''9''''''''5''''''''''''''0'''''">
              <a:rPr lang="en-US" altLang="en-US" sz="1000" smtClean="0">
                <a:effectLst/>
              </a:rPr>
              <a:pPr marL="0" indent="0">
                <a:spcBef>
                  <a:spcPct val="0"/>
                </a:spcBef>
                <a:spcAft>
                  <a:spcPct val="0"/>
                </a:spcAft>
                <a:buNone/>
              </a:pPr>
              <a:t>950</a:t>
            </a:fld>
            <a:endParaRPr lang="en-US" sz="1000"/>
          </a:p>
        </p:txBody>
      </p:sp>
      <p:sp>
        <p:nvSpPr>
          <p:cNvPr id="155" name="Text Placeholder 10">
            <a:extLst>
              <a:ext uri="{FF2B5EF4-FFF2-40B4-BE49-F238E27FC236}">
                <a16:creationId xmlns:a16="http://schemas.microsoft.com/office/drawing/2014/main" id="{2840A3C6-1531-25AD-15FD-EA059B76A32F}"/>
              </a:ext>
            </a:extLst>
          </p:cNvPr>
          <p:cNvSpPr txBox="1">
            <a:spLocks/>
          </p:cNvSpPr>
          <p:nvPr>
            <p:custDataLst>
              <p:tags r:id="rId34"/>
            </p:custDataLst>
          </p:nvPr>
        </p:nvSpPr>
        <p:spPr bwMode="auto">
          <a:xfrm>
            <a:off x="6492875" y="2454275"/>
            <a:ext cx="279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5B453A3-CCE9-4CC4-8092-3EB01980AA98}" type="datetime'''''''''''''''''''''''20''''''''''''2''1'''''''''">
              <a:rPr lang="en-US" altLang="en-US" sz="1000" smtClean="0">
                <a:effectLst/>
              </a:rPr>
              <a:pPr marL="0" indent="0" algn="ctr">
                <a:spcBef>
                  <a:spcPct val="0"/>
                </a:spcBef>
                <a:spcAft>
                  <a:spcPct val="0"/>
                </a:spcAft>
                <a:buNone/>
              </a:pPr>
              <a:t>2021</a:t>
            </a:fld>
            <a:endParaRPr lang="en-US" sz="1000"/>
          </a:p>
        </p:txBody>
      </p:sp>
      <p:sp>
        <p:nvSpPr>
          <p:cNvPr id="195" name="Title 5">
            <a:extLst>
              <a:ext uri="{FF2B5EF4-FFF2-40B4-BE49-F238E27FC236}">
                <a16:creationId xmlns:a16="http://schemas.microsoft.com/office/drawing/2014/main" id="{2A350027-9E5D-EA58-F733-891C2BC4DA7F}"/>
              </a:ext>
            </a:extLst>
          </p:cNvPr>
          <p:cNvSpPr txBox="1">
            <a:spLocks/>
          </p:cNvSpPr>
          <p:nvPr/>
        </p:nvSpPr>
        <p:spPr>
          <a:xfrm>
            <a:off x="8438753" y="2749625"/>
            <a:ext cx="671513" cy="207749"/>
          </a:xfrm>
          <a:prstGeom prst="rect">
            <a:avLst/>
          </a:prstGeom>
        </p:spPr>
        <p:txBody>
          <a:bodyPr vert="horz" wrap="square" lIns="91440" tIns="0" rIns="91440" bIns="45720" rtlCol="0" anchor="ctr">
            <a:sp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pPr marL="0" indent="0" algn="ctr"/>
            <a:r>
              <a:rPr lang="en-US" sz="1050">
                <a:solidFill>
                  <a:srgbClr val="FF0000"/>
                </a:solidFill>
              </a:rPr>
              <a:t>+60%</a:t>
            </a:r>
          </a:p>
        </p:txBody>
      </p:sp>
      <p:sp>
        <p:nvSpPr>
          <p:cNvPr id="196" name="Title 5">
            <a:extLst>
              <a:ext uri="{FF2B5EF4-FFF2-40B4-BE49-F238E27FC236}">
                <a16:creationId xmlns:a16="http://schemas.microsoft.com/office/drawing/2014/main" id="{FF20F525-C56C-FD28-51D2-0F9F845341F3}"/>
              </a:ext>
            </a:extLst>
          </p:cNvPr>
          <p:cNvSpPr txBox="1">
            <a:spLocks/>
          </p:cNvSpPr>
          <p:nvPr/>
        </p:nvSpPr>
        <p:spPr>
          <a:xfrm>
            <a:off x="8423122" y="4064900"/>
            <a:ext cx="671513" cy="207749"/>
          </a:xfrm>
          <a:prstGeom prst="rect">
            <a:avLst/>
          </a:prstGeom>
        </p:spPr>
        <p:txBody>
          <a:bodyPr vert="horz" wrap="square" lIns="91440" tIns="0" rIns="91440" bIns="45720" rtlCol="0" anchor="ctr">
            <a:sp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pPr marL="0" indent="0" algn="ctr"/>
            <a:r>
              <a:rPr lang="en-US" sz="1050">
                <a:solidFill>
                  <a:srgbClr val="92D050"/>
                </a:solidFill>
              </a:rPr>
              <a:t>-1.4%</a:t>
            </a:r>
          </a:p>
        </p:txBody>
      </p:sp>
      <p:sp>
        <p:nvSpPr>
          <p:cNvPr id="197" name="Title 5">
            <a:extLst>
              <a:ext uri="{FF2B5EF4-FFF2-40B4-BE49-F238E27FC236}">
                <a16:creationId xmlns:a16="http://schemas.microsoft.com/office/drawing/2014/main" id="{538756E1-2F3B-0B0D-892B-51F046434686}"/>
              </a:ext>
            </a:extLst>
          </p:cNvPr>
          <p:cNvSpPr txBox="1">
            <a:spLocks/>
          </p:cNvSpPr>
          <p:nvPr/>
        </p:nvSpPr>
        <p:spPr>
          <a:xfrm>
            <a:off x="8436158" y="4718950"/>
            <a:ext cx="671513" cy="207749"/>
          </a:xfrm>
          <a:prstGeom prst="rect">
            <a:avLst/>
          </a:prstGeom>
        </p:spPr>
        <p:txBody>
          <a:bodyPr vert="horz" wrap="square" lIns="91440" tIns="0" rIns="91440" bIns="45720" rtlCol="0" anchor="ctr">
            <a:sp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pPr marL="0" indent="0" algn="ctr"/>
            <a:r>
              <a:rPr lang="en-US" sz="1050">
                <a:solidFill>
                  <a:srgbClr val="FFC000"/>
                </a:solidFill>
              </a:rPr>
              <a:t>+38%</a:t>
            </a:r>
          </a:p>
        </p:txBody>
      </p:sp>
      <p:sp>
        <p:nvSpPr>
          <p:cNvPr id="198" name="Title 5">
            <a:extLst>
              <a:ext uri="{FF2B5EF4-FFF2-40B4-BE49-F238E27FC236}">
                <a16:creationId xmlns:a16="http://schemas.microsoft.com/office/drawing/2014/main" id="{5D813DCC-22A1-13E0-1113-3C7670E33E6A}"/>
              </a:ext>
            </a:extLst>
          </p:cNvPr>
          <p:cNvSpPr txBox="1">
            <a:spLocks/>
          </p:cNvSpPr>
          <p:nvPr/>
        </p:nvSpPr>
        <p:spPr>
          <a:xfrm>
            <a:off x="8438753" y="3410850"/>
            <a:ext cx="671513" cy="207749"/>
          </a:xfrm>
          <a:prstGeom prst="rect">
            <a:avLst/>
          </a:prstGeom>
        </p:spPr>
        <p:txBody>
          <a:bodyPr vert="horz" wrap="square" lIns="91440" tIns="0" rIns="91440" bIns="45720" rtlCol="0" anchor="ctr">
            <a:sp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pPr marL="0" indent="0" algn="ctr"/>
            <a:r>
              <a:rPr lang="en-US" sz="1050">
                <a:solidFill>
                  <a:srgbClr val="92D050"/>
                </a:solidFill>
              </a:rPr>
              <a:t>-0.9%</a:t>
            </a:r>
          </a:p>
        </p:txBody>
      </p:sp>
      <p:pic>
        <p:nvPicPr>
          <p:cNvPr id="10" name="Picture 9" descr="A flag with a blue circle and white stars in a yellow and green background&#10;&#10;Description automatically generated">
            <a:extLst>
              <a:ext uri="{FF2B5EF4-FFF2-40B4-BE49-F238E27FC236}">
                <a16:creationId xmlns:a16="http://schemas.microsoft.com/office/drawing/2014/main" id="{0A2AA648-FE51-18EC-3808-F17B0DE0967E}"/>
              </a:ext>
            </a:extLst>
          </p:cNvPr>
          <p:cNvPicPr>
            <a:picLocks noChangeAspect="1"/>
          </p:cNvPicPr>
          <p:nvPr/>
        </p:nvPicPr>
        <p:blipFill>
          <a:blip r:embed="rId46" cstate="print">
            <a:extLst>
              <a:ext uri="{28A0092B-C50C-407E-A947-70E740481C1C}">
                <a14:useLocalDpi xmlns:a14="http://schemas.microsoft.com/office/drawing/2010/main"/>
              </a:ext>
              <a:ext uri="{837473B0-CC2E-450A-ABE3-18F120FF3D39}">
                <a1611:picAttrSrcUrl xmlns:a1611="http://schemas.microsoft.com/office/drawing/2016/11/main" xmlns="" r:id="rId47"/>
              </a:ext>
            </a:extLst>
          </a:blip>
          <a:stretch>
            <a:fillRect/>
          </a:stretch>
        </p:blipFill>
        <p:spPr>
          <a:xfrm>
            <a:off x="5631321" y="25336"/>
            <a:ext cx="532851" cy="35967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hevron 33">
            <a:extLst>
              <a:ext uri="{FF2B5EF4-FFF2-40B4-BE49-F238E27FC236}">
                <a16:creationId xmlns:a16="http://schemas.microsoft.com/office/drawing/2014/main" id="{5B3BE581-20E4-F95E-0BF3-C5B00B9D072D}"/>
              </a:ext>
            </a:extLst>
          </p:cNvPr>
          <p:cNvSpPr/>
          <p:nvPr/>
        </p:nvSpPr>
        <p:spPr bwMode="gray">
          <a:xfrm>
            <a:off x="3580620" y="25336"/>
            <a:ext cx="1975828" cy="359675"/>
          </a:xfrm>
          <a:prstGeom prst="chevron">
            <a:avLst>
              <a:gd name="adj" fmla="val 23887"/>
            </a:avLst>
          </a:prstGeom>
          <a:solidFill>
            <a:srgbClr val="1A8193">
              <a:alpha val="8117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Case Study: Brazil</a:t>
            </a:r>
          </a:p>
        </p:txBody>
      </p:sp>
      <p:sp>
        <p:nvSpPr>
          <p:cNvPr id="61" name="Pentagon 60">
            <a:extLst>
              <a:ext uri="{FF2B5EF4-FFF2-40B4-BE49-F238E27FC236}">
                <a16:creationId xmlns:a16="http://schemas.microsoft.com/office/drawing/2014/main" id="{0ABC83A4-DD34-4FA8-2BDC-C245E06D9284}"/>
              </a:ext>
            </a:extLst>
          </p:cNvPr>
          <p:cNvSpPr/>
          <p:nvPr/>
        </p:nvSpPr>
        <p:spPr bwMode="gray">
          <a:xfrm>
            <a:off x="32754" y="25336"/>
            <a:ext cx="1680432"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dirty="0">
                <a:solidFill>
                  <a:schemeClr val="bg1"/>
                </a:solidFill>
              </a:rPr>
              <a:t>Policy</a:t>
            </a:r>
          </a:p>
        </p:txBody>
      </p:sp>
    </p:spTree>
    <p:custDataLst>
      <p:tags r:id="rId2"/>
    </p:custDataLst>
    <p:extLst>
      <p:ext uri="{BB962C8B-B14F-4D97-AF65-F5344CB8AC3E}">
        <p14:creationId xmlns:p14="http://schemas.microsoft.com/office/powerpoint/2010/main" val="35979762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3"/>
            </p:custDataLst>
            <p:extLst>
              <p:ext uri="{D42A27DB-BD31-4B8C-83A1-F6EECF244321}">
                <p14:modId xmlns:p14="http://schemas.microsoft.com/office/powerpoint/2010/main" val="3959925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7350" name="think-cell Slide" r:id="rId31" imgW="592" imgH="591" progId="TCLayout.ActiveDocument.1">
                  <p:embed/>
                </p:oleObj>
              </mc:Choice>
              <mc:Fallback>
                <p:oleObj name="think-cell Slide" r:id="rId31" imgW="592" imgH="591" progId="TCLayout.ActiveDocument.1">
                  <p:embed/>
                  <p:pic>
                    <p:nvPicPr>
                      <p:cNvPr id="7" name="think-cell data - do not delete" hidden="1"/>
                      <p:cNvPicPr/>
                      <p:nvPr/>
                    </p:nvPicPr>
                    <p:blipFill>
                      <a:blip r:embed="rId32"/>
                      <a:stretch>
                        <a:fillRect/>
                      </a:stretch>
                    </p:blipFill>
                    <p:spPr>
                      <a:xfrm>
                        <a:off x="1588" y="1588"/>
                        <a:ext cx="1588" cy="1588"/>
                      </a:xfrm>
                      <a:prstGeom prst="rect">
                        <a:avLst/>
                      </a:prstGeom>
                    </p:spPr>
                  </p:pic>
                </p:oleObj>
              </mc:Fallback>
            </mc:AlternateContent>
          </a:graphicData>
        </a:graphic>
      </p:graphicFrame>
      <p:sp>
        <p:nvSpPr>
          <p:cNvPr id="376" name="Rectangle 375">
            <a:extLst>
              <a:ext uri="{FF2B5EF4-FFF2-40B4-BE49-F238E27FC236}">
                <a16:creationId xmlns:a16="http://schemas.microsoft.com/office/drawing/2014/main" id="{9750CE61-872D-98BC-EA63-4E674326293E}"/>
              </a:ext>
            </a:extLst>
          </p:cNvPr>
          <p:cNvSpPr/>
          <p:nvPr/>
        </p:nvSpPr>
        <p:spPr bwMode="gray">
          <a:xfrm>
            <a:off x="539749" y="5407025"/>
            <a:ext cx="8520113" cy="584775"/>
          </a:xfrm>
          <a:prstGeom prst="rect">
            <a:avLst/>
          </a:prstGeom>
          <a:solidFill>
            <a:srgbClr val="4C6A9C">
              <a:alpha val="17255"/>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6" name="Title 5"/>
          <p:cNvSpPr>
            <a:spLocks noGrp="1"/>
          </p:cNvSpPr>
          <p:nvPr>
            <p:ph type="title"/>
          </p:nvPr>
        </p:nvSpPr>
        <p:spPr>
          <a:xfrm>
            <a:off x="363538" y="523181"/>
            <a:ext cx="11742464" cy="735027"/>
          </a:xfrm>
        </p:spPr>
        <p:txBody>
          <a:bodyPr vert="horz">
            <a:noAutofit/>
          </a:bodyPr>
          <a:lstStyle/>
          <a:p>
            <a:pPr marL="0" indent="0">
              <a:spcBef>
                <a:spcPts val="600"/>
              </a:spcBef>
              <a:buNone/>
            </a:pPr>
            <a:r>
              <a:rPr lang="en-US">
                <a:solidFill>
                  <a:schemeClr val="tx1"/>
                </a:solidFill>
              </a:rPr>
              <a:t>Pasture area and cattle </a:t>
            </a:r>
            <a:r>
              <a:rPr lang="en-US" b="1">
                <a:solidFill>
                  <a:schemeClr val="tx1"/>
                </a:solidFill>
              </a:rPr>
              <a:t>production see little change</a:t>
            </a:r>
            <a:r>
              <a:rPr lang="en-US">
                <a:solidFill>
                  <a:schemeClr val="tx1"/>
                </a:solidFill>
              </a:rPr>
              <a:t> as deforestation and land-use change continue to increase</a:t>
            </a:r>
          </a:p>
        </p:txBody>
      </p:sp>
      <p:sp>
        <p:nvSpPr>
          <p:cNvPr id="5" name="TextBox 4">
            <a:extLst>
              <a:ext uri="{FF2B5EF4-FFF2-40B4-BE49-F238E27FC236}">
                <a16:creationId xmlns:a16="http://schemas.microsoft.com/office/drawing/2014/main" id="{D0C36D06-5C3E-059E-2BEB-9C95929D64F3}"/>
              </a:ext>
            </a:extLst>
          </p:cNvPr>
          <p:cNvSpPr txBox="1"/>
          <p:nvPr/>
        </p:nvSpPr>
        <p:spPr bwMode="gray">
          <a:xfrm>
            <a:off x="329184" y="6306966"/>
            <a:ext cx="9267539" cy="492443"/>
          </a:xfrm>
          <a:prstGeom prst="rect">
            <a:avLst/>
          </a:prstGeom>
          <a:noFill/>
        </p:spPr>
        <p:txBody>
          <a:bodyPr wrap="square" lIns="0" tIns="0" rIns="0" bIns="0" anchor="t">
            <a:spAutoFit/>
          </a:bodyPr>
          <a:lstStyle/>
          <a:p>
            <a:pPr>
              <a:defRPr/>
            </a:pPr>
            <a:r>
              <a:rPr kumimoji="0" lang="en-US" sz="800" b="0" i="0" u="none" strike="noStrike" kern="1200" cap="none" spc="0" normalizeH="0" baseline="30000" noProof="0">
                <a:ln>
                  <a:noFill/>
                </a:ln>
                <a:solidFill>
                  <a:srgbClr val="000000"/>
                </a:solidFill>
                <a:effectLst/>
                <a:uLnTx/>
                <a:uFillTx/>
                <a:latin typeface="Arial"/>
                <a:ea typeface="+mn-ea"/>
                <a:cs typeface="+mn-cs"/>
              </a:rPr>
              <a:t>1</a:t>
            </a:r>
            <a:r>
              <a:rPr kumimoji="0" lang="en-US" sz="800" b="0" i="0" u="none" strike="noStrike" kern="1200" cap="none" spc="0" normalizeH="0" baseline="0" noProof="0">
                <a:ln>
                  <a:noFill/>
                </a:ln>
                <a:solidFill>
                  <a:srgbClr val="000000"/>
                </a:solidFill>
                <a:effectLst/>
                <a:uLnTx/>
                <a:uFillTx/>
                <a:latin typeface="Arial"/>
                <a:ea typeface="+mn-ea"/>
                <a:cs typeface="+mn-cs"/>
              </a:rPr>
              <a:t> According to the </a:t>
            </a:r>
            <a:r>
              <a:rPr kumimoji="0" lang="en-US" sz="800" b="0" i="0" u="none" strike="noStrike" kern="1200" cap="none" spc="0" normalizeH="0" baseline="0" noProof="0" err="1">
                <a:ln>
                  <a:noFill/>
                </a:ln>
                <a:solidFill>
                  <a:srgbClr val="000000"/>
                </a:solidFill>
                <a:effectLst/>
                <a:uLnTx/>
                <a:uFillTx/>
                <a:latin typeface="Arial"/>
                <a:ea typeface="+mn-ea"/>
                <a:cs typeface="+mn-cs"/>
              </a:rPr>
              <a:t>Trase</a:t>
            </a:r>
            <a:r>
              <a:rPr kumimoji="0" lang="en-US" sz="800" b="0" i="0" u="none" strike="noStrike" kern="1200" cap="none" spc="0" normalizeH="0" baseline="0" noProof="0">
                <a:ln>
                  <a:noFill/>
                </a:ln>
                <a:solidFill>
                  <a:srgbClr val="000000"/>
                </a:solidFill>
                <a:effectLst/>
                <a:uLnTx/>
                <a:uFillTx/>
                <a:latin typeface="Arial"/>
                <a:ea typeface="+mn-ea"/>
                <a:cs typeface="+mn-cs"/>
              </a:rPr>
              <a:t> methodology, </a:t>
            </a:r>
            <a:r>
              <a:rPr lang="en-US" sz="800">
                <a:solidFill>
                  <a:srgbClr val="000000"/>
                </a:solidFill>
                <a:latin typeface="+mj-lt"/>
              </a:rPr>
              <a:t>cattle deforestation and conversion, which is calculated based on the area of pasture on areas of land deforested in the five preceding years; </a:t>
            </a:r>
          </a:p>
          <a:p>
            <a:pPr>
              <a:defRPr/>
            </a:pPr>
            <a:r>
              <a:rPr lang="en-US" sz="800">
                <a:solidFill>
                  <a:srgbClr val="000000"/>
                </a:solidFill>
                <a:latin typeface="+mj-lt"/>
              </a:rPr>
              <a:t>e.g., cattle deforestation and conversion in 2020 refers to the area of pasture in 2020 that was converted between 2016 and 2020 and linked to beef production.</a:t>
            </a:r>
            <a:br>
              <a:rPr lang="en-US" sz="800">
                <a:solidFill>
                  <a:srgbClr val="000000"/>
                </a:solidFill>
                <a:latin typeface="+mj-lt"/>
              </a:rPr>
            </a:br>
            <a:r>
              <a:rPr kumimoji="0" lang="en-US" sz="800" b="0" i="0" u="none" strike="noStrike" kern="1200" cap="none" spc="0" normalizeH="0" baseline="0" noProof="0">
                <a:ln>
                  <a:noFill/>
                </a:ln>
                <a:solidFill>
                  <a:srgbClr val="000000"/>
                </a:solidFill>
                <a:effectLst/>
                <a:uLnTx/>
                <a:uFillTx/>
                <a:latin typeface="+mj-lt"/>
                <a:ea typeface="+mn-ea"/>
                <a:cs typeface="+mn-cs"/>
              </a:rPr>
              <a:t>Sources: </a:t>
            </a:r>
            <a:r>
              <a:rPr lang="en-US" sz="800" err="1">
                <a:solidFill>
                  <a:srgbClr val="000000"/>
                </a:solidFill>
                <a:latin typeface="+mj-lt"/>
              </a:rPr>
              <a:t>Trase</a:t>
            </a:r>
            <a:r>
              <a:rPr lang="en-US" sz="800">
                <a:solidFill>
                  <a:srgbClr val="000000"/>
                </a:solidFill>
                <a:latin typeface="+mj-lt"/>
              </a:rPr>
              <a:t>, </a:t>
            </a:r>
            <a:r>
              <a:rPr lang="en-US" sz="800">
                <a:solidFill>
                  <a:srgbClr val="000000"/>
                </a:solidFill>
                <a:latin typeface="+mj-lt"/>
                <a:hlinkClick r:id="rId33"/>
              </a:rPr>
              <a:t>Brazilian beef supply chain</a:t>
            </a:r>
            <a:r>
              <a:rPr lang="en-US" sz="800">
                <a:solidFill>
                  <a:srgbClr val="000000"/>
                </a:solidFill>
                <a:latin typeface="+mj-lt"/>
              </a:rPr>
              <a:t> (2023);</a:t>
            </a:r>
            <a:r>
              <a:rPr kumimoji="0" lang="en-US" sz="800" b="0" i="0" u="none" strike="noStrike" kern="1200" cap="none" spc="0" normalizeH="0" baseline="0" noProof="0">
                <a:ln>
                  <a:noFill/>
                </a:ln>
                <a:solidFill>
                  <a:srgbClr val="000000"/>
                </a:solidFill>
                <a:effectLst/>
                <a:uLnTx/>
                <a:uFillTx/>
                <a:latin typeface="+mj-lt"/>
                <a:ea typeface="+mn-ea"/>
                <a:cs typeface="+mn-cs"/>
              </a:rPr>
              <a:t> </a:t>
            </a:r>
            <a:r>
              <a:rPr lang="en-US" sz="800" b="0" i="0" u="none" strike="noStrike">
                <a:solidFill>
                  <a:srgbClr val="000000"/>
                </a:solidFill>
                <a:effectLst/>
                <a:latin typeface="Arial"/>
                <a:cs typeface="Arial"/>
              </a:rPr>
              <a:t>WRI, </a:t>
            </a:r>
            <a:r>
              <a:rPr lang="en-US" sz="800" b="0" i="0" u="sng" strike="noStrike">
                <a:solidFill>
                  <a:srgbClr val="46647B"/>
                </a:solidFill>
                <a:effectLst/>
                <a:latin typeface="Arial"/>
                <a:cs typeface="Arial"/>
                <a:hlinkClick r:id="rId34"/>
              </a:rPr>
              <a:t>Commodities replacing </a:t>
            </a:r>
            <a:r>
              <a:rPr lang="en-US" sz="800" u="sng">
                <a:solidFill>
                  <a:srgbClr val="46647B"/>
                </a:solidFill>
                <a:latin typeface="Arial"/>
                <a:cs typeface="Arial"/>
                <a:hlinkClick r:id="rId34"/>
              </a:rPr>
              <a:t>f</a:t>
            </a:r>
            <a:r>
              <a:rPr lang="en-US" sz="800" b="0" i="0" u="sng" strike="noStrike">
                <a:solidFill>
                  <a:srgbClr val="46647B"/>
                </a:solidFill>
                <a:effectLst/>
                <a:latin typeface="Arial"/>
                <a:cs typeface="Arial"/>
                <a:hlinkClick r:id="rId34"/>
              </a:rPr>
              <a:t>orest </a:t>
            </a:r>
            <a:r>
              <a:rPr lang="en-US" sz="800" u="sng">
                <a:solidFill>
                  <a:srgbClr val="000000"/>
                </a:solidFill>
                <a:latin typeface="Arial"/>
                <a:cs typeface="Arial"/>
                <a:hlinkClick r:id="rId34"/>
              </a:rPr>
              <a:t>a</a:t>
            </a:r>
            <a:r>
              <a:rPr lang="en-US" sz="800" b="0" i="0" u="sng" strike="noStrike">
                <a:solidFill>
                  <a:srgbClr val="000000"/>
                </a:solidFill>
                <a:effectLst/>
                <a:latin typeface="Arial"/>
                <a:cs typeface="Arial"/>
                <a:hlinkClick r:id="rId34"/>
              </a:rPr>
              <a:t>reas</a:t>
            </a:r>
            <a:r>
              <a:rPr lang="en-US" sz="800" b="0" i="0" u="none" strike="noStrike">
                <a:solidFill>
                  <a:srgbClr val="000000"/>
                </a:solidFill>
                <a:effectLst/>
                <a:latin typeface="Arial"/>
                <a:cs typeface="Arial"/>
              </a:rPr>
              <a:t> (2021</a:t>
            </a:r>
            <a:r>
              <a:rPr lang="en-US" sz="800">
                <a:solidFill>
                  <a:srgbClr val="46647B"/>
                </a:solidFill>
                <a:latin typeface="Arial"/>
                <a:cs typeface="Arial"/>
              </a:rPr>
              <a:t>).</a:t>
            </a:r>
            <a:endParaRPr kumimoji="0" lang="en-US" sz="800" b="0" i="0" u="none" strike="noStrike" kern="1200" cap="none" spc="0" normalizeH="0" baseline="0" noProof="0">
              <a:ln>
                <a:noFill/>
              </a:ln>
              <a:solidFill>
                <a:srgbClr val="000000"/>
              </a:solidFill>
              <a:effectLst/>
              <a:highlight>
                <a:srgbClr val="FFFF00"/>
              </a:highlight>
              <a:uLnTx/>
              <a:uFillTx/>
              <a:latin typeface="Arial"/>
              <a:cs typeface="Arial"/>
            </a:endParaRPr>
          </a:p>
          <a:p>
            <a:pPr defTabSz="711200">
              <a:defRPr/>
            </a:pPr>
            <a:r>
              <a:rPr kumimoji="0" lang="en-US" sz="800" b="0" i="0" u="none" strike="noStrike" kern="1200" cap="none" spc="0" normalizeH="0" baseline="0" noProof="0">
                <a:ln>
                  <a:noFill/>
                </a:ln>
                <a:solidFill>
                  <a:srgbClr val="000000"/>
                </a:solidFill>
                <a:effectLst/>
                <a:uLnTx/>
                <a:uFillTx/>
                <a:latin typeface="+mj-lt"/>
                <a:ea typeface="+mn-ea"/>
                <a:cs typeface="+mn-cs"/>
              </a:rPr>
              <a:t>Credit: </a:t>
            </a:r>
            <a:r>
              <a:rPr lang="en-US" sz="800" err="1">
                <a:solidFill>
                  <a:srgbClr val="000000"/>
                </a:solidFill>
                <a:cs typeface="Arial"/>
              </a:rPr>
              <a:t>Raissa</a:t>
            </a:r>
            <a:r>
              <a:rPr lang="en-US" sz="800">
                <a:solidFill>
                  <a:srgbClr val="000000"/>
                </a:solidFill>
                <a:cs typeface="Arial"/>
              </a:rPr>
              <a:t> </a:t>
            </a:r>
            <a:r>
              <a:rPr lang="en-US" sz="800" err="1">
                <a:solidFill>
                  <a:srgbClr val="000000"/>
                </a:solidFill>
                <a:cs typeface="Arial"/>
              </a:rPr>
              <a:t>Coan</a:t>
            </a:r>
            <a:r>
              <a:rPr lang="en-US" sz="800">
                <a:solidFill>
                  <a:srgbClr val="000000"/>
                </a:solidFill>
                <a:cs typeface="Arial"/>
              </a:rPr>
              <a:t> Ribeiro</a:t>
            </a:r>
            <a:r>
              <a:rPr lang="en-US" sz="800">
                <a:solidFill>
                  <a:srgbClr val="000000"/>
                </a:solidFill>
                <a:latin typeface="+mj-lt"/>
                <a:cs typeface="Arial"/>
              </a:rPr>
              <a:t>, </a:t>
            </a:r>
            <a:r>
              <a:rPr lang="en-US" sz="800" err="1">
                <a:solidFill>
                  <a:srgbClr val="000000"/>
                </a:solidFill>
                <a:latin typeface="+mj-lt"/>
                <a:cs typeface="Arial"/>
              </a:rPr>
              <a:t>Ariela</a:t>
            </a:r>
            <a:r>
              <a:rPr lang="en-US" sz="800">
                <a:solidFill>
                  <a:srgbClr val="000000"/>
                </a:solidFill>
                <a:latin typeface="+mj-lt"/>
                <a:cs typeface="Arial"/>
              </a:rPr>
              <a:t> </a:t>
            </a:r>
            <a:r>
              <a:rPr lang="en-US" sz="800" err="1">
                <a:solidFill>
                  <a:srgbClr val="000000"/>
                </a:solidFill>
                <a:latin typeface="+mj-lt"/>
                <a:cs typeface="Arial"/>
              </a:rPr>
              <a:t>Farchi</a:t>
            </a:r>
            <a:r>
              <a:rPr lang="en-US" sz="800">
                <a:solidFill>
                  <a:srgbClr val="000000"/>
                </a:solidFill>
                <a:latin typeface="+mj-lt"/>
                <a:cs typeface="Arial"/>
              </a:rPr>
              <a:t>, </a:t>
            </a:r>
            <a:r>
              <a:rPr lang="en-US" sz="800">
                <a:latin typeface="Arial"/>
                <a:cs typeface="Arial"/>
              </a:rPr>
              <a:t>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a:t>
            </a:r>
            <a:r>
              <a:rPr lang="en-US" sz="800">
                <a:solidFill>
                  <a:srgbClr val="000000"/>
                </a:solidFill>
                <a:cs typeface="Arial"/>
              </a:rPr>
              <a:t>,</a:t>
            </a:r>
            <a:r>
              <a:rPr lang="en-US" sz="800">
                <a:solidFill>
                  <a:srgbClr val="000000"/>
                </a:solidFill>
                <a:latin typeface="+mj-lt"/>
                <a:cs typeface="Arial"/>
              </a:rPr>
              <a:t> </a:t>
            </a:r>
            <a:r>
              <a:rPr lang="en-US" sz="800"/>
              <a:t>and </a:t>
            </a:r>
            <a:r>
              <a:rPr lang="en-US" sz="800">
                <a:hlinkClick r:id="rId35"/>
              </a:rPr>
              <a:t>Gernot Wagner</a:t>
            </a:r>
            <a:r>
              <a:rPr lang="en-US" sz="800"/>
              <a:t>. </a:t>
            </a:r>
            <a:r>
              <a:rPr lang="en-US" sz="800">
                <a:hlinkClick r:id="rId36"/>
              </a:rPr>
              <a:t>Share with attribution</a:t>
            </a:r>
            <a:r>
              <a:rPr lang="en-US" sz="800"/>
              <a:t>: </a:t>
            </a:r>
            <a:r>
              <a:rPr lang="en-US" sz="800" err="1"/>
              <a:t>Sayn</a:t>
            </a:r>
            <a:r>
              <a:rPr lang="en-US" sz="800"/>
              <a:t>-Wittgenstein </a:t>
            </a:r>
            <a:r>
              <a:rPr lang="en-US" sz="800" i="1"/>
              <a:t>et al., </a:t>
            </a:r>
            <a:r>
              <a:rPr lang="en-US" sz="800"/>
              <a:t>“</a:t>
            </a:r>
            <a:r>
              <a:rPr lang="en-US" sz="800">
                <a:hlinkClick r:id="rId37"/>
              </a:rPr>
              <a:t>Sustainable Proteins</a:t>
            </a:r>
            <a:r>
              <a:rPr lang="en-US" sz="800"/>
              <a:t>” (16 May 2025).</a:t>
            </a:r>
            <a:endParaRPr kumimoji="0" lang="en-US" sz="800" b="0" i="0" u="none" strike="noStrike" kern="1200" cap="none" spc="0" normalizeH="0" baseline="0" noProof="0">
              <a:ln>
                <a:noFill/>
              </a:ln>
              <a:solidFill>
                <a:srgbClr val="000000"/>
              </a:solidFill>
              <a:effectLst/>
              <a:uLnTx/>
              <a:uFillTx/>
              <a:latin typeface="+mj-lt"/>
              <a:ea typeface="+mn-ea"/>
              <a:cs typeface="+mn-cs"/>
            </a:endParaRPr>
          </a:p>
        </p:txBody>
      </p:sp>
      <p:grpSp>
        <p:nvGrpSpPr>
          <p:cNvPr id="11" name="btfpColumnHeaderBox223027">
            <a:extLst>
              <a:ext uri="{FF2B5EF4-FFF2-40B4-BE49-F238E27FC236}">
                <a16:creationId xmlns:a16="http://schemas.microsoft.com/office/drawing/2014/main" id="{47899BD6-BEA8-575D-4827-803DF7E61E15}"/>
              </a:ext>
            </a:extLst>
          </p:cNvPr>
          <p:cNvGrpSpPr/>
          <p:nvPr>
            <p:custDataLst>
              <p:tags r:id="rId4"/>
            </p:custDataLst>
          </p:nvPr>
        </p:nvGrpSpPr>
        <p:grpSpPr>
          <a:xfrm>
            <a:off x="413658" y="1577632"/>
            <a:ext cx="8513167" cy="322081"/>
            <a:chOff x="6366272" y="1266916"/>
            <a:chExt cx="2477492" cy="322081"/>
          </a:xfrm>
        </p:grpSpPr>
        <p:sp>
          <p:nvSpPr>
            <p:cNvPr id="12" name="btfpColumnHeaderBoxText223027">
              <a:extLst>
                <a:ext uri="{FF2B5EF4-FFF2-40B4-BE49-F238E27FC236}">
                  <a16:creationId xmlns:a16="http://schemas.microsoft.com/office/drawing/2014/main" id="{A1F175A8-81F9-8198-6AC6-8575839D1E91}"/>
                </a:ext>
              </a:extLst>
            </p:cNvPr>
            <p:cNvSpPr txBox="1"/>
            <p:nvPr/>
          </p:nvSpPr>
          <p:spPr bwMode="gray">
            <a:xfrm>
              <a:off x="6366272" y="1266916"/>
              <a:ext cx="2477492" cy="318997"/>
            </a:xfrm>
            <a:prstGeom prst="rect">
              <a:avLst/>
            </a:prstGeom>
            <a:noFill/>
          </p:spPr>
          <p:txBody>
            <a:bodyPr vert="horz" wrap="square" lIns="36036" tIns="36036" rIns="36036" bIns="36036" rtlCol="0" anchor="b">
              <a:spAutoFit/>
            </a:bodyPr>
            <a:lstStyle/>
            <a:p>
              <a:r>
                <a:rPr lang="en-US" sz="1600" b="1"/>
                <a:t>Brazilian cattle industry and land-use change 1988-2020</a:t>
              </a:r>
            </a:p>
          </p:txBody>
        </p:sp>
        <p:cxnSp>
          <p:nvCxnSpPr>
            <p:cNvPr id="13" name="btfpColumnHeaderBoxLine223027">
              <a:extLst>
                <a:ext uri="{FF2B5EF4-FFF2-40B4-BE49-F238E27FC236}">
                  <a16:creationId xmlns:a16="http://schemas.microsoft.com/office/drawing/2014/main" id="{84B1B332-6377-5DFE-CCBF-A33DF942BFD3}"/>
                </a:ext>
              </a:extLst>
            </p:cNvPr>
            <p:cNvCxnSpPr/>
            <p:nvPr/>
          </p:nvCxnSpPr>
          <p:spPr bwMode="gray">
            <a:xfrm>
              <a:off x="6366272" y="1588997"/>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aphicFrame>
        <p:nvGraphicFramePr>
          <p:cNvPr id="8" name="Chart 7">
            <a:extLst>
              <a:ext uri="{FF2B5EF4-FFF2-40B4-BE49-F238E27FC236}">
                <a16:creationId xmlns:a16="http://schemas.microsoft.com/office/drawing/2014/main" id="{FB51AA48-2B9B-0C5A-4C76-D64FF692CB9C}"/>
              </a:ext>
            </a:extLst>
          </p:cNvPr>
          <p:cNvGraphicFramePr/>
          <p:nvPr>
            <p:custDataLst>
              <p:tags r:id="rId5"/>
            </p:custDataLst>
          </p:nvPr>
        </p:nvGraphicFramePr>
        <p:xfrm>
          <a:off x="508000" y="2713038"/>
          <a:ext cx="7989888" cy="3068637"/>
        </p:xfrm>
        <a:graphic>
          <a:graphicData uri="http://schemas.openxmlformats.org/drawingml/2006/chart">
            <c:chart xmlns:c="http://schemas.openxmlformats.org/drawingml/2006/chart" xmlns:r="http://schemas.openxmlformats.org/officeDocument/2006/relationships" r:id="rId38"/>
          </a:graphicData>
        </a:graphic>
      </p:graphicFrame>
      <p:sp>
        <p:nvSpPr>
          <p:cNvPr id="342" name="Text Placeholder 10">
            <a:extLst>
              <a:ext uri="{FF2B5EF4-FFF2-40B4-BE49-F238E27FC236}">
                <a16:creationId xmlns:a16="http://schemas.microsoft.com/office/drawing/2014/main" id="{684715E2-1D33-5AC2-D5A7-EE031CD900E1}"/>
              </a:ext>
            </a:extLst>
          </p:cNvPr>
          <p:cNvSpPr txBox="1">
            <a:spLocks/>
          </p:cNvSpPr>
          <p:nvPr>
            <p:custDataLst>
              <p:tags r:id="rId6"/>
            </p:custDataLst>
          </p:nvPr>
        </p:nvSpPr>
        <p:spPr bwMode="gray">
          <a:xfrm>
            <a:off x="609600" y="5092700"/>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CA0E7AC4-1B65-4C96-BDF9-74AE13C3DBA5}" type="datetime'''''''''''''1'''''''''''''''''''''''''''''''''''''''''''">
              <a:rPr lang="en-US" altLang="en-US" sz="1000" smtClean="0">
                <a:effectLst/>
              </a:rPr>
              <a:pPr marL="0" indent="0" algn="r">
                <a:spcBef>
                  <a:spcPct val="0"/>
                </a:spcBef>
                <a:spcAft>
                  <a:spcPct val="0"/>
                </a:spcAft>
                <a:buNone/>
              </a:pPr>
              <a:t>1</a:t>
            </a:fld>
            <a:endParaRPr lang="en-US" sz="1000"/>
          </a:p>
        </p:txBody>
      </p:sp>
      <p:sp>
        <p:nvSpPr>
          <p:cNvPr id="236" name="Text Placeholder 10">
            <a:extLst>
              <a:ext uri="{FF2B5EF4-FFF2-40B4-BE49-F238E27FC236}">
                <a16:creationId xmlns:a16="http://schemas.microsoft.com/office/drawing/2014/main" id="{13CFC81F-6D5F-D28D-A9DA-619E7A6023A7}"/>
              </a:ext>
            </a:extLst>
          </p:cNvPr>
          <p:cNvSpPr txBox="1">
            <a:spLocks/>
          </p:cNvSpPr>
          <p:nvPr>
            <p:custDataLst>
              <p:tags r:id="rId7"/>
            </p:custDataLst>
          </p:nvPr>
        </p:nvSpPr>
        <p:spPr bwMode="gray">
          <a:xfrm>
            <a:off x="609600" y="4856163"/>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5A7E915F-69D4-4610-9DAE-A39839248320}" type="datetime'2'''''''">
              <a:rPr lang="en-US" altLang="en-US" sz="1000" smtClean="0"/>
              <a:pPr marL="0" indent="0" algn="r">
                <a:spcBef>
                  <a:spcPct val="0"/>
                </a:spcBef>
                <a:spcAft>
                  <a:spcPct val="0"/>
                </a:spcAft>
                <a:buNone/>
              </a:pPr>
              <a:t>2</a:t>
            </a:fld>
            <a:endParaRPr lang="en-US" sz="1000"/>
          </a:p>
        </p:txBody>
      </p:sp>
      <p:sp>
        <p:nvSpPr>
          <p:cNvPr id="343" name="Text Placeholder 10">
            <a:extLst>
              <a:ext uri="{FF2B5EF4-FFF2-40B4-BE49-F238E27FC236}">
                <a16:creationId xmlns:a16="http://schemas.microsoft.com/office/drawing/2014/main" id="{DA3D8F83-4EEF-96E3-EA24-39705A284139}"/>
              </a:ext>
            </a:extLst>
          </p:cNvPr>
          <p:cNvSpPr txBox="1">
            <a:spLocks/>
          </p:cNvSpPr>
          <p:nvPr>
            <p:custDataLst>
              <p:tags r:id="rId8"/>
            </p:custDataLst>
          </p:nvPr>
        </p:nvSpPr>
        <p:spPr bwMode="gray">
          <a:xfrm>
            <a:off x="609600" y="4618038"/>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637D71FD-1B65-468C-BC3E-1A60C885A26D}" type="datetime'''''''''''''3'''''''''''''''''''''''''''''''''''''''''''">
              <a:rPr lang="en-US" altLang="en-US" sz="1000" smtClean="0">
                <a:effectLst/>
              </a:rPr>
              <a:pPr marL="0" indent="0" algn="r">
                <a:spcBef>
                  <a:spcPct val="0"/>
                </a:spcBef>
                <a:spcAft>
                  <a:spcPct val="0"/>
                </a:spcAft>
                <a:buNone/>
              </a:pPr>
              <a:t>3</a:t>
            </a:fld>
            <a:endParaRPr lang="en-US" sz="1000"/>
          </a:p>
        </p:txBody>
      </p:sp>
      <p:sp>
        <p:nvSpPr>
          <p:cNvPr id="237" name="Text Placeholder 10">
            <a:extLst>
              <a:ext uri="{FF2B5EF4-FFF2-40B4-BE49-F238E27FC236}">
                <a16:creationId xmlns:a16="http://schemas.microsoft.com/office/drawing/2014/main" id="{5207401D-7F4D-3ADD-F6F4-8A0F8C02E4C7}"/>
              </a:ext>
            </a:extLst>
          </p:cNvPr>
          <p:cNvSpPr txBox="1">
            <a:spLocks/>
          </p:cNvSpPr>
          <p:nvPr>
            <p:custDataLst>
              <p:tags r:id="rId9"/>
            </p:custDataLst>
          </p:nvPr>
        </p:nvSpPr>
        <p:spPr bwMode="gray">
          <a:xfrm>
            <a:off x="609600" y="4381500"/>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186BC2B4-BF93-42D0-A20F-D4B2DE3D77FE}" type="datetime'''''''''''''''''''''''''''''''''''''''''4'''">
              <a:rPr lang="en-US" altLang="en-US" sz="1000" smtClean="0"/>
              <a:pPr marL="0" indent="0" algn="r">
                <a:spcBef>
                  <a:spcPct val="0"/>
                </a:spcBef>
                <a:spcAft>
                  <a:spcPct val="0"/>
                </a:spcAft>
                <a:buNone/>
              </a:pPr>
              <a:t>4</a:t>
            </a:fld>
            <a:endParaRPr lang="en-US" sz="1000"/>
          </a:p>
        </p:txBody>
      </p:sp>
      <p:sp>
        <p:nvSpPr>
          <p:cNvPr id="344" name="Text Placeholder 10">
            <a:extLst>
              <a:ext uri="{FF2B5EF4-FFF2-40B4-BE49-F238E27FC236}">
                <a16:creationId xmlns:a16="http://schemas.microsoft.com/office/drawing/2014/main" id="{6DDA595C-C922-3D08-B770-85E82DC6A8E1}"/>
              </a:ext>
            </a:extLst>
          </p:cNvPr>
          <p:cNvSpPr txBox="1">
            <a:spLocks/>
          </p:cNvSpPr>
          <p:nvPr>
            <p:custDataLst>
              <p:tags r:id="rId10"/>
            </p:custDataLst>
          </p:nvPr>
        </p:nvSpPr>
        <p:spPr bwMode="gray">
          <a:xfrm>
            <a:off x="609600" y="4143375"/>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E6B8C2C2-984D-4105-93B2-7A91189E7F43}" type="datetime'''''''''''''''''''''''''''''5'''''''''''''''''''''''">
              <a:rPr lang="en-US" altLang="en-US" sz="1000" smtClean="0">
                <a:effectLst/>
              </a:rPr>
              <a:pPr marL="0" indent="0" algn="r">
                <a:spcBef>
                  <a:spcPct val="0"/>
                </a:spcBef>
                <a:spcAft>
                  <a:spcPct val="0"/>
                </a:spcAft>
                <a:buNone/>
              </a:pPr>
              <a:t>5</a:t>
            </a:fld>
            <a:endParaRPr lang="en-US" sz="1000"/>
          </a:p>
        </p:txBody>
      </p:sp>
      <p:sp>
        <p:nvSpPr>
          <p:cNvPr id="250" name="Text Placeholder 10">
            <a:extLst>
              <a:ext uri="{FF2B5EF4-FFF2-40B4-BE49-F238E27FC236}">
                <a16:creationId xmlns:a16="http://schemas.microsoft.com/office/drawing/2014/main" id="{8EF0BC1A-59D5-7CC9-B238-8EB35C137A86}"/>
              </a:ext>
            </a:extLst>
          </p:cNvPr>
          <p:cNvSpPr txBox="1">
            <a:spLocks/>
          </p:cNvSpPr>
          <p:nvPr>
            <p:custDataLst>
              <p:tags r:id="rId11"/>
            </p:custDataLst>
          </p:nvPr>
        </p:nvSpPr>
        <p:spPr bwMode="gray">
          <a:xfrm>
            <a:off x="609600" y="3906838"/>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964DB555-EF0B-48B3-B331-8A3C944548F0}" type="datetime'''''''''''''''''''''''''''''''''''''''6'''''''''''''">
              <a:rPr lang="en-US" altLang="en-US" sz="1000" smtClean="0"/>
              <a:pPr marL="0" indent="0" algn="r">
                <a:spcBef>
                  <a:spcPct val="0"/>
                </a:spcBef>
                <a:spcAft>
                  <a:spcPct val="0"/>
                </a:spcAft>
                <a:buNone/>
              </a:pPr>
              <a:t>6</a:t>
            </a:fld>
            <a:endParaRPr lang="en-US" sz="1000"/>
          </a:p>
        </p:txBody>
      </p:sp>
      <p:sp>
        <p:nvSpPr>
          <p:cNvPr id="345" name="Text Placeholder 10">
            <a:extLst>
              <a:ext uri="{FF2B5EF4-FFF2-40B4-BE49-F238E27FC236}">
                <a16:creationId xmlns:a16="http://schemas.microsoft.com/office/drawing/2014/main" id="{83C452CC-51DE-03B8-FEB3-5BF322C4856C}"/>
              </a:ext>
            </a:extLst>
          </p:cNvPr>
          <p:cNvSpPr txBox="1">
            <a:spLocks/>
          </p:cNvSpPr>
          <p:nvPr>
            <p:custDataLst>
              <p:tags r:id="rId12"/>
            </p:custDataLst>
          </p:nvPr>
        </p:nvSpPr>
        <p:spPr bwMode="gray">
          <a:xfrm>
            <a:off x="609600" y="3668713"/>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016CE026-3EB4-4B66-B138-996B715225F1}" type="datetime'''''''''7'''''''''''''''''''''''''''''''">
              <a:rPr lang="en-US" altLang="en-US" sz="1000" smtClean="0">
                <a:effectLst/>
              </a:rPr>
              <a:pPr marL="0" indent="0" algn="r">
                <a:spcBef>
                  <a:spcPct val="0"/>
                </a:spcBef>
                <a:spcAft>
                  <a:spcPct val="0"/>
                </a:spcAft>
                <a:buNone/>
              </a:pPr>
              <a:t>7</a:t>
            </a:fld>
            <a:endParaRPr lang="en-US" sz="1000"/>
          </a:p>
        </p:txBody>
      </p:sp>
      <p:sp>
        <p:nvSpPr>
          <p:cNvPr id="239" name="Text Placeholder 10">
            <a:extLst>
              <a:ext uri="{FF2B5EF4-FFF2-40B4-BE49-F238E27FC236}">
                <a16:creationId xmlns:a16="http://schemas.microsoft.com/office/drawing/2014/main" id="{20B6E192-B1F1-8A27-BE8E-07123AED19A9}"/>
              </a:ext>
            </a:extLst>
          </p:cNvPr>
          <p:cNvSpPr txBox="1">
            <a:spLocks/>
          </p:cNvSpPr>
          <p:nvPr>
            <p:custDataLst>
              <p:tags r:id="rId13"/>
            </p:custDataLst>
          </p:nvPr>
        </p:nvSpPr>
        <p:spPr bwMode="gray">
          <a:xfrm>
            <a:off x="609600" y="3432175"/>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6BE23872-0518-4042-96ED-27635AF792D4}" type="datetime'''''''''''''''''''''''''''''''''''''''''''''''''''''''''8'">
              <a:rPr lang="en-US" altLang="en-US" sz="1000" smtClean="0"/>
              <a:pPr marL="0" indent="0" algn="r">
                <a:spcBef>
                  <a:spcPct val="0"/>
                </a:spcBef>
                <a:spcAft>
                  <a:spcPct val="0"/>
                </a:spcAft>
                <a:buNone/>
              </a:pPr>
              <a:t>8</a:t>
            </a:fld>
            <a:endParaRPr lang="en-US" sz="1000"/>
          </a:p>
        </p:txBody>
      </p:sp>
      <p:sp>
        <p:nvSpPr>
          <p:cNvPr id="346" name="Text Placeholder 10">
            <a:extLst>
              <a:ext uri="{FF2B5EF4-FFF2-40B4-BE49-F238E27FC236}">
                <a16:creationId xmlns:a16="http://schemas.microsoft.com/office/drawing/2014/main" id="{11CAC635-B4A8-2369-66E2-5EB290D39FF3}"/>
              </a:ext>
            </a:extLst>
          </p:cNvPr>
          <p:cNvSpPr txBox="1">
            <a:spLocks/>
          </p:cNvSpPr>
          <p:nvPr>
            <p:custDataLst>
              <p:tags r:id="rId14"/>
            </p:custDataLst>
          </p:nvPr>
        </p:nvSpPr>
        <p:spPr bwMode="gray">
          <a:xfrm>
            <a:off x="609600" y="3194050"/>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D21D94CE-67BC-43F4-90CE-F94E5FDB6B45}" type="datetime'''''''''''''''''''''''''''''''''9'''''''''''''">
              <a:rPr lang="en-US" altLang="en-US" sz="1000" smtClean="0">
                <a:effectLst/>
              </a:rPr>
              <a:pPr marL="0" indent="0" algn="r">
                <a:spcBef>
                  <a:spcPct val="0"/>
                </a:spcBef>
                <a:spcAft>
                  <a:spcPct val="0"/>
                </a:spcAft>
                <a:buNone/>
              </a:pPr>
              <a:t>9</a:t>
            </a:fld>
            <a:endParaRPr lang="en-US" sz="1000"/>
          </a:p>
        </p:txBody>
      </p:sp>
      <p:sp>
        <p:nvSpPr>
          <p:cNvPr id="235" name="Text Placeholder 10">
            <a:extLst>
              <a:ext uri="{FF2B5EF4-FFF2-40B4-BE49-F238E27FC236}">
                <a16:creationId xmlns:a16="http://schemas.microsoft.com/office/drawing/2014/main" id="{77CF6045-C6BE-A0D3-7FA3-7A785D82F855}"/>
              </a:ext>
            </a:extLst>
          </p:cNvPr>
          <p:cNvSpPr txBox="1">
            <a:spLocks/>
          </p:cNvSpPr>
          <p:nvPr>
            <p:custDataLst>
              <p:tags r:id="rId15"/>
            </p:custDataLst>
          </p:nvPr>
        </p:nvSpPr>
        <p:spPr bwMode="gray">
          <a:xfrm>
            <a:off x="609600" y="5330825"/>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A804E822-F18D-46C3-AD44-DC4CF6889B62}" type="datetime'''''''0'''''''''''''''''''''''''''''''''''''''">
              <a:rPr lang="en-US" altLang="en-US" sz="1000" smtClean="0"/>
              <a:pPr marL="0" indent="0" algn="r">
                <a:spcBef>
                  <a:spcPct val="0"/>
                </a:spcBef>
                <a:spcAft>
                  <a:spcPct val="0"/>
                </a:spcAft>
                <a:buNone/>
              </a:pPr>
              <a:t>0</a:t>
            </a:fld>
            <a:endParaRPr lang="en-US" sz="1000"/>
          </a:p>
        </p:txBody>
      </p:sp>
      <p:sp>
        <p:nvSpPr>
          <p:cNvPr id="347" name="Text Placeholder 10">
            <a:extLst>
              <a:ext uri="{FF2B5EF4-FFF2-40B4-BE49-F238E27FC236}">
                <a16:creationId xmlns:a16="http://schemas.microsoft.com/office/drawing/2014/main" id="{AF753356-A372-8AEB-42F9-8F3577967F84}"/>
              </a:ext>
            </a:extLst>
          </p:cNvPr>
          <p:cNvSpPr txBox="1">
            <a:spLocks/>
          </p:cNvSpPr>
          <p:nvPr>
            <p:custDataLst>
              <p:tags r:id="rId16"/>
            </p:custDataLst>
          </p:nvPr>
        </p:nvSpPr>
        <p:spPr bwMode="gray">
          <a:xfrm>
            <a:off x="538163" y="2719388"/>
            <a:ext cx="1412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D784F498-4A5A-4C4B-AE06-142308B4AE58}" type="datetime'''''''1''''''''''''''''1'''''''''''''''''''''''''''''''''''">
              <a:rPr lang="en-US" altLang="en-US" sz="1000" smtClean="0">
                <a:effectLst/>
              </a:rPr>
              <a:pPr marL="0" indent="0" algn="r">
                <a:spcBef>
                  <a:spcPct val="0"/>
                </a:spcBef>
                <a:spcAft>
                  <a:spcPct val="0"/>
                </a:spcAft>
                <a:buNone/>
              </a:pPr>
              <a:t>11</a:t>
            </a:fld>
            <a:endParaRPr lang="en-US" sz="1000"/>
          </a:p>
        </p:txBody>
      </p:sp>
      <p:sp>
        <p:nvSpPr>
          <p:cNvPr id="243" name="Text Placeholder 10">
            <a:extLst>
              <a:ext uri="{FF2B5EF4-FFF2-40B4-BE49-F238E27FC236}">
                <a16:creationId xmlns:a16="http://schemas.microsoft.com/office/drawing/2014/main" id="{35C547F1-D15D-4600-D362-7DDFA61EAD92}"/>
              </a:ext>
            </a:extLst>
          </p:cNvPr>
          <p:cNvSpPr txBox="1">
            <a:spLocks/>
          </p:cNvSpPr>
          <p:nvPr>
            <p:custDataLst>
              <p:tags r:id="rId17"/>
            </p:custDataLst>
          </p:nvPr>
        </p:nvSpPr>
        <p:spPr bwMode="gray">
          <a:xfrm>
            <a:off x="8326438" y="5330825"/>
            <a:ext cx="1746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691EDF1E-503A-4FC1-B7B0-501DE1850ADE}" type="datetime'''''0'''',''''''''''''''''''''''''''''0'''''''">
              <a:rPr lang="en-US" altLang="en-US" sz="1000" smtClean="0"/>
              <a:pPr marL="0" indent="0">
                <a:spcBef>
                  <a:spcPct val="0"/>
                </a:spcBef>
                <a:spcAft>
                  <a:spcPct val="0"/>
                </a:spcAft>
                <a:buNone/>
              </a:pPr>
              <a:t>0,0</a:t>
            </a:fld>
            <a:endParaRPr lang="en-US" sz="1000"/>
          </a:p>
        </p:txBody>
      </p:sp>
      <p:sp>
        <p:nvSpPr>
          <p:cNvPr id="244" name="Text Placeholder 10">
            <a:extLst>
              <a:ext uri="{FF2B5EF4-FFF2-40B4-BE49-F238E27FC236}">
                <a16:creationId xmlns:a16="http://schemas.microsoft.com/office/drawing/2014/main" id="{8472B89E-9108-3098-15A8-C0D9BF390381}"/>
              </a:ext>
            </a:extLst>
          </p:cNvPr>
          <p:cNvSpPr txBox="1">
            <a:spLocks/>
          </p:cNvSpPr>
          <p:nvPr>
            <p:custDataLst>
              <p:tags r:id="rId18"/>
            </p:custDataLst>
          </p:nvPr>
        </p:nvSpPr>
        <p:spPr bwMode="gray">
          <a:xfrm>
            <a:off x="8326438" y="4895850"/>
            <a:ext cx="1746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A8D74A95-FACA-4C8B-990C-92260239B5E3}" type="datetime'''''''0'''''''',''''''''5'''''''''">
              <a:rPr lang="en-US" altLang="en-US" sz="1000" smtClean="0"/>
              <a:pPr marL="0" indent="0">
                <a:spcBef>
                  <a:spcPct val="0"/>
                </a:spcBef>
                <a:spcAft>
                  <a:spcPct val="0"/>
                </a:spcAft>
                <a:buNone/>
              </a:pPr>
              <a:t>0,5</a:t>
            </a:fld>
            <a:endParaRPr lang="en-US" sz="1000"/>
          </a:p>
        </p:txBody>
      </p:sp>
      <p:sp>
        <p:nvSpPr>
          <p:cNvPr id="245" name="Text Placeholder 10">
            <a:extLst>
              <a:ext uri="{FF2B5EF4-FFF2-40B4-BE49-F238E27FC236}">
                <a16:creationId xmlns:a16="http://schemas.microsoft.com/office/drawing/2014/main" id="{B2E6FA70-B963-6DE8-45B9-AD9788DF027C}"/>
              </a:ext>
            </a:extLst>
          </p:cNvPr>
          <p:cNvSpPr txBox="1">
            <a:spLocks/>
          </p:cNvSpPr>
          <p:nvPr>
            <p:custDataLst>
              <p:tags r:id="rId19"/>
            </p:custDataLst>
          </p:nvPr>
        </p:nvSpPr>
        <p:spPr bwMode="gray">
          <a:xfrm>
            <a:off x="8326438" y="4460875"/>
            <a:ext cx="1746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AC4F6A57-4C33-4838-BE17-07733C0B03B6}" type="datetime'''1'''''',''''''''''''''''''''''''''''''''0'''''''''''''''''">
              <a:rPr lang="en-US" altLang="en-US" sz="1000" smtClean="0"/>
              <a:pPr marL="0" indent="0">
                <a:spcBef>
                  <a:spcPct val="0"/>
                </a:spcBef>
                <a:spcAft>
                  <a:spcPct val="0"/>
                </a:spcAft>
                <a:buNone/>
              </a:pPr>
              <a:t>1,0</a:t>
            </a:fld>
            <a:endParaRPr lang="en-US" sz="1000"/>
          </a:p>
        </p:txBody>
      </p:sp>
      <p:sp>
        <p:nvSpPr>
          <p:cNvPr id="246" name="Text Placeholder 10">
            <a:extLst>
              <a:ext uri="{FF2B5EF4-FFF2-40B4-BE49-F238E27FC236}">
                <a16:creationId xmlns:a16="http://schemas.microsoft.com/office/drawing/2014/main" id="{978A2916-C7C5-0756-AB0C-A505D1383F70}"/>
              </a:ext>
            </a:extLst>
          </p:cNvPr>
          <p:cNvSpPr txBox="1">
            <a:spLocks/>
          </p:cNvSpPr>
          <p:nvPr>
            <p:custDataLst>
              <p:tags r:id="rId20"/>
            </p:custDataLst>
          </p:nvPr>
        </p:nvSpPr>
        <p:spPr bwMode="gray">
          <a:xfrm>
            <a:off x="8326438" y="4025900"/>
            <a:ext cx="1746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704B6C93-4CA3-495F-9D57-B504A121510D}" type="datetime'1'''''''''''''''''''''''''',''''''''''''''''''''''''''''''5'''">
              <a:rPr lang="en-US" altLang="en-US" sz="1000" smtClean="0"/>
              <a:pPr marL="0" indent="0">
                <a:spcBef>
                  <a:spcPct val="0"/>
                </a:spcBef>
                <a:spcAft>
                  <a:spcPct val="0"/>
                </a:spcAft>
                <a:buNone/>
              </a:pPr>
              <a:t>1,5</a:t>
            </a:fld>
            <a:endParaRPr lang="en-US" sz="1000"/>
          </a:p>
        </p:txBody>
      </p:sp>
      <p:sp>
        <p:nvSpPr>
          <p:cNvPr id="247" name="Text Placeholder 10">
            <a:extLst>
              <a:ext uri="{FF2B5EF4-FFF2-40B4-BE49-F238E27FC236}">
                <a16:creationId xmlns:a16="http://schemas.microsoft.com/office/drawing/2014/main" id="{F6BD2AD2-AA89-FC21-DD81-E76D518C2027}"/>
              </a:ext>
            </a:extLst>
          </p:cNvPr>
          <p:cNvSpPr txBox="1">
            <a:spLocks/>
          </p:cNvSpPr>
          <p:nvPr>
            <p:custDataLst>
              <p:tags r:id="rId21"/>
            </p:custDataLst>
          </p:nvPr>
        </p:nvSpPr>
        <p:spPr bwMode="gray">
          <a:xfrm>
            <a:off x="8326438" y="3589338"/>
            <a:ext cx="1746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12E3C7EA-A2D2-40BC-908D-D1DE7116B96F}" type="datetime'''''2'''''''''''''',''''''''''''''0'''''''''''''''''''">
              <a:rPr lang="en-US" altLang="en-US" sz="1000" smtClean="0"/>
              <a:pPr marL="0" indent="0">
                <a:spcBef>
                  <a:spcPct val="0"/>
                </a:spcBef>
                <a:spcAft>
                  <a:spcPct val="0"/>
                </a:spcAft>
                <a:buNone/>
              </a:pPr>
              <a:t>2,0</a:t>
            </a:fld>
            <a:endParaRPr lang="en-US" sz="1000"/>
          </a:p>
        </p:txBody>
      </p:sp>
      <p:sp>
        <p:nvSpPr>
          <p:cNvPr id="248" name="Text Placeholder 10">
            <a:extLst>
              <a:ext uri="{FF2B5EF4-FFF2-40B4-BE49-F238E27FC236}">
                <a16:creationId xmlns:a16="http://schemas.microsoft.com/office/drawing/2014/main" id="{59BC0282-5679-B184-81AD-56D59F8969D4}"/>
              </a:ext>
            </a:extLst>
          </p:cNvPr>
          <p:cNvSpPr txBox="1">
            <a:spLocks/>
          </p:cNvSpPr>
          <p:nvPr>
            <p:custDataLst>
              <p:tags r:id="rId22"/>
            </p:custDataLst>
          </p:nvPr>
        </p:nvSpPr>
        <p:spPr bwMode="gray">
          <a:xfrm>
            <a:off x="8326438" y="3154363"/>
            <a:ext cx="1746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0F480C87-2592-45ED-97B6-062F58E7D47C}" type="datetime'''''2'''''''''''''''',5'''''''''''''''''">
              <a:rPr lang="en-US" altLang="en-US" sz="1000" smtClean="0"/>
              <a:pPr marL="0" indent="0">
                <a:spcBef>
                  <a:spcPct val="0"/>
                </a:spcBef>
                <a:spcAft>
                  <a:spcPct val="0"/>
                </a:spcAft>
                <a:buNone/>
              </a:pPr>
              <a:t>2,5</a:t>
            </a:fld>
            <a:endParaRPr lang="en-US" sz="1000"/>
          </a:p>
        </p:txBody>
      </p:sp>
      <p:sp>
        <p:nvSpPr>
          <p:cNvPr id="249" name="Text Placeholder 10">
            <a:extLst>
              <a:ext uri="{FF2B5EF4-FFF2-40B4-BE49-F238E27FC236}">
                <a16:creationId xmlns:a16="http://schemas.microsoft.com/office/drawing/2014/main" id="{ADC0DB8F-873A-15D7-CF05-C70E285A1C22}"/>
              </a:ext>
            </a:extLst>
          </p:cNvPr>
          <p:cNvSpPr txBox="1">
            <a:spLocks/>
          </p:cNvSpPr>
          <p:nvPr>
            <p:custDataLst>
              <p:tags r:id="rId23"/>
            </p:custDataLst>
          </p:nvPr>
        </p:nvSpPr>
        <p:spPr bwMode="gray">
          <a:xfrm>
            <a:off x="8326438" y="2719388"/>
            <a:ext cx="1746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6CA5EC41-A1A0-40C1-85F6-5BA2AA54F6A1}" type="datetime'''''''''''''''''''''''3'''',''''''0'''''''''''''''''''''">
              <a:rPr lang="en-US" altLang="en-US" sz="1000" smtClean="0"/>
              <a:pPr marL="0" indent="0">
                <a:spcBef>
                  <a:spcPct val="0"/>
                </a:spcBef>
                <a:spcAft>
                  <a:spcPct val="0"/>
                </a:spcAft>
                <a:buNone/>
              </a:pPr>
              <a:t>3,0</a:t>
            </a:fld>
            <a:endParaRPr lang="en-US" sz="1000"/>
          </a:p>
        </p:txBody>
      </p:sp>
      <p:sp>
        <p:nvSpPr>
          <p:cNvPr id="241" name="Text Placeholder 10">
            <a:extLst>
              <a:ext uri="{FF2B5EF4-FFF2-40B4-BE49-F238E27FC236}">
                <a16:creationId xmlns:a16="http://schemas.microsoft.com/office/drawing/2014/main" id="{99AD6A2E-C04E-24F6-BB7B-4BA50710C7F1}"/>
              </a:ext>
            </a:extLst>
          </p:cNvPr>
          <p:cNvSpPr txBox="1">
            <a:spLocks/>
          </p:cNvSpPr>
          <p:nvPr>
            <p:custDataLst>
              <p:tags r:id="rId24"/>
            </p:custDataLst>
          </p:nvPr>
        </p:nvSpPr>
        <p:spPr bwMode="gray">
          <a:xfrm>
            <a:off x="538163" y="2957513"/>
            <a:ext cx="1412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35EE1A59-5109-4602-8CEE-9BC427104FA7}" type="datetime'''''''''1''''''''''''''''''''0'''''''''''">
              <a:rPr lang="en-US" altLang="en-US" sz="1000" smtClean="0"/>
              <a:pPr marL="0" indent="0" algn="r">
                <a:spcBef>
                  <a:spcPct val="0"/>
                </a:spcBef>
                <a:spcAft>
                  <a:spcPct val="0"/>
                </a:spcAft>
                <a:buNone/>
              </a:pPr>
              <a:t>10</a:t>
            </a:fld>
            <a:endParaRPr lang="en-US" sz="1000"/>
          </a:p>
        </p:txBody>
      </p:sp>
      <p:cxnSp>
        <p:nvCxnSpPr>
          <p:cNvPr id="251" name="Straight Connector 250">
            <a:extLst>
              <a:ext uri="{FF2B5EF4-FFF2-40B4-BE49-F238E27FC236}">
                <a16:creationId xmlns:a16="http://schemas.microsoft.com/office/drawing/2014/main" id="{B2936848-7CE3-4A77-96F5-A100B0C77DBF}"/>
              </a:ext>
            </a:extLst>
          </p:cNvPr>
          <p:cNvCxnSpPr/>
          <p:nvPr>
            <p:custDataLst>
              <p:tags r:id="rId25"/>
            </p:custDataLst>
          </p:nvPr>
        </p:nvCxnSpPr>
        <p:spPr bwMode="gray">
          <a:xfrm>
            <a:off x="5538788" y="2105025"/>
            <a:ext cx="231775" cy="0"/>
          </a:xfrm>
          <a:prstGeom prst="line">
            <a:avLst/>
          </a:prstGeom>
          <a:ln w="19050" cap="rnd" cmpd="sng" algn="ctr">
            <a:solidFill>
              <a:schemeClr val="accent3"/>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52" name="Straight Connector 251">
            <a:extLst>
              <a:ext uri="{FF2B5EF4-FFF2-40B4-BE49-F238E27FC236}">
                <a16:creationId xmlns:a16="http://schemas.microsoft.com/office/drawing/2014/main" id="{76875BED-2540-2F81-E87C-22546B6A493B}"/>
              </a:ext>
            </a:extLst>
          </p:cNvPr>
          <p:cNvCxnSpPr/>
          <p:nvPr>
            <p:custDataLst>
              <p:tags r:id="rId26"/>
            </p:custDataLst>
          </p:nvPr>
        </p:nvCxnSpPr>
        <p:spPr bwMode="gray">
          <a:xfrm>
            <a:off x="5538788" y="2368550"/>
            <a:ext cx="231775" cy="0"/>
          </a:xfrm>
          <a:prstGeom prst="line">
            <a:avLst/>
          </a:prstGeom>
          <a:ln w="19050" cap="rnd" cmpd="sng" algn="ctr">
            <a:solidFill>
              <a:schemeClr val="accent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253" name="Text Placeholder 10">
            <a:extLst>
              <a:ext uri="{FF2B5EF4-FFF2-40B4-BE49-F238E27FC236}">
                <a16:creationId xmlns:a16="http://schemas.microsoft.com/office/drawing/2014/main" id="{5A956539-79EE-94F4-0C56-F0CB6A7D5E55}"/>
              </a:ext>
            </a:extLst>
          </p:cNvPr>
          <p:cNvSpPr txBox="1">
            <a:spLocks/>
          </p:cNvSpPr>
          <p:nvPr>
            <p:custDataLst>
              <p:tags r:id="rId27"/>
            </p:custDataLst>
          </p:nvPr>
        </p:nvSpPr>
        <p:spPr bwMode="auto">
          <a:xfrm>
            <a:off x="5830888" y="2006600"/>
            <a:ext cx="18621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7FABC45A-C2F8-4B6D-BBA2-A028B16C86CF}" type="datetime'Am''''a''''zo''ni''a ''''de''''''for''e''''stat''''i''o''n'">
              <a:rPr lang="en-US" altLang="en-US" sz="1400" smtClean="0"/>
              <a:pPr marL="0" indent="0">
                <a:spcBef>
                  <a:spcPct val="0"/>
                </a:spcBef>
                <a:spcAft>
                  <a:spcPct val="0"/>
                </a:spcAft>
                <a:buNone/>
              </a:pPr>
              <a:t>Amazonia deforestation</a:t>
            </a:fld>
            <a:endParaRPr lang="en-US" sz="1400"/>
          </a:p>
        </p:txBody>
      </p:sp>
      <p:sp>
        <p:nvSpPr>
          <p:cNvPr id="254" name="Text Placeholder 10">
            <a:extLst>
              <a:ext uri="{FF2B5EF4-FFF2-40B4-BE49-F238E27FC236}">
                <a16:creationId xmlns:a16="http://schemas.microsoft.com/office/drawing/2014/main" id="{05D15197-6ED4-5156-7209-CF8F3E694787}"/>
              </a:ext>
            </a:extLst>
          </p:cNvPr>
          <p:cNvSpPr txBox="1">
            <a:spLocks/>
          </p:cNvSpPr>
          <p:nvPr>
            <p:custDataLst>
              <p:tags r:id="rId28"/>
            </p:custDataLst>
          </p:nvPr>
        </p:nvSpPr>
        <p:spPr bwMode="auto">
          <a:xfrm>
            <a:off x="5830888" y="2270125"/>
            <a:ext cx="179387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E6CEDE5F-6F1A-4B8A-AED4-AE43F6A07905}" type="datetime'B''raz''''il cat''''''''t''''''le p''''rod''u''ct''''ion'">
              <a:rPr lang="en-US" altLang="en-US" sz="1400" smtClean="0"/>
              <a:pPr marL="0" indent="0">
                <a:spcBef>
                  <a:spcPct val="0"/>
                </a:spcBef>
                <a:spcAft>
                  <a:spcPct val="0"/>
                </a:spcAft>
                <a:buNone/>
              </a:pPr>
              <a:t>Brazil cattle production</a:t>
            </a:fld>
            <a:endParaRPr lang="en-US" sz="1400"/>
          </a:p>
        </p:txBody>
      </p:sp>
      <p:sp>
        <p:nvSpPr>
          <p:cNvPr id="270" name="TextBox 269">
            <a:extLst>
              <a:ext uri="{FF2B5EF4-FFF2-40B4-BE49-F238E27FC236}">
                <a16:creationId xmlns:a16="http://schemas.microsoft.com/office/drawing/2014/main" id="{11942224-FFB5-C534-A0A7-C2CDBC85BF5E}"/>
              </a:ext>
            </a:extLst>
          </p:cNvPr>
          <p:cNvSpPr txBox="1"/>
          <p:nvPr/>
        </p:nvSpPr>
        <p:spPr bwMode="gray">
          <a:xfrm>
            <a:off x="363538" y="2092325"/>
            <a:ext cx="814894" cy="472813"/>
          </a:xfrm>
          <a:prstGeom prst="rect">
            <a:avLst/>
          </a:prstGeom>
          <a:noFill/>
        </p:spPr>
        <p:txBody>
          <a:bodyPr wrap="none" lIns="36000" tIns="36000" rIns="36000" bIns="36000" rtlCol="0">
            <a:spAutoFit/>
          </a:bodyPr>
          <a:lstStyle/>
          <a:p>
            <a:pPr marL="0" indent="0">
              <a:spcBef>
                <a:spcPts val="0"/>
              </a:spcBef>
              <a:buNone/>
            </a:pPr>
            <a:r>
              <a:rPr lang="en-US" sz="1200" i="1"/>
              <a:t>Cattle </a:t>
            </a:r>
          </a:p>
          <a:p>
            <a:pPr marL="0" indent="0">
              <a:spcBef>
                <a:spcPts val="0"/>
              </a:spcBef>
              <a:buNone/>
            </a:pPr>
            <a:r>
              <a:rPr lang="en-US" sz="1200" i="1"/>
              <a:t>Prod. (Mt</a:t>
            </a:r>
            <a:r>
              <a:rPr lang="en-US" sz="1400"/>
              <a:t>) </a:t>
            </a:r>
          </a:p>
        </p:txBody>
      </p:sp>
      <p:sp>
        <p:nvSpPr>
          <p:cNvPr id="271" name="TextBox 270">
            <a:extLst>
              <a:ext uri="{FF2B5EF4-FFF2-40B4-BE49-F238E27FC236}">
                <a16:creationId xmlns:a16="http://schemas.microsoft.com/office/drawing/2014/main" id="{5F08926E-E2EF-0EFD-5A1A-B1CEF5D110B2}"/>
              </a:ext>
            </a:extLst>
          </p:cNvPr>
          <p:cNvSpPr txBox="1"/>
          <p:nvPr/>
        </p:nvSpPr>
        <p:spPr bwMode="gray">
          <a:xfrm>
            <a:off x="8075613" y="2081213"/>
            <a:ext cx="984250" cy="473075"/>
          </a:xfrm>
          <a:prstGeom prst="rect">
            <a:avLst/>
          </a:prstGeom>
          <a:noFill/>
        </p:spPr>
        <p:txBody>
          <a:bodyPr wrap="none" lIns="36000" tIns="36000" rIns="36000" bIns="36000" rtlCol="0">
            <a:spAutoFit/>
          </a:bodyPr>
          <a:lstStyle/>
          <a:p>
            <a:pPr marL="0" indent="0">
              <a:spcBef>
                <a:spcPts val="0"/>
              </a:spcBef>
              <a:buNone/>
            </a:pPr>
            <a:r>
              <a:rPr lang="en-US" sz="1200" i="1"/>
              <a:t>Deforestation</a:t>
            </a:r>
          </a:p>
          <a:p>
            <a:pPr marL="0" indent="0">
              <a:spcBef>
                <a:spcPts val="0"/>
              </a:spcBef>
              <a:buNone/>
            </a:pPr>
            <a:r>
              <a:rPr lang="en-US" sz="1200" i="1"/>
              <a:t>(Mha</a:t>
            </a:r>
            <a:r>
              <a:rPr lang="en-US" sz="1400"/>
              <a:t>) </a:t>
            </a:r>
          </a:p>
        </p:txBody>
      </p:sp>
      <p:sp>
        <p:nvSpPr>
          <p:cNvPr id="322" name="Rectangle 321">
            <a:extLst>
              <a:ext uri="{FF2B5EF4-FFF2-40B4-BE49-F238E27FC236}">
                <a16:creationId xmlns:a16="http://schemas.microsoft.com/office/drawing/2014/main" id="{C3B3D039-2067-CE04-C917-D288171D4C26}"/>
              </a:ext>
            </a:extLst>
          </p:cNvPr>
          <p:cNvSpPr/>
          <p:nvPr/>
        </p:nvSpPr>
        <p:spPr bwMode="gray">
          <a:xfrm>
            <a:off x="6650824" y="2732357"/>
            <a:ext cx="1544052" cy="2666780"/>
          </a:xfrm>
          <a:prstGeom prst="rect">
            <a:avLst/>
          </a:prstGeom>
          <a:solidFill>
            <a:srgbClr val="4C6A9C">
              <a:alpha val="17255"/>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55" name="TextBox 354">
            <a:extLst>
              <a:ext uri="{FF2B5EF4-FFF2-40B4-BE49-F238E27FC236}">
                <a16:creationId xmlns:a16="http://schemas.microsoft.com/office/drawing/2014/main" id="{F9F8CDFB-DC3B-EDAF-2CA8-C8F34D02C9DB}"/>
              </a:ext>
            </a:extLst>
          </p:cNvPr>
          <p:cNvSpPr txBox="1"/>
          <p:nvPr/>
        </p:nvSpPr>
        <p:spPr bwMode="gray">
          <a:xfrm>
            <a:off x="9529613" y="1554480"/>
            <a:ext cx="2298850" cy="4255011"/>
          </a:xfrm>
          <a:prstGeom prst="rect">
            <a:avLst/>
          </a:prstGeom>
          <a:solidFill>
            <a:srgbClr val="E3E8EE"/>
          </a:solidFill>
        </p:spPr>
        <p:txBody>
          <a:bodyPr wrap="square" lIns="137160" tIns="137160" rIns="270000" bIns="137160" rtlCol="0">
            <a:spAutoFit/>
          </a:bodyPr>
          <a:lstStyle/>
          <a:p>
            <a:pPr marL="0" indent="0">
              <a:spcBef>
                <a:spcPts val="600"/>
              </a:spcBef>
              <a:buNone/>
            </a:pPr>
            <a:r>
              <a:rPr lang="en-US" sz="1250" b="1">
                <a:solidFill>
                  <a:schemeClr val="tx1"/>
                </a:solidFill>
                <a:cs typeface="Arial"/>
              </a:rPr>
              <a:t>Observations</a:t>
            </a:r>
            <a:endParaRPr lang="en-US" sz="1050"/>
          </a:p>
          <a:p>
            <a:pPr marL="171450" indent="-171450">
              <a:spcBef>
                <a:spcPts val="600"/>
              </a:spcBef>
              <a:buFont typeface="Arial" panose="020B0604020202020204" pitchFamily="34" charset="0"/>
              <a:buChar char="•"/>
            </a:pPr>
            <a:r>
              <a:rPr lang="en-US" sz="1050"/>
              <a:t>Since 1988, different </a:t>
            </a:r>
            <a:br>
              <a:rPr lang="en-US" sz="1050"/>
            </a:br>
            <a:r>
              <a:rPr lang="en-US" sz="1050"/>
              <a:t>parties in power have had </a:t>
            </a:r>
            <a:r>
              <a:rPr lang="en-US" sz="1050" b="1"/>
              <a:t>conflicting approaches to deforestation policies</a:t>
            </a:r>
            <a:r>
              <a:rPr lang="en-US" sz="1050"/>
              <a:t>, marked by </a:t>
            </a:r>
            <a:r>
              <a:rPr lang="en-US" sz="1050" err="1"/>
              <a:t>Bolsonaro’s</a:t>
            </a:r>
            <a:r>
              <a:rPr lang="en-US" sz="1050"/>
              <a:t> budget cuts from illegal deforestation protection groups and indigenous land tenure.</a:t>
            </a:r>
          </a:p>
          <a:p>
            <a:pPr marL="171450" indent="-171450">
              <a:spcBef>
                <a:spcPts val="600"/>
              </a:spcBef>
              <a:buFont typeface="Arial" panose="020B0604020202020204" pitchFamily="34" charset="0"/>
              <a:buChar char="•"/>
            </a:pPr>
            <a:r>
              <a:rPr lang="en-US" sz="1050" err="1"/>
              <a:t>Bolsonaro’s</a:t>
            </a:r>
            <a:r>
              <a:rPr lang="en-US" sz="1050"/>
              <a:t> </a:t>
            </a:r>
            <a:r>
              <a:rPr lang="en-US" sz="1050" b="1"/>
              <a:t>recent policies have allowed space for increased land-use change </a:t>
            </a:r>
            <a:r>
              <a:rPr lang="en-US" sz="1050"/>
              <a:t>from land speculation.</a:t>
            </a:r>
          </a:p>
          <a:p>
            <a:pPr marL="171450" indent="-171450">
              <a:spcBef>
                <a:spcPts val="600"/>
              </a:spcBef>
              <a:buFont typeface="Arial" panose="020B0604020202020204" pitchFamily="34" charset="0"/>
              <a:buChar char="•"/>
            </a:pPr>
            <a:r>
              <a:rPr lang="en-US" sz="1050" b="1"/>
              <a:t>Brazil exports ~75% of its beef production</a:t>
            </a:r>
            <a:r>
              <a:rPr lang="en-US" sz="1050"/>
              <a:t>, which makes supply chains </a:t>
            </a:r>
            <a:r>
              <a:rPr lang="en-US" sz="1050" b="1"/>
              <a:t>vulnerable to international deforestation policies, </a:t>
            </a:r>
            <a:r>
              <a:rPr lang="en-US" sz="1050"/>
              <a:t>affecting the economic prospects of unregulated land speculation and deforestation.</a:t>
            </a:r>
          </a:p>
        </p:txBody>
      </p:sp>
      <p:sp>
        <p:nvSpPr>
          <p:cNvPr id="363" name="Rectangle 362">
            <a:extLst>
              <a:ext uri="{FF2B5EF4-FFF2-40B4-BE49-F238E27FC236}">
                <a16:creationId xmlns:a16="http://schemas.microsoft.com/office/drawing/2014/main" id="{4C7DDF76-EE4A-7C96-17A9-EA49EB7AC113}"/>
              </a:ext>
            </a:extLst>
          </p:cNvPr>
          <p:cNvSpPr/>
          <p:nvPr/>
        </p:nvSpPr>
        <p:spPr bwMode="gray">
          <a:xfrm>
            <a:off x="811012" y="5411644"/>
            <a:ext cx="436716" cy="584775"/>
          </a:xfrm>
          <a:prstGeom prst="rect">
            <a:avLst/>
          </a:prstGeom>
          <a:solidFill>
            <a:srgbClr val="4C6A9C">
              <a:alpha val="17255"/>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64" name="Rectangle 363">
            <a:extLst>
              <a:ext uri="{FF2B5EF4-FFF2-40B4-BE49-F238E27FC236}">
                <a16:creationId xmlns:a16="http://schemas.microsoft.com/office/drawing/2014/main" id="{F3EE5E1F-946A-9F24-13C7-936482819285}"/>
              </a:ext>
            </a:extLst>
          </p:cNvPr>
          <p:cNvSpPr/>
          <p:nvPr/>
        </p:nvSpPr>
        <p:spPr bwMode="gray">
          <a:xfrm>
            <a:off x="1671359" y="5411644"/>
            <a:ext cx="436716" cy="584775"/>
          </a:xfrm>
          <a:prstGeom prst="rect">
            <a:avLst/>
          </a:prstGeom>
          <a:solidFill>
            <a:srgbClr val="4C6A9C">
              <a:alpha val="17255"/>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65" name="Rectangle 364">
            <a:extLst>
              <a:ext uri="{FF2B5EF4-FFF2-40B4-BE49-F238E27FC236}">
                <a16:creationId xmlns:a16="http://schemas.microsoft.com/office/drawing/2014/main" id="{4DF9217A-B0EB-87DD-B939-15B1BC0F3A73}"/>
              </a:ext>
            </a:extLst>
          </p:cNvPr>
          <p:cNvSpPr/>
          <p:nvPr/>
        </p:nvSpPr>
        <p:spPr bwMode="gray">
          <a:xfrm>
            <a:off x="3849998" y="5411644"/>
            <a:ext cx="1740004" cy="584775"/>
          </a:xfrm>
          <a:prstGeom prst="rect">
            <a:avLst/>
          </a:prstGeom>
          <a:solidFill>
            <a:srgbClr val="4C6A9C">
              <a:alpha val="17255"/>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66" name="Rectangle 365">
            <a:extLst>
              <a:ext uri="{FF2B5EF4-FFF2-40B4-BE49-F238E27FC236}">
                <a16:creationId xmlns:a16="http://schemas.microsoft.com/office/drawing/2014/main" id="{E314C383-3FCE-2A54-2B86-50B0FBEE70F2}"/>
              </a:ext>
            </a:extLst>
          </p:cNvPr>
          <p:cNvSpPr/>
          <p:nvPr/>
        </p:nvSpPr>
        <p:spPr bwMode="gray">
          <a:xfrm>
            <a:off x="6889446" y="5409756"/>
            <a:ext cx="436716" cy="584774"/>
          </a:xfrm>
          <a:prstGeom prst="rect">
            <a:avLst/>
          </a:prstGeom>
          <a:solidFill>
            <a:srgbClr val="4C6A9C">
              <a:alpha val="17255"/>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67" name="TextBox 366">
            <a:extLst>
              <a:ext uri="{FF2B5EF4-FFF2-40B4-BE49-F238E27FC236}">
                <a16:creationId xmlns:a16="http://schemas.microsoft.com/office/drawing/2014/main" id="{36458255-1A48-623C-A2CD-68B8C2975D58}"/>
              </a:ext>
            </a:extLst>
          </p:cNvPr>
          <p:cNvSpPr txBox="1"/>
          <p:nvPr/>
        </p:nvSpPr>
        <p:spPr bwMode="gray">
          <a:xfrm>
            <a:off x="811012" y="5597938"/>
            <a:ext cx="1174396" cy="211203"/>
          </a:xfrm>
          <a:prstGeom prst="rect">
            <a:avLst/>
          </a:prstGeom>
          <a:noFill/>
        </p:spPr>
        <p:txBody>
          <a:bodyPr wrap="square" lIns="36000" tIns="36000" rIns="36000" bIns="36000" rtlCol="0">
            <a:spAutoFit/>
          </a:bodyPr>
          <a:lstStyle/>
          <a:p>
            <a:pPr marL="0" indent="0">
              <a:spcBef>
                <a:spcPts val="0"/>
              </a:spcBef>
              <a:buNone/>
            </a:pPr>
            <a:r>
              <a:rPr lang="en-US" sz="900"/>
              <a:t>José Sarney </a:t>
            </a:r>
          </a:p>
        </p:txBody>
      </p:sp>
      <p:sp>
        <p:nvSpPr>
          <p:cNvPr id="368" name="TextBox 367">
            <a:extLst>
              <a:ext uri="{FF2B5EF4-FFF2-40B4-BE49-F238E27FC236}">
                <a16:creationId xmlns:a16="http://schemas.microsoft.com/office/drawing/2014/main" id="{1F5843D2-9CF1-354E-49FB-445F6EBF4572}"/>
              </a:ext>
            </a:extLst>
          </p:cNvPr>
          <p:cNvSpPr txBox="1"/>
          <p:nvPr/>
        </p:nvSpPr>
        <p:spPr bwMode="gray">
          <a:xfrm>
            <a:off x="1226931" y="5771157"/>
            <a:ext cx="1649157" cy="211203"/>
          </a:xfrm>
          <a:prstGeom prst="rect">
            <a:avLst/>
          </a:prstGeom>
          <a:noFill/>
        </p:spPr>
        <p:txBody>
          <a:bodyPr wrap="square" lIns="36000" tIns="36000" rIns="36000" bIns="36000" rtlCol="0">
            <a:spAutoFit/>
          </a:bodyPr>
          <a:lstStyle/>
          <a:p>
            <a:pPr marL="0" indent="0">
              <a:spcBef>
                <a:spcPts val="0"/>
              </a:spcBef>
              <a:buNone/>
            </a:pPr>
            <a:r>
              <a:rPr lang="en-US" sz="900"/>
              <a:t>Fernando Collor</a:t>
            </a:r>
          </a:p>
        </p:txBody>
      </p:sp>
      <p:sp>
        <p:nvSpPr>
          <p:cNvPr id="369" name="TextBox 368">
            <a:extLst>
              <a:ext uri="{FF2B5EF4-FFF2-40B4-BE49-F238E27FC236}">
                <a16:creationId xmlns:a16="http://schemas.microsoft.com/office/drawing/2014/main" id="{0829C0F9-AAC2-5428-08E2-3994750BCE9A}"/>
              </a:ext>
            </a:extLst>
          </p:cNvPr>
          <p:cNvSpPr txBox="1"/>
          <p:nvPr/>
        </p:nvSpPr>
        <p:spPr bwMode="gray">
          <a:xfrm>
            <a:off x="1680368" y="5597938"/>
            <a:ext cx="1174396" cy="211203"/>
          </a:xfrm>
          <a:prstGeom prst="rect">
            <a:avLst/>
          </a:prstGeom>
          <a:noFill/>
        </p:spPr>
        <p:txBody>
          <a:bodyPr wrap="square" lIns="36000" tIns="36000" rIns="36000" bIns="36000" rtlCol="0">
            <a:spAutoFit/>
          </a:bodyPr>
          <a:lstStyle/>
          <a:p>
            <a:pPr marL="0" indent="0">
              <a:spcBef>
                <a:spcPts val="0"/>
              </a:spcBef>
              <a:buNone/>
            </a:pPr>
            <a:r>
              <a:rPr lang="en-US" sz="900"/>
              <a:t>Itamar Franco</a:t>
            </a:r>
          </a:p>
        </p:txBody>
      </p:sp>
      <p:sp>
        <p:nvSpPr>
          <p:cNvPr id="370" name="TextBox 369">
            <a:extLst>
              <a:ext uri="{FF2B5EF4-FFF2-40B4-BE49-F238E27FC236}">
                <a16:creationId xmlns:a16="http://schemas.microsoft.com/office/drawing/2014/main" id="{D68912F0-DF24-DDDD-EBFE-A74E9E9FD56A}"/>
              </a:ext>
            </a:extLst>
          </p:cNvPr>
          <p:cNvSpPr txBox="1"/>
          <p:nvPr/>
        </p:nvSpPr>
        <p:spPr bwMode="gray">
          <a:xfrm>
            <a:off x="2156051" y="5775390"/>
            <a:ext cx="2291466" cy="211203"/>
          </a:xfrm>
          <a:prstGeom prst="rect">
            <a:avLst/>
          </a:prstGeom>
          <a:noFill/>
        </p:spPr>
        <p:txBody>
          <a:bodyPr wrap="square" lIns="36000" tIns="36000" rIns="36000" bIns="36000" rtlCol="0">
            <a:spAutoFit/>
          </a:bodyPr>
          <a:lstStyle/>
          <a:p>
            <a:pPr marL="0" indent="0">
              <a:spcBef>
                <a:spcPts val="0"/>
              </a:spcBef>
              <a:buNone/>
            </a:pPr>
            <a:r>
              <a:rPr lang="en-US" sz="900"/>
              <a:t>Fernando Henrique Cardoso</a:t>
            </a:r>
          </a:p>
        </p:txBody>
      </p:sp>
      <p:sp>
        <p:nvSpPr>
          <p:cNvPr id="371" name="TextBox 370">
            <a:extLst>
              <a:ext uri="{FF2B5EF4-FFF2-40B4-BE49-F238E27FC236}">
                <a16:creationId xmlns:a16="http://schemas.microsoft.com/office/drawing/2014/main" id="{A4BA0F44-6601-1E02-A262-73DDB0C029A0}"/>
              </a:ext>
            </a:extLst>
          </p:cNvPr>
          <p:cNvSpPr txBox="1"/>
          <p:nvPr/>
        </p:nvSpPr>
        <p:spPr bwMode="gray">
          <a:xfrm>
            <a:off x="3850040" y="5597938"/>
            <a:ext cx="1618342" cy="211203"/>
          </a:xfrm>
          <a:prstGeom prst="rect">
            <a:avLst/>
          </a:prstGeom>
          <a:noFill/>
        </p:spPr>
        <p:txBody>
          <a:bodyPr wrap="square" lIns="36000" tIns="36000" rIns="36000" bIns="36000" rtlCol="0">
            <a:spAutoFit/>
          </a:bodyPr>
          <a:lstStyle/>
          <a:p>
            <a:pPr marL="0" indent="0">
              <a:spcBef>
                <a:spcPts val="0"/>
              </a:spcBef>
              <a:buNone/>
            </a:pPr>
            <a:r>
              <a:rPr lang="en-US" sz="900"/>
              <a:t>Luiz Inácio Lula da Silva</a:t>
            </a:r>
          </a:p>
        </p:txBody>
      </p:sp>
      <p:sp>
        <p:nvSpPr>
          <p:cNvPr id="372" name="TextBox 371">
            <a:extLst>
              <a:ext uri="{FF2B5EF4-FFF2-40B4-BE49-F238E27FC236}">
                <a16:creationId xmlns:a16="http://schemas.microsoft.com/office/drawing/2014/main" id="{00D54CC0-01BC-2BCD-CFE0-52165AC0D3FE}"/>
              </a:ext>
            </a:extLst>
          </p:cNvPr>
          <p:cNvSpPr txBox="1"/>
          <p:nvPr/>
        </p:nvSpPr>
        <p:spPr bwMode="gray">
          <a:xfrm>
            <a:off x="5577887" y="5771157"/>
            <a:ext cx="2291466" cy="211203"/>
          </a:xfrm>
          <a:prstGeom prst="rect">
            <a:avLst/>
          </a:prstGeom>
          <a:noFill/>
        </p:spPr>
        <p:txBody>
          <a:bodyPr wrap="square" lIns="36000" tIns="36000" rIns="36000" bIns="36000" rtlCol="0">
            <a:spAutoFit/>
          </a:bodyPr>
          <a:lstStyle/>
          <a:p>
            <a:pPr marL="0" indent="0">
              <a:spcBef>
                <a:spcPts val="0"/>
              </a:spcBef>
              <a:buNone/>
            </a:pPr>
            <a:r>
              <a:rPr lang="en-US" sz="900"/>
              <a:t>Dilma Roussef</a:t>
            </a:r>
          </a:p>
        </p:txBody>
      </p:sp>
      <p:sp>
        <p:nvSpPr>
          <p:cNvPr id="373" name="TextBox 372">
            <a:extLst>
              <a:ext uri="{FF2B5EF4-FFF2-40B4-BE49-F238E27FC236}">
                <a16:creationId xmlns:a16="http://schemas.microsoft.com/office/drawing/2014/main" id="{8AA229B3-4911-8E15-7FAA-301FA4C7E31A}"/>
              </a:ext>
            </a:extLst>
          </p:cNvPr>
          <p:cNvSpPr txBox="1"/>
          <p:nvPr/>
        </p:nvSpPr>
        <p:spPr bwMode="gray">
          <a:xfrm>
            <a:off x="6879546" y="5597939"/>
            <a:ext cx="1391685" cy="211203"/>
          </a:xfrm>
          <a:prstGeom prst="rect">
            <a:avLst/>
          </a:prstGeom>
          <a:noFill/>
        </p:spPr>
        <p:txBody>
          <a:bodyPr wrap="square" lIns="36000" tIns="36000" rIns="36000" bIns="36000" rtlCol="0">
            <a:spAutoFit/>
          </a:bodyPr>
          <a:lstStyle/>
          <a:p>
            <a:pPr marL="0" indent="0">
              <a:spcBef>
                <a:spcPts val="0"/>
              </a:spcBef>
              <a:buNone/>
            </a:pPr>
            <a:r>
              <a:rPr lang="en-US" sz="900"/>
              <a:t>Michael Temer</a:t>
            </a:r>
          </a:p>
        </p:txBody>
      </p:sp>
      <p:sp>
        <p:nvSpPr>
          <p:cNvPr id="374" name="TextBox 373">
            <a:extLst>
              <a:ext uri="{FF2B5EF4-FFF2-40B4-BE49-F238E27FC236}">
                <a16:creationId xmlns:a16="http://schemas.microsoft.com/office/drawing/2014/main" id="{09004B93-87F1-697E-02A4-FB87C9382910}"/>
              </a:ext>
            </a:extLst>
          </p:cNvPr>
          <p:cNvSpPr txBox="1"/>
          <p:nvPr/>
        </p:nvSpPr>
        <p:spPr bwMode="gray">
          <a:xfrm>
            <a:off x="7310989" y="5771158"/>
            <a:ext cx="883887" cy="211203"/>
          </a:xfrm>
          <a:prstGeom prst="rect">
            <a:avLst/>
          </a:prstGeom>
          <a:noFill/>
        </p:spPr>
        <p:txBody>
          <a:bodyPr wrap="square" lIns="36000" tIns="36000" rIns="36000" bIns="36000" rtlCol="0">
            <a:spAutoFit/>
          </a:bodyPr>
          <a:lstStyle/>
          <a:p>
            <a:pPr marL="0" indent="0">
              <a:spcBef>
                <a:spcPts val="0"/>
              </a:spcBef>
              <a:buNone/>
            </a:pPr>
            <a:r>
              <a:rPr lang="en-US" sz="900"/>
              <a:t>Jair Bolsonaro</a:t>
            </a:r>
          </a:p>
        </p:txBody>
      </p:sp>
      <p:sp>
        <p:nvSpPr>
          <p:cNvPr id="375" name="TextBox 374">
            <a:extLst>
              <a:ext uri="{FF2B5EF4-FFF2-40B4-BE49-F238E27FC236}">
                <a16:creationId xmlns:a16="http://schemas.microsoft.com/office/drawing/2014/main" id="{9F3969A0-B69A-B07C-42CB-871ABDD026A1}"/>
              </a:ext>
            </a:extLst>
          </p:cNvPr>
          <p:cNvSpPr txBox="1"/>
          <p:nvPr/>
        </p:nvSpPr>
        <p:spPr bwMode="gray">
          <a:xfrm>
            <a:off x="8434700" y="5561699"/>
            <a:ext cx="984250" cy="349702"/>
          </a:xfrm>
          <a:prstGeom prst="rect">
            <a:avLst/>
          </a:prstGeom>
          <a:noFill/>
        </p:spPr>
        <p:txBody>
          <a:bodyPr wrap="square" lIns="36000" tIns="36000" rIns="36000" bIns="36000" rtlCol="0">
            <a:spAutoFit/>
          </a:bodyPr>
          <a:lstStyle/>
          <a:p>
            <a:pPr marL="0" indent="0">
              <a:spcBef>
                <a:spcPts val="0"/>
              </a:spcBef>
              <a:buNone/>
            </a:pPr>
            <a:r>
              <a:rPr lang="en-US" sz="900"/>
              <a:t>Brazilian presidents</a:t>
            </a:r>
          </a:p>
        </p:txBody>
      </p:sp>
      <p:sp>
        <p:nvSpPr>
          <p:cNvPr id="377" name="Triangle 376">
            <a:extLst>
              <a:ext uri="{FF2B5EF4-FFF2-40B4-BE49-F238E27FC236}">
                <a16:creationId xmlns:a16="http://schemas.microsoft.com/office/drawing/2014/main" id="{1ED9844F-DE1D-24A4-2B39-2DDA8930BB33}"/>
              </a:ext>
            </a:extLst>
          </p:cNvPr>
          <p:cNvSpPr/>
          <p:nvPr/>
        </p:nvSpPr>
        <p:spPr bwMode="gray">
          <a:xfrm>
            <a:off x="735299" y="5664200"/>
            <a:ext cx="89630" cy="78074"/>
          </a:xfrm>
          <a:prstGeom prst="triangl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78" name="Triangle 377">
            <a:extLst>
              <a:ext uri="{FF2B5EF4-FFF2-40B4-BE49-F238E27FC236}">
                <a16:creationId xmlns:a16="http://schemas.microsoft.com/office/drawing/2014/main" id="{C5AF768B-79B5-6D7B-8F92-307DEEDF65E5}"/>
              </a:ext>
            </a:extLst>
          </p:cNvPr>
          <p:cNvSpPr/>
          <p:nvPr/>
        </p:nvSpPr>
        <p:spPr bwMode="gray">
          <a:xfrm>
            <a:off x="1620066" y="5664200"/>
            <a:ext cx="89630" cy="78074"/>
          </a:xfrm>
          <a:prstGeom prst="triangl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79" name="Triangle 378">
            <a:extLst>
              <a:ext uri="{FF2B5EF4-FFF2-40B4-BE49-F238E27FC236}">
                <a16:creationId xmlns:a16="http://schemas.microsoft.com/office/drawing/2014/main" id="{CF4EE0FB-70C0-5940-5FD6-A4EBF769B595}"/>
              </a:ext>
            </a:extLst>
          </p:cNvPr>
          <p:cNvSpPr/>
          <p:nvPr/>
        </p:nvSpPr>
        <p:spPr bwMode="gray">
          <a:xfrm>
            <a:off x="1160867" y="5842980"/>
            <a:ext cx="89630" cy="78074"/>
          </a:xfrm>
          <a:prstGeom prst="triangl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80" name="Triangle 379">
            <a:extLst>
              <a:ext uri="{FF2B5EF4-FFF2-40B4-BE49-F238E27FC236}">
                <a16:creationId xmlns:a16="http://schemas.microsoft.com/office/drawing/2014/main" id="{9A1A755A-3522-BA45-824E-C6D16793603F}"/>
              </a:ext>
            </a:extLst>
          </p:cNvPr>
          <p:cNvSpPr/>
          <p:nvPr/>
        </p:nvSpPr>
        <p:spPr bwMode="gray">
          <a:xfrm>
            <a:off x="2100667" y="5842980"/>
            <a:ext cx="89630" cy="78074"/>
          </a:xfrm>
          <a:prstGeom prst="triangl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81" name="Triangle 380">
            <a:extLst>
              <a:ext uri="{FF2B5EF4-FFF2-40B4-BE49-F238E27FC236}">
                <a16:creationId xmlns:a16="http://schemas.microsoft.com/office/drawing/2014/main" id="{60CEAF17-A38E-AFD6-4666-EF8ABBE57846}"/>
              </a:ext>
            </a:extLst>
          </p:cNvPr>
          <p:cNvSpPr/>
          <p:nvPr/>
        </p:nvSpPr>
        <p:spPr bwMode="gray">
          <a:xfrm>
            <a:off x="3779066" y="5664200"/>
            <a:ext cx="89630" cy="78074"/>
          </a:xfrm>
          <a:prstGeom prst="triangl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84" name="Triangle 383">
            <a:extLst>
              <a:ext uri="{FF2B5EF4-FFF2-40B4-BE49-F238E27FC236}">
                <a16:creationId xmlns:a16="http://schemas.microsoft.com/office/drawing/2014/main" id="{F7AC25F0-F9FC-9F24-BE31-623EEAEDCCE9}"/>
              </a:ext>
            </a:extLst>
          </p:cNvPr>
          <p:cNvSpPr/>
          <p:nvPr/>
        </p:nvSpPr>
        <p:spPr bwMode="gray">
          <a:xfrm>
            <a:off x="5518966" y="5831783"/>
            <a:ext cx="89630" cy="78074"/>
          </a:xfrm>
          <a:prstGeom prst="triangl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85" name="Triangle 384">
            <a:extLst>
              <a:ext uri="{FF2B5EF4-FFF2-40B4-BE49-F238E27FC236}">
                <a16:creationId xmlns:a16="http://schemas.microsoft.com/office/drawing/2014/main" id="{B85F82A5-268F-A2A6-8765-DDE00BC128CE}"/>
              </a:ext>
            </a:extLst>
          </p:cNvPr>
          <p:cNvSpPr/>
          <p:nvPr/>
        </p:nvSpPr>
        <p:spPr bwMode="gray">
          <a:xfrm>
            <a:off x="7246166" y="5831783"/>
            <a:ext cx="89630" cy="78074"/>
          </a:xfrm>
          <a:prstGeom prst="triangl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86" name="Triangle 385">
            <a:extLst>
              <a:ext uri="{FF2B5EF4-FFF2-40B4-BE49-F238E27FC236}">
                <a16:creationId xmlns:a16="http://schemas.microsoft.com/office/drawing/2014/main" id="{7C681566-EBEA-31C1-24A4-6A14E9EF2E50}"/>
              </a:ext>
            </a:extLst>
          </p:cNvPr>
          <p:cNvSpPr/>
          <p:nvPr/>
        </p:nvSpPr>
        <p:spPr bwMode="gray">
          <a:xfrm>
            <a:off x="6814671" y="5663106"/>
            <a:ext cx="89630" cy="78074"/>
          </a:xfrm>
          <a:prstGeom prst="triangl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87" name="Triangle 386">
            <a:extLst>
              <a:ext uri="{FF2B5EF4-FFF2-40B4-BE49-F238E27FC236}">
                <a16:creationId xmlns:a16="http://schemas.microsoft.com/office/drawing/2014/main" id="{D587C323-7B1E-767D-12D4-EE90F2A01335}"/>
              </a:ext>
            </a:extLst>
          </p:cNvPr>
          <p:cNvSpPr/>
          <p:nvPr/>
        </p:nvSpPr>
        <p:spPr bwMode="gray">
          <a:xfrm>
            <a:off x="8347814" y="5693083"/>
            <a:ext cx="89630" cy="78074"/>
          </a:xfrm>
          <a:prstGeom prst="triangl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4" name="Rectangular Callout 13">
            <a:extLst>
              <a:ext uri="{FF2B5EF4-FFF2-40B4-BE49-F238E27FC236}">
                <a16:creationId xmlns:a16="http://schemas.microsoft.com/office/drawing/2014/main" id="{C3F17C11-31D0-756F-563D-117CB0824AB8}"/>
              </a:ext>
            </a:extLst>
          </p:cNvPr>
          <p:cNvSpPr/>
          <p:nvPr/>
        </p:nvSpPr>
        <p:spPr bwMode="gray">
          <a:xfrm>
            <a:off x="5343797" y="3518369"/>
            <a:ext cx="1630751" cy="914995"/>
          </a:xfrm>
          <a:prstGeom prst="wedgeRectCallout">
            <a:avLst>
              <a:gd name="adj1" fmla="val 84511"/>
              <a:gd name="adj2" fmla="val 67097"/>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pPr defTabSz="711200"/>
            <a:r>
              <a:rPr lang="en-US" sz="1000">
                <a:solidFill>
                  <a:schemeClr val="bg1"/>
                </a:solidFill>
                <a:latin typeface="Arial"/>
              </a:rPr>
              <a:t>An increase in deforestation in recent years has </a:t>
            </a:r>
            <a:r>
              <a:rPr lang="en-US" sz="1000" b="1">
                <a:solidFill>
                  <a:schemeClr val="bg1"/>
                </a:solidFill>
                <a:latin typeface="Arial"/>
              </a:rPr>
              <a:t>not</a:t>
            </a:r>
            <a:r>
              <a:rPr lang="en-US" sz="1000">
                <a:solidFill>
                  <a:schemeClr val="bg1"/>
                </a:solidFill>
                <a:latin typeface="Arial"/>
              </a:rPr>
              <a:t> been followed by an increase in production.</a:t>
            </a:r>
          </a:p>
        </p:txBody>
      </p:sp>
      <p:sp>
        <p:nvSpPr>
          <p:cNvPr id="64" name="Chevron 63">
            <a:extLst>
              <a:ext uri="{FF2B5EF4-FFF2-40B4-BE49-F238E27FC236}">
                <a16:creationId xmlns:a16="http://schemas.microsoft.com/office/drawing/2014/main" id="{6DCDA060-EBF4-063F-2C3C-E180BA1DC129}"/>
              </a:ext>
            </a:extLst>
          </p:cNvPr>
          <p:cNvSpPr/>
          <p:nvPr/>
        </p:nvSpPr>
        <p:spPr bwMode="gray">
          <a:xfrm>
            <a:off x="1656286" y="25336"/>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Land Use</a:t>
            </a:r>
          </a:p>
        </p:txBody>
      </p:sp>
      <p:pic>
        <p:nvPicPr>
          <p:cNvPr id="65" name="Picture 64" descr="A flag with a blue circle and white stars in a yellow and green background&#10;&#10;Description automatically generated">
            <a:extLst>
              <a:ext uri="{FF2B5EF4-FFF2-40B4-BE49-F238E27FC236}">
                <a16:creationId xmlns:a16="http://schemas.microsoft.com/office/drawing/2014/main" id="{0A2AA648-FE51-18EC-3808-F17B0DE0967E}"/>
              </a:ext>
            </a:extLst>
          </p:cNvPr>
          <p:cNvPicPr>
            <a:picLocks noChangeAspect="1"/>
          </p:cNvPicPr>
          <p:nvPr/>
        </p:nvPicPr>
        <p:blipFill>
          <a:blip r:embed="rId39" cstate="print">
            <a:extLst>
              <a:ext uri="{28A0092B-C50C-407E-A947-70E740481C1C}">
                <a14:useLocalDpi xmlns:a14="http://schemas.microsoft.com/office/drawing/2010/main"/>
              </a:ext>
              <a:ext uri="{837473B0-CC2E-450A-ABE3-18F120FF3D39}">
                <a1611:picAttrSrcUrl xmlns:a1611="http://schemas.microsoft.com/office/drawing/2016/11/main" xmlns="" r:id="rId40"/>
              </a:ext>
            </a:extLst>
          </a:blip>
          <a:stretch>
            <a:fillRect/>
          </a:stretch>
        </p:blipFill>
        <p:spPr>
          <a:xfrm>
            <a:off x="5631321" y="25336"/>
            <a:ext cx="532851" cy="35967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6" name="Chevron 33">
            <a:extLst>
              <a:ext uri="{FF2B5EF4-FFF2-40B4-BE49-F238E27FC236}">
                <a16:creationId xmlns:a16="http://schemas.microsoft.com/office/drawing/2014/main" id="{5B3BE581-20E4-F95E-0BF3-C5B00B9D072D}"/>
              </a:ext>
            </a:extLst>
          </p:cNvPr>
          <p:cNvSpPr/>
          <p:nvPr/>
        </p:nvSpPr>
        <p:spPr bwMode="gray">
          <a:xfrm>
            <a:off x="3580620" y="25336"/>
            <a:ext cx="1975828" cy="359675"/>
          </a:xfrm>
          <a:prstGeom prst="chevron">
            <a:avLst>
              <a:gd name="adj" fmla="val 23887"/>
            </a:avLst>
          </a:prstGeom>
          <a:solidFill>
            <a:srgbClr val="1A8193">
              <a:alpha val="8117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Case Study: Brazil</a:t>
            </a:r>
          </a:p>
        </p:txBody>
      </p:sp>
      <p:sp>
        <p:nvSpPr>
          <p:cNvPr id="67" name="Pentagon 66">
            <a:extLst>
              <a:ext uri="{FF2B5EF4-FFF2-40B4-BE49-F238E27FC236}">
                <a16:creationId xmlns:a16="http://schemas.microsoft.com/office/drawing/2014/main" id="{0ABC83A4-DD34-4FA8-2BDC-C245E06D9284}"/>
              </a:ext>
            </a:extLst>
          </p:cNvPr>
          <p:cNvSpPr/>
          <p:nvPr/>
        </p:nvSpPr>
        <p:spPr bwMode="gray">
          <a:xfrm>
            <a:off x="32754" y="25336"/>
            <a:ext cx="1680432"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dirty="0">
                <a:solidFill>
                  <a:schemeClr val="bg1"/>
                </a:solidFill>
              </a:rPr>
              <a:t>Policy</a:t>
            </a:r>
          </a:p>
        </p:txBody>
      </p:sp>
    </p:spTree>
    <p:custDataLst>
      <p:tags r:id="rId2"/>
    </p:custDataLst>
    <p:extLst>
      <p:ext uri="{BB962C8B-B14F-4D97-AF65-F5344CB8AC3E}">
        <p14:creationId xmlns:p14="http://schemas.microsoft.com/office/powerpoint/2010/main" val="35965105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3"/>
            </p:custDataLst>
            <p:extLst>
              <p:ext uri="{D42A27DB-BD31-4B8C-83A1-F6EECF244321}">
                <p14:modId xmlns:p14="http://schemas.microsoft.com/office/powerpoint/2010/main" val="20576456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8374" name="think-cell Slide" r:id="rId45" imgW="592" imgH="591" progId="TCLayout.ActiveDocument.1">
                  <p:embed/>
                </p:oleObj>
              </mc:Choice>
              <mc:Fallback>
                <p:oleObj name="think-cell Slide" r:id="rId45" imgW="592" imgH="591" progId="TCLayout.ActiveDocument.1">
                  <p:embed/>
                  <p:pic>
                    <p:nvPicPr>
                      <p:cNvPr id="7" name="think-cell data - do not delete" hidden="1"/>
                      <p:cNvPicPr/>
                      <p:nvPr/>
                    </p:nvPicPr>
                    <p:blipFill>
                      <a:blip r:embed="rId46"/>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a:xfrm>
            <a:off x="330200" y="523318"/>
            <a:ext cx="11526838" cy="735027"/>
          </a:xfrm>
        </p:spPr>
        <p:txBody>
          <a:bodyPr vert="horz">
            <a:noAutofit/>
          </a:bodyPr>
          <a:lstStyle/>
          <a:p>
            <a:r>
              <a:rPr lang="en-US"/>
              <a:t>Unlike in the Amazon, Cerrado’s deforestation is legal and occurs on private property</a:t>
            </a:r>
          </a:p>
        </p:txBody>
      </p:sp>
      <p:sp>
        <p:nvSpPr>
          <p:cNvPr id="5" name="TextBox 4">
            <a:extLst>
              <a:ext uri="{FF2B5EF4-FFF2-40B4-BE49-F238E27FC236}">
                <a16:creationId xmlns:a16="http://schemas.microsoft.com/office/drawing/2014/main" id="{D0C36D06-5C3E-059E-2BEB-9C95929D64F3}"/>
              </a:ext>
            </a:extLst>
          </p:cNvPr>
          <p:cNvSpPr txBox="1"/>
          <p:nvPr/>
        </p:nvSpPr>
        <p:spPr bwMode="gray">
          <a:xfrm>
            <a:off x="329184" y="6419088"/>
            <a:ext cx="9339754" cy="369332"/>
          </a:xfrm>
          <a:prstGeom prst="rect">
            <a:avLst/>
          </a:prstGeom>
          <a:noFill/>
        </p:spPr>
        <p:txBody>
          <a:bodyPr wrap="square" lIns="0" tIns="0" rIns="0" bIns="0" anchor="t">
            <a:spAutoFit/>
          </a:bodyPr>
          <a:lstStyle/>
          <a:p>
            <a:pPr marL="0" indent="0">
              <a:spcBef>
                <a:spcPts val="0"/>
              </a:spcBef>
              <a:buNone/>
              <a:defRPr/>
            </a:pPr>
            <a:endParaRPr kumimoji="0" lang="en-US" sz="800" i="0" u="none" strike="noStrike" kern="1200" cap="none" spc="0" normalizeH="0" baseline="0" noProof="0">
              <a:ln>
                <a:noFill/>
              </a:ln>
              <a:solidFill>
                <a:srgbClr val="000000"/>
              </a:solidFill>
              <a:effectLst/>
              <a:uLnTx/>
              <a:uFillTx/>
              <a:latin typeface="+mj-lt"/>
              <a:ea typeface="+mn-ea"/>
              <a:cs typeface="+mn-cs"/>
            </a:endParaRPr>
          </a:p>
          <a:p>
            <a:pPr marL="0" indent="0">
              <a:spcBef>
                <a:spcPts val="0"/>
              </a:spcBef>
              <a:buNone/>
              <a:defRPr/>
            </a:pPr>
            <a:r>
              <a:rPr kumimoji="0" lang="en-US" sz="800" i="0" u="none" strike="noStrike" kern="1200" cap="none" spc="0" normalizeH="0" baseline="0" noProof="0">
                <a:ln>
                  <a:noFill/>
                </a:ln>
                <a:solidFill>
                  <a:srgbClr val="000000"/>
                </a:solidFill>
                <a:effectLst/>
                <a:uLnTx/>
                <a:uFillTx/>
                <a:latin typeface="+mj-lt"/>
                <a:ea typeface="+mn-ea"/>
                <a:cs typeface="+mn-cs"/>
              </a:rPr>
              <a:t>Sources: INPE, </a:t>
            </a:r>
            <a:r>
              <a:rPr kumimoji="0" lang="en-US" sz="800" i="0" u="none" strike="noStrike" kern="1200" cap="none" spc="0" normalizeH="0" baseline="0" noProof="0">
                <a:ln>
                  <a:noFill/>
                </a:ln>
                <a:solidFill>
                  <a:srgbClr val="000000"/>
                </a:solidFill>
                <a:effectLst/>
                <a:uLnTx/>
                <a:uFillTx/>
                <a:latin typeface="+mj-lt"/>
                <a:ea typeface="+mn-ea"/>
                <a:cs typeface="+mn-cs"/>
                <a:hlinkClick r:id="rId47"/>
              </a:rPr>
              <a:t>Land observation</a:t>
            </a:r>
            <a:r>
              <a:rPr lang="en-US" sz="800">
                <a:solidFill>
                  <a:srgbClr val="000000"/>
                </a:solidFill>
                <a:latin typeface="+mj-lt"/>
              </a:rPr>
              <a:t> (2024);</a:t>
            </a:r>
            <a:r>
              <a:rPr kumimoji="0" lang="en-US" sz="800" i="0" u="none" strike="noStrike" kern="1200" cap="none" spc="0" normalizeH="0" baseline="0" noProof="0">
                <a:ln>
                  <a:noFill/>
                </a:ln>
                <a:solidFill>
                  <a:srgbClr val="000000"/>
                </a:solidFill>
                <a:effectLst/>
                <a:uLnTx/>
                <a:uFillTx/>
                <a:latin typeface="+mj-lt"/>
                <a:ea typeface="+mn-ea"/>
                <a:cs typeface="+mn-cs"/>
              </a:rPr>
              <a:t> </a:t>
            </a:r>
            <a:r>
              <a:rPr lang="en-US" sz="800">
                <a:solidFill>
                  <a:srgbClr val="000000"/>
                </a:solidFill>
                <a:latin typeface="+mj-lt"/>
              </a:rPr>
              <a:t>Brazil’s National Forests Monitoring Satellite Program, </a:t>
            </a:r>
            <a:r>
              <a:rPr lang="en-US" sz="800" i="0" u="none" strike="noStrike">
                <a:solidFill>
                  <a:srgbClr val="4DC8E3"/>
                </a:solidFill>
                <a:effectLst/>
                <a:highlight>
                  <a:srgbClr val="FFFFFF"/>
                </a:highlight>
                <a:latin typeface="+mj-lt"/>
                <a:hlinkClick r:id="rId48"/>
              </a:rPr>
              <a:t>PRODES</a:t>
            </a:r>
            <a:r>
              <a:rPr lang="en-US" sz="800" i="0">
                <a:effectLst/>
                <a:highlight>
                  <a:srgbClr val="FFFFFF"/>
                </a:highlight>
                <a:latin typeface="+mj-lt"/>
              </a:rPr>
              <a:t> (2024);</a:t>
            </a:r>
            <a:r>
              <a:rPr kumimoji="0" lang="en-US" sz="800" i="0" u="none" strike="noStrike" kern="1200" cap="none" spc="0" normalizeH="0" baseline="0" noProof="0">
                <a:ln>
                  <a:noFill/>
                </a:ln>
                <a:effectLst/>
                <a:uLnTx/>
                <a:uFillTx/>
                <a:latin typeface="+mj-lt"/>
                <a:ea typeface="+mn-ea"/>
                <a:cs typeface="+mn-cs"/>
              </a:rPr>
              <a:t> INPE</a:t>
            </a:r>
            <a:r>
              <a:rPr lang="en-US" sz="800">
                <a:solidFill>
                  <a:srgbClr val="000000"/>
                </a:solidFill>
                <a:latin typeface="+mj-lt"/>
              </a:rPr>
              <a:t>.</a:t>
            </a:r>
            <a:r>
              <a:rPr kumimoji="0" lang="en-US" sz="800" i="0" u="none" strike="noStrike" kern="1200" cap="none" spc="0" normalizeH="0" baseline="0" noProof="0">
                <a:ln>
                  <a:noFill/>
                </a:ln>
                <a:solidFill>
                  <a:srgbClr val="000000"/>
                </a:solidFill>
                <a:effectLst/>
                <a:uLnTx/>
                <a:uFillTx/>
                <a:latin typeface="+mj-lt"/>
                <a:ea typeface="+mn-ea"/>
                <a:cs typeface="+mn-cs"/>
              </a:rPr>
              <a:t> </a:t>
            </a:r>
            <a:r>
              <a:rPr kumimoji="0" lang="en-US" sz="800" i="0" u="none" strike="noStrike" kern="1200" cap="none" spc="0" normalizeH="0" baseline="0" noProof="0">
                <a:ln>
                  <a:noFill/>
                </a:ln>
                <a:solidFill>
                  <a:srgbClr val="000000"/>
                </a:solidFill>
                <a:effectLst/>
                <a:uLnTx/>
                <a:uFillTx/>
                <a:latin typeface="+mj-lt"/>
                <a:hlinkClick r:id="rId49"/>
              </a:rPr>
              <a:t>PRODES T</a:t>
            </a:r>
            <a:r>
              <a:rPr lang="en-US" sz="800" err="1">
                <a:solidFill>
                  <a:srgbClr val="000000"/>
                </a:solidFill>
                <a:latin typeface="+mj-lt"/>
                <a:hlinkClick r:id="rId49"/>
              </a:rPr>
              <a:t>echnical</a:t>
            </a:r>
            <a:r>
              <a:rPr lang="en-US" sz="800">
                <a:solidFill>
                  <a:srgbClr val="000000"/>
                </a:solidFill>
                <a:latin typeface="+mj-lt"/>
                <a:hlinkClick r:id="rId49"/>
              </a:rPr>
              <a:t> Note</a:t>
            </a:r>
            <a:r>
              <a:rPr lang="en-US" sz="800">
                <a:solidFill>
                  <a:srgbClr val="000000"/>
                </a:solidFill>
                <a:latin typeface="+mj-lt"/>
              </a:rPr>
              <a:t> (2022)</a:t>
            </a:r>
            <a:r>
              <a:rPr kumimoji="0" lang="en-US" sz="800" i="0" u="none" strike="noStrike" kern="1200" cap="none" spc="0" normalizeH="0" baseline="0" noProof="0">
                <a:ln>
                  <a:noFill/>
                </a:ln>
                <a:solidFill>
                  <a:srgbClr val="000000"/>
                </a:solidFill>
                <a:effectLst/>
                <a:uLnTx/>
                <a:uFillTx/>
                <a:latin typeface="+mj-lt"/>
                <a:ea typeface="+mn-ea"/>
                <a:cs typeface="+mn-cs"/>
              </a:rPr>
              <a:t>. </a:t>
            </a:r>
          </a:p>
          <a:p>
            <a:pPr>
              <a:defRPr/>
            </a:pPr>
            <a:r>
              <a:rPr kumimoji="0" lang="en-US" sz="800" b="0" i="0" u="none" strike="noStrike" kern="1200" cap="none" spc="0" normalizeH="0" baseline="0" noProof="0">
                <a:ln>
                  <a:noFill/>
                </a:ln>
                <a:solidFill>
                  <a:srgbClr val="000000"/>
                </a:solidFill>
                <a:effectLst/>
                <a:uLnTx/>
                <a:uFillTx/>
                <a:latin typeface="+mj-lt"/>
                <a:ea typeface="+mn-ea"/>
                <a:cs typeface="+mn-cs"/>
              </a:rPr>
              <a:t>Credit: </a:t>
            </a:r>
            <a:r>
              <a:rPr lang="en-US" sz="800" err="1">
                <a:solidFill>
                  <a:srgbClr val="000000"/>
                </a:solidFill>
                <a:cs typeface="Arial"/>
              </a:rPr>
              <a:t>Raissa</a:t>
            </a:r>
            <a:r>
              <a:rPr lang="en-US" sz="800">
                <a:solidFill>
                  <a:srgbClr val="000000"/>
                </a:solidFill>
                <a:cs typeface="Arial"/>
              </a:rPr>
              <a:t> </a:t>
            </a:r>
            <a:r>
              <a:rPr lang="en-US" sz="800" err="1">
                <a:solidFill>
                  <a:srgbClr val="000000"/>
                </a:solidFill>
                <a:cs typeface="Arial"/>
              </a:rPr>
              <a:t>Coan</a:t>
            </a:r>
            <a:r>
              <a:rPr lang="en-US" sz="800">
                <a:solidFill>
                  <a:srgbClr val="000000"/>
                </a:solidFill>
                <a:cs typeface="Arial"/>
              </a:rPr>
              <a:t> Ribeiro</a:t>
            </a:r>
            <a:r>
              <a:rPr lang="en-US" sz="800">
                <a:solidFill>
                  <a:srgbClr val="000000"/>
                </a:solidFill>
                <a:latin typeface="+mj-lt"/>
                <a:cs typeface="Arial"/>
              </a:rPr>
              <a:t>, </a:t>
            </a:r>
            <a:r>
              <a:rPr lang="en-US" sz="800" err="1">
                <a:solidFill>
                  <a:srgbClr val="000000"/>
                </a:solidFill>
                <a:latin typeface="+mj-lt"/>
                <a:cs typeface="Arial"/>
              </a:rPr>
              <a:t>Ariela</a:t>
            </a:r>
            <a:r>
              <a:rPr lang="en-US" sz="800">
                <a:solidFill>
                  <a:srgbClr val="000000"/>
                </a:solidFill>
                <a:latin typeface="+mj-lt"/>
                <a:cs typeface="Arial"/>
              </a:rPr>
              <a:t> </a:t>
            </a:r>
            <a:r>
              <a:rPr lang="en-US" sz="800" err="1">
                <a:solidFill>
                  <a:srgbClr val="000000"/>
                </a:solidFill>
                <a:latin typeface="+mj-lt"/>
                <a:cs typeface="Arial"/>
              </a:rPr>
              <a:t>Farchi</a:t>
            </a:r>
            <a:r>
              <a:rPr lang="en-US" sz="800">
                <a:solidFill>
                  <a:srgbClr val="000000"/>
                </a:solidFill>
                <a:latin typeface="+mj-lt"/>
                <a:cs typeface="Arial"/>
              </a:rPr>
              <a:t>, </a:t>
            </a:r>
            <a:r>
              <a:rPr lang="en-US" sz="800">
                <a:latin typeface="Arial"/>
                <a:cs typeface="Arial"/>
              </a:rPr>
              <a:t>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a:t>
            </a:r>
            <a:r>
              <a:rPr lang="en-US" sz="800">
                <a:solidFill>
                  <a:srgbClr val="000000"/>
                </a:solidFill>
                <a:cs typeface="Arial"/>
              </a:rPr>
              <a:t>,</a:t>
            </a:r>
            <a:r>
              <a:rPr lang="en-US" sz="800">
                <a:solidFill>
                  <a:srgbClr val="000000"/>
                </a:solidFill>
                <a:latin typeface="+mj-lt"/>
                <a:cs typeface="Arial"/>
              </a:rPr>
              <a:t> </a:t>
            </a:r>
            <a:r>
              <a:rPr lang="en-US" sz="800"/>
              <a:t>and </a:t>
            </a:r>
            <a:r>
              <a:rPr lang="en-US" sz="800">
                <a:hlinkClick r:id="rId50"/>
              </a:rPr>
              <a:t>Gernot Wagner</a:t>
            </a:r>
            <a:r>
              <a:rPr lang="en-US" sz="800"/>
              <a:t>. </a:t>
            </a:r>
            <a:r>
              <a:rPr lang="en-US" sz="800">
                <a:hlinkClick r:id="rId51"/>
              </a:rPr>
              <a:t>Share with attribution</a:t>
            </a:r>
            <a:r>
              <a:rPr lang="en-US" sz="800"/>
              <a:t>: </a:t>
            </a:r>
            <a:r>
              <a:rPr lang="en-US" sz="800" err="1"/>
              <a:t>Sayn</a:t>
            </a:r>
            <a:r>
              <a:rPr lang="en-US" sz="800"/>
              <a:t>-Wittgenstein </a:t>
            </a:r>
            <a:r>
              <a:rPr lang="en-US" sz="800" i="1"/>
              <a:t>et al., </a:t>
            </a:r>
            <a:r>
              <a:rPr lang="en-US" sz="800"/>
              <a:t>“</a:t>
            </a:r>
            <a:r>
              <a:rPr lang="en-US" sz="800">
                <a:hlinkClick r:id="rId52"/>
              </a:rPr>
              <a:t>Sustainable Proteins</a:t>
            </a:r>
            <a:r>
              <a:rPr lang="en-US" sz="800"/>
              <a:t>” (16 May 2025).</a:t>
            </a:r>
            <a:endParaRPr kumimoji="0" lang="en-US" sz="800" b="0" i="0" u="none" strike="noStrike" kern="1200" cap="none" spc="0" normalizeH="0" baseline="0" noProof="0">
              <a:ln>
                <a:noFill/>
              </a:ln>
              <a:solidFill>
                <a:srgbClr val="000000"/>
              </a:solidFill>
              <a:effectLst/>
              <a:uLnTx/>
              <a:uFillTx/>
              <a:latin typeface="+mj-lt"/>
              <a:ea typeface="+mn-ea"/>
              <a:cs typeface="+mn-cs"/>
            </a:endParaRPr>
          </a:p>
        </p:txBody>
      </p:sp>
      <p:graphicFrame>
        <p:nvGraphicFramePr>
          <p:cNvPr id="65" name="Chart 64"/>
          <p:cNvGraphicFramePr/>
          <p:nvPr>
            <p:custDataLst>
              <p:tags r:id="rId4"/>
            </p:custDataLst>
            <p:extLst>
              <p:ext uri="{D42A27DB-BD31-4B8C-83A1-F6EECF244321}">
                <p14:modId xmlns:p14="http://schemas.microsoft.com/office/powerpoint/2010/main" val="2948020444"/>
              </p:ext>
            </p:extLst>
          </p:nvPr>
        </p:nvGraphicFramePr>
        <p:xfrm>
          <a:off x="542925" y="2797175"/>
          <a:ext cx="7891463" cy="2784475"/>
        </p:xfrm>
        <a:graphic>
          <a:graphicData uri="http://schemas.openxmlformats.org/drawingml/2006/chart">
            <c:chart xmlns:c="http://schemas.openxmlformats.org/drawingml/2006/chart" xmlns:r="http://schemas.openxmlformats.org/officeDocument/2006/relationships" r:id="rId53"/>
          </a:graphicData>
        </a:graphic>
      </p:graphicFrame>
      <p:sp useBgFill="1">
        <p:nvSpPr>
          <p:cNvPr id="13" name="Freeform 12"/>
          <p:cNvSpPr/>
          <p:nvPr>
            <p:custDataLst>
              <p:tags r:id="rId5"/>
            </p:custDataLst>
          </p:nvPr>
        </p:nvSpPr>
        <p:spPr bwMode="auto">
          <a:xfrm>
            <a:off x="703263" y="3130550"/>
            <a:ext cx="438151" cy="174626"/>
          </a:xfrm>
          <a:custGeom>
            <a:avLst/>
            <a:gdLst/>
            <a:ahLst/>
            <a:cxnLst/>
            <a:rect l="0" t="0" r="0" b="0"/>
            <a:pathLst>
              <a:path w="438151" h="174626">
                <a:moveTo>
                  <a:pt x="0" y="117475"/>
                </a:moveTo>
                <a:lnTo>
                  <a:pt x="438150" y="0"/>
                </a:lnTo>
                <a:lnTo>
                  <a:pt x="438150" y="57150"/>
                </a:lnTo>
                <a:lnTo>
                  <a:pt x="0" y="174625"/>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useBgFill="1">
        <p:nvSpPr>
          <p:cNvPr id="27" name="Freeform 26"/>
          <p:cNvSpPr/>
          <p:nvPr>
            <p:custDataLst>
              <p:tags r:id="rId6"/>
            </p:custDataLst>
          </p:nvPr>
        </p:nvSpPr>
        <p:spPr bwMode="auto">
          <a:xfrm>
            <a:off x="7835900" y="3130550"/>
            <a:ext cx="438151" cy="174626"/>
          </a:xfrm>
          <a:custGeom>
            <a:avLst/>
            <a:gdLst/>
            <a:ahLst/>
            <a:cxnLst/>
            <a:rect l="0" t="0" r="0" b="0"/>
            <a:pathLst>
              <a:path w="438151" h="174626">
                <a:moveTo>
                  <a:pt x="0" y="117475"/>
                </a:moveTo>
                <a:lnTo>
                  <a:pt x="438150" y="0"/>
                </a:lnTo>
                <a:lnTo>
                  <a:pt x="438150" y="57150"/>
                </a:lnTo>
                <a:lnTo>
                  <a:pt x="0" y="174625"/>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useBgFill="1">
        <p:nvSpPr>
          <p:cNvPr id="31" name="Freeform 30"/>
          <p:cNvSpPr/>
          <p:nvPr>
            <p:custDataLst>
              <p:tags r:id="rId7"/>
            </p:custDataLst>
          </p:nvPr>
        </p:nvSpPr>
        <p:spPr bwMode="auto">
          <a:xfrm>
            <a:off x="7835900" y="2905125"/>
            <a:ext cx="438151" cy="174626"/>
          </a:xfrm>
          <a:custGeom>
            <a:avLst/>
            <a:gdLst/>
            <a:ahLst/>
            <a:cxnLst/>
            <a:rect l="0" t="0" r="0" b="0"/>
            <a:pathLst>
              <a:path w="438151" h="174626">
                <a:moveTo>
                  <a:pt x="0" y="117475"/>
                </a:moveTo>
                <a:lnTo>
                  <a:pt x="438150" y="0"/>
                </a:lnTo>
                <a:lnTo>
                  <a:pt x="438150" y="57150"/>
                </a:lnTo>
                <a:lnTo>
                  <a:pt x="0" y="174625"/>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4" name="Freeform 3"/>
          <p:cNvSpPr/>
          <p:nvPr>
            <p:custDataLst>
              <p:tags r:id="rId8"/>
            </p:custDataLst>
          </p:nvPr>
        </p:nvSpPr>
        <p:spPr bwMode="auto">
          <a:xfrm>
            <a:off x="703263" y="3130550"/>
            <a:ext cx="438151" cy="117476"/>
          </a:xfrm>
          <a:custGeom>
            <a:avLst/>
            <a:gdLst/>
            <a:ahLst/>
            <a:cxnLst/>
            <a:rect l="0" t="0" r="0" b="0"/>
            <a:pathLst>
              <a:path w="438151" h="117476">
                <a:moveTo>
                  <a:pt x="0" y="117475"/>
                </a:moveTo>
                <a:lnTo>
                  <a:pt x="4381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custDataLst>
              <p:tags r:id="rId9"/>
            </p:custDataLst>
          </p:nvPr>
        </p:nvSpPr>
        <p:spPr bwMode="auto">
          <a:xfrm>
            <a:off x="703263" y="3187700"/>
            <a:ext cx="438151" cy="117476"/>
          </a:xfrm>
          <a:custGeom>
            <a:avLst/>
            <a:gdLst/>
            <a:ahLst/>
            <a:cxnLst/>
            <a:rect l="0" t="0" r="0" b="0"/>
            <a:pathLst>
              <a:path w="438151" h="117476">
                <a:moveTo>
                  <a:pt x="0" y="117475"/>
                </a:moveTo>
                <a:lnTo>
                  <a:pt x="4381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custDataLst>
              <p:tags r:id="rId10"/>
            </p:custDataLst>
          </p:nvPr>
        </p:nvSpPr>
        <p:spPr bwMode="auto">
          <a:xfrm>
            <a:off x="7835900" y="3130550"/>
            <a:ext cx="438151" cy="117476"/>
          </a:xfrm>
          <a:custGeom>
            <a:avLst/>
            <a:gdLst/>
            <a:ahLst/>
            <a:cxnLst/>
            <a:rect l="0" t="0" r="0" b="0"/>
            <a:pathLst>
              <a:path w="438151" h="117476">
                <a:moveTo>
                  <a:pt x="0" y="117475"/>
                </a:moveTo>
                <a:lnTo>
                  <a:pt x="4381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custDataLst>
              <p:tags r:id="rId11"/>
            </p:custDataLst>
          </p:nvPr>
        </p:nvSpPr>
        <p:spPr bwMode="auto">
          <a:xfrm>
            <a:off x="7835900" y="3187700"/>
            <a:ext cx="438151" cy="117476"/>
          </a:xfrm>
          <a:custGeom>
            <a:avLst/>
            <a:gdLst/>
            <a:ahLst/>
            <a:cxnLst/>
            <a:rect l="0" t="0" r="0" b="0"/>
            <a:pathLst>
              <a:path w="438151" h="117476">
                <a:moveTo>
                  <a:pt x="0" y="117475"/>
                </a:moveTo>
                <a:lnTo>
                  <a:pt x="4381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custDataLst>
              <p:tags r:id="rId12"/>
            </p:custDataLst>
          </p:nvPr>
        </p:nvSpPr>
        <p:spPr bwMode="auto">
          <a:xfrm>
            <a:off x="7835900" y="2905125"/>
            <a:ext cx="438151" cy="117476"/>
          </a:xfrm>
          <a:custGeom>
            <a:avLst/>
            <a:gdLst/>
            <a:ahLst/>
            <a:cxnLst/>
            <a:rect l="0" t="0" r="0" b="0"/>
            <a:pathLst>
              <a:path w="438151" h="117476">
                <a:moveTo>
                  <a:pt x="0" y="117475"/>
                </a:moveTo>
                <a:lnTo>
                  <a:pt x="4381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custDataLst>
              <p:tags r:id="rId13"/>
            </p:custDataLst>
          </p:nvPr>
        </p:nvSpPr>
        <p:spPr bwMode="auto">
          <a:xfrm>
            <a:off x="7835900" y="2962275"/>
            <a:ext cx="438151" cy="117476"/>
          </a:xfrm>
          <a:custGeom>
            <a:avLst/>
            <a:gdLst/>
            <a:ahLst/>
            <a:cxnLst/>
            <a:rect l="0" t="0" r="0" b="0"/>
            <a:pathLst>
              <a:path w="438151" h="117476">
                <a:moveTo>
                  <a:pt x="0" y="117475"/>
                </a:moveTo>
                <a:lnTo>
                  <a:pt x="4381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77" name="Straight Connector 376">
            <a:extLst>
              <a:ext uri="{FF2B5EF4-FFF2-40B4-BE49-F238E27FC236}">
                <a16:creationId xmlns:a16="http://schemas.microsoft.com/office/drawing/2014/main" id="{A024C977-DE3E-34DC-9792-E00E32FDE90E}"/>
              </a:ext>
            </a:extLst>
          </p:cNvPr>
          <p:cNvCxnSpPr/>
          <p:nvPr>
            <p:custDataLst>
              <p:tags r:id="rId14"/>
            </p:custDataLst>
          </p:nvPr>
        </p:nvCxnSpPr>
        <p:spPr bwMode="auto">
          <a:xfrm flipV="1">
            <a:off x="5676900" y="4595813"/>
            <a:ext cx="1782763" cy="125413"/>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249" name="Text Placeholder 10">
            <a:extLst>
              <a:ext uri="{FF2B5EF4-FFF2-40B4-BE49-F238E27FC236}">
                <a16:creationId xmlns:a16="http://schemas.microsoft.com/office/drawing/2014/main" id="{45207B48-E3C6-F621-0873-1ABF1420FA60}"/>
              </a:ext>
            </a:extLst>
          </p:cNvPr>
          <p:cNvSpPr txBox="1">
            <a:spLocks/>
          </p:cNvSpPr>
          <p:nvPr>
            <p:custDataLst>
              <p:tags r:id="rId15"/>
            </p:custDataLst>
          </p:nvPr>
        </p:nvSpPr>
        <p:spPr bwMode="auto">
          <a:xfrm>
            <a:off x="6096000" y="5549900"/>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C5DDDBB-91EE-4420-B5CC-7C16A40C0B7F}" type="datetime'''''''''''''''2''''0''''''''''''2''''''''''''''''''1'''''''''">
              <a:rPr lang="en-US" altLang="en-US" sz="1200" smtClean="0"/>
              <a:pPr marL="0" indent="0" algn="ctr">
                <a:spcBef>
                  <a:spcPct val="0"/>
                </a:spcBef>
                <a:spcAft>
                  <a:spcPct val="0"/>
                </a:spcAft>
                <a:buNone/>
              </a:pPr>
              <a:t>2021</a:t>
            </a:fld>
            <a:endParaRPr lang="en-US" sz="1200"/>
          </a:p>
        </p:txBody>
      </p:sp>
      <p:sp>
        <p:nvSpPr>
          <p:cNvPr id="250" name="Text Placeholder 10">
            <a:extLst>
              <a:ext uri="{FF2B5EF4-FFF2-40B4-BE49-F238E27FC236}">
                <a16:creationId xmlns:a16="http://schemas.microsoft.com/office/drawing/2014/main" id="{EA97772B-B395-091F-95EB-52F582FDEC14}"/>
              </a:ext>
            </a:extLst>
          </p:cNvPr>
          <p:cNvSpPr txBox="1">
            <a:spLocks/>
          </p:cNvSpPr>
          <p:nvPr>
            <p:custDataLst>
              <p:tags r:id="rId16"/>
            </p:custDataLst>
          </p:nvPr>
        </p:nvSpPr>
        <p:spPr bwMode="auto">
          <a:xfrm>
            <a:off x="6691313" y="5549900"/>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15D1CE7-EB57-407C-B43C-6D8A774AEC04}" type="datetime'''''''''''''''''''''''''2''''''0''''2''''''''''''''''''''''2'">
              <a:rPr lang="en-US" altLang="en-US" sz="1200" smtClean="0"/>
              <a:pPr marL="0" indent="0" algn="ctr">
                <a:spcBef>
                  <a:spcPct val="0"/>
                </a:spcBef>
                <a:spcAft>
                  <a:spcPct val="0"/>
                </a:spcAft>
                <a:buNone/>
              </a:pPr>
              <a:t>2022</a:t>
            </a:fld>
            <a:endParaRPr lang="en-US" sz="1200"/>
          </a:p>
        </p:txBody>
      </p:sp>
      <p:sp>
        <p:nvSpPr>
          <p:cNvPr id="457" name="Text Placeholder 10">
            <a:extLst>
              <a:ext uri="{FF2B5EF4-FFF2-40B4-BE49-F238E27FC236}">
                <a16:creationId xmlns:a16="http://schemas.microsoft.com/office/drawing/2014/main" id="{ED4623BF-0C25-8DB2-0A30-B93A119EAC5F}"/>
              </a:ext>
            </a:extLst>
          </p:cNvPr>
          <p:cNvSpPr txBox="1">
            <a:spLocks/>
          </p:cNvSpPr>
          <p:nvPr>
            <p:custDataLst>
              <p:tags r:id="rId17"/>
            </p:custDataLst>
          </p:nvPr>
        </p:nvSpPr>
        <p:spPr bwMode="auto">
          <a:xfrm>
            <a:off x="7285038" y="5549900"/>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270F9EF-0BAE-4903-B82D-703D5A24E268}" type="datetime'2''''''''''''0''''''''''''''''''2''''''''''''''''3'''">
              <a:rPr lang="en-US" altLang="en-US" sz="1200" smtClean="0"/>
              <a:pPr marL="0" indent="0" algn="ctr">
                <a:spcBef>
                  <a:spcPct val="0"/>
                </a:spcBef>
                <a:spcAft>
                  <a:spcPct val="0"/>
                </a:spcAft>
                <a:buNone/>
              </a:pPr>
              <a:t>2023</a:t>
            </a:fld>
            <a:endParaRPr lang="en-US" sz="1200"/>
          </a:p>
        </p:txBody>
      </p:sp>
      <p:sp>
        <p:nvSpPr>
          <p:cNvPr id="315" name="Text Placeholder 10">
            <a:extLst>
              <a:ext uri="{FF2B5EF4-FFF2-40B4-BE49-F238E27FC236}">
                <a16:creationId xmlns:a16="http://schemas.microsoft.com/office/drawing/2014/main" id="{601A6A2A-A136-FB23-F6EF-863937701FB4}"/>
              </a:ext>
            </a:extLst>
          </p:cNvPr>
          <p:cNvSpPr txBox="1">
            <a:spLocks/>
          </p:cNvSpPr>
          <p:nvPr>
            <p:custDataLst>
              <p:tags r:id="rId18"/>
            </p:custDataLst>
          </p:nvPr>
        </p:nvSpPr>
        <p:spPr bwMode="auto">
          <a:xfrm>
            <a:off x="7888289" y="5549900"/>
            <a:ext cx="3333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B8A8772-6817-430B-B0A3-4B6C22F07A2F}" type="datetime'T''''''''o''''''''t''a''l'''''''''''''''''''''''''''''''''''''">
              <a:rPr lang="en-US" altLang="en-US" sz="1200" smtClean="0"/>
              <a:pPr marL="0" indent="0" algn="ctr">
                <a:spcBef>
                  <a:spcPct val="0"/>
                </a:spcBef>
                <a:spcAft>
                  <a:spcPct val="0"/>
                </a:spcAft>
                <a:buNone/>
              </a:pPr>
              <a:t>Total</a:t>
            </a:fld>
            <a:endParaRPr lang="en-US" sz="1200"/>
          </a:p>
        </p:txBody>
      </p:sp>
      <p:sp>
        <p:nvSpPr>
          <p:cNvPr id="254" name="Text Placeholder 10">
            <a:extLst>
              <a:ext uri="{FF2B5EF4-FFF2-40B4-BE49-F238E27FC236}">
                <a16:creationId xmlns:a16="http://schemas.microsoft.com/office/drawing/2014/main" id="{E4F6DF30-6438-EB61-1285-53FBD862C7F0}"/>
              </a:ext>
            </a:extLst>
          </p:cNvPr>
          <p:cNvSpPr txBox="1">
            <a:spLocks/>
          </p:cNvSpPr>
          <p:nvPr>
            <p:custDataLst>
              <p:tags r:id="rId19"/>
            </p:custDataLst>
          </p:nvPr>
        </p:nvSpPr>
        <p:spPr bwMode="gray">
          <a:xfrm>
            <a:off x="736600" y="2774950"/>
            <a:ext cx="373063"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F71E49C-7BD6-429E-8273-232BBFC60F25}" type="datetime'''''''''''7''''''''''''''0''''''''''''''''.''''''''''''1'''">
              <a:rPr lang="en-US" altLang="en-US" sz="1000" smtClean="0"/>
              <a:pPr marL="0" indent="0" algn="ctr">
                <a:spcBef>
                  <a:spcPct val="0"/>
                </a:spcBef>
                <a:spcAft>
                  <a:spcPct val="0"/>
                </a:spcAft>
                <a:buNone/>
              </a:pPr>
              <a:t>70.1</a:t>
            </a:fld>
            <a:r>
              <a:rPr lang="en-US" altLang="en-US" sz="1000"/>
              <a:t/>
            </a:r>
            <a:br>
              <a:rPr lang="en-US" altLang="en-US" sz="1000"/>
            </a:br>
            <a:r>
              <a:rPr lang="en-US" altLang="en-US" sz="1000"/>
              <a:t>(</a:t>
            </a:r>
            <a:fld id="{95618926-E946-4506-8573-E75BFE6470CB}" type="datetime'''''''''''''3''7''''''''''''''''''''''''''''''''%'''''''''''">
              <a:rPr lang="en-US" altLang="en-US" sz="1000" smtClean="0"/>
              <a:pPr marL="0" indent="0" algn="ctr">
                <a:spcBef>
                  <a:spcPct val="0"/>
                </a:spcBef>
                <a:spcAft>
                  <a:spcPct val="0"/>
                </a:spcAft>
                <a:buNone/>
              </a:pPr>
              <a:t>37%</a:t>
            </a:fld>
            <a:r>
              <a:rPr lang="en-US" altLang="en-US" sz="1000"/>
              <a:t>)</a:t>
            </a:r>
            <a:endParaRPr lang="en-US" sz="1000"/>
          </a:p>
        </p:txBody>
      </p:sp>
      <p:sp>
        <p:nvSpPr>
          <p:cNvPr id="255" name="Text Placeholder 10">
            <a:extLst>
              <a:ext uri="{FF2B5EF4-FFF2-40B4-BE49-F238E27FC236}">
                <a16:creationId xmlns:a16="http://schemas.microsoft.com/office/drawing/2014/main" id="{FE11B2AB-3FA4-1E5C-E658-1B15C72A91E5}"/>
              </a:ext>
            </a:extLst>
          </p:cNvPr>
          <p:cNvSpPr txBox="1">
            <a:spLocks/>
          </p:cNvSpPr>
          <p:nvPr>
            <p:custDataLst>
              <p:tags r:id="rId20"/>
            </p:custDataLst>
          </p:nvPr>
        </p:nvSpPr>
        <p:spPr bwMode="gray">
          <a:xfrm>
            <a:off x="1411288" y="3152775"/>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BDB1C8B-792C-45E3-BEFA-DCAAC9B2343C}" type="datetime'5''''''''''''''''.''''4'''''''''''''''''''''">
              <a:rPr lang="en-US" altLang="en-US" sz="1000" smtClean="0"/>
              <a:pPr marL="0" indent="0" algn="ctr">
                <a:spcBef>
                  <a:spcPct val="0"/>
                </a:spcBef>
                <a:spcAft>
                  <a:spcPct val="0"/>
                </a:spcAft>
                <a:buNone/>
              </a:pPr>
              <a:t>5.4</a:t>
            </a:fld>
            <a:endParaRPr lang="en-US" sz="1000"/>
          </a:p>
        </p:txBody>
      </p:sp>
      <p:sp>
        <p:nvSpPr>
          <p:cNvPr id="257" name="Text Placeholder 10">
            <a:extLst>
              <a:ext uri="{FF2B5EF4-FFF2-40B4-BE49-F238E27FC236}">
                <a16:creationId xmlns:a16="http://schemas.microsoft.com/office/drawing/2014/main" id="{7B60BB1F-6DBD-44FC-24FD-C64DEEEE1DB7}"/>
              </a:ext>
            </a:extLst>
          </p:cNvPr>
          <p:cNvSpPr txBox="1">
            <a:spLocks/>
          </p:cNvSpPr>
          <p:nvPr>
            <p:custDataLst>
              <p:tags r:id="rId21"/>
            </p:custDataLst>
          </p:nvPr>
        </p:nvSpPr>
        <p:spPr bwMode="gray">
          <a:xfrm>
            <a:off x="2006600" y="3965575"/>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DEDDD12-DE06-4AA1-99EB-DC3A3940D264}" type="datetime'''''''''''''''3''.''''''''''''''''''''''''''4'''">
              <a:rPr lang="en-US" altLang="en-US" sz="1000" smtClean="0"/>
              <a:pPr marL="0" indent="0" algn="ctr">
                <a:spcBef>
                  <a:spcPct val="0"/>
                </a:spcBef>
                <a:spcAft>
                  <a:spcPct val="0"/>
                </a:spcAft>
                <a:buNone/>
              </a:pPr>
              <a:t>3.4</a:t>
            </a:fld>
            <a:endParaRPr lang="en-US" sz="1000"/>
          </a:p>
        </p:txBody>
      </p:sp>
      <p:sp>
        <p:nvSpPr>
          <p:cNvPr id="259" name="Text Placeholder 10">
            <a:extLst>
              <a:ext uri="{FF2B5EF4-FFF2-40B4-BE49-F238E27FC236}">
                <a16:creationId xmlns:a16="http://schemas.microsoft.com/office/drawing/2014/main" id="{BDBB362F-2FB3-2708-53B6-C348855F7971}"/>
              </a:ext>
            </a:extLst>
          </p:cNvPr>
          <p:cNvSpPr txBox="1">
            <a:spLocks/>
          </p:cNvSpPr>
          <p:nvPr>
            <p:custDataLst>
              <p:tags r:id="rId22"/>
            </p:custDataLst>
          </p:nvPr>
        </p:nvSpPr>
        <p:spPr bwMode="gray">
          <a:xfrm>
            <a:off x="2600325" y="4521200"/>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6956AE7-DD5B-4FD7-AEE6-15426AC87F6A}" type="datetime'''''2''''''''''''''''''''''''''''''.''''''''''0'''">
              <a:rPr lang="en-US" altLang="en-US" sz="1000" smtClean="0"/>
              <a:pPr marL="0" indent="0" algn="ctr">
                <a:spcBef>
                  <a:spcPct val="0"/>
                </a:spcBef>
                <a:spcAft>
                  <a:spcPct val="0"/>
                </a:spcAft>
                <a:buNone/>
              </a:pPr>
              <a:t>2.0</a:t>
            </a:fld>
            <a:endParaRPr lang="en-US" sz="1000"/>
          </a:p>
        </p:txBody>
      </p:sp>
      <p:sp>
        <p:nvSpPr>
          <p:cNvPr id="224" name="Text Placeholder 10">
            <a:extLst>
              <a:ext uri="{FF2B5EF4-FFF2-40B4-BE49-F238E27FC236}">
                <a16:creationId xmlns:a16="http://schemas.microsoft.com/office/drawing/2014/main" id="{DC1DDB87-9D9D-82F9-F965-E8158EC6E462}"/>
              </a:ext>
            </a:extLst>
          </p:cNvPr>
          <p:cNvSpPr txBox="1">
            <a:spLocks/>
          </p:cNvSpPr>
          <p:nvPr>
            <p:custDataLst>
              <p:tags r:id="rId23"/>
            </p:custDataLst>
          </p:nvPr>
        </p:nvSpPr>
        <p:spPr bwMode="auto">
          <a:xfrm>
            <a:off x="703263" y="5549900"/>
            <a:ext cx="4381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3457A41-8317-4C72-AFA1-AF4C5FA8BFAA}" type="datetime'&lt;''''''2''''''''''''''''''''0''''''''''''''''''''''0''''''2'">
              <a:rPr lang="en-US" altLang="en-US" sz="1200" smtClean="0"/>
              <a:pPr marL="0" indent="0" algn="ctr">
                <a:spcBef>
                  <a:spcPct val="0"/>
                </a:spcBef>
                <a:spcAft>
                  <a:spcPct val="0"/>
                </a:spcAft>
                <a:buNone/>
              </a:pPr>
              <a:t>&lt;2002</a:t>
            </a:fld>
            <a:endParaRPr lang="en-US" sz="1200"/>
          </a:p>
        </p:txBody>
      </p:sp>
      <p:sp>
        <p:nvSpPr>
          <p:cNvPr id="404" name="Text Placeholder 10">
            <a:extLst>
              <a:ext uri="{FF2B5EF4-FFF2-40B4-BE49-F238E27FC236}">
                <a16:creationId xmlns:a16="http://schemas.microsoft.com/office/drawing/2014/main" id="{29700B28-5EB9-6FCE-7E0F-BED5BE83AE6F}"/>
              </a:ext>
            </a:extLst>
          </p:cNvPr>
          <p:cNvSpPr txBox="1">
            <a:spLocks/>
          </p:cNvSpPr>
          <p:nvPr>
            <p:custDataLst>
              <p:tags r:id="rId24"/>
            </p:custDataLst>
          </p:nvPr>
        </p:nvSpPr>
        <p:spPr bwMode="gray">
          <a:xfrm>
            <a:off x="3789363" y="5018088"/>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6847261-B2C1-4733-AF9F-71B723F2FBF1}" type="datetime'''''''''''''''''''''''''''0''''''''''''''''''''.7'''''''''''''">
              <a:rPr lang="en-US" altLang="en-US" sz="1000" smtClean="0"/>
              <a:pPr marL="0" indent="0" algn="ctr">
                <a:spcBef>
                  <a:spcPct val="0"/>
                </a:spcBef>
                <a:spcAft>
                  <a:spcPct val="0"/>
                </a:spcAft>
                <a:buNone/>
              </a:pPr>
              <a:t>0.7</a:t>
            </a:fld>
            <a:endParaRPr lang="en-US" sz="1000"/>
          </a:p>
        </p:txBody>
      </p:sp>
      <p:sp>
        <p:nvSpPr>
          <p:cNvPr id="400" name="Text Placeholder 10">
            <a:extLst>
              <a:ext uri="{FF2B5EF4-FFF2-40B4-BE49-F238E27FC236}">
                <a16:creationId xmlns:a16="http://schemas.microsoft.com/office/drawing/2014/main" id="{061EE56D-5F49-8A9A-201A-0FD45853A732}"/>
              </a:ext>
            </a:extLst>
          </p:cNvPr>
          <p:cNvSpPr txBox="1">
            <a:spLocks/>
          </p:cNvSpPr>
          <p:nvPr>
            <p:custDataLst>
              <p:tags r:id="rId25"/>
            </p:custDataLst>
          </p:nvPr>
        </p:nvSpPr>
        <p:spPr bwMode="gray">
          <a:xfrm>
            <a:off x="4383088" y="5027613"/>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CC6A6A6-646E-4A69-A54F-19FC87D9BC2D}" type="datetime'''0''''''''''''''''''''''.''''''''''''''''''''''7'''">
              <a:rPr lang="en-US" altLang="en-US" sz="1000" smtClean="0"/>
              <a:pPr marL="0" indent="0" algn="ctr">
                <a:spcBef>
                  <a:spcPct val="0"/>
                </a:spcBef>
                <a:spcAft>
                  <a:spcPct val="0"/>
                </a:spcAft>
                <a:buNone/>
              </a:pPr>
              <a:t>0.7</a:t>
            </a:fld>
            <a:endParaRPr lang="en-US" sz="1000"/>
          </a:p>
        </p:txBody>
      </p:sp>
      <p:sp>
        <p:nvSpPr>
          <p:cNvPr id="299" name="Text Placeholder 10">
            <a:extLst>
              <a:ext uri="{FF2B5EF4-FFF2-40B4-BE49-F238E27FC236}">
                <a16:creationId xmlns:a16="http://schemas.microsoft.com/office/drawing/2014/main" id="{7B569763-7AB9-D8D5-A682-8C353966D527}"/>
              </a:ext>
            </a:extLst>
          </p:cNvPr>
          <p:cNvSpPr txBox="1">
            <a:spLocks/>
          </p:cNvSpPr>
          <p:nvPr>
            <p:custDataLst>
              <p:tags r:id="rId26"/>
            </p:custDataLst>
          </p:nvPr>
        </p:nvSpPr>
        <p:spPr bwMode="gray">
          <a:xfrm>
            <a:off x="4978400" y="5065713"/>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7570DFD-8C92-4FF1-A569-A45494A723C7}" type="datetime'0''''''''''''''''''''.''''''''''''''6'">
              <a:rPr lang="en-US" altLang="en-US" sz="1000" smtClean="0"/>
              <a:pPr marL="0" indent="0" algn="ctr">
                <a:spcBef>
                  <a:spcPct val="0"/>
                </a:spcBef>
                <a:spcAft>
                  <a:spcPct val="0"/>
                </a:spcAft>
                <a:buNone/>
              </a:pPr>
              <a:t>0.6</a:t>
            </a:fld>
            <a:endParaRPr lang="en-US" sz="1000"/>
          </a:p>
        </p:txBody>
      </p:sp>
      <p:sp>
        <p:nvSpPr>
          <p:cNvPr id="300" name="Text Placeholder 10">
            <a:extLst>
              <a:ext uri="{FF2B5EF4-FFF2-40B4-BE49-F238E27FC236}">
                <a16:creationId xmlns:a16="http://schemas.microsoft.com/office/drawing/2014/main" id="{3220C22D-4898-5F5C-4B45-6AB7306A9867}"/>
              </a:ext>
            </a:extLst>
          </p:cNvPr>
          <p:cNvSpPr txBox="1">
            <a:spLocks/>
          </p:cNvSpPr>
          <p:nvPr>
            <p:custDataLst>
              <p:tags r:id="rId27"/>
            </p:custDataLst>
          </p:nvPr>
        </p:nvSpPr>
        <p:spPr bwMode="gray">
          <a:xfrm>
            <a:off x="5572125" y="5002213"/>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1E699F3-9A1D-43F0-AEAC-D7798FD9E7E5}" type="datetime'''''0''''''''''''''''''''''.''''''''''''8'''''''">
              <a:rPr lang="en-US" altLang="en-US" sz="1000" smtClean="0"/>
              <a:pPr marL="0" indent="0" algn="ctr">
                <a:spcBef>
                  <a:spcPct val="0"/>
                </a:spcBef>
                <a:spcAft>
                  <a:spcPct val="0"/>
                </a:spcAft>
                <a:buNone/>
              </a:pPr>
              <a:t>0.8</a:t>
            </a:fld>
            <a:endParaRPr lang="en-US" sz="1000"/>
          </a:p>
        </p:txBody>
      </p:sp>
      <p:sp>
        <p:nvSpPr>
          <p:cNvPr id="301" name="Text Placeholder 10">
            <a:extLst>
              <a:ext uri="{FF2B5EF4-FFF2-40B4-BE49-F238E27FC236}">
                <a16:creationId xmlns:a16="http://schemas.microsoft.com/office/drawing/2014/main" id="{16B4C3C2-EBF2-2054-540F-59B314B961A4}"/>
              </a:ext>
            </a:extLst>
          </p:cNvPr>
          <p:cNvSpPr txBox="1">
            <a:spLocks/>
          </p:cNvSpPr>
          <p:nvPr>
            <p:custDataLst>
              <p:tags r:id="rId28"/>
            </p:custDataLst>
          </p:nvPr>
        </p:nvSpPr>
        <p:spPr bwMode="gray">
          <a:xfrm>
            <a:off x="6165850" y="4976813"/>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3ACDD44-22A8-4D40-A858-82B895270F72}" type="datetime'''''''''0''''''''''''''''.''9'''''''''">
              <a:rPr lang="en-US" altLang="en-US" sz="1000" smtClean="0"/>
              <a:pPr marL="0" indent="0" algn="ctr">
                <a:spcBef>
                  <a:spcPct val="0"/>
                </a:spcBef>
                <a:spcAft>
                  <a:spcPct val="0"/>
                </a:spcAft>
                <a:buNone/>
              </a:pPr>
              <a:t>0.9</a:t>
            </a:fld>
            <a:endParaRPr lang="en-US" sz="1000"/>
          </a:p>
        </p:txBody>
      </p:sp>
      <p:sp>
        <p:nvSpPr>
          <p:cNvPr id="264" name="Text Placeholder 10">
            <a:extLst>
              <a:ext uri="{FF2B5EF4-FFF2-40B4-BE49-F238E27FC236}">
                <a16:creationId xmlns:a16="http://schemas.microsoft.com/office/drawing/2014/main" id="{80C48339-8262-CCD6-6AD5-CDE3AF8BAF8A}"/>
              </a:ext>
            </a:extLst>
          </p:cNvPr>
          <p:cNvSpPr txBox="1">
            <a:spLocks/>
          </p:cNvSpPr>
          <p:nvPr>
            <p:custDataLst>
              <p:tags r:id="rId29"/>
            </p:custDataLst>
          </p:nvPr>
        </p:nvSpPr>
        <p:spPr bwMode="gray">
          <a:xfrm>
            <a:off x="6761163" y="4889500"/>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E5D2DB7-B6D7-42CB-99AF-7B3191059392}" type="datetime'''''''1''''''''.1'''''''''''''''''">
              <a:rPr lang="en-US" altLang="en-US" sz="1000" smtClean="0"/>
              <a:pPr marL="0" indent="0" algn="ctr">
                <a:spcBef>
                  <a:spcPct val="0"/>
                </a:spcBef>
                <a:spcAft>
                  <a:spcPct val="0"/>
                </a:spcAft>
                <a:buNone/>
              </a:pPr>
              <a:t>1.1</a:t>
            </a:fld>
            <a:endParaRPr lang="en-US" sz="1000"/>
          </a:p>
        </p:txBody>
      </p:sp>
      <p:sp>
        <p:nvSpPr>
          <p:cNvPr id="458" name="Text Placeholder 10">
            <a:extLst>
              <a:ext uri="{FF2B5EF4-FFF2-40B4-BE49-F238E27FC236}">
                <a16:creationId xmlns:a16="http://schemas.microsoft.com/office/drawing/2014/main" id="{4500D135-D863-E05A-CC3C-B83EDA6045D9}"/>
              </a:ext>
            </a:extLst>
          </p:cNvPr>
          <p:cNvSpPr txBox="1">
            <a:spLocks/>
          </p:cNvSpPr>
          <p:nvPr>
            <p:custDataLst>
              <p:tags r:id="rId30"/>
            </p:custDataLst>
          </p:nvPr>
        </p:nvSpPr>
        <p:spPr bwMode="gray">
          <a:xfrm>
            <a:off x="7354888" y="4876800"/>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44CF501-4A10-4C4A-9DF9-E1A5B7E3653E}" type="datetime'''''''''''''''''''''''''''1''''''''.''''''''1'''''''''''''''''">
              <a:rPr lang="en-US" altLang="en-US" sz="1000" smtClean="0"/>
              <a:pPr marL="0" indent="0" algn="ctr">
                <a:spcBef>
                  <a:spcPct val="0"/>
                </a:spcBef>
                <a:spcAft>
                  <a:spcPct val="0"/>
                </a:spcAft>
                <a:buNone/>
              </a:pPr>
              <a:t>1.1</a:t>
            </a:fld>
            <a:endParaRPr lang="en-US" sz="1000"/>
          </a:p>
        </p:txBody>
      </p:sp>
      <p:sp>
        <p:nvSpPr>
          <p:cNvPr id="319" name="Text Placeholder 10">
            <a:extLst>
              <a:ext uri="{FF2B5EF4-FFF2-40B4-BE49-F238E27FC236}">
                <a16:creationId xmlns:a16="http://schemas.microsoft.com/office/drawing/2014/main" id="{DA822EFD-C6D8-CDEC-C801-8C3DD0CB96E2}"/>
              </a:ext>
            </a:extLst>
          </p:cNvPr>
          <p:cNvSpPr txBox="1">
            <a:spLocks/>
          </p:cNvSpPr>
          <p:nvPr>
            <p:custDataLst>
              <p:tags r:id="rId31"/>
            </p:custDataLst>
          </p:nvPr>
        </p:nvSpPr>
        <p:spPr bwMode="gray">
          <a:xfrm>
            <a:off x="7869238" y="2549525"/>
            <a:ext cx="373063"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C85B087-9B72-45AE-B937-173910CE00BB}" type="datetime'10''''1''''''.''''7'''''''''''''''''''''''''''''''">
              <a:rPr lang="en-US" altLang="en-US" sz="1000" smtClean="0"/>
              <a:pPr marL="0" indent="0" algn="ctr">
                <a:spcBef>
                  <a:spcPct val="0"/>
                </a:spcBef>
                <a:spcAft>
                  <a:spcPct val="0"/>
                </a:spcAft>
                <a:buNone/>
              </a:pPr>
              <a:t>101.7</a:t>
            </a:fld>
            <a:r>
              <a:rPr lang="en-US" altLang="en-US" sz="1000"/>
              <a:t/>
            </a:r>
            <a:br>
              <a:rPr lang="en-US" altLang="en-US" sz="1000"/>
            </a:br>
            <a:r>
              <a:rPr lang="en-US" altLang="en-US" sz="1000"/>
              <a:t>(</a:t>
            </a:r>
            <a:fld id="{6BA0976E-18D6-4CF9-B207-B711ED4A4985}" type="datetime'''''''''''''''''''''''''''''54''''''%'''">
              <a:rPr lang="en-US" altLang="en-US" sz="1000" smtClean="0"/>
              <a:pPr marL="0" indent="0" algn="ctr">
                <a:spcBef>
                  <a:spcPct val="0"/>
                </a:spcBef>
                <a:spcAft>
                  <a:spcPct val="0"/>
                </a:spcAft>
                <a:buNone/>
              </a:pPr>
              <a:t>54%</a:t>
            </a:fld>
            <a:r>
              <a:rPr lang="en-US" altLang="en-US" sz="1000"/>
              <a:t>)</a:t>
            </a:r>
            <a:endParaRPr lang="en-US" sz="1000"/>
          </a:p>
        </p:txBody>
      </p:sp>
      <p:sp>
        <p:nvSpPr>
          <p:cNvPr id="226" name="Text Placeholder 10">
            <a:extLst>
              <a:ext uri="{FF2B5EF4-FFF2-40B4-BE49-F238E27FC236}">
                <a16:creationId xmlns:a16="http://schemas.microsoft.com/office/drawing/2014/main" id="{2C494A02-5AD0-EA99-E357-24D6E5931223}"/>
              </a:ext>
            </a:extLst>
          </p:cNvPr>
          <p:cNvSpPr txBox="1">
            <a:spLocks/>
          </p:cNvSpPr>
          <p:nvPr>
            <p:custDataLst>
              <p:tags r:id="rId32"/>
            </p:custDataLst>
          </p:nvPr>
        </p:nvSpPr>
        <p:spPr bwMode="auto">
          <a:xfrm>
            <a:off x="1341438" y="5549900"/>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2E30843-9D66-45B5-B5FC-292D039D8C5C}" type="datetime'''''''''''''''''''''''2''0''''''''''''''''0''''2'">
              <a:rPr lang="en-US" altLang="en-US" sz="1200" smtClean="0"/>
              <a:pPr marL="0" indent="0" algn="ctr">
                <a:spcBef>
                  <a:spcPct val="0"/>
                </a:spcBef>
                <a:spcAft>
                  <a:spcPct val="0"/>
                </a:spcAft>
                <a:buNone/>
              </a:pPr>
              <a:t>2002</a:t>
            </a:fld>
            <a:endParaRPr lang="en-US" sz="1200"/>
          </a:p>
        </p:txBody>
      </p:sp>
      <p:sp>
        <p:nvSpPr>
          <p:cNvPr id="237" name="Text Placeholder 10">
            <a:extLst>
              <a:ext uri="{FF2B5EF4-FFF2-40B4-BE49-F238E27FC236}">
                <a16:creationId xmlns:a16="http://schemas.microsoft.com/office/drawing/2014/main" id="{9FA1D7A0-02DE-E1A5-B7AB-C711B944DA6C}"/>
              </a:ext>
            </a:extLst>
          </p:cNvPr>
          <p:cNvSpPr txBox="1">
            <a:spLocks/>
          </p:cNvSpPr>
          <p:nvPr>
            <p:custDataLst>
              <p:tags r:id="rId33"/>
            </p:custDataLst>
          </p:nvPr>
        </p:nvSpPr>
        <p:spPr bwMode="auto">
          <a:xfrm>
            <a:off x="1936750" y="5549900"/>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7E775FB-AF97-4245-B2C4-838A27445482}" type="datetime'''''''''''''2''''''''''''''''''0''0''6'">
              <a:rPr lang="en-US" altLang="en-US" sz="1200" smtClean="0"/>
              <a:pPr marL="0" indent="0" algn="ctr">
                <a:spcBef>
                  <a:spcPct val="0"/>
                </a:spcBef>
                <a:spcAft>
                  <a:spcPct val="0"/>
                </a:spcAft>
                <a:buNone/>
              </a:pPr>
              <a:t>2006</a:t>
            </a:fld>
            <a:endParaRPr lang="en-US" sz="1200"/>
          </a:p>
        </p:txBody>
      </p:sp>
      <p:sp>
        <p:nvSpPr>
          <p:cNvPr id="239" name="Text Placeholder 10">
            <a:extLst>
              <a:ext uri="{FF2B5EF4-FFF2-40B4-BE49-F238E27FC236}">
                <a16:creationId xmlns:a16="http://schemas.microsoft.com/office/drawing/2014/main" id="{ECA94030-0C66-C34F-77ED-20FD165E9070}"/>
              </a:ext>
            </a:extLst>
          </p:cNvPr>
          <p:cNvSpPr txBox="1">
            <a:spLocks/>
          </p:cNvSpPr>
          <p:nvPr>
            <p:custDataLst>
              <p:tags r:id="rId34"/>
            </p:custDataLst>
          </p:nvPr>
        </p:nvSpPr>
        <p:spPr bwMode="auto">
          <a:xfrm>
            <a:off x="2530475" y="5549900"/>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4FD9EA3-0042-45B1-A6E7-B31BBB914A49}" type="datetime'''''''''''''''''''''''''''2''''0''''10'''''''">
              <a:rPr lang="en-US" altLang="en-US" sz="1200" smtClean="0"/>
              <a:pPr marL="0" indent="0" algn="ctr">
                <a:spcBef>
                  <a:spcPct val="0"/>
                </a:spcBef>
                <a:spcAft>
                  <a:spcPct val="0"/>
                </a:spcAft>
                <a:buNone/>
              </a:pPr>
              <a:t>2010</a:t>
            </a:fld>
            <a:endParaRPr lang="en-US" sz="1200"/>
          </a:p>
        </p:txBody>
      </p:sp>
      <p:sp>
        <p:nvSpPr>
          <p:cNvPr id="242" name="Text Placeholder 10">
            <a:extLst>
              <a:ext uri="{FF2B5EF4-FFF2-40B4-BE49-F238E27FC236}">
                <a16:creationId xmlns:a16="http://schemas.microsoft.com/office/drawing/2014/main" id="{300126BC-DE3B-0585-C6B4-A7AA00D11E5F}"/>
              </a:ext>
            </a:extLst>
          </p:cNvPr>
          <p:cNvSpPr txBox="1">
            <a:spLocks/>
          </p:cNvSpPr>
          <p:nvPr>
            <p:custDataLst>
              <p:tags r:id="rId35"/>
            </p:custDataLst>
          </p:nvPr>
        </p:nvSpPr>
        <p:spPr bwMode="auto">
          <a:xfrm>
            <a:off x="3125788" y="5549900"/>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61F861C-2E57-493A-B499-3FA363B75D1A}" type="datetime'''''''2''01''4'''''''">
              <a:rPr lang="en-US" altLang="en-US" sz="1200" smtClean="0"/>
              <a:pPr marL="0" indent="0" algn="ctr">
                <a:spcBef>
                  <a:spcPct val="0"/>
                </a:spcBef>
                <a:spcAft>
                  <a:spcPct val="0"/>
                </a:spcAft>
                <a:buNone/>
              </a:pPr>
              <a:t>2014</a:t>
            </a:fld>
            <a:endParaRPr lang="en-US" sz="1200"/>
          </a:p>
        </p:txBody>
      </p:sp>
      <p:sp>
        <p:nvSpPr>
          <p:cNvPr id="403" name="Text Placeholder 10">
            <a:extLst>
              <a:ext uri="{FF2B5EF4-FFF2-40B4-BE49-F238E27FC236}">
                <a16:creationId xmlns:a16="http://schemas.microsoft.com/office/drawing/2014/main" id="{7E450BC3-E0AD-A05D-BA40-190B5C1D9DB6}"/>
              </a:ext>
            </a:extLst>
          </p:cNvPr>
          <p:cNvSpPr txBox="1">
            <a:spLocks/>
          </p:cNvSpPr>
          <p:nvPr>
            <p:custDataLst>
              <p:tags r:id="rId36"/>
            </p:custDataLst>
          </p:nvPr>
        </p:nvSpPr>
        <p:spPr bwMode="auto">
          <a:xfrm>
            <a:off x="3719513" y="5549900"/>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8C63487-F211-4E88-B197-8074F1EE8353}" type="datetime'''''''2''''''0''''''''''''''''''1''''''6'''''''''">
              <a:rPr lang="en-US" altLang="en-US" sz="1200" smtClean="0"/>
              <a:pPr marL="0" indent="0" algn="ctr">
                <a:spcBef>
                  <a:spcPct val="0"/>
                </a:spcBef>
                <a:spcAft>
                  <a:spcPct val="0"/>
                </a:spcAft>
                <a:buNone/>
              </a:pPr>
              <a:t>2016</a:t>
            </a:fld>
            <a:endParaRPr lang="en-US" sz="1200"/>
          </a:p>
        </p:txBody>
      </p:sp>
      <p:sp>
        <p:nvSpPr>
          <p:cNvPr id="399" name="Text Placeholder 10">
            <a:extLst>
              <a:ext uri="{FF2B5EF4-FFF2-40B4-BE49-F238E27FC236}">
                <a16:creationId xmlns:a16="http://schemas.microsoft.com/office/drawing/2014/main" id="{94858523-D406-A60F-A596-20221CC1B9C9}"/>
              </a:ext>
            </a:extLst>
          </p:cNvPr>
          <p:cNvSpPr txBox="1">
            <a:spLocks/>
          </p:cNvSpPr>
          <p:nvPr>
            <p:custDataLst>
              <p:tags r:id="rId37"/>
            </p:custDataLst>
          </p:nvPr>
        </p:nvSpPr>
        <p:spPr bwMode="auto">
          <a:xfrm>
            <a:off x="4313238" y="5549900"/>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CD0D9F4-F75F-4311-80E9-7ADF8DA15BA1}" type="datetime'''2''0''''''''1''''''''''''8'''''''">
              <a:rPr lang="en-US" altLang="en-US" sz="1200" smtClean="0"/>
              <a:pPr marL="0" indent="0" algn="ctr">
                <a:spcBef>
                  <a:spcPct val="0"/>
                </a:spcBef>
                <a:spcAft>
                  <a:spcPct val="0"/>
                </a:spcAft>
                <a:buNone/>
              </a:pPr>
              <a:t>2018</a:t>
            </a:fld>
            <a:endParaRPr lang="en-US" sz="1200"/>
          </a:p>
        </p:txBody>
      </p:sp>
      <p:sp>
        <p:nvSpPr>
          <p:cNvPr id="247" name="Text Placeholder 10">
            <a:extLst>
              <a:ext uri="{FF2B5EF4-FFF2-40B4-BE49-F238E27FC236}">
                <a16:creationId xmlns:a16="http://schemas.microsoft.com/office/drawing/2014/main" id="{C6A4DFFD-1628-AADA-DF82-F95F4C987101}"/>
              </a:ext>
            </a:extLst>
          </p:cNvPr>
          <p:cNvSpPr txBox="1">
            <a:spLocks/>
          </p:cNvSpPr>
          <p:nvPr>
            <p:custDataLst>
              <p:tags r:id="rId38"/>
            </p:custDataLst>
          </p:nvPr>
        </p:nvSpPr>
        <p:spPr bwMode="auto">
          <a:xfrm>
            <a:off x="4908550" y="5549900"/>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1211E05-7FA1-4360-9A6B-F15D944EE7E1}" type="datetime'''''''''''''''''''''''''''2''''''''''''0''1''''''''''''9'''''">
              <a:rPr lang="en-US" altLang="en-US" sz="1200" smtClean="0"/>
              <a:pPr marL="0" indent="0" algn="ctr">
                <a:spcBef>
                  <a:spcPct val="0"/>
                </a:spcBef>
                <a:spcAft>
                  <a:spcPct val="0"/>
                </a:spcAft>
                <a:buNone/>
              </a:pPr>
              <a:t>2019</a:t>
            </a:fld>
            <a:endParaRPr lang="en-US" sz="1200"/>
          </a:p>
        </p:txBody>
      </p:sp>
      <p:sp>
        <p:nvSpPr>
          <p:cNvPr id="248" name="Text Placeholder 10">
            <a:extLst>
              <a:ext uri="{FF2B5EF4-FFF2-40B4-BE49-F238E27FC236}">
                <a16:creationId xmlns:a16="http://schemas.microsoft.com/office/drawing/2014/main" id="{3C715A06-37EF-2717-753F-BAF22FB54E2F}"/>
              </a:ext>
            </a:extLst>
          </p:cNvPr>
          <p:cNvSpPr txBox="1">
            <a:spLocks/>
          </p:cNvSpPr>
          <p:nvPr>
            <p:custDataLst>
              <p:tags r:id="rId39"/>
            </p:custDataLst>
          </p:nvPr>
        </p:nvSpPr>
        <p:spPr bwMode="auto">
          <a:xfrm>
            <a:off x="5502275" y="5549900"/>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441397C-0B4C-4F0C-8933-3D30D24969CD}" type="datetime'''''''''''''2''''''''''''''0''''''''''''''''2''''''''0'''''''">
              <a:rPr lang="en-US" altLang="en-US" sz="1200" smtClean="0"/>
              <a:pPr marL="0" indent="0" algn="ctr">
                <a:spcBef>
                  <a:spcPct val="0"/>
                </a:spcBef>
                <a:spcAft>
                  <a:spcPct val="0"/>
                </a:spcAft>
                <a:buNone/>
              </a:pPr>
              <a:t>2020</a:t>
            </a:fld>
            <a:endParaRPr lang="en-US" sz="1200"/>
          </a:p>
        </p:txBody>
      </p:sp>
      <p:sp>
        <p:nvSpPr>
          <p:cNvPr id="262" name="Text Placeholder 10">
            <a:extLst>
              <a:ext uri="{FF2B5EF4-FFF2-40B4-BE49-F238E27FC236}">
                <a16:creationId xmlns:a16="http://schemas.microsoft.com/office/drawing/2014/main" id="{2025E91E-7B1B-14AA-B568-76FC2BF19BE7}"/>
              </a:ext>
            </a:extLst>
          </p:cNvPr>
          <p:cNvSpPr txBox="1">
            <a:spLocks/>
          </p:cNvSpPr>
          <p:nvPr>
            <p:custDataLst>
              <p:tags r:id="rId40"/>
            </p:custDataLst>
          </p:nvPr>
        </p:nvSpPr>
        <p:spPr bwMode="gray">
          <a:xfrm>
            <a:off x="3195638" y="4879975"/>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B279893-D7DD-420E-A647-BE820CC6744F}" type="datetime'''1''''''''''''''''''''''''''''.1'''''''''''">
              <a:rPr lang="en-US" altLang="en-US" sz="1000" smtClean="0"/>
              <a:pPr marL="0" indent="0" algn="ctr">
                <a:spcBef>
                  <a:spcPct val="0"/>
                </a:spcBef>
                <a:spcAft>
                  <a:spcPct val="0"/>
                </a:spcAft>
                <a:buNone/>
              </a:pPr>
              <a:t>1.1</a:t>
            </a:fld>
            <a:endParaRPr lang="en-US" sz="1000"/>
          </a:p>
        </p:txBody>
      </p:sp>
      <p:sp>
        <p:nvSpPr>
          <p:cNvPr id="376" name="Text Placeholder 10">
            <a:extLst>
              <a:ext uri="{FF2B5EF4-FFF2-40B4-BE49-F238E27FC236}">
                <a16:creationId xmlns:a16="http://schemas.microsoft.com/office/drawing/2014/main" id="{AEFECE59-FC6D-091A-6EB3-C90D7E016CC0}"/>
              </a:ext>
            </a:extLst>
          </p:cNvPr>
          <p:cNvSpPr txBox="1">
            <a:spLocks/>
          </p:cNvSpPr>
          <p:nvPr>
            <p:custDataLst>
              <p:tags r:id="rId41"/>
            </p:custDataLst>
          </p:nvPr>
        </p:nvSpPr>
        <p:spPr bwMode="auto">
          <a:xfrm>
            <a:off x="6289676" y="4529138"/>
            <a:ext cx="555625" cy="258763"/>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6ABAC10-C116-4F03-88FF-3DB094FE443F}" type="datetime'''+''1''''''''''''''''''''''''2%'''''''''''''''''''''''''">
              <a:rPr lang="en-US" altLang="en-US" sz="1200" smtClean="0">
                <a:solidFill>
                  <a:schemeClr val="accent3"/>
                </a:solidFill>
              </a:rPr>
              <a:pPr marL="0" indent="0" algn="ctr">
                <a:spcBef>
                  <a:spcPct val="0"/>
                </a:spcBef>
                <a:spcAft>
                  <a:spcPct val="0"/>
                </a:spcAft>
                <a:buNone/>
              </a:pPr>
              <a:t>+12%</a:t>
            </a:fld>
            <a:endParaRPr lang="en-US" sz="1200">
              <a:solidFill>
                <a:schemeClr val="accent3"/>
              </a:solidFill>
            </a:endParaRPr>
          </a:p>
        </p:txBody>
      </p:sp>
      <p:sp>
        <p:nvSpPr>
          <p:cNvPr id="362" name="Rectangular Callout 361">
            <a:extLst>
              <a:ext uri="{FF2B5EF4-FFF2-40B4-BE49-F238E27FC236}">
                <a16:creationId xmlns:a16="http://schemas.microsoft.com/office/drawing/2014/main" id="{3FA4442E-C276-03D2-6380-5FCD0A383366}"/>
              </a:ext>
            </a:extLst>
          </p:cNvPr>
          <p:cNvSpPr/>
          <p:nvPr/>
        </p:nvSpPr>
        <p:spPr bwMode="gray">
          <a:xfrm>
            <a:off x="5250093" y="2696477"/>
            <a:ext cx="2006370" cy="453330"/>
          </a:xfrm>
          <a:prstGeom prst="wedgeRectCallout">
            <a:avLst>
              <a:gd name="adj1" fmla="val 74894"/>
              <a:gd name="adj2" fmla="val -46723"/>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pPr defTabSz="711200"/>
            <a:r>
              <a:rPr lang="en-US" sz="1000">
                <a:solidFill>
                  <a:schemeClr val="bg1"/>
                </a:solidFill>
                <a:latin typeface="Arial"/>
              </a:rPr>
              <a:t>Over half of ~190 Mha native vegetation was suppressed </a:t>
            </a:r>
          </a:p>
        </p:txBody>
      </p:sp>
      <p:sp>
        <p:nvSpPr>
          <p:cNvPr id="410" name="Rectangular Callout 409">
            <a:extLst>
              <a:ext uri="{FF2B5EF4-FFF2-40B4-BE49-F238E27FC236}">
                <a16:creationId xmlns:a16="http://schemas.microsoft.com/office/drawing/2014/main" id="{16BE5295-027B-532C-3FCD-9B363C3826D8}"/>
              </a:ext>
            </a:extLst>
          </p:cNvPr>
          <p:cNvSpPr/>
          <p:nvPr/>
        </p:nvSpPr>
        <p:spPr bwMode="gray">
          <a:xfrm>
            <a:off x="4211729" y="3667248"/>
            <a:ext cx="2076727" cy="607219"/>
          </a:xfrm>
          <a:prstGeom prst="wedgeRectCallout">
            <a:avLst>
              <a:gd name="adj1" fmla="val 41585"/>
              <a:gd name="adj2" fmla="val 76979"/>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pPr defTabSz="711200"/>
            <a:r>
              <a:rPr lang="en-US" sz="1000">
                <a:solidFill>
                  <a:schemeClr val="bg1"/>
                </a:solidFill>
                <a:latin typeface="Arial"/>
              </a:rPr>
              <a:t>Farm owners’ anticipation to regulations; deforested land was not employed for pasture or crops</a:t>
            </a:r>
          </a:p>
        </p:txBody>
      </p:sp>
      <p:sp>
        <p:nvSpPr>
          <p:cNvPr id="3" name="TextBox 2">
            <a:extLst>
              <a:ext uri="{FF2B5EF4-FFF2-40B4-BE49-F238E27FC236}">
                <a16:creationId xmlns:a16="http://schemas.microsoft.com/office/drawing/2014/main" id="{1F3FC97C-6FB0-A67A-4C32-30F5EB55DC28}"/>
              </a:ext>
            </a:extLst>
          </p:cNvPr>
          <p:cNvSpPr txBox="1"/>
          <p:nvPr/>
        </p:nvSpPr>
        <p:spPr bwMode="gray">
          <a:xfrm>
            <a:off x="9202738" y="1554480"/>
            <a:ext cx="2731491" cy="4655121"/>
          </a:xfrm>
          <a:prstGeom prst="rect">
            <a:avLst/>
          </a:prstGeom>
          <a:solidFill>
            <a:srgbClr val="E3E8EE"/>
          </a:solidFill>
        </p:spPr>
        <p:txBody>
          <a:bodyPr wrap="square" lIns="137160" tIns="137160" rIns="270000" bIns="137160" rtlCol="0">
            <a:spAutoFit/>
          </a:bodyPr>
          <a:lstStyle/>
          <a:p>
            <a:pPr marL="0" indent="0">
              <a:spcBef>
                <a:spcPts val="600"/>
              </a:spcBef>
              <a:buNone/>
            </a:pPr>
            <a:r>
              <a:rPr lang="en-US" sz="1250" b="1">
                <a:solidFill>
                  <a:schemeClr val="tx1"/>
                </a:solidFill>
                <a:cs typeface="Arial"/>
              </a:rPr>
              <a:t>Observations</a:t>
            </a:r>
            <a:endParaRPr lang="en-US" sz="1050"/>
          </a:p>
          <a:p>
            <a:pPr marL="171450" indent="-171450">
              <a:spcBef>
                <a:spcPts val="600"/>
              </a:spcBef>
              <a:buFont typeface="Arial" panose="020B0604020202020204" pitchFamily="34" charset="0"/>
              <a:buChar char="•"/>
            </a:pPr>
            <a:r>
              <a:rPr lang="en-US" sz="1050"/>
              <a:t>Over the past four decades, </a:t>
            </a:r>
            <a:r>
              <a:rPr lang="en-US" sz="1050" err="1"/>
              <a:t>Cerrado</a:t>
            </a:r>
            <a:r>
              <a:rPr lang="en-US" sz="1050"/>
              <a:t> has </a:t>
            </a:r>
            <a:r>
              <a:rPr lang="en-US" sz="1050" b="1"/>
              <a:t>lost half of its native vegetation</a:t>
            </a:r>
            <a:r>
              <a:rPr lang="en-US" sz="1050"/>
              <a:t>, driven by </a:t>
            </a:r>
            <a:r>
              <a:rPr lang="en-US" sz="1050" b="1"/>
              <a:t>government programs promoting agricultural expansion </a:t>
            </a:r>
            <a:r>
              <a:rPr lang="en-US" sz="1050"/>
              <a:t>under the narrative, “Breadbasket of the world.”</a:t>
            </a:r>
          </a:p>
          <a:p>
            <a:pPr marL="171450" indent="-171450">
              <a:spcBef>
                <a:spcPts val="600"/>
              </a:spcBef>
              <a:buFont typeface="Arial" panose="020B0604020202020204" pitchFamily="34" charset="0"/>
              <a:buChar char="•"/>
            </a:pPr>
            <a:r>
              <a:rPr lang="en-US" sz="1050"/>
              <a:t>Unlike in the Amazon, </a:t>
            </a:r>
            <a:r>
              <a:rPr lang="en-US" sz="1050" b="1"/>
              <a:t>deforestation in the </a:t>
            </a:r>
            <a:r>
              <a:rPr lang="en-US" sz="1050" b="1" err="1"/>
              <a:t>Cerrado</a:t>
            </a:r>
            <a:r>
              <a:rPr lang="en-US" sz="1050" b="1"/>
              <a:t> is legal</a:t>
            </a:r>
            <a:r>
              <a:rPr lang="en-US" sz="1050"/>
              <a:t> and occurs on private property (up to 65%; 35% native vegetation must be kept).</a:t>
            </a:r>
          </a:p>
          <a:p>
            <a:pPr marL="171450" indent="-171450">
              <a:spcBef>
                <a:spcPts val="600"/>
              </a:spcBef>
              <a:buFont typeface="Arial" panose="020B0604020202020204" pitchFamily="34" charset="0"/>
              <a:buChar char="•"/>
            </a:pPr>
            <a:r>
              <a:rPr lang="en-US" sz="1050"/>
              <a:t>Since 2023, when President Lula started his new mandate, </a:t>
            </a:r>
            <a:r>
              <a:rPr lang="en-US" sz="1050" err="1"/>
              <a:t>Cerrado</a:t>
            </a:r>
            <a:r>
              <a:rPr lang="en-US" sz="1050"/>
              <a:t> farm owners have begun to </a:t>
            </a:r>
            <a:r>
              <a:rPr lang="en-US" sz="1050" b="1"/>
              <a:t>deforest legal areas, fearing new and more restrictive policies</a:t>
            </a:r>
            <a:r>
              <a:rPr lang="en-US" sz="1050"/>
              <a:t> that could potentially hinder their business.</a:t>
            </a:r>
          </a:p>
          <a:p>
            <a:pPr marL="171450" indent="-171450">
              <a:spcBef>
                <a:spcPts val="600"/>
              </a:spcBef>
              <a:buFont typeface="Arial" panose="020B0604020202020204" pitchFamily="34" charset="0"/>
              <a:buChar char="•"/>
            </a:pPr>
            <a:r>
              <a:rPr lang="en-US" sz="1050"/>
              <a:t>The </a:t>
            </a:r>
            <a:r>
              <a:rPr lang="en-US" sz="1050" err="1"/>
              <a:t>Cerrado</a:t>
            </a:r>
            <a:r>
              <a:rPr lang="en-US" sz="1050"/>
              <a:t> has largely remained </a:t>
            </a:r>
            <a:r>
              <a:rPr lang="en-US" sz="1050" b="1"/>
              <a:t>invisible to society</a:t>
            </a:r>
            <a:r>
              <a:rPr lang="en-US" sz="1050"/>
              <a:t>, receiving little media attention and </a:t>
            </a:r>
            <a:r>
              <a:rPr lang="en-US" sz="1050" b="1"/>
              <a:t>lacking continuous satellite monitoring</a:t>
            </a:r>
            <a:r>
              <a:rPr lang="en-US" sz="1050"/>
              <a:t>, which has led to outdated data on deforestation.</a:t>
            </a:r>
          </a:p>
        </p:txBody>
      </p:sp>
      <p:grpSp>
        <p:nvGrpSpPr>
          <p:cNvPr id="10" name="btfpColumnHeaderBox223027">
            <a:extLst>
              <a:ext uri="{FF2B5EF4-FFF2-40B4-BE49-F238E27FC236}">
                <a16:creationId xmlns:a16="http://schemas.microsoft.com/office/drawing/2014/main" id="{92C719F5-C2AC-33C0-21C7-794D4C9B3522}"/>
              </a:ext>
            </a:extLst>
          </p:cNvPr>
          <p:cNvGrpSpPr/>
          <p:nvPr>
            <p:custDataLst>
              <p:tags r:id="rId42"/>
            </p:custDataLst>
          </p:nvPr>
        </p:nvGrpSpPr>
        <p:grpSpPr>
          <a:xfrm>
            <a:off x="329183" y="1520570"/>
            <a:ext cx="8844384" cy="332575"/>
            <a:chOff x="6351812" y="827069"/>
            <a:chExt cx="2491952" cy="513723"/>
          </a:xfrm>
        </p:grpSpPr>
        <p:sp>
          <p:nvSpPr>
            <p:cNvPr id="11" name="btfpColumnHeaderBoxText223027">
              <a:extLst>
                <a:ext uri="{FF2B5EF4-FFF2-40B4-BE49-F238E27FC236}">
                  <a16:creationId xmlns:a16="http://schemas.microsoft.com/office/drawing/2014/main" id="{A58C3B1A-8BEB-835B-343D-E03A0BC222C5}"/>
                </a:ext>
              </a:extLst>
            </p:cNvPr>
            <p:cNvSpPr txBox="1"/>
            <p:nvPr/>
          </p:nvSpPr>
          <p:spPr bwMode="gray">
            <a:xfrm>
              <a:off x="6351812" y="827069"/>
              <a:ext cx="2491952" cy="492749"/>
            </a:xfrm>
            <a:prstGeom prst="rect">
              <a:avLst/>
            </a:prstGeom>
            <a:noFill/>
          </p:spPr>
          <p:txBody>
            <a:bodyPr vert="horz" wrap="square" lIns="36036" tIns="36036" rIns="36036" bIns="36036" rtlCol="0" anchor="b">
              <a:spAutoFit/>
            </a:bodyPr>
            <a:lstStyle/>
            <a:p>
              <a:r>
                <a:rPr lang="en-US" sz="1600" b="1"/>
                <a:t>The second-largest biome in Latin America (~25% of Brazil) faces rapid legal deforestation</a:t>
              </a:r>
            </a:p>
          </p:txBody>
        </p:sp>
        <p:cxnSp>
          <p:nvCxnSpPr>
            <p:cNvPr id="12" name="btfpColumnHeaderBoxLine223027">
              <a:extLst>
                <a:ext uri="{FF2B5EF4-FFF2-40B4-BE49-F238E27FC236}">
                  <a16:creationId xmlns:a16="http://schemas.microsoft.com/office/drawing/2014/main" id="{CB75CA65-C3D1-4B97-F0AC-46A3B04021CF}"/>
                </a:ext>
              </a:extLst>
            </p:cNvPr>
            <p:cNvCxnSpPr/>
            <p:nvPr/>
          </p:nvCxnSpPr>
          <p:spPr bwMode="gray">
            <a:xfrm>
              <a:off x="6351812" y="1340792"/>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9" name="btfpColumnHeaderBoxText223027">
            <a:extLst>
              <a:ext uri="{FF2B5EF4-FFF2-40B4-BE49-F238E27FC236}">
                <a16:creationId xmlns:a16="http://schemas.microsoft.com/office/drawing/2014/main" id="{CEFDE227-4C82-12C0-9769-7B25DD23E14D}"/>
              </a:ext>
            </a:extLst>
          </p:cNvPr>
          <p:cNvSpPr txBox="1"/>
          <p:nvPr/>
        </p:nvSpPr>
        <p:spPr bwMode="gray">
          <a:xfrm>
            <a:off x="660400" y="2196218"/>
            <a:ext cx="8513167" cy="288219"/>
          </a:xfrm>
          <a:prstGeom prst="rect">
            <a:avLst/>
          </a:prstGeom>
          <a:noFill/>
        </p:spPr>
        <p:txBody>
          <a:bodyPr vert="horz" wrap="square" lIns="36036" tIns="36036" rIns="36036" bIns="36036" rtlCol="0" anchor="b">
            <a:spAutoFit/>
          </a:bodyPr>
          <a:lstStyle/>
          <a:p>
            <a:r>
              <a:rPr lang="en-US" sz="1400"/>
              <a:t>Annual increase of deforestation in the Cerrado, Brazil, 2002-2023, Mha</a:t>
            </a:r>
          </a:p>
        </p:txBody>
      </p:sp>
      <p:sp>
        <p:nvSpPr>
          <p:cNvPr id="54" name="Chevron 53">
            <a:extLst>
              <a:ext uri="{FF2B5EF4-FFF2-40B4-BE49-F238E27FC236}">
                <a16:creationId xmlns:a16="http://schemas.microsoft.com/office/drawing/2014/main" id="{6DCDA060-EBF4-063F-2C3C-E180BA1DC129}"/>
              </a:ext>
            </a:extLst>
          </p:cNvPr>
          <p:cNvSpPr/>
          <p:nvPr/>
        </p:nvSpPr>
        <p:spPr bwMode="gray">
          <a:xfrm>
            <a:off x="1656286" y="25336"/>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Land Use</a:t>
            </a:r>
          </a:p>
        </p:txBody>
      </p:sp>
      <p:pic>
        <p:nvPicPr>
          <p:cNvPr id="55" name="Picture 54" descr="A flag with a blue circle and white stars in a yellow and green background&#10;&#10;Description automatically generated">
            <a:extLst>
              <a:ext uri="{FF2B5EF4-FFF2-40B4-BE49-F238E27FC236}">
                <a16:creationId xmlns:a16="http://schemas.microsoft.com/office/drawing/2014/main" id="{0A2AA648-FE51-18EC-3808-F17B0DE0967E}"/>
              </a:ext>
            </a:extLst>
          </p:cNvPr>
          <p:cNvPicPr>
            <a:picLocks noChangeAspect="1"/>
          </p:cNvPicPr>
          <p:nvPr/>
        </p:nvPicPr>
        <p:blipFill>
          <a:blip r:embed="rId54" cstate="print">
            <a:extLst>
              <a:ext uri="{28A0092B-C50C-407E-A947-70E740481C1C}">
                <a14:useLocalDpi xmlns:a14="http://schemas.microsoft.com/office/drawing/2010/main"/>
              </a:ext>
              <a:ext uri="{837473B0-CC2E-450A-ABE3-18F120FF3D39}">
                <a1611:picAttrSrcUrl xmlns:a1611="http://schemas.microsoft.com/office/drawing/2016/11/main" xmlns="" r:id="rId55"/>
              </a:ext>
            </a:extLst>
          </a:blip>
          <a:stretch>
            <a:fillRect/>
          </a:stretch>
        </p:blipFill>
        <p:spPr>
          <a:xfrm>
            <a:off x="5631321" y="25336"/>
            <a:ext cx="532851" cy="35967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6" name="Chevron 33">
            <a:extLst>
              <a:ext uri="{FF2B5EF4-FFF2-40B4-BE49-F238E27FC236}">
                <a16:creationId xmlns:a16="http://schemas.microsoft.com/office/drawing/2014/main" id="{5B3BE581-20E4-F95E-0BF3-C5B00B9D072D}"/>
              </a:ext>
            </a:extLst>
          </p:cNvPr>
          <p:cNvSpPr/>
          <p:nvPr/>
        </p:nvSpPr>
        <p:spPr bwMode="gray">
          <a:xfrm>
            <a:off x="3580620" y="25336"/>
            <a:ext cx="1975828" cy="359675"/>
          </a:xfrm>
          <a:prstGeom prst="chevron">
            <a:avLst>
              <a:gd name="adj" fmla="val 23887"/>
            </a:avLst>
          </a:prstGeom>
          <a:solidFill>
            <a:srgbClr val="1A8193">
              <a:alpha val="8117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Case Study: Brazil</a:t>
            </a:r>
          </a:p>
        </p:txBody>
      </p:sp>
      <p:sp>
        <p:nvSpPr>
          <p:cNvPr id="57" name="Pentagon 56">
            <a:extLst>
              <a:ext uri="{FF2B5EF4-FFF2-40B4-BE49-F238E27FC236}">
                <a16:creationId xmlns:a16="http://schemas.microsoft.com/office/drawing/2014/main" id="{0ABC83A4-DD34-4FA8-2BDC-C245E06D9284}"/>
              </a:ext>
            </a:extLst>
          </p:cNvPr>
          <p:cNvSpPr/>
          <p:nvPr/>
        </p:nvSpPr>
        <p:spPr bwMode="gray">
          <a:xfrm>
            <a:off x="32754" y="25336"/>
            <a:ext cx="1680432"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dirty="0">
                <a:solidFill>
                  <a:schemeClr val="bg1"/>
                </a:solidFill>
              </a:rPr>
              <a:t>Policy</a:t>
            </a:r>
          </a:p>
        </p:txBody>
      </p:sp>
    </p:spTree>
    <p:custDataLst>
      <p:tags r:id="rId2"/>
    </p:custDataLst>
    <p:extLst>
      <p:ext uri="{BB962C8B-B14F-4D97-AF65-F5344CB8AC3E}">
        <p14:creationId xmlns:p14="http://schemas.microsoft.com/office/powerpoint/2010/main" val="14940752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0F0F1-E583-3FF6-CAC7-6164CB824966}"/>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4727896F-1BFF-B152-993F-43F68AEF407A}"/>
              </a:ext>
            </a:extLst>
          </p:cNvPr>
          <p:cNvGraphicFramePr>
            <a:graphicFrameLocks noChangeAspect="1"/>
          </p:cNvGraphicFramePr>
          <p:nvPr>
            <p:custDataLst>
              <p:tags r:id="rId3"/>
            </p:custDataLst>
            <p:extLst>
              <p:ext uri="{D42A27DB-BD31-4B8C-83A1-F6EECF244321}">
                <p14:modId xmlns:p14="http://schemas.microsoft.com/office/powerpoint/2010/main" val="232414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9398" name="think-cell Slide" r:id="rId7" imgW="592" imgH="591" progId="TCLayout.ActiveDocument.1">
                  <p:embed/>
                </p:oleObj>
              </mc:Choice>
              <mc:Fallback>
                <p:oleObj name="think-cell Slide" r:id="rId7" imgW="592" imgH="591" progId="TCLayout.ActiveDocument.1">
                  <p:embed/>
                  <p:pic>
                    <p:nvPicPr>
                      <p:cNvPr id="5" name="think-cell data - do not delete" hidden="1">
                        <a:extLst>
                          <a:ext uri="{FF2B5EF4-FFF2-40B4-BE49-F238E27FC236}">
                            <a16:creationId xmlns:a16="http://schemas.microsoft.com/office/drawing/2014/main" id="{4727896F-1BFF-B152-993F-43F68AEF407A}"/>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9E2353CA-5CEA-11D4-9153-A401D02D648B}"/>
              </a:ext>
            </a:extLst>
          </p:cNvPr>
          <p:cNvSpPr>
            <a:spLocks noGrp="1"/>
          </p:cNvSpPr>
          <p:nvPr>
            <p:ph type="title"/>
          </p:nvPr>
        </p:nvSpPr>
        <p:spPr>
          <a:xfrm>
            <a:off x="330200" y="523318"/>
            <a:ext cx="11737474" cy="882788"/>
          </a:xfrm>
        </p:spPr>
        <p:txBody>
          <a:bodyPr vert="horz">
            <a:noAutofit/>
          </a:bodyPr>
          <a:lstStyle/>
          <a:p>
            <a:r>
              <a:rPr lang="en-US">
                <a:latin typeface="Arial" panose="020B0604020202020204" pitchFamily="34" charset="0"/>
                <a:cs typeface="Arial" panose="020B0604020202020204" pitchFamily="34" charset="0"/>
              </a:rPr>
              <a:t>A wave of new policies and agreements worldwide are addressing methane emissions and food security</a:t>
            </a:r>
          </a:p>
        </p:txBody>
      </p:sp>
      <p:grpSp>
        <p:nvGrpSpPr>
          <p:cNvPr id="16" name="btfpColumnHeaderBox223027">
            <a:extLst>
              <a:ext uri="{FF2B5EF4-FFF2-40B4-BE49-F238E27FC236}">
                <a16:creationId xmlns:a16="http://schemas.microsoft.com/office/drawing/2014/main" id="{BEF5F86E-CDB7-A323-EFD0-71505C8151F3}"/>
              </a:ext>
            </a:extLst>
          </p:cNvPr>
          <p:cNvGrpSpPr/>
          <p:nvPr>
            <p:custDataLst>
              <p:tags r:id="rId4"/>
            </p:custDataLst>
          </p:nvPr>
        </p:nvGrpSpPr>
        <p:grpSpPr>
          <a:xfrm>
            <a:off x="330200" y="1424375"/>
            <a:ext cx="8513064" cy="342291"/>
            <a:chOff x="6366272" y="1360816"/>
            <a:chExt cx="2477492" cy="228181"/>
          </a:xfrm>
        </p:grpSpPr>
        <p:sp>
          <p:nvSpPr>
            <p:cNvPr id="20" name="btfpColumnHeaderBoxText223027">
              <a:extLst>
                <a:ext uri="{FF2B5EF4-FFF2-40B4-BE49-F238E27FC236}">
                  <a16:creationId xmlns:a16="http://schemas.microsoft.com/office/drawing/2014/main" id="{4CF6541F-55BE-73BA-BAFF-180119BB2F9D}"/>
                </a:ext>
              </a:extLst>
            </p:cNvPr>
            <p:cNvSpPr txBox="1"/>
            <p:nvPr/>
          </p:nvSpPr>
          <p:spPr bwMode="gray">
            <a:xfrm>
              <a:off x="6366272" y="1360816"/>
              <a:ext cx="2477492" cy="212653"/>
            </a:xfrm>
            <a:prstGeom prst="rect">
              <a:avLst/>
            </a:prstGeom>
            <a:noFill/>
          </p:spPr>
          <p:txBody>
            <a:bodyPr vert="horz" wrap="square" lIns="36036" tIns="36036" rIns="36036" bIns="36036" rtlCol="0" anchor="b">
              <a:spAutoFit/>
            </a:bodyPr>
            <a:lstStyle/>
            <a:p>
              <a:pPr marL="0" indent="0">
                <a:spcBef>
                  <a:spcPts val="0"/>
                </a:spcBef>
                <a:buNone/>
              </a:pPr>
              <a:r>
                <a:rPr lang="en-US" altLang="ja-JP" sz="1600" b="1">
                  <a:solidFill>
                    <a:srgbClr val="000000"/>
                  </a:solidFill>
                  <a:latin typeface="Arial" panose="020B0604020202020204" pitchFamily="34" charset="0"/>
                  <a:cs typeface="Arial" panose="020B0604020202020204" pitchFamily="34" charset="0"/>
                </a:rPr>
                <a:t>158 countries are participating in the Global Methane Pledge</a:t>
              </a:r>
              <a:endParaRPr lang="en-US" sz="1600" b="1">
                <a:solidFill>
                  <a:srgbClr val="000000"/>
                </a:solidFill>
                <a:latin typeface="Arial" panose="020B0604020202020204" pitchFamily="34" charset="0"/>
                <a:cs typeface="Arial" panose="020B0604020202020204" pitchFamily="34" charset="0"/>
              </a:endParaRPr>
            </a:p>
          </p:txBody>
        </p:sp>
        <p:cxnSp>
          <p:nvCxnSpPr>
            <p:cNvPr id="21" name="btfpColumnHeaderBoxLine223027">
              <a:extLst>
                <a:ext uri="{FF2B5EF4-FFF2-40B4-BE49-F238E27FC236}">
                  <a16:creationId xmlns:a16="http://schemas.microsoft.com/office/drawing/2014/main" id="{8C2A325E-6382-76B0-0F7F-F66AE998C97B}"/>
                </a:ext>
              </a:extLst>
            </p:cNvPr>
            <p:cNvCxnSpPr/>
            <p:nvPr/>
          </p:nvCxnSpPr>
          <p:spPr bwMode="gray">
            <a:xfrm>
              <a:off x="6366272" y="1588997"/>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05556A0C-3ABF-CDF9-8A54-95340963F176}"/>
              </a:ext>
            </a:extLst>
          </p:cNvPr>
          <p:cNvSpPr txBox="1"/>
          <p:nvPr/>
        </p:nvSpPr>
        <p:spPr bwMode="gray">
          <a:xfrm>
            <a:off x="329184" y="6419088"/>
            <a:ext cx="9684240" cy="369332"/>
          </a:xfrm>
          <a:prstGeom prst="rect">
            <a:avLst/>
          </a:prstGeom>
          <a:noFill/>
        </p:spPr>
        <p:txBody>
          <a:bodyPr wrap="square" lIns="0" tIns="0" rIns="0" bIns="0" anchor="t">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Sources: Global Methane Pledge, </a:t>
            </a:r>
            <a:r>
              <a:rPr kumimoji="0" lang="en-US" sz="800" b="0"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hlinkClick r:id="rId9"/>
              </a:rPr>
              <a:t>Methan</a:t>
            </a:r>
            <a:r>
              <a:rPr lang="en-US" sz="800">
                <a:solidFill>
                  <a:srgbClr val="000000"/>
                </a:solidFill>
                <a:latin typeface="Arial" panose="020B0604020202020204" pitchFamily="34" charset="0"/>
                <a:cs typeface="Arial" panose="020B0604020202020204" pitchFamily="34" charset="0"/>
                <a:hlinkClick r:id="rId9"/>
              </a:rPr>
              <a:t>e p</a:t>
            </a:r>
            <a:r>
              <a:rPr kumimoji="0" lang="en-US" sz="800" b="0"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hlinkClick r:id="rId9"/>
              </a:rPr>
              <a:t>lan</a:t>
            </a:r>
            <a:r>
              <a:rPr kumimoji="0" lang="en-US" sz="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hlinkClick r:id="rId9"/>
              </a:rPr>
              <a:t> and policies</a:t>
            </a:r>
            <a:r>
              <a:rPr kumimoji="0" lang="en-US" sz="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(2024); </a:t>
            </a:r>
            <a:r>
              <a:rPr lang="en-US" sz="800">
                <a:solidFill>
                  <a:srgbClr val="000000"/>
                </a:solidFill>
                <a:latin typeface="Arial" panose="020B0604020202020204" pitchFamily="34" charset="0"/>
                <a:cs typeface="Arial" panose="020B0604020202020204" pitchFamily="34" charset="0"/>
              </a:rPr>
              <a:t>COP28, </a:t>
            </a:r>
            <a:r>
              <a:rPr lang="en-US" sz="800">
                <a:solidFill>
                  <a:srgbClr val="000000"/>
                </a:solidFill>
                <a:latin typeface="Arial" panose="020B0604020202020204" pitchFamily="34" charset="0"/>
                <a:cs typeface="Arial" panose="020B0604020202020204" pitchFamily="34" charset="0"/>
                <a:hlinkClick r:id="rId10"/>
              </a:rPr>
              <a:t>Food and agriculture</a:t>
            </a:r>
            <a:r>
              <a:rPr lang="en-US" sz="800">
                <a:solidFill>
                  <a:srgbClr val="000000"/>
                </a:solidFill>
                <a:latin typeface="Arial" panose="020B0604020202020204" pitchFamily="34" charset="0"/>
                <a:cs typeface="Arial" panose="020B0604020202020204" pitchFamily="34" charset="0"/>
              </a:rPr>
              <a:t> </a:t>
            </a:r>
            <a:r>
              <a:rPr kumimoji="0" lang="en-US" sz="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(2024); </a:t>
            </a:r>
            <a:r>
              <a:rPr lang="en-US" sz="800">
                <a:solidFill>
                  <a:srgbClr val="000000"/>
                </a:solidFill>
                <a:latin typeface="Arial" panose="020B0604020202020204" pitchFamily="34" charset="0"/>
                <a:cs typeface="Arial" panose="020B0604020202020204" pitchFamily="34" charset="0"/>
              </a:rPr>
              <a:t>Ministry of Denmark, </a:t>
            </a:r>
            <a:r>
              <a:rPr lang="en-US" sz="800">
                <a:solidFill>
                  <a:srgbClr val="000000"/>
                </a:solidFill>
                <a:latin typeface="Arial" panose="020B0604020202020204" pitchFamily="34" charset="0"/>
                <a:cs typeface="Arial" panose="020B0604020202020204" pitchFamily="34" charset="0"/>
                <a:hlinkClick r:id="rId11"/>
              </a:rPr>
              <a:t>Livestock carbon tax </a:t>
            </a:r>
            <a:r>
              <a:rPr kumimoji="0" lang="en-US" sz="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(2024);</a:t>
            </a:r>
            <a:r>
              <a:rPr lang="en-US" sz="800">
                <a:solidFill>
                  <a:srgbClr val="000000"/>
                </a:solidFill>
                <a:latin typeface="Arial" panose="020B0604020202020204" pitchFamily="34" charset="0"/>
                <a:cs typeface="Arial" panose="020B0604020202020204" pitchFamily="34" charset="0"/>
              </a:rPr>
              <a:t> IEA, </a:t>
            </a:r>
            <a:r>
              <a:rPr lang="en-US" sz="800">
                <a:solidFill>
                  <a:srgbClr val="000000"/>
                </a:solidFill>
                <a:latin typeface="Arial" panose="020B0604020202020204" pitchFamily="34" charset="0"/>
                <a:cs typeface="Arial" panose="020B0604020202020204" pitchFamily="34" charset="0"/>
                <a:hlinkClick r:id="rId12"/>
              </a:rPr>
              <a:t>EU Methane Action Plan</a:t>
            </a:r>
            <a:r>
              <a:rPr lang="en-US" sz="800">
                <a:solidFill>
                  <a:srgbClr val="000000"/>
                </a:solidFill>
                <a:latin typeface="Arial" panose="020B0604020202020204" pitchFamily="34" charset="0"/>
                <a:cs typeface="Arial" panose="020B0604020202020204" pitchFamily="34" charset="0"/>
              </a:rPr>
              <a:t> (2023).</a:t>
            </a:r>
            <a:endParaRPr kumimoji="0" lang="en-US" sz="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defTabSz="711200">
              <a:defRPr/>
            </a:pPr>
            <a:r>
              <a:rPr kumimoji="0" lang="en-US" sz="800" b="0" i="0" u="none" strike="noStrike" kern="1200" cap="none" spc="0" normalizeH="0" baseline="0" noProof="0">
                <a:ln>
                  <a:noFill/>
                </a:ln>
                <a:solidFill>
                  <a:srgbClr val="000000"/>
                </a:solidFill>
                <a:effectLst/>
                <a:uLnTx/>
                <a:uFillTx/>
                <a:latin typeface="Arial"/>
                <a:cs typeface="Arial"/>
              </a:rPr>
              <a:t>Credit: </a:t>
            </a:r>
            <a:r>
              <a:rPr lang="en-US" sz="800" err="1">
                <a:solidFill>
                  <a:srgbClr val="000000"/>
                </a:solidFill>
                <a:latin typeface="Arial"/>
                <a:cs typeface="Arial"/>
              </a:rPr>
              <a:t>Asya</a:t>
            </a:r>
            <a:r>
              <a:rPr lang="en-US" sz="800">
                <a:solidFill>
                  <a:srgbClr val="000000"/>
                </a:solidFill>
                <a:latin typeface="Arial"/>
                <a:cs typeface="Arial"/>
              </a:rPr>
              <a:t> </a:t>
            </a:r>
            <a:r>
              <a:rPr lang="en-US" sz="800" err="1">
                <a:solidFill>
                  <a:srgbClr val="000000"/>
                </a:solidFill>
                <a:latin typeface="Arial"/>
                <a:cs typeface="Arial"/>
              </a:rPr>
              <a:t>Ikizler</a:t>
            </a:r>
            <a:r>
              <a:rPr lang="en-US" sz="800">
                <a:solidFill>
                  <a:srgbClr val="000000"/>
                </a:solidFill>
                <a:latin typeface="Arial"/>
                <a:cs typeface="Arial"/>
              </a:rPr>
              <a:t>, </a:t>
            </a:r>
            <a:r>
              <a:rPr lang="en-US" sz="800" err="1">
                <a:solidFill>
                  <a:srgbClr val="000000"/>
                </a:solidFill>
                <a:latin typeface="Arial"/>
                <a:cs typeface="Arial"/>
              </a:rPr>
              <a:t>Ariela</a:t>
            </a:r>
            <a:r>
              <a:rPr lang="en-US" sz="800">
                <a:solidFill>
                  <a:srgbClr val="000000"/>
                </a:solidFill>
                <a:latin typeface="Arial"/>
                <a:cs typeface="Arial"/>
              </a:rPr>
              <a:t> </a:t>
            </a:r>
            <a:r>
              <a:rPr lang="en-US" sz="800" err="1">
                <a:solidFill>
                  <a:srgbClr val="000000"/>
                </a:solidFill>
                <a:latin typeface="Arial"/>
                <a:cs typeface="Arial"/>
              </a:rPr>
              <a:t>Farchi</a:t>
            </a:r>
            <a:r>
              <a:rPr lang="en-US" sz="800">
                <a:solidFill>
                  <a:srgbClr val="000000"/>
                </a:solidFill>
                <a:latin typeface="Arial"/>
                <a:cs typeface="Arial"/>
              </a:rPr>
              <a:t>, </a:t>
            </a:r>
            <a:r>
              <a:rPr lang="en-US" sz="800" err="1">
                <a:solidFill>
                  <a:srgbClr val="000000"/>
                </a:solidFill>
                <a:latin typeface="Arial"/>
                <a:cs typeface="Arial"/>
              </a:rPr>
              <a:t>Raissa</a:t>
            </a:r>
            <a:r>
              <a:rPr lang="en-US" sz="800">
                <a:solidFill>
                  <a:srgbClr val="000000"/>
                </a:solidFill>
                <a:latin typeface="Arial"/>
                <a:cs typeface="Arial"/>
              </a:rPr>
              <a:t> </a:t>
            </a:r>
            <a:r>
              <a:rPr lang="en-US" sz="800" err="1">
                <a:solidFill>
                  <a:srgbClr val="000000"/>
                </a:solidFill>
                <a:latin typeface="Arial"/>
                <a:cs typeface="Arial"/>
              </a:rPr>
              <a:t>Coan</a:t>
            </a:r>
            <a:r>
              <a:rPr lang="en-US" sz="800">
                <a:solidFill>
                  <a:srgbClr val="000000"/>
                </a:solidFill>
                <a:latin typeface="Arial"/>
                <a:cs typeface="Arial"/>
              </a:rPr>
              <a:t> Ribeiro, </a:t>
            </a:r>
            <a:r>
              <a:rPr lang="en-US" sz="800">
                <a:latin typeface="Arial"/>
                <a:cs typeface="Arial"/>
              </a:rPr>
              <a:t>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a:t>
            </a:r>
            <a:r>
              <a:rPr lang="en-US" sz="800">
                <a:solidFill>
                  <a:srgbClr val="000000"/>
                </a:solidFill>
                <a:cs typeface="Arial"/>
              </a:rPr>
              <a:t>,</a:t>
            </a:r>
            <a:r>
              <a:rPr lang="en-US" sz="800">
                <a:solidFill>
                  <a:srgbClr val="000000"/>
                </a:solidFill>
                <a:latin typeface="Arial"/>
                <a:cs typeface="Arial"/>
              </a:rPr>
              <a:t> </a:t>
            </a:r>
            <a:r>
              <a:rPr lang="en-US" sz="800"/>
              <a:t> and </a:t>
            </a:r>
            <a:r>
              <a:rPr lang="en-US" sz="800">
                <a:hlinkClick r:id="rId13"/>
              </a:rPr>
              <a:t>Gernot Wagner</a:t>
            </a:r>
            <a:r>
              <a:rPr lang="en-US" sz="800"/>
              <a:t>. </a:t>
            </a:r>
            <a:r>
              <a:rPr lang="en-US" sz="800">
                <a:hlinkClick r:id="rId14"/>
              </a:rPr>
              <a:t>Share with attribution</a:t>
            </a:r>
            <a:r>
              <a:rPr lang="en-US" sz="800"/>
              <a:t>: </a:t>
            </a:r>
            <a:r>
              <a:rPr lang="en-US" sz="800" err="1"/>
              <a:t>Sayn</a:t>
            </a:r>
            <a:r>
              <a:rPr lang="en-US" sz="800"/>
              <a:t>-Wittgenstein </a:t>
            </a:r>
            <a:r>
              <a:rPr lang="en-US" sz="800" i="1"/>
              <a:t>et al., </a:t>
            </a:r>
            <a:r>
              <a:rPr lang="en-US" sz="800"/>
              <a:t>“</a:t>
            </a:r>
            <a:r>
              <a:rPr lang="en-US" sz="800">
                <a:hlinkClick r:id="rId15"/>
              </a:rPr>
              <a:t>Sustainable Proteins</a:t>
            </a:r>
            <a:r>
              <a:rPr lang="en-US" sz="800"/>
              <a:t>” (16 May 2025).</a:t>
            </a:r>
            <a:endParaRPr lang="en-US" sz="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11" name="Picture 10" descr="A map of the world&#10;&#10;Description automatically generated">
            <a:extLst>
              <a:ext uri="{FF2B5EF4-FFF2-40B4-BE49-F238E27FC236}">
                <a16:creationId xmlns:a16="http://schemas.microsoft.com/office/drawing/2014/main" id="{DCFC24EA-539C-6D8C-D9A0-51410DB38742}"/>
              </a:ext>
            </a:extLst>
          </p:cNvPr>
          <p:cNvPicPr>
            <a:picLocks noChangeAspect="1"/>
          </p:cNvPicPr>
          <p:nvPr/>
        </p:nvPicPr>
        <p:blipFill>
          <a:blip r:embed="rId16" cstate="print">
            <a:extLst>
              <a:ext uri="{28A0092B-C50C-407E-A947-70E740481C1C}">
                <a14:useLocalDpi xmlns:a14="http://schemas.microsoft.com/office/drawing/2010/main"/>
              </a:ext>
            </a:extLst>
          </a:blip>
          <a:srcRect/>
          <a:stretch/>
        </p:blipFill>
        <p:spPr>
          <a:xfrm>
            <a:off x="85601" y="3054377"/>
            <a:ext cx="6251551" cy="3051367"/>
          </a:xfrm>
          <a:prstGeom prst="rect">
            <a:avLst/>
          </a:prstGeom>
        </p:spPr>
      </p:pic>
      <p:grpSp>
        <p:nvGrpSpPr>
          <p:cNvPr id="6" name="Group 5">
            <a:extLst>
              <a:ext uri="{FF2B5EF4-FFF2-40B4-BE49-F238E27FC236}">
                <a16:creationId xmlns:a16="http://schemas.microsoft.com/office/drawing/2014/main" id="{1A4AE270-5436-3097-0C7B-F7CB89728065}"/>
              </a:ext>
            </a:extLst>
          </p:cNvPr>
          <p:cNvGrpSpPr/>
          <p:nvPr/>
        </p:nvGrpSpPr>
        <p:grpSpPr>
          <a:xfrm>
            <a:off x="330200" y="2282783"/>
            <a:ext cx="1567211" cy="506198"/>
            <a:chOff x="7327839" y="2117935"/>
            <a:chExt cx="1567211" cy="443977"/>
          </a:xfrm>
        </p:grpSpPr>
        <p:sp>
          <p:nvSpPr>
            <p:cNvPr id="49" name="Rectangle 48">
              <a:extLst>
                <a:ext uri="{FF2B5EF4-FFF2-40B4-BE49-F238E27FC236}">
                  <a16:creationId xmlns:a16="http://schemas.microsoft.com/office/drawing/2014/main" id="{AE1E5804-B868-6C70-FD34-767D495C2540}"/>
                </a:ext>
              </a:extLst>
            </p:cNvPr>
            <p:cNvSpPr/>
            <p:nvPr/>
          </p:nvSpPr>
          <p:spPr bwMode="gray">
            <a:xfrm>
              <a:off x="7327839" y="2222801"/>
              <a:ext cx="192491" cy="139971"/>
            </a:xfrm>
            <a:prstGeom prst="rect">
              <a:avLst/>
            </a:prstGeom>
            <a:solidFill>
              <a:srgbClr val="A6CA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45D85DDB-C6EB-8CD2-4AC6-2B3718AD86C1}"/>
                </a:ext>
              </a:extLst>
            </p:cNvPr>
            <p:cNvSpPr txBox="1"/>
            <p:nvPr/>
          </p:nvSpPr>
          <p:spPr bwMode="gray">
            <a:xfrm>
              <a:off x="7575373" y="2117935"/>
              <a:ext cx="1319677" cy="349702"/>
            </a:xfrm>
            <a:prstGeom prst="rect">
              <a:avLst/>
            </a:prstGeom>
            <a:noFill/>
          </p:spPr>
          <p:txBody>
            <a:bodyPr wrap="square" lIns="36000" tIns="36000" rIns="36000" bIns="36000" rtlCol="0">
              <a:spAutoFit/>
            </a:bodyPr>
            <a:lstStyle/>
            <a:p>
              <a:pPr marL="0" indent="0">
                <a:buNone/>
              </a:pPr>
              <a:r>
                <a:rPr lang="en-US" sz="900">
                  <a:latin typeface="Arial" panose="020B0604020202020204" pitchFamily="34" charset="0"/>
                  <a:cs typeface="Arial" panose="020B0604020202020204" pitchFamily="34" charset="0"/>
                </a:rPr>
                <a:t>Signed the Global Methane Pledge</a:t>
              </a:r>
            </a:p>
          </p:txBody>
        </p:sp>
        <p:sp>
          <p:nvSpPr>
            <p:cNvPr id="55" name="TextBox 54">
              <a:extLst>
                <a:ext uri="{FF2B5EF4-FFF2-40B4-BE49-F238E27FC236}">
                  <a16:creationId xmlns:a16="http://schemas.microsoft.com/office/drawing/2014/main" id="{8A4EDE17-B9B4-3C81-0FFF-89B836981C3B}"/>
                </a:ext>
              </a:extLst>
            </p:cNvPr>
            <p:cNvSpPr txBox="1"/>
            <p:nvPr/>
          </p:nvSpPr>
          <p:spPr bwMode="gray">
            <a:xfrm>
              <a:off x="7568279" y="2350709"/>
              <a:ext cx="1319677" cy="211203"/>
            </a:xfrm>
            <a:prstGeom prst="rect">
              <a:avLst/>
            </a:prstGeom>
            <a:noFill/>
          </p:spPr>
          <p:txBody>
            <a:bodyPr wrap="square" lIns="36000" tIns="36000" rIns="36000" bIns="36000" rtlCol="0">
              <a:spAutoFit/>
            </a:bodyPr>
            <a:lstStyle/>
            <a:p>
              <a:pPr marL="0" indent="0">
                <a:buNone/>
              </a:pPr>
              <a:endParaRPr lang="en-US" sz="900">
                <a:latin typeface="Arial" panose="020B0604020202020204" pitchFamily="34" charset="0"/>
                <a:cs typeface="Arial" panose="020B0604020202020204" pitchFamily="34" charset="0"/>
              </a:endParaRPr>
            </a:p>
          </p:txBody>
        </p:sp>
      </p:grpSp>
      <p:sp>
        <p:nvSpPr>
          <p:cNvPr id="13" name="Rectangle 12">
            <a:extLst>
              <a:ext uri="{FF2B5EF4-FFF2-40B4-BE49-F238E27FC236}">
                <a16:creationId xmlns:a16="http://schemas.microsoft.com/office/drawing/2014/main" id="{756DD8D3-BB5E-D80F-9759-A36DA1F0BF7A}"/>
              </a:ext>
            </a:extLst>
          </p:cNvPr>
          <p:cNvSpPr/>
          <p:nvPr/>
        </p:nvSpPr>
        <p:spPr bwMode="gray">
          <a:xfrm>
            <a:off x="7224163" y="2749332"/>
            <a:ext cx="1661600" cy="50620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0" name="Rectangular Callout 9">
            <a:extLst>
              <a:ext uri="{FF2B5EF4-FFF2-40B4-BE49-F238E27FC236}">
                <a16:creationId xmlns:a16="http://schemas.microsoft.com/office/drawing/2014/main" id="{2B6DF5A3-E8A9-9E3F-E73F-FF978F399755}"/>
              </a:ext>
            </a:extLst>
          </p:cNvPr>
          <p:cNvSpPr/>
          <p:nvPr/>
        </p:nvSpPr>
        <p:spPr bwMode="gray">
          <a:xfrm>
            <a:off x="1982632" y="2070252"/>
            <a:ext cx="2540942" cy="761107"/>
          </a:xfrm>
          <a:prstGeom prst="wedgeRectCallout">
            <a:avLst>
              <a:gd name="adj1" fmla="val -73889"/>
              <a:gd name="adj2" fmla="val 185615"/>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r>
              <a:rPr lang="en-US" sz="1000">
                <a:solidFill>
                  <a:schemeClr val="bg1"/>
                </a:solidFill>
              </a:rPr>
              <a:t>In 2023, the United States established a methane regulatory policy to </a:t>
            </a:r>
            <a:r>
              <a:rPr lang="en-US" sz="1000" b="1">
                <a:solidFill>
                  <a:schemeClr val="bg1"/>
                </a:solidFill>
              </a:rPr>
              <a:t>reduce emissions by 80% between 2024 and 2038</a:t>
            </a:r>
            <a:r>
              <a:rPr lang="en-US" sz="1000">
                <a:solidFill>
                  <a:schemeClr val="bg1"/>
                </a:solidFill>
              </a:rPr>
              <a:t>, focusing on high-emitting industries. </a:t>
            </a:r>
            <a:endParaRPr lang="en-US" sz="1000">
              <a:solidFill>
                <a:schemeClr val="bg1"/>
              </a:solidFill>
              <a:effectLst/>
              <a:latin typeface="Helvetica" pitchFamily="2" charset="0"/>
            </a:endParaRPr>
          </a:p>
        </p:txBody>
      </p:sp>
      <p:sp>
        <p:nvSpPr>
          <p:cNvPr id="12" name="Rectangular Callout 11">
            <a:extLst>
              <a:ext uri="{FF2B5EF4-FFF2-40B4-BE49-F238E27FC236}">
                <a16:creationId xmlns:a16="http://schemas.microsoft.com/office/drawing/2014/main" id="{285C74AC-3A8C-1CAA-FB4D-EEEE873EA678}"/>
              </a:ext>
            </a:extLst>
          </p:cNvPr>
          <p:cNvSpPr/>
          <p:nvPr/>
        </p:nvSpPr>
        <p:spPr bwMode="gray">
          <a:xfrm>
            <a:off x="5302948" y="2102662"/>
            <a:ext cx="3582816" cy="1530548"/>
          </a:xfrm>
          <a:prstGeom prst="wedgeRectCallout">
            <a:avLst>
              <a:gd name="adj1" fmla="val -107887"/>
              <a:gd name="adj2" fmla="val 51225"/>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r>
              <a:rPr lang="en-US" sz="1000">
                <a:solidFill>
                  <a:schemeClr val="bg1"/>
                </a:solidFill>
              </a:rPr>
              <a:t>The EU’s Methane Action Plan aims to </a:t>
            </a:r>
            <a:r>
              <a:rPr lang="en-US" sz="1000" b="1">
                <a:solidFill>
                  <a:schemeClr val="bg1"/>
                </a:solidFill>
              </a:rPr>
              <a:t>reduce total methane emissions by 30% by 2030</a:t>
            </a:r>
            <a:r>
              <a:rPr lang="en-US" sz="1000">
                <a:solidFill>
                  <a:schemeClr val="bg1"/>
                </a:solidFill>
              </a:rPr>
              <a:t>, with agriculture accounting for 54% of those emissions. </a:t>
            </a:r>
          </a:p>
          <a:p>
            <a:r>
              <a:rPr lang="en-US" sz="1000" b="1">
                <a:solidFill>
                  <a:schemeClr val="bg1"/>
                </a:solidFill>
              </a:rPr>
              <a:t>Key policies:</a:t>
            </a:r>
          </a:p>
          <a:p>
            <a:pPr marL="171450" indent="-171450">
              <a:buFont typeface="Arial" panose="020B0604020202020204" pitchFamily="34" charset="0"/>
              <a:buChar char="•"/>
            </a:pPr>
            <a:r>
              <a:rPr lang="en-US" sz="1000">
                <a:solidFill>
                  <a:schemeClr val="bg1"/>
                </a:solidFill>
              </a:rPr>
              <a:t>European Climate Law</a:t>
            </a:r>
          </a:p>
          <a:p>
            <a:pPr marL="171450" indent="-171450">
              <a:buFont typeface="Arial" panose="020B0604020202020204" pitchFamily="34" charset="0"/>
              <a:buChar char="•"/>
            </a:pPr>
            <a:r>
              <a:rPr lang="en-US" sz="1000" b="1">
                <a:solidFill>
                  <a:schemeClr val="bg1"/>
                </a:solidFill>
              </a:rPr>
              <a:t>Land Use, Land-Use Change, and Forestry (LULUCF</a:t>
            </a:r>
            <a:r>
              <a:rPr lang="en-US" sz="1000">
                <a:solidFill>
                  <a:schemeClr val="bg1"/>
                </a:solidFill>
              </a:rPr>
              <a:t>) Regulation</a:t>
            </a:r>
          </a:p>
          <a:p>
            <a:pPr marL="171450" indent="-171450">
              <a:buFont typeface="Arial" panose="020B0604020202020204" pitchFamily="34" charset="0"/>
              <a:buChar char="•"/>
            </a:pPr>
            <a:r>
              <a:rPr lang="en-US" sz="1000">
                <a:solidFill>
                  <a:schemeClr val="bg1"/>
                </a:solidFill>
              </a:rPr>
              <a:t>Effort Sharing Regulation</a:t>
            </a:r>
          </a:p>
          <a:p>
            <a:pPr marL="171450" indent="-171450">
              <a:buFont typeface="Arial" panose="020B0604020202020204" pitchFamily="34" charset="0"/>
              <a:buChar char="•"/>
            </a:pPr>
            <a:r>
              <a:rPr lang="en-US" sz="1000" b="1">
                <a:solidFill>
                  <a:schemeClr val="bg1"/>
                </a:solidFill>
              </a:rPr>
              <a:t>EU Methane Strategy</a:t>
            </a:r>
          </a:p>
        </p:txBody>
      </p:sp>
      <p:sp>
        <p:nvSpPr>
          <p:cNvPr id="14" name="Rectangular Callout 13">
            <a:extLst>
              <a:ext uri="{FF2B5EF4-FFF2-40B4-BE49-F238E27FC236}">
                <a16:creationId xmlns:a16="http://schemas.microsoft.com/office/drawing/2014/main" id="{49150655-EDAE-5758-8416-F23F19E55AE1}"/>
              </a:ext>
            </a:extLst>
          </p:cNvPr>
          <p:cNvSpPr/>
          <p:nvPr/>
        </p:nvSpPr>
        <p:spPr bwMode="gray">
          <a:xfrm>
            <a:off x="6187858" y="4316097"/>
            <a:ext cx="2697905" cy="1376660"/>
          </a:xfrm>
          <a:prstGeom prst="wedgeRectCallout">
            <a:avLst>
              <a:gd name="adj1" fmla="val -187706"/>
              <a:gd name="adj2" fmla="val -6929"/>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r>
              <a:rPr lang="en-US" sz="1000">
                <a:solidFill>
                  <a:schemeClr val="bg1"/>
                </a:solidFill>
              </a:rPr>
              <a:t>Brazil’s Zero Methane Programme aims to </a:t>
            </a:r>
            <a:r>
              <a:rPr lang="en-US" sz="1000" b="1">
                <a:solidFill>
                  <a:schemeClr val="bg1"/>
                </a:solidFill>
              </a:rPr>
              <a:t>reduce methane emissions by promoting biomethane and biogas production. </a:t>
            </a:r>
          </a:p>
          <a:p>
            <a:r>
              <a:rPr lang="en-US" sz="1000">
                <a:solidFill>
                  <a:schemeClr val="bg1"/>
                </a:solidFill>
              </a:rPr>
              <a:t>The program seeks to integrate methane credits and the dissemination of methane mitigation technologies through scientific and technological innovation, with the support of </a:t>
            </a:r>
            <a:r>
              <a:rPr lang="en-US" sz="1000" b="1">
                <a:solidFill>
                  <a:schemeClr val="bg1"/>
                </a:solidFill>
              </a:rPr>
              <a:t>national and international financing.</a:t>
            </a:r>
            <a:endParaRPr lang="en-US" sz="1000" b="1">
              <a:solidFill>
                <a:schemeClr val="bg1"/>
              </a:solidFill>
              <a:latin typeface="Helvetica" pitchFamily="2" charset="0"/>
            </a:endParaRPr>
          </a:p>
        </p:txBody>
      </p:sp>
      <p:sp>
        <p:nvSpPr>
          <p:cNvPr id="9" name="TextBox 8">
            <a:extLst>
              <a:ext uri="{FF2B5EF4-FFF2-40B4-BE49-F238E27FC236}">
                <a16:creationId xmlns:a16="http://schemas.microsoft.com/office/drawing/2014/main" id="{67A450E0-0838-B0F1-780C-99B386F7DBBD}"/>
              </a:ext>
            </a:extLst>
          </p:cNvPr>
          <p:cNvSpPr txBox="1"/>
          <p:nvPr/>
        </p:nvSpPr>
        <p:spPr bwMode="gray">
          <a:xfrm>
            <a:off x="9163895" y="1554480"/>
            <a:ext cx="2697905" cy="4785926"/>
          </a:xfrm>
          <a:prstGeom prst="rect">
            <a:avLst/>
          </a:prstGeom>
          <a:solidFill>
            <a:srgbClr val="E3E8EE"/>
          </a:solidFill>
        </p:spPr>
        <p:txBody>
          <a:bodyPr wrap="square" lIns="137160" tIns="137160" rIns="274320" bIns="137160" rtlCol="0" anchor="t">
            <a:sp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a:spcBef>
                <a:spcPts val="600"/>
              </a:spcBef>
              <a:buFontTx/>
              <a:buNone/>
              <a:defRPr/>
            </a:pPr>
            <a:r>
              <a:rPr lang="en-US" sz="1250" b="1"/>
              <a:t>Observations</a:t>
            </a:r>
          </a:p>
          <a:p>
            <a:pPr marL="171450" indent="-171450">
              <a:spcBef>
                <a:spcPts val="600"/>
              </a:spcBef>
              <a:buFont typeface="Arial" panose="020B0604020202020204" pitchFamily="34" charset="0"/>
              <a:buChar char="•"/>
            </a:pPr>
            <a:r>
              <a:rPr lang="en-US" sz="1050">
                <a:latin typeface="Arial" panose="020B0604020202020204" pitchFamily="34" charset="0"/>
                <a:cs typeface="Arial" panose="020B0604020202020204" pitchFamily="34" charset="0"/>
              </a:rPr>
              <a:t>Globally, food systems emissions and food security is coming under the spotlight. Multiple policies and initiatives have emerged, including:</a:t>
            </a:r>
          </a:p>
          <a:p>
            <a:pPr lvl="1">
              <a:defRPr/>
            </a:pPr>
            <a:r>
              <a:rPr lang="en-US" altLang="ja-JP" sz="1000"/>
              <a:t>Enteric fermentation: $200 million USD</a:t>
            </a:r>
            <a:endParaRPr lang="en-US" altLang="ja-JP" sz="1000">
              <a:cs typeface="Arial"/>
            </a:endParaRPr>
          </a:p>
          <a:p>
            <a:pPr lvl="1">
              <a:defRPr/>
            </a:pPr>
            <a:r>
              <a:rPr lang="en-US" altLang="ja-JP" sz="1000" b="1">
                <a:solidFill>
                  <a:srgbClr val="000000"/>
                </a:solidFill>
                <a:latin typeface="Arial" panose="020B0604020202020204" pitchFamily="34" charset="0"/>
                <a:cs typeface="Arial" panose="020B0604020202020204" pitchFamily="34" charset="0"/>
              </a:rPr>
              <a:t>160</a:t>
            </a:r>
            <a:r>
              <a:rPr lang="en-US" altLang="ja-JP" sz="1000">
                <a:solidFill>
                  <a:srgbClr val="000000"/>
                </a:solidFill>
                <a:latin typeface="Arial" panose="020B0604020202020204" pitchFamily="34" charset="0"/>
                <a:cs typeface="Arial" panose="020B0604020202020204" pitchFamily="34" charset="0"/>
              </a:rPr>
              <a:t> </a:t>
            </a:r>
            <a:r>
              <a:rPr lang="en-US" altLang="ja-JP" sz="1000" b="1">
                <a:solidFill>
                  <a:srgbClr val="000000"/>
                </a:solidFill>
                <a:latin typeface="Arial" panose="020B0604020202020204" pitchFamily="34" charset="0"/>
                <a:cs typeface="Arial" panose="020B0604020202020204" pitchFamily="34" charset="0"/>
              </a:rPr>
              <a:t>countries </a:t>
            </a:r>
            <a:r>
              <a:rPr lang="en-US" altLang="ja-JP" sz="1000">
                <a:solidFill>
                  <a:srgbClr val="000000"/>
                </a:solidFill>
                <a:latin typeface="Arial" panose="020B0604020202020204" pitchFamily="34" charset="0"/>
                <a:cs typeface="Arial" panose="020B0604020202020204" pitchFamily="34" charset="0"/>
              </a:rPr>
              <a:t>pledged to </a:t>
            </a:r>
            <a:r>
              <a:rPr lang="en-US" altLang="ja-JP" sz="1000" b="1">
                <a:solidFill>
                  <a:srgbClr val="000000"/>
                </a:solidFill>
                <a:latin typeface="Arial" panose="020B0604020202020204" pitchFamily="34" charset="0"/>
                <a:cs typeface="Arial" panose="020B0604020202020204" pitchFamily="34" charset="0"/>
              </a:rPr>
              <a:t>include food in climate action </a:t>
            </a:r>
            <a:r>
              <a:rPr lang="en-US" altLang="ja-JP" sz="1000">
                <a:solidFill>
                  <a:srgbClr val="000000"/>
                </a:solidFill>
                <a:latin typeface="Arial" panose="020B0604020202020204" pitchFamily="34" charset="0"/>
                <a:cs typeface="Arial" panose="020B0604020202020204" pitchFamily="34" charset="0"/>
              </a:rPr>
              <a:t>at COP28</a:t>
            </a:r>
          </a:p>
          <a:p>
            <a:pPr lvl="1">
              <a:defRPr/>
            </a:pPr>
            <a:r>
              <a:rPr lang="en-US" sz="1000" b="1">
                <a:latin typeface="Arial" panose="020B0604020202020204" pitchFamily="34" charset="0"/>
                <a:cs typeface="Arial" panose="020B0604020202020204" pitchFamily="34" charset="0"/>
              </a:rPr>
              <a:t>Carbon tax for agriculture </a:t>
            </a:r>
            <a:r>
              <a:rPr lang="en-US" sz="1000">
                <a:latin typeface="Arial" panose="020B0604020202020204" pitchFamily="34" charset="0"/>
                <a:cs typeface="Arial" panose="020B0604020202020204" pitchFamily="34" charset="0"/>
              </a:rPr>
              <a:t>(Denmark)</a:t>
            </a:r>
            <a:endParaRPr lang="en-US" sz="1000" b="1">
              <a:latin typeface="Arial" panose="020B0604020202020204" pitchFamily="34" charset="0"/>
              <a:cs typeface="Arial" panose="020B0604020202020204" pitchFamily="34" charset="0"/>
            </a:endParaRPr>
          </a:p>
          <a:p>
            <a:pPr lvl="1">
              <a:defRPr/>
            </a:pPr>
            <a:r>
              <a:rPr lang="en-US" sz="1000" b="1">
                <a:latin typeface="Arial" panose="020B0604020202020204" pitchFamily="34" charset="0"/>
                <a:cs typeface="Arial" panose="020B0604020202020204" pitchFamily="34" charset="0"/>
              </a:rPr>
              <a:t>EU From Farm to Fork</a:t>
            </a:r>
          </a:p>
          <a:p>
            <a:pPr lvl="1">
              <a:defRPr/>
            </a:pPr>
            <a:r>
              <a:rPr lang="en-US" sz="1000" b="1">
                <a:latin typeface="Arial" panose="020B0604020202020204" pitchFamily="34" charset="0"/>
                <a:cs typeface="Arial" panose="020B0604020202020204" pitchFamily="34" charset="0"/>
              </a:rPr>
              <a:t>EDF Dairy Methane Action Alliance</a:t>
            </a:r>
            <a:r>
              <a:rPr lang="en-US" sz="1000">
                <a:latin typeface="Arial" panose="020B0604020202020204" pitchFamily="34" charset="0"/>
                <a:cs typeface="Arial" panose="020B0604020202020204" pitchFamily="34" charset="0"/>
              </a:rPr>
              <a:t> </a:t>
            </a:r>
          </a:p>
          <a:p>
            <a:pPr lvl="1">
              <a:defRPr/>
            </a:pPr>
            <a:r>
              <a:rPr lang="en-US" sz="1000" b="1">
                <a:latin typeface="Arial" panose="020B0604020202020204" pitchFamily="34" charset="0"/>
                <a:cs typeface="Arial" panose="020B0604020202020204" pitchFamily="34" charset="0"/>
              </a:rPr>
              <a:t>Global Methane Hub, </a:t>
            </a:r>
            <a:r>
              <a:rPr lang="en-US" sz="1000">
                <a:latin typeface="Arial" panose="020B0604020202020204" pitchFamily="34" charset="0"/>
                <a:cs typeface="Arial" panose="020B0604020202020204" pitchFamily="34" charset="0"/>
              </a:rPr>
              <a:t>launched to reduce methane emissions with </a:t>
            </a:r>
            <a:r>
              <a:rPr lang="en-US" sz="1000" b="1">
                <a:latin typeface="Arial" panose="020B0604020202020204" pitchFamily="34" charset="0"/>
                <a:cs typeface="Arial" panose="020B0604020202020204" pitchFamily="34" charset="0"/>
              </a:rPr>
              <a:t>$328 million USD</a:t>
            </a:r>
            <a:endParaRPr lang="en-US" sz="1000" b="1"/>
          </a:p>
          <a:p>
            <a:pPr>
              <a:spcBef>
                <a:spcPts val="600"/>
              </a:spcBef>
              <a:defRPr/>
            </a:pPr>
            <a:r>
              <a:rPr lang="en-US" sz="1050">
                <a:latin typeface="Arial" panose="020B0604020202020204" pitchFamily="34" charset="0"/>
                <a:cs typeface="Arial" panose="020B0604020202020204" pitchFamily="34" charset="0"/>
              </a:rPr>
              <a:t>However, a </a:t>
            </a:r>
            <a:r>
              <a:rPr lang="en-US" sz="1050" b="1">
                <a:latin typeface="Arial" panose="020B0604020202020204" pitchFamily="34" charset="0"/>
                <a:cs typeface="Arial" panose="020B0604020202020204" pitchFamily="34" charset="0"/>
              </a:rPr>
              <a:t>lack of policy implementation</a:t>
            </a:r>
            <a:r>
              <a:rPr lang="en-US" sz="1050">
                <a:latin typeface="Arial" panose="020B0604020202020204" pitchFamily="34" charset="0"/>
                <a:cs typeface="Arial" panose="020B0604020202020204" pitchFamily="34" charset="0"/>
              </a:rPr>
              <a:t> exists despite growing government strategies.</a:t>
            </a:r>
          </a:p>
          <a:p>
            <a:pPr>
              <a:spcBef>
                <a:spcPts val="600"/>
              </a:spcBef>
              <a:defRPr/>
            </a:pPr>
            <a:r>
              <a:rPr lang="en-US" sz="1050">
                <a:latin typeface="Arial" panose="020B0604020202020204" pitchFamily="34" charset="0"/>
                <a:cs typeface="Arial" panose="020B0604020202020204" pitchFamily="34" charset="0"/>
              </a:rPr>
              <a:t>Governments seem to avoid explicitly mentioning the need to reduce livestock and meat production.</a:t>
            </a:r>
          </a:p>
        </p:txBody>
      </p:sp>
      <p:sp>
        <p:nvSpPr>
          <p:cNvPr id="22" name="Chevron 21">
            <a:extLst>
              <a:ext uri="{FF2B5EF4-FFF2-40B4-BE49-F238E27FC236}">
                <a16:creationId xmlns:a16="http://schemas.microsoft.com/office/drawing/2014/main" id="{6DCDA060-EBF4-063F-2C3C-E180BA1DC129}"/>
              </a:ext>
            </a:extLst>
          </p:cNvPr>
          <p:cNvSpPr/>
          <p:nvPr/>
        </p:nvSpPr>
        <p:spPr bwMode="gray">
          <a:xfrm>
            <a:off x="1656286" y="25336"/>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dirty="0">
                <a:solidFill>
                  <a:schemeClr val="bg1"/>
                </a:solidFill>
              </a:rPr>
              <a:t>Methane</a:t>
            </a:r>
          </a:p>
        </p:txBody>
      </p:sp>
      <p:sp>
        <p:nvSpPr>
          <p:cNvPr id="23" name="Pentagon 22">
            <a:extLst>
              <a:ext uri="{FF2B5EF4-FFF2-40B4-BE49-F238E27FC236}">
                <a16:creationId xmlns:a16="http://schemas.microsoft.com/office/drawing/2014/main" id="{0ABC83A4-DD34-4FA8-2BDC-C245E06D9284}"/>
              </a:ext>
            </a:extLst>
          </p:cNvPr>
          <p:cNvSpPr/>
          <p:nvPr/>
        </p:nvSpPr>
        <p:spPr bwMode="gray">
          <a:xfrm>
            <a:off x="32754" y="25336"/>
            <a:ext cx="1680432"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dirty="0">
                <a:solidFill>
                  <a:schemeClr val="bg1"/>
                </a:solidFill>
              </a:rPr>
              <a:t>Policy</a:t>
            </a:r>
          </a:p>
        </p:txBody>
      </p:sp>
    </p:spTree>
    <p:custDataLst>
      <p:tags r:id="rId2"/>
    </p:custDataLst>
    <p:extLst>
      <p:ext uri="{BB962C8B-B14F-4D97-AF65-F5344CB8AC3E}">
        <p14:creationId xmlns:p14="http://schemas.microsoft.com/office/powerpoint/2010/main" val="803289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655E3-4707-8334-CBC9-42DE7F421737}"/>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C3A5011-0DE4-06D5-4AD8-0224387BA567}"/>
              </a:ext>
            </a:extLst>
          </p:cNvPr>
          <p:cNvGraphicFramePr>
            <a:graphicFrameLocks noChangeAspect="1"/>
          </p:cNvGraphicFramePr>
          <p:nvPr>
            <p:custDataLst>
              <p:tags r:id="rId3"/>
            </p:custDataLst>
            <p:extLst>
              <p:ext uri="{D42A27DB-BD31-4B8C-83A1-F6EECF244321}">
                <p14:modId xmlns:p14="http://schemas.microsoft.com/office/powerpoint/2010/main" val="22418842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0422" name="think-cell Slide" r:id="rId39" imgW="592" imgH="591" progId="TCLayout.ActiveDocument.1">
                  <p:embed/>
                </p:oleObj>
              </mc:Choice>
              <mc:Fallback>
                <p:oleObj name="think-cell Slide" r:id="rId39" imgW="592" imgH="591" progId="TCLayout.ActiveDocument.1">
                  <p:embed/>
                  <p:pic>
                    <p:nvPicPr>
                      <p:cNvPr id="5" name="think-cell data - do not delete" hidden="1">
                        <a:extLst>
                          <a:ext uri="{FF2B5EF4-FFF2-40B4-BE49-F238E27FC236}">
                            <a16:creationId xmlns:a16="http://schemas.microsoft.com/office/drawing/2014/main" id="{9C3A5011-0DE4-06D5-4AD8-0224387BA567}"/>
                          </a:ext>
                        </a:extLst>
                      </p:cNvPr>
                      <p:cNvPicPr/>
                      <p:nvPr/>
                    </p:nvPicPr>
                    <p:blipFill>
                      <a:blip r:embed="rId40"/>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60642F43-161F-6264-52D7-44500D1034AC}"/>
              </a:ext>
            </a:extLst>
          </p:cNvPr>
          <p:cNvSpPr>
            <a:spLocks noGrp="1"/>
          </p:cNvSpPr>
          <p:nvPr>
            <p:ph type="title"/>
          </p:nvPr>
        </p:nvSpPr>
        <p:spPr>
          <a:xfrm>
            <a:off x="330200" y="523318"/>
            <a:ext cx="11861800" cy="882788"/>
          </a:xfrm>
        </p:spPr>
        <p:txBody>
          <a:bodyPr vert="horz">
            <a:noAutofit/>
          </a:bodyPr>
          <a:lstStyle/>
          <a:p>
            <a:r>
              <a:rPr lang="en-US"/>
              <a:t>Delays in realizing methane abatement solutions result in part from financing flows not meeting financing needs</a:t>
            </a:r>
          </a:p>
        </p:txBody>
      </p:sp>
      <p:sp>
        <p:nvSpPr>
          <p:cNvPr id="2" name="btfpNotesBox292759">
            <a:extLst>
              <a:ext uri="{FF2B5EF4-FFF2-40B4-BE49-F238E27FC236}">
                <a16:creationId xmlns:a16="http://schemas.microsoft.com/office/drawing/2014/main" id="{67ADDDE7-41C3-4255-771C-5D832E09B694}"/>
              </a:ext>
            </a:extLst>
          </p:cNvPr>
          <p:cNvSpPr txBox="1"/>
          <p:nvPr>
            <p:custDataLst>
              <p:tags r:id="rId4"/>
            </p:custDataLst>
          </p:nvPr>
        </p:nvSpPr>
        <p:spPr bwMode="gray">
          <a:xfrm>
            <a:off x="330199" y="6542199"/>
            <a:ext cx="9681903" cy="246221"/>
          </a:xfrm>
          <a:prstGeom prst="rect">
            <a:avLst/>
          </a:prstGeom>
          <a:noFill/>
        </p:spPr>
        <p:txBody>
          <a:bodyPr vert="horz" wrap="square" lIns="0" tIns="0" rIns="0" bIns="0" rtlCol="0" anchor="b">
            <a:spAutoFit/>
          </a:bodyPr>
          <a:lstStyle/>
          <a:p>
            <a:r>
              <a:rPr lang="en-US" sz="800">
                <a:solidFill>
                  <a:srgbClr val="000000"/>
                </a:solidFill>
              </a:rPr>
              <a:t>Sources: </a:t>
            </a:r>
            <a:r>
              <a:rPr lang="en-US" sz="800"/>
              <a:t>Climate Policy Initiative, </a:t>
            </a:r>
            <a:r>
              <a:rPr lang="en-US" sz="800">
                <a:hlinkClick r:id="rId41"/>
              </a:rPr>
              <a:t>Landscape of Methane Abatement Finance</a:t>
            </a:r>
            <a:r>
              <a:rPr lang="en-US" sz="800"/>
              <a:t> (2023).</a:t>
            </a:r>
          </a:p>
          <a:p>
            <a:r>
              <a:rPr lang="en-US" sz="800">
                <a:solidFill>
                  <a:srgbClr val="000000"/>
                </a:solidFill>
              </a:rPr>
              <a:t>Credit: M.A. Miller, </a:t>
            </a:r>
            <a:r>
              <a:rPr lang="en-US" sz="800" err="1">
                <a:solidFill>
                  <a:srgbClr val="000000"/>
                </a:solidFill>
              </a:rPr>
              <a:t>Asya</a:t>
            </a:r>
            <a:r>
              <a:rPr lang="en-US" sz="800">
                <a:solidFill>
                  <a:srgbClr val="000000"/>
                </a:solidFill>
              </a:rPr>
              <a:t> </a:t>
            </a:r>
            <a:r>
              <a:rPr lang="en-US" sz="800" err="1">
                <a:solidFill>
                  <a:srgbClr val="000000"/>
                </a:solidFill>
              </a:rPr>
              <a:t>Ikizler</a:t>
            </a:r>
            <a:r>
              <a:rPr lang="en-US" sz="800">
                <a:solidFill>
                  <a:srgbClr val="000000"/>
                </a:solidFill>
              </a:rPr>
              <a:t>, </a:t>
            </a:r>
            <a:r>
              <a:rPr lang="en-US" sz="800">
                <a:latin typeface="Arial"/>
                <a:cs typeface="Arial"/>
              </a:rPr>
              <a:t>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42"/>
              </a:rPr>
              <a:t>Gernot Wagner</a:t>
            </a:r>
            <a:r>
              <a:rPr lang="en-US" sz="800"/>
              <a:t>. </a:t>
            </a:r>
            <a:r>
              <a:rPr lang="en-US" sz="800">
                <a:hlinkClick r:id="rId43"/>
              </a:rPr>
              <a:t>Share with attribution</a:t>
            </a:r>
            <a:r>
              <a:rPr lang="en-US" sz="800"/>
              <a:t>: </a:t>
            </a:r>
            <a:r>
              <a:rPr lang="en-US" sz="800" err="1"/>
              <a:t>Sayn</a:t>
            </a:r>
            <a:r>
              <a:rPr lang="en-US" sz="800"/>
              <a:t>-Wittgenstein </a:t>
            </a:r>
            <a:r>
              <a:rPr lang="en-US" sz="800" i="1"/>
              <a:t>et al., </a:t>
            </a:r>
            <a:r>
              <a:rPr lang="en-US" sz="800"/>
              <a:t>“</a:t>
            </a:r>
            <a:r>
              <a:rPr lang="en-US" sz="800">
                <a:hlinkClick r:id="rId44"/>
              </a:rPr>
              <a:t>Sustainable Proteins</a:t>
            </a:r>
            <a:r>
              <a:rPr lang="en-US" sz="800"/>
              <a:t>” (16 May 2025).</a:t>
            </a:r>
            <a:endParaRPr lang="en-US" sz="800">
              <a:solidFill>
                <a:srgbClr val="000000"/>
              </a:solidFill>
            </a:endParaRPr>
          </a:p>
        </p:txBody>
      </p:sp>
      <p:grpSp>
        <p:nvGrpSpPr>
          <p:cNvPr id="8" name="btfpColumnHeaderBox223027">
            <a:extLst>
              <a:ext uri="{FF2B5EF4-FFF2-40B4-BE49-F238E27FC236}">
                <a16:creationId xmlns:a16="http://schemas.microsoft.com/office/drawing/2014/main" id="{F9B80222-AA12-B41A-89E6-E668977AFF9C}"/>
              </a:ext>
            </a:extLst>
          </p:cNvPr>
          <p:cNvGrpSpPr/>
          <p:nvPr>
            <p:custDataLst>
              <p:tags r:id="rId5"/>
            </p:custDataLst>
          </p:nvPr>
        </p:nvGrpSpPr>
        <p:grpSpPr>
          <a:xfrm>
            <a:off x="330199" y="1489230"/>
            <a:ext cx="10704513" cy="291303"/>
            <a:chOff x="6366272" y="1297696"/>
            <a:chExt cx="2722984" cy="291302"/>
          </a:xfrm>
        </p:grpSpPr>
        <p:sp>
          <p:nvSpPr>
            <p:cNvPr id="11" name="btfpColumnHeaderBoxText223027">
              <a:extLst>
                <a:ext uri="{FF2B5EF4-FFF2-40B4-BE49-F238E27FC236}">
                  <a16:creationId xmlns:a16="http://schemas.microsoft.com/office/drawing/2014/main" id="{AEA8BDD1-7CA5-D470-2C13-F307DE16AA28}"/>
                </a:ext>
              </a:extLst>
            </p:cNvPr>
            <p:cNvSpPr txBox="1"/>
            <p:nvPr/>
          </p:nvSpPr>
          <p:spPr bwMode="gray">
            <a:xfrm>
              <a:off x="6366272" y="1297696"/>
              <a:ext cx="2722984" cy="288218"/>
            </a:xfrm>
            <a:prstGeom prst="rect">
              <a:avLst/>
            </a:prstGeom>
            <a:noFill/>
          </p:spPr>
          <p:txBody>
            <a:bodyPr vert="horz" wrap="square" lIns="36036" tIns="36036" rIns="36036" bIns="36036" rtlCol="0" anchor="b">
              <a:spAutoFit/>
            </a:bodyPr>
            <a:lstStyle/>
            <a:p>
              <a:r>
                <a:rPr lang="en-US" sz="1400" b="1"/>
                <a:t>Methane abatement finance flows vs. needs and annual mitigation potential</a:t>
              </a:r>
              <a:r>
                <a:rPr lang="en-US" sz="1400" b="1" i="1"/>
                <a:t>, </a:t>
              </a:r>
              <a:r>
                <a:rPr lang="en-US" sz="1400" b="1"/>
                <a:t>$ billions, MtCH</a:t>
              </a:r>
              <a:r>
                <a:rPr lang="en-US" sz="1400" b="1" baseline="-25000"/>
                <a:t>4 </a:t>
              </a:r>
              <a:endParaRPr lang="en-US" sz="1400" b="1" baseline="-25000">
                <a:cs typeface="Arial"/>
              </a:endParaRPr>
            </a:p>
          </p:txBody>
        </p:sp>
        <p:cxnSp>
          <p:nvCxnSpPr>
            <p:cNvPr id="12" name="btfpColumnHeaderBoxLine223027">
              <a:extLst>
                <a:ext uri="{FF2B5EF4-FFF2-40B4-BE49-F238E27FC236}">
                  <a16:creationId xmlns:a16="http://schemas.microsoft.com/office/drawing/2014/main" id="{8D05B82C-EBCC-A4F8-302A-87B5F6654EC3}"/>
                </a:ext>
              </a:extLst>
            </p:cNvPr>
            <p:cNvCxnSpPr>
              <a:cxnSpLocks/>
            </p:cNvCxnSpPr>
            <p:nvPr/>
          </p:nvCxnSpPr>
          <p:spPr bwMode="gray">
            <a:xfrm flipV="1">
              <a:off x="6366272" y="1585914"/>
              <a:ext cx="2032949" cy="3084"/>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13" name="AutoShape 4" descr="Bovaer®">
            <a:extLst>
              <a:ext uri="{FF2B5EF4-FFF2-40B4-BE49-F238E27FC236}">
                <a16:creationId xmlns:a16="http://schemas.microsoft.com/office/drawing/2014/main" id="{AD4DC5AB-9807-2853-AB46-A17239EADDA8}"/>
              </a:ext>
            </a:extLst>
          </p:cNvPr>
          <p:cNvSpPr>
            <a:spLocks noChangeAspect="1" noChangeArrowheads="1"/>
          </p:cNvSpPr>
          <p:nvPr/>
        </p:nvSpPr>
        <p:spPr bwMode="auto">
          <a:xfrm>
            <a:off x="4900613" y="2233613"/>
            <a:ext cx="1347787" cy="134778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49" name="Chart 48"/>
          <p:cNvGraphicFramePr/>
          <p:nvPr>
            <p:custDataLst>
              <p:tags r:id="rId6"/>
            </p:custDataLst>
            <p:extLst>
              <p:ext uri="{D42A27DB-BD31-4B8C-83A1-F6EECF244321}">
                <p14:modId xmlns:p14="http://schemas.microsoft.com/office/powerpoint/2010/main" val="1401047732"/>
              </p:ext>
            </p:extLst>
          </p:nvPr>
        </p:nvGraphicFramePr>
        <p:xfrm>
          <a:off x="234950" y="2181225"/>
          <a:ext cx="8243888" cy="3324225"/>
        </p:xfrm>
        <a:graphic>
          <a:graphicData uri="http://schemas.openxmlformats.org/drawingml/2006/chart">
            <c:chart xmlns:c="http://schemas.openxmlformats.org/drawingml/2006/chart" xmlns:r="http://schemas.openxmlformats.org/officeDocument/2006/relationships" r:id="rId45"/>
          </a:graphicData>
        </a:graphic>
      </p:graphicFrame>
      <p:cxnSp>
        <p:nvCxnSpPr>
          <p:cNvPr id="1136" name="Straight Connector 1135">
            <a:extLst>
              <a:ext uri="{FF2B5EF4-FFF2-40B4-BE49-F238E27FC236}">
                <a16:creationId xmlns:a16="http://schemas.microsoft.com/office/drawing/2014/main" id="{06ECDCB5-FAA7-2179-EB92-6BBD63FD34B1}"/>
              </a:ext>
            </a:extLst>
          </p:cNvPr>
          <p:cNvCxnSpPr/>
          <p:nvPr>
            <p:custDataLst>
              <p:tags r:id="rId7"/>
            </p:custDataLst>
          </p:nvPr>
        </p:nvCxnSpPr>
        <p:spPr bwMode="auto">
          <a:xfrm>
            <a:off x="7348538" y="3679825"/>
            <a:ext cx="0" cy="1574800"/>
          </a:xfrm>
          <a:prstGeom prst="line">
            <a:avLst/>
          </a:prstGeom>
          <a:ln w="285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137" name="Straight Connector 1136">
            <a:extLst>
              <a:ext uri="{FF2B5EF4-FFF2-40B4-BE49-F238E27FC236}">
                <a16:creationId xmlns:a16="http://schemas.microsoft.com/office/drawing/2014/main" id="{D33689A0-F89F-DF78-1B4A-3F33C2D8F50B}"/>
              </a:ext>
            </a:extLst>
          </p:cNvPr>
          <p:cNvCxnSpPr/>
          <p:nvPr>
            <p:custDataLst>
              <p:tags r:id="rId8"/>
            </p:custDataLst>
          </p:nvPr>
        </p:nvCxnSpPr>
        <p:spPr bwMode="auto">
          <a:xfrm>
            <a:off x="8097838" y="3679825"/>
            <a:ext cx="0" cy="1574800"/>
          </a:xfrm>
          <a:prstGeom prst="line">
            <a:avLst/>
          </a:prstGeom>
          <a:ln w="285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114" name="Rectangle 1113">
            <a:extLst>
              <a:ext uri="{FF2B5EF4-FFF2-40B4-BE49-F238E27FC236}">
                <a16:creationId xmlns:a16="http://schemas.microsoft.com/office/drawing/2014/main" id="{BA3CD7E4-3C4A-BA41-35F1-08A13B50DCAC}"/>
              </a:ext>
            </a:extLst>
          </p:cNvPr>
          <p:cNvSpPr/>
          <p:nvPr>
            <p:custDataLst>
              <p:tags r:id="rId9"/>
            </p:custDataLst>
          </p:nvPr>
        </p:nvSpPr>
        <p:spPr bwMode="auto">
          <a:xfrm>
            <a:off x="7348538" y="2427288"/>
            <a:ext cx="749300" cy="1252538"/>
          </a:xfrm>
          <a:prstGeom prst="rect">
            <a:avLst/>
          </a:prstGeom>
          <a:noFill/>
          <a:ln w="28575" cap="flat" cmpd="sng" algn="ctr">
            <a:solidFill>
              <a:schemeClr val="accent1"/>
            </a:solidFill>
            <a:prstDash val="lgDash"/>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cxnSp>
        <p:nvCxnSpPr>
          <p:cNvPr id="1122" name="Straight Connector 1121">
            <a:extLst>
              <a:ext uri="{FF2B5EF4-FFF2-40B4-BE49-F238E27FC236}">
                <a16:creationId xmlns:a16="http://schemas.microsoft.com/office/drawing/2014/main" id="{F60D8093-B9F9-C4CE-BE15-4D364D58458B}"/>
              </a:ext>
            </a:extLst>
          </p:cNvPr>
          <p:cNvCxnSpPr/>
          <p:nvPr>
            <p:custDataLst>
              <p:tags r:id="rId10"/>
            </p:custDataLst>
          </p:nvPr>
        </p:nvCxnSpPr>
        <p:spPr bwMode="auto">
          <a:xfrm>
            <a:off x="6002338" y="4551363"/>
            <a:ext cx="749300" cy="0"/>
          </a:xfrm>
          <a:prstGeom prst="line">
            <a:avLst/>
          </a:prstGeom>
          <a:ln w="285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141" name="Straight Connector 1140">
            <a:extLst>
              <a:ext uri="{FF2B5EF4-FFF2-40B4-BE49-F238E27FC236}">
                <a16:creationId xmlns:a16="http://schemas.microsoft.com/office/drawing/2014/main" id="{414B6E28-791A-CA88-F7FE-5F22154ACC0B}"/>
              </a:ext>
            </a:extLst>
          </p:cNvPr>
          <p:cNvCxnSpPr/>
          <p:nvPr>
            <p:custDataLst>
              <p:tags r:id="rId11"/>
            </p:custDataLst>
          </p:nvPr>
        </p:nvCxnSpPr>
        <p:spPr bwMode="auto">
          <a:xfrm>
            <a:off x="6002338" y="4551363"/>
            <a:ext cx="0" cy="703263"/>
          </a:xfrm>
          <a:prstGeom prst="line">
            <a:avLst/>
          </a:prstGeom>
          <a:ln w="285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124" name="Straight Connector 1123">
            <a:extLst>
              <a:ext uri="{FF2B5EF4-FFF2-40B4-BE49-F238E27FC236}">
                <a16:creationId xmlns:a16="http://schemas.microsoft.com/office/drawing/2014/main" id="{7C090546-1A44-348B-2207-C5FB43184463}"/>
              </a:ext>
            </a:extLst>
          </p:cNvPr>
          <p:cNvCxnSpPr/>
          <p:nvPr>
            <p:custDataLst>
              <p:tags r:id="rId12"/>
            </p:custDataLst>
          </p:nvPr>
        </p:nvCxnSpPr>
        <p:spPr bwMode="auto">
          <a:xfrm>
            <a:off x="6751638" y="4551363"/>
            <a:ext cx="0" cy="703263"/>
          </a:xfrm>
          <a:prstGeom prst="line">
            <a:avLst/>
          </a:prstGeom>
          <a:ln w="285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142" name="Straight Connector 1141">
            <a:extLst>
              <a:ext uri="{FF2B5EF4-FFF2-40B4-BE49-F238E27FC236}">
                <a16:creationId xmlns:a16="http://schemas.microsoft.com/office/drawing/2014/main" id="{510EE2DF-AF40-1DC3-B676-B5B0D8A322C2}"/>
              </a:ext>
            </a:extLst>
          </p:cNvPr>
          <p:cNvCxnSpPr/>
          <p:nvPr>
            <p:custDataLst>
              <p:tags r:id="rId13"/>
            </p:custDataLst>
          </p:nvPr>
        </p:nvCxnSpPr>
        <p:spPr bwMode="gray">
          <a:xfrm>
            <a:off x="6002338" y="4170363"/>
            <a:ext cx="749300" cy="0"/>
          </a:xfrm>
          <a:prstGeom prst="line">
            <a:avLst/>
          </a:prstGeom>
          <a:ln w="28575" cap="flat" cmpd="sng" algn="ctr">
            <a:solidFill>
              <a:schemeClr val="accent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143" name="Straight Connector 1142">
            <a:extLst>
              <a:ext uri="{FF2B5EF4-FFF2-40B4-BE49-F238E27FC236}">
                <a16:creationId xmlns:a16="http://schemas.microsoft.com/office/drawing/2014/main" id="{20176774-0AF4-F3ED-E1E9-BF24DCA12DA7}"/>
              </a:ext>
            </a:extLst>
          </p:cNvPr>
          <p:cNvCxnSpPr/>
          <p:nvPr>
            <p:custDataLst>
              <p:tags r:id="rId14"/>
            </p:custDataLst>
          </p:nvPr>
        </p:nvCxnSpPr>
        <p:spPr bwMode="gray">
          <a:xfrm>
            <a:off x="6002338" y="4170363"/>
            <a:ext cx="0" cy="381000"/>
          </a:xfrm>
          <a:prstGeom prst="line">
            <a:avLst/>
          </a:prstGeom>
          <a:ln w="28575" cap="flat" cmpd="sng" algn="ctr">
            <a:solidFill>
              <a:schemeClr val="accent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144" name="Straight Connector 1143">
            <a:extLst>
              <a:ext uri="{FF2B5EF4-FFF2-40B4-BE49-F238E27FC236}">
                <a16:creationId xmlns:a16="http://schemas.microsoft.com/office/drawing/2014/main" id="{CF9C0EF5-AFC9-53B5-4541-729FF77C2077}"/>
              </a:ext>
            </a:extLst>
          </p:cNvPr>
          <p:cNvCxnSpPr/>
          <p:nvPr>
            <p:custDataLst>
              <p:tags r:id="rId15"/>
            </p:custDataLst>
          </p:nvPr>
        </p:nvCxnSpPr>
        <p:spPr bwMode="gray">
          <a:xfrm>
            <a:off x="6751638" y="4170363"/>
            <a:ext cx="0" cy="381000"/>
          </a:xfrm>
          <a:prstGeom prst="line">
            <a:avLst/>
          </a:prstGeom>
          <a:ln w="28575" cap="flat" cmpd="sng" algn="ctr">
            <a:solidFill>
              <a:schemeClr val="accent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036" name="Straight Connector 1035">
            <a:extLst>
              <a:ext uri="{FF2B5EF4-FFF2-40B4-BE49-F238E27FC236}">
                <a16:creationId xmlns:a16="http://schemas.microsoft.com/office/drawing/2014/main" id="{AD4A8C62-A93C-81D4-5B89-8EEA9A7F6717}"/>
              </a:ext>
            </a:extLst>
          </p:cNvPr>
          <p:cNvCxnSpPr/>
          <p:nvPr>
            <p:custDataLst>
              <p:tags r:id="rId16"/>
            </p:custDataLst>
          </p:nvPr>
        </p:nvCxnSpPr>
        <p:spPr bwMode="auto">
          <a:xfrm>
            <a:off x="4656138" y="3695700"/>
            <a:ext cx="0" cy="1558925"/>
          </a:xfrm>
          <a:prstGeom prst="line">
            <a:avLst/>
          </a:prstGeom>
          <a:ln w="38100"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037" name="Straight Connector 1036">
            <a:extLst>
              <a:ext uri="{FF2B5EF4-FFF2-40B4-BE49-F238E27FC236}">
                <a16:creationId xmlns:a16="http://schemas.microsoft.com/office/drawing/2014/main" id="{1B4FC218-2D6E-DAD2-0AB5-185F265F0CF7}"/>
              </a:ext>
            </a:extLst>
          </p:cNvPr>
          <p:cNvCxnSpPr/>
          <p:nvPr>
            <p:custDataLst>
              <p:tags r:id="rId17"/>
            </p:custDataLst>
          </p:nvPr>
        </p:nvCxnSpPr>
        <p:spPr bwMode="auto">
          <a:xfrm>
            <a:off x="5405438" y="3695700"/>
            <a:ext cx="0" cy="1558925"/>
          </a:xfrm>
          <a:prstGeom prst="line">
            <a:avLst/>
          </a:prstGeom>
          <a:ln w="38100"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038" name="Rectangle 1037">
            <a:extLst>
              <a:ext uri="{FF2B5EF4-FFF2-40B4-BE49-F238E27FC236}">
                <a16:creationId xmlns:a16="http://schemas.microsoft.com/office/drawing/2014/main" id="{A994071B-593C-3A2B-BBBD-C309ADAE1C35}"/>
              </a:ext>
            </a:extLst>
          </p:cNvPr>
          <p:cNvSpPr/>
          <p:nvPr>
            <p:custDataLst>
              <p:tags r:id="rId18"/>
            </p:custDataLst>
          </p:nvPr>
        </p:nvSpPr>
        <p:spPr bwMode="auto">
          <a:xfrm>
            <a:off x="4656138" y="2906713"/>
            <a:ext cx="749300" cy="788988"/>
          </a:xfrm>
          <a:prstGeom prst="rect">
            <a:avLst/>
          </a:prstGeom>
          <a:noFill/>
          <a:ln w="38100" cap="flat" cmpd="sng" algn="ctr">
            <a:solidFill>
              <a:schemeClr val="accent1"/>
            </a:solidFill>
            <a:prstDash val="lgDash"/>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cxnSp>
        <p:nvCxnSpPr>
          <p:cNvPr id="1031" name="Straight Connector 1030">
            <a:extLst>
              <a:ext uri="{FF2B5EF4-FFF2-40B4-BE49-F238E27FC236}">
                <a16:creationId xmlns:a16="http://schemas.microsoft.com/office/drawing/2014/main" id="{8B42857A-B5ED-D88D-F8CB-A04D73C75A8F}"/>
              </a:ext>
            </a:extLst>
          </p:cNvPr>
          <p:cNvCxnSpPr/>
          <p:nvPr>
            <p:custDataLst>
              <p:tags r:id="rId19"/>
            </p:custDataLst>
          </p:nvPr>
        </p:nvCxnSpPr>
        <p:spPr bwMode="auto">
          <a:xfrm>
            <a:off x="3308350" y="4976813"/>
            <a:ext cx="0" cy="277813"/>
          </a:xfrm>
          <a:prstGeom prst="line">
            <a:avLst/>
          </a:prstGeom>
          <a:ln w="38100"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033" name="Straight Connector 1032">
            <a:extLst>
              <a:ext uri="{FF2B5EF4-FFF2-40B4-BE49-F238E27FC236}">
                <a16:creationId xmlns:a16="http://schemas.microsoft.com/office/drawing/2014/main" id="{9886CD2D-AC62-5AB1-1585-542DF7004B08}"/>
              </a:ext>
            </a:extLst>
          </p:cNvPr>
          <p:cNvCxnSpPr/>
          <p:nvPr>
            <p:custDataLst>
              <p:tags r:id="rId20"/>
            </p:custDataLst>
          </p:nvPr>
        </p:nvCxnSpPr>
        <p:spPr bwMode="auto">
          <a:xfrm>
            <a:off x="4057650" y="4976813"/>
            <a:ext cx="0" cy="277813"/>
          </a:xfrm>
          <a:prstGeom prst="line">
            <a:avLst/>
          </a:prstGeom>
          <a:ln w="38100"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035" name="Rectangle 1034">
            <a:extLst>
              <a:ext uri="{FF2B5EF4-FFF2-40B4-BE49-F238E27FC236}">
                <a16:creationId xmlns:a16="http://schemas.microsoft.com/office/drawing/2014/main" id="{C480DB57-167D-DD62-5C24-AFEC0E1F8FFE}"/>
              </a:ext>
            </a:extLst>
          </p:cNvPr>
          <p:cNvSpPr/>
          <p:nvPr>
            <p:custDataLst>
              <p:tags r:id="rId21"/>
            </p:custDataLst>
          </p:nvPr>
        </p:nvSpPr>
        <p:spPr bwMode="auto">
          <a:xfrm>
            <a:off x="3308350" y="4360863"/>
            <a:ext cx="749300" cy="615950"/>
          </a:xfrm>
          <a:prstGeom prst="rect">
            <a:avLst/>
          </a:prstGeom>
          <a:noFill/>
          <a:ln w="38100" cap="flat" cmpd="sng" algn="ctr">
            <a:solidFill>
              <a:schemeClr val="accent1"/>
            </a:solidFill>
            <a:prstDash val="lgDash"/>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cxnSp>
        <p:nvCxnSpPr>
          <p:cNvPr id="33" name="Straight Connector 32">
            <a:extLst>
              <a:ext uri="{FF2B5EF4-FFF2-40B4-BE49-F238E27FC236}">
                <a16:creationId xmlns:a16="http://schemas.microsoft.com/office/drawing/2014/main" id="{1595DC7D-C25F-4CB2-AFCB-80E6AF3702F0}"/>
              </a:ext>
            </a:extLst>
          </p:cNvPr>
          <p:cNvCxnSpPr/>
          <p:nvPr>
            <p:custDataLst>
              <p:tags r:id="rId22"/>
            </p:custDataLst>
          </p:nvPr>
        </p:nvCxnSpPr>
        <p:spPr bwMode="auto">
          <a:xfrm flipV="1">
            <a:off x="2336800" y="3867150"/>
            <a:ext cx="1346200" cy="484188"/>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069" name="Straight Connector 1068">
            <a:extLst>
              <a:ext uri="{FF2B5EF4-FFF2-40B4-BE49-F238E27FC236}">
                <a16:creationId xmlns:a16="http://schemas.microsoft.com/office/drawing/2014/main" id="{A01BB73C-D5A1-F60E-EE07-6411622FDCB9}"/>
              </a:ext>
            </a:extLst>
          </p:cNvPr>
          <p:cNvCxnSpPr>
            <a:cxnSpLocks/>
          </p:cNvCxnSpPr>
          <p:nvPr>
            <p:custDataLst>
              <p:tags r:id="rId23"/>
            </p:custDataLst>
          </p:nvPr>
        </p:nvCxnSpPr>
        <p:spPr bwMode="auto">
          <a:xfrm>
            <a:off x="990600" y="4999038"/>
            <a:ext cx="0" cy="71438"/>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080" name="Text Placeholder 10">
            <a:extLst>
              <a:ext uri="{FF2B5EF4-FFF2-40B4-BE49-F238E27FC236}">
                <a16:creationId xmlns:a16="http://schemas.microsoft.com/office/drawing/2014/main" id="{0E6CA46C-27F1-5AB3-0AB8-C4EADF978D3D}"/>
              </a:ext>
            </a:extLst>
          </p:cNvPr>
          <p:cNvSpPr txBox="1">
            <a:spLocks/>
          </p:cNvSpPr>
          <p:nvPr>
            <p:custDataLst>
              <p:tags r:id="rId24"/>
            </p:custDataLst>
          </p:nvPr>
        </p:nvSpPr>
        <p:spPr bwMode="auto">
          <a:xfrm>
            <a:off x="566738" y="5318125"/>
            <a:ext cx="849313"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BEC0DD9-052C-4E7F-AABF-161AA1D67DBD}" type="datetime'''''''201''''9''/''''''''''2''''0''''''2''''''''''''''''''0'">
              <a:rPr lang="en-US" altLang="en-US" sz="1400" smtClean="0">
                <a:effectLst/>
              </a:rPr>
              <a:pPr marL="0" indent="0" algn="ctr">
                <a:spcBef>
                  <a:spcPct val="0"/>
                </a:spcBef>
                <a:spcAft>
                  <a:spcPct val="0"/>
                </a:spcAft>
                <a:buNone/>
              </a:pPr>
              <a:t>2019/2020</a:t>
            </a:fld>
            <a:endParaRPr lang="en-US" sz="1400"/>
          </a:p>
        </p:txBody>
      </p:sp>
      <p:sp>
        <p:nvSpPr>
          <p:cNvPr id="1082" name="Text Placeholder 10">
            <a:extLst>
              <a:ext uri="{FF2B5EF4-FFF2-40B4-BE49-F238E27FC236}">
                <a16:creationId xmlns:a16="http://schemas.microsoft.com/office/drawing/2014/main" id="{804AEA2A-8B50-50AE-F20A-2277D9C14E9A}"/>
              </a:ext>
            </a:extLst>
          </p:cNvPr>
          <p:cNvSpPr txBox="1">
            <a:spLocks/>
          </p:cNvSpPr>
          <p:nvPr>
            <p:custDataLst>
              <p:tags r:id="rId25"/>
            </p:custDataLst>
          </p:nvPr>
        </p:nvSpPr>
        <p:spPr bwMode="auto">
          <a:xfrm>
            <a:off x="2011363" y="5318125"/>
            <a:ext cx="652463"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EF89369-A001-481D-ACA9-7916F8900C61}" type="datetime'''''''''''''''2''02''1''/''''''''''''''''''''''''2''2'''''">
              <a:rPr lang="en-US" altLang="en-US" sz="1400" smtClean="0">
                <a:effectLst/>
              </a:rPr>
              <a:pPr marL="0" indent="0" algn="ctr">
                <a:spcBef>
                  <a:spcPct val="0"/>
                </a:spcBef>
                <a:spcAft>
                  <a:spcPct val="0"/>
                </a:spcAft>
                <a:buNone/>
              </a:pPr>
              <a:t>2021/22</a:t>
            </a:fld>
            <a:endParaRPr lang="en-US" sz="1400"/>
          </a:p>
        </p:txBody>
      </p:sp>
      <p:sp>
        <p:nvSpPr>
          <p:cNvPr id="1083" name="Text Placeholder 10">
            <a:extLst>
              <a:ext uri="{FF2B5EF4-FFF2-40B4-BE49-F238E27FC236}">
                <a16:creationId xmlns:a16="http://schemas.microsoft.com/office/drawing/2014/main" id="{AF1FEE44-93A4-9079-DD89-825B27747786}"/>
              </a:ext>
            </a:extLst>
          </p:cNvPr>
          <p:cNvSpPr txBox="1">
            <a:spLocks/>
          </p:cNvSpPr>
          <p:nvPr>
            <p:custDataLst>
              <p:tags r:id="rId26"/>
            </p:custDataLst>
          </p:nvPr>
        </p:nvSpPr>
        <p:spPr bwMode="auto">
          <a:xfrm>
            <a:off x="3351213" y="5318125"/>
            <a:ext cx="66357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42B02B9-8A63-4E38-BE5D-0B60D299C8D6}" type="datetime'B''''''''''y'''''''''''''' ''2''''''''0''''''3''0'''''">
              <a:rPr lang="en-US" altLang="en-US" sz="1400" smtClean="0">
                <a:effectLst/>
              </a:rPr>
              <a:pPr marL="0" indent="0" algn="ctr">
                <a:spcBef>
                  <a:spcPct val="0"/>
                </a:spcBef>
                <a:spcAft>
                  <a:spcPct val="0"/>
                </a:spcAft>
                <a:buNone/>
              </a:pPr>
              <a:t>By 2030</a:t>
            </a:fld>
            <a:endParaRPr lang="en-US" sz="1400"/>
          </a:p>
        </p:txBody>
      </p:sp>
      <p:sp>
        <p:nvSpPr>
          <p:cNvPr id="1084" name="Text Placeholder 10">
            <a:extLst>
              <a:ext uri="{FF2B5EF4-FFF2-40B4-BE49-F238E27FC236}">
                <a16:creationId xmlns:a16="http://schemas.microsoft.com/office/drawing/2014/main" id="{C39AFAA7-E736-7B57-3F20-64DBAAE1E17E}"/>
              </a:ext>
            </a:extLst>
          </p:cNvPr>
          <p:cNvSpPr txBox="1">
            <a:spLocks/>
          </p:cNvSpPr>
          <p:nvPr>
            <p:custDataLst>
              <p:tags r:id="rId27"/>
            </p:custDataLst>
          </p:nvPr>
        </p:nvSpPr>
        <p:spPr bwMode="auto">
          <a:xfrm>
            <a:off x="4699000" y="5318125"/>
            <a:ext cx="66357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C8B1696-B190-446E-B269-69A8D10C74B3}" type="datetime'''''''B''''y 2''''''''''05''''''''''''''''0'''''''''''''''''''">
              <a:rPr lang="en-US" altLang="en-US" sz="1400" smtClean="0">
                <a:effectLst/>
              </a:rPr>
              <a:pPr marL="0" indent="0" algn="ctr">
                <a:spcBef>
                  <a:spcPct val="0"/>
                </a:spcBef>
                <a:spcAft>
                  <a:spcPct val="0"/>
                </a:spcAft>
                <a:buNone/>
              </a:pPr>
              <a:t>By 2050</a:t>
            </a:fld>
            <a:endParaRPr lang="en-US" sz="1400"/>
          </a:p>
        </p:txBody>
      </p:sp>
      <p:sp>
        <p:nvSpPr>
          <p:cNvPr id="1085" name="Text Placeholder 10">
            <a:extLst>
              <a:ext uri="{FF2B5EF4-FFF2-40B4-BE49-F238E27FC236}">
                <a16:creationId xmlns:a16="http://schemas.microsoft.com/office/drawing/2014/main" id="{111A4172-4DEA-2304-A229-F442C224C379}"/>
              </a:ext>
            </a:extLst>
          </p:cNvPr>
          <p:cNvSpPr txBox="1">
            <a:spLocks/>
          </p:cNvSpPr>
          <p:nvPr>
            <p:custDataLst>
              <p:tags r:id="rId28"/>
            </p:custDataLst>
          </p:nvPr>
        </p:nvSpPr>
        <p:spPr bwMode="auto">
          <a:xfrm>
            <a:off x="6045200" y="5318125"/>
            <a:ext cx="66357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1BC228E-E521-4D99-8FBF-FEA44B1467E7}" type="datetime'''B''''y ''''''''''''''''2''''''0''3''''''''''''''''''0'''''">
              <a:rPr lang="en-US" altLang="en-US" sz="1400" smtClean="0">
                <a:effectLst/>
              </a:rPr>
              <a:pPr marL="0" indent="0" algn="ctr">
                <a:spcBef>
                  <a:spcPct val="0"/>
                </a:spcBef>
                <a:spcAft>
                  <a:spcPct val="0"/>
                </a:spcAft>
                <a:buNone/>
              </a:pPr>
              <a:t>By 2030</a:t>
            </a:fld>
            <a:endParaRPr lang="en-US" sz="1400"/>
          </a:p>
        </p:txBody>
      </p:sp>
      <p:sp>
        <p:nvSpPr>
          <p:cNvPr id="1086" name="Text Placeholder 10">
            <a:extLst>
              <a:ext uri="{FF2B5EF4-FFF2-40B4-BE49-F238E27FC236}">
                <a16:creationId xmlns:a16="http://schemas.microsoft.com/office/drawing/2014/main" id="{10084CCF-3F36-F513-6432-22A4F49BB5DA}"/>
              </a:ext>
            </a:extLst>
          </p:cNvPr>
          <p:cNvSpPr txBox="1">
            <a:spLocks/>
          </p:cNvSpPr>
          <p:nvPr>
            <p:custDataLst>
              <p:tags r:id="rId29"/>
            </p:custDataLst>
          </p:nvPr>
        </p:nvSpPr>
        <p:spPr bwMode="auto">
          <a:xfrm>
            <a:off x="7391400" y="5318125"/>
            <a:ext cx="66357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00405B7-01F8-4112-8437-E3C2B418838E}" type="datetime'''''''''''''''''''''''B''''''''''''y'''' ''2''050'''''''''">
              <a:rPr lang="en-US" altLang="en-US" sz="1400" smtClean="0">
                <a:effectLst/>
              </a:rPr>
              <a:pPr marL="0" indent="0" algn="ctr">
                <a:spcBef>
                  <a:spcPct val="0"/>
                </a:spcBef>
                <a:spcAft>
                  <a:spcPct val="0"/>
                </a:spcAft>
                <a:buNone/>
              </a:pPr>
              <a:t>By 2050</a:t>
            </a:fld>
            <a:endParaRPr lang="en-US" sz="1400"/>
          </a:p>
        </p:txBody>
      </p:sp>
      <p:sp>
        <p:nvSpPr>
          <p:cNvPr id="1063" name="Text Placeholder 10">
            <a:extLst>
              <a:ext uri="{FF2B5EF4-FFF2-40B4-BE49-F238E27FC236}">
                <a16:creationId xmlns:a16="http://schemas.microsoft.com/office/drawing/2014/main" id="{43846CBD-1ADD-4E22-A48C-DDC3B8B235F9}"/>
              </a:ext>
            </a:extLst>
          </p:cNvPr>
          <p:cNvSpPr txBox="1">
            <a:spLocks/>
          </p:cNvSpPr>
          <p:nvPr>
            <p:custDataLst>
              <p:tags r:id="rId30"/>
            </p:custDataLst>
          </p:nvPr>
        </p:nvSpPr>
        <p:spPr bwMode="gray">
          <a:xfrm>
            <a:off x="842963" y="4618038"/>
            <a:ext cx="296863"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CA05208-4E65-469F-9F5C-CE4369173EDF}" type="datetime'''''4''''''''''''''''''''''''''''''''''''''''''.''''3'''''">
              <a:rPr lang="en-US" altLang="en-US" sz="1400" smtClean="0">
                <a:effectLst/>
              </a:rPr>
              <a:pPr marL="0" indent="0" algn="ctr">
                <a:spcBef>
                  <a:spcPct val="0"/>
                </a:spcBef>
                <a:spcAft>
                  <a:spcPct val="0"/>
                </a:spcAft>
                <a:buNone/>
              </a:pPr>
              <a:t>4.3</a:t>
            </a:fld>
            <a:endParaRPr lang="en-US" sz="1400"/>
          </a:p>
        </p:txBody>
      </p:sp>
      <p:sp>
        <p:nvSpPr>
          <p:cNvPr id="1064" name="Text Placeholder 10">
            <a:extLst>
              <a:ext uri="{FF2B5EF4-FFF2-40B4-BE49-F238E27FC236}">
                <a16:creationId xmlns:a16="http://schemas.microsoft.com/office/drawing/2014/main" id="{9D1E9840-6F60-2591-56F2-7F50DAEAB42D}"/>
              </a:ext>
            </a:extLst>
          </p:cNvPr>
          <p:cNvSpPr txBox="1">
            <a:spLocks/>
          </p:cNvSpPr>
          <p:nvPr>
            <p:custDataLst>
              <p:tags r:id="rId31"/>
            </p:custDataLst>
          </p:nvPr>
        </p:nvSpPr>
        <p:spPr bwMode="gray">
          <a:xfrm>
            <a:off x="2189163" y="4606925"/>
            <a:ext cx="296863"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6161F00-DC67-4EF5-8F6A-EAEA800F6AFE}" type="datetime'''''''''''7''''.''''''''6'''''''">
              <a:rPr lang="en-US" altLang="en-US" sz="1400" smtClean="0">
                <a:effectLst/>
              </a:rPr>
              <a:pPr marL="0" indent="0" algn="ctr">
                <a:spcBef>
                  <a:spcPct val="0"/>
                </a:spcBef>
                <a:spcAft>
                  <a:spcPct val="0"/>
                </a:spcAft>
                <a:buNone/>
              </a:pPr>
              <a:t>7.6</a:t>
            </a:fld>
            <a:endParaRPr lang="en-US" sz="1400"/>
          </a:p>
        </p:txBody>
      </p:sp>
      <p:sp>
        <p:nvSpPr>
          <p:cNvPr id="1065" name="Text Placeholder 10">
            <a:extLst>
              <a:ext uri="{FF2B5EF4-FFF2-40B4-BE49-F238E27FC236}">
                <a16:creationId xmlns:a16="http://schemas.microsoft.com/office/drawing/2014/main" id="{CE6DCA85-4665-3C66-B07D-D22AD2AB03A1}"/>
              </a:ext>
            </a:extLst>
          </p:cNvPr>
          <p:cNvSpPr txBox="1">
            <a:spLocks/>
          </p:cNvSpPr>
          <p:nvPr>
            <p:custDataLst>
              <p:tags r:id="rId32"/>
            </p:custDataLst>
          </p:nvPr>
        </p:nvSpPr>
        <p:spPr bwMode="gray">
          <a:xfrm>
            <a:off x="3486150" y="4122738"/>
            <a:ext cx="39528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6E1655B-F43F-434C-8FFE-2E56D0183186}" type="datetime'''''''''''''''''1''6''''''''''.''''''''''''''''5'''''''''">
              <a:rPr lang="en-US" altLang="en-US" sz="1400" smtClean="0">
                <a:effectLst/>
              </a:rPr>
              <a:pPr marL="0" indent="0" algn="ctr">
                <a:spcBef>
                  <a:spcPct val="0"/>
                </a:spcBef>
                <a:spcAft>
                  <a:spcPct val="0"/>
                </a:spcAft>
                <a:buNone/>
              </a:pPr>
              <a:t>16.5</a:t>
            </a:fld>
            <a:endParaRPr lang="en-US" sz="1400"/>
          </a:p>
        </p:txBody>
      </p:sp>
      <p:sp>
        <p:nvSpPr>
          <p:cNvPr id="1066" name="Text Placeholder 10">
            <a:extLst>
              <a:ext uri="{FF2B5EF4-FFF2-40B4-BE49-F238E27FC236}">
                <a16:creationId xmlns:a16="http://schemas.microsoft.com/office/drawing/2014/main" id="{0E2C6C4F-3CDE-C2FB-2CBB-7518F5185896}"/>
              </a:ext>
            </a:extLst>
          </p:cNvPr>
          <p:cNvSpPr txBox="1">
            <a:spLocks/>
          </p:cNvSpPr>
          <p:nvPr>
            <p:custDataLst>
              <p:tags r:id="rId33"/>
            </p:custDataLst>
          </p:nvPr>
        </p:nvSpPr>
        <p:spPr bwMode="gray">
          <a:xfrm>
            <a:off x="4833938" y="2668588"/>
            <a:ext cx="39528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1E18CB5-C8A3-452A-ADCC-02B5A5F64FC2}" type="datetime'''''''43''''.''''''''''''''''''''''''''''''''''''''''2'''''">
              <a:rPr lang="en-US" altLang="en-US" sz="1400" smtClean="0">
                <a:effectLst/>
              </a:rPr>
              <a:pPr marL="0" indent="0" algn="ctr">
                <a:spcBef>
                  <a:spcPct val="0"/>
                </a:spcBef>
                <a:spcAft>
                  <a:spcPct val="0"/>
                </a:spcAft>
                <a:buNone/>
              </a:pPr>
              <a:t>43.2</a:t>
            </a:fld>
            <a:endParaRPr lang="en-US" sz="1400"/>
          </a:p>
        </p:txBody>
      </p:sp>
      <p:sp>
        <p:nvSpPr>
          <p:cNvPr id="1067" name="Text Placeholder 10">
            <a:extLst>
              <a:ext uri="{FF2B5EF4-FFF2-40B4-BE49-F238E27FC236}">
                <a16:creationId xmlns:a16="http://schemas.microsoft.com/office/drawing/2014/main" id="{385740E7-801D-C6AD-8D07-348D09605A06}"/>
              </a:ext>
            </a:extLst>
          </p:cNvPr>
          <p:cNvSpPr txBox="1">
            <a:spLocks/>
          </p:cNvSpPr>
          <p:nvPr>
            <p:custDataLst>
              <p:tags r:id="rId34"/>
            </p:custDataLst>
          </p:nvPr>
        </p:nvSpPr>
        <p:spPr bwMode="gray">
          <a:xfrm>
            <a:off x="6253163" y="3932238"/>
            <a:ext cx="2476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9D81BC2-FF1C-40CC-88F2-A26FBCCBB9BB}" type="datetime'2''''''''''''''''''''''''''''''''''''0'''''">
              <a:rPr lang="en-US" altLang="en-US" sz="1400" smtClean="0">
                <a:effectLst/>
              </a:rPr>
              <a:pPr marL="0" indent="0" algn="ctr">
                <a:spcBef>
                  <a:spcPct val="0"/>
                </a:spcBef>
                <a:spcAft>
                  <a:spcPct val="0"/>
                </a:spcAft>
                <a:buNone/>
              </a:pPr>
              <a:t>20</a:t>
            </a:fld>
            <a:endParaRPr lang="en-US" sz="1400"/>
          </a:p>
        </p:txBody>
      </p:sp>
      <p:sp>
        <p:nvSpPr>
          <p:cNvPr id="1068" name="Text Placeholder 10">
            <a:extLst>
              <a:ext uri="{FF2B5EF4-FFF2-40B4-BE49-F238E27FC236}">
                <a16:creationId xmlns:a16="http://schemas.microsoft.com/office/drawing/2014/main" id="{7D14B1B0-C9E3-1FDE-A3F0-95AC7F8D3165}"/>
              </a:ext>
            </a:extLst>
          </p:cNvPr>
          <p:cNvSpPr txBox="1">
            <a:spLocks/>
          </p:cNvSpPr>
          <p:nvPr>
            <p:custDataLst>
              <p:tags r:id="rId35"/>
            </p:custDataLst>
          </p:nvPr>
        </p:nvSpPr>
        <p:spPr bwMode="gray">
          <a:xfrm>
            <a:off x="7599363" y="2189163"/>
            <a:ext cx="2476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827AF17-0C1D-4C6A-B1D9-6B685DAD1A50}" type="datetime'''''''''''''''''''''''''''''5''''2'''''''''''''''''''''''''">
              <a:rPr lang="en-US" altLang="en-US" sz="1400" smtClean="0">
                <a:effectLst/>
              </a:rPr>
              <a:pPr marL="0" indent="0" algn="ctr">
                <a:spcBef>
                  <a:spcPct val="0"/>
                </a:spcBef>
                <a:spcAft>
                  <a:spcPct val="0"/>
                </a:spcAft>
                <a:buNone/>
              </a:pPr>
              <a:t>52</a:t>
            </a:fld>
            <a:endParaRPr lang="en-US" sz="1400"/>
          </a:p>
        </p:txBody>
      </p:sp>
      <p:sp>
        <p:nvSpPr>
          <p:cNvPr id="32" name="Text Placeholder 10">
            <a:extLst>
              <a:ext uri="{FF2B5EF4-FFF2-40B4-BE49-F238E27FC236}">
                <a16:creationId xmlns:a16="http://schemas.microsoft.com/office/drawing/2014/main" id="{038CEB13-D057-E52A-BDF0-3EA144C973BA}"/>
              </a:ext>
            </a:extLst>
          </p:cNvPr>
          <p:cNvSpPr txBox="1">
            <a:spLocks/>
          </p:cNvSpPr>
          <p:nvPr>
            <p:custDataLst>
              <p:tags r:id="rId36"/>
            </p:custDataLst>
          </p:nvPr>
        </p:nvSpPr>
        <p:spPr bwMode="auto">
          <a:xfrm>
            <a:off x="2622550" y="3957638"/>
            <a:ext cx="774700" cy="301625"/>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434F07A-4357-4EA7-8419-35066AEC2136}" type="datetime'+''''1''''1''7''''%'''''''''''''''''''">
              <a:rPr lang="en-US" altLang="en-US" sz="1400" b="1" smtClean="0">
                <a:effectLst/>
              </a:rPr>
              <a:pPr marL="0" indent="0" algn="ctr">
                <a:spcBef>
                  <a:spcPct val="0"/>
                </a:spcBef>
                <a:spcAft>
                  <a:spcPct val="0"/>
                </a:spcAft>
                <a:buNone/>
              </a:pPr>
              <a:t>+117%</a:t>
            </a:fld>
            <a:endParaRPr lang="en-US" sz="1400" b="1"/>
          </a:p>
        </p:txBody>
      </p:sp>
      <p:sp>
        <p:nvSpPr>
          <p:cNvPr id="1151" name="Rectangle 1150">
            <a:extLst>
              <a:ext uri="{FF2B5EF4-FFF2-40B4-BE49-F238E27FC236}">
                <a16:creationId xmlns:a16="http://schemas.microsoft.com/office/drawing/2014/main" id="{EE128273-BBB1-01A5-7B11-61F2D467CCBE}"/>
              </a:ext>
            </a:extLst>
          </p:cNvPr>
          <p:cNvSpPr/>
          <p:nvPr/>
        </p:nvSpPr>
        <p:spPr bwMode="gray">
          <a:xfrm>
            <a:off x="964265" y="5641912"/>
            <a:ext cx="1372535" cy="25497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00">
                <a:solidFill>
                  <a:schemeClr val="tx1"/>
                </a:solidFill>
              </a:rPr>
              <a:t>Finance flows </a:t>
            </a:r>
          </a:p>
          <a:p>
            <a:pPr marL="0" indent="0" algn="ctr">
              <a:buNone/>
            </a:pPr>
            <a:r>
              <a:rPr lang="en-US" sz="1100">
                <a:solidFill>
                  <a:schemeClr val="tx1"/>
                </a:solidFill>
              </a:rPr>
              <a:t>($ billions)</a:t>
            </a:r>
          </a:p>
        </p:txBody>
      </p:sp>
      <p:sp>
        <p:nvSpPr>
          <p:cNvPr id="1166" name="Rectangle 1165">
            <a:extLst>
              <a:ext uri="{FF2B5EF4-FFF2-40B4-BE49-F238E27FC236}">
                <a16:creationId xmlns:a16="http://schemas.microsoft.com/office/drawing/2014/main" id="{34A41ADC-9AF1-06E6-99CF-D3B7BFB60631}"/>
              </a:ext>
            </a:extLst>
          </p:cNvPr>
          <p:cNvSpPr/>
          <p:nvPr/>
        </p:nvSpPr>
        <p:spPr bwMode="gray">
          <a:xfrm>
            <a:off x="3788180" y="5641912"/>
            <a:ext cx="1137428" cy="26422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00">
                <a:solidFill>
                  <a:schemeClr val="tx1"/>
                </a:solidFill>
              </a:rPr>
              <a:t>Annual need </a:t>
            </a:r>
            <a:br>
              <a:rPr lang="en-US" sz="1100">
                <a:solidFill>
                  <a:schemeClr val="tx1"/>
                </a:solidFill>
              </a:rPr>
            </a:br>
            <a:r>
              <a:rPr lang="en-US" sz="1100">
                <a:solidFill>
                  <a:schemeClr val="tx1"/>
                </a:solidFill>
              </a:rPr>
              <a:t>($ billions)</a:t>
            </a:r>
          </a:p>
        </p:txBody>
      </p:sp>
      <p:sp>
        <p:nvSpPr>
          <p:cNvPr id="1167" name="Rectangle 1166">
            <a:extLst>
              <a:ext uri="{FF2B5EF4-FFF2-40B4-BE49-F238E27FC236}">
                <a16:creationId xmlns:a16="http://schemas.microsoft.com/office/drawing/2014/main" id="{7C2E6397-627F-18E1-04C7-D49AD1458EE2}"/>
              </a:ext>
            </a:extLst>
          </p:cNvPr>
          <p:cNvSpPr/>
          <p:nvPr/>
        </p:nvSpPr>
        <p:spPr bwMode="gray">
          <a:xfrm>
            <a:off x="6106130" y="5605463"/>
            <a:ext cx="1927485" cy="48847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00">
                <a:solidFill>
                  <a:schemeClr val="tx1"/>
                </a:solidFill>
              </a:rPr>
              <a:t>Annual mitigation potential</a:t>
            </a:r>
          </a:p>
          <a:p>
            <a:pPr algn="ctr"/>
            <a:r>
              <a:rPr lang="en-US" sz="1100">
                <a:solidFill>
                  <a:schemeClr val="tx1"/>
                </a:solidFill>
              </a:rPr>
              <a:t> if financial needs are met (MtCH</a:t>
            </a:r>
            <a:r>
              <a:rPr lang="en-US" sz="1100" baseline="-25000">
                <a:solidFill>
                  <a:schemeClr val="tx1"/>
                </a:solidFill>
              </a:rPr>
              <a:t>4</a:t>
            </a:r>
            <a:r>
              <a:rPr lang="en-US" sz="1100">
                <a:solidFill>
                  <a:schemeClr val="tx1"/>
                </a:solidFill>
              </a:rPr>
              <a:t>)</a:t>
            </a:r>
            <a:endParaRPr lang="en-US" sz="1100">
              <a:solidFill>
                <a:schemeClr val="tx1"/>
              </a:solidFill>
              <a:cs typeface="Arial"/>
            </a:endParaRPr>
          </a:p>
        </p:txBody>
      </p:sp>
      <p:sp>
        <p:nvSpPr>
          <p:cNvPr id="30" name="Rectangular Callout 29">
            <a:extLst>
              <a:ext uri="{FF2B5EF4-FFF2-40B4-BE49-F238E27FC236}">
                <a16:creationId xmlns:a16="http://schemas.microsoft.com/office/drawing/2014/main" id="{F62D67FD-8214-9D01-84DF-59B67C8ABB45}"/>
              </a:ext>
            </a:extLst>
          </p:cNvPr>
          <p:cNvSpPr/>
          <p:nvPr/>
        </p:nvSpPr>
        <p:spPr bwMode="gray">
          <a:xfrm>
            <a:off x="2144189" y="2497137"/>
            <a:ext cx="2063358" cy="607219"/>
          </a:xfrm>
          <a:prstGeom prst="wedgeRectCallout">
            <a:avLst>
              <a:gd name="adj1" fmla="val 2955"/>
              <a:gd name="adj2" fmla="val 147064"/>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r>
              <a:rPr lang="en-US" sz="1000">
                <a:solidFill>
                  <a:schemeClr val="bg1"/>
                </a:solidFill>
              </a:rPr>
              <a:t>Investment needs of $16.5 billion USD per year until 2030 outpaces current finance flows by 2.2x</a:t>
            </a:r>
            <a:endParaRPr lang="en-US" sz="1000" i="0">
              <a:solidFill>
                <a:schemeClr val="bg1"/>
              </a:solidFill>
              <a:effectLst/>
              <a:latin typeface="Arial"/>
              <a:cs typeface="Arial"/>
            </a:endParaRPr>
          </a:p>
        </p:txBody>
      </p:sp>
      <p:pic>
        <p:nvPicPr>
          <p:cNvPr id="1090" name="Picture 1089" descr="A close up of a sign&#10;&#10;Description automatically generated">
            <a:extLst>
              <a:ext uri="{FF2B5EF4-FFF2-40B4-BE49-F238E27FC236}">
                <a16:creationId xmlns:a16="http://schemas.microsoft.com/office/drawing/2014/main" id="{357083D4-CD3A-AF3D-BC0F-499394A23D14}"/>
              </a:ext>
            </a:extLst>
          </p:cNvPr>
          <p:cNvPicPr>
            <a:picLocks noChangeAspect="1"/>
          </p:cNvPicPr>
          <p:nvPr/>
        </p:nvPicPr>
        <p:blipFill rotWithShape="1">
          <a:blip r:embed="rId46"/>
          <a:srcRect b="14711"/>
          <a:stretch/>
        </p:blipFill>
        <p:spPr>
          <a:xfrm>
            <a:off x="309039" y="2005287"/>
            <a:ext cx="1727200" cy="563252"/>
          </a:xfrm>
          <a:prstGeom prst="rect">
            <a:avLst/>
          </a:prstGeom>
        </p:spPr>
      </p:pic>
      <p:sp>
        <p:nvSpPr>
          <p:cNvPr id="24" name="TextBox 23">
            <a:extLst>
              <a:ext uri="{FF2B5EF4-FFF2-40B4-BE49-F238E27FC236}">
                <a16:creationId xmlns:a16="http://schemas.microsoft.com/office/drawing/2014/main" id="{6A33A4BE-028E-2F3D-9A4C-9E07870EDEC2}"/>
              </a:ext>
            </a:extLst>
          </p:cNvPr>
          <p:cNvSpPr txBox="1"/>
          <p:nvPr/>
        </p:nvSpPr>
        <p:spPr bwMode="gray">
          <a:xfrm>
            <a:off x="8810625" y="1554480"/>
            <a:ext cx="3080861" cy="4724370"/>
          </a:xfrm>
          <a:prstGeom prst="rect">
            <a:avLst/>
          </a:prstGeom>
          <a:solidFill>
            <a:srgbClr val="E3E8EE"/>
          </a:solidFill>
        </p:spPr>
        <p:txBody>
          <a:bodyPr wrap="square" lIns="137160" tIns="137160" rIns="274320" bIns="137160" rtlCol="0" anchor="t">
            <a:sp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a:spcBef>
                <a:spcPts val="600"/>
              </a:spcBef>
              <a:buFontTx/>
              <a:buNone/>
              <a:defRPr/>
            </a:pPr>
            <a:r>
              <a:rPr lang="en-US" sz="1250" b="1"/>
              <a:t>Observations</a:t>
            </a:r>
          </a:p>
          <a:p>
            <a:pPr marL="171450" indent="-171450">
              <a:spcBef>
                <a:spcPts val="600"/>
              </a:spcBef>
              <a:buFont typeface="Arial" panose="020B0604020202020204" pitchFamily="34" charset="0"/>
              <a:buChar char="•"/>
            </a:pPr>
            <a:r>
              <a:rPr lang="en-US" sz="1050">
                <a:effectLst/>
                <a:latin typeface="Helvetica" pitchFamily="2" charset="0"/>
              </a:rPr>
              <a:t>Hard-to-abate methane </a:t>
            </a:r>
            <a:r>
              <a:rPr lang="en-US" sz="1050">
                <a:latin typeface="Helvetica" pitchFamily="2" charset="0"/>
              </a:rPr>
              <a:t>emission sources such </a:t>
            </a:r>
            <a:r>
              <a:rPr lang="en-US" sz="1050">
                <a:effectLst/>
                <a:latin typeface="Helvetica" pitchFamily="2" charset="0"/>
              </a:rPr>
              <a:t>as enteric fermentation, food waste, and rice paddies have fragmented value chains that hinder solution scalability.</a:t>
            </a:r>
          </a:p>
          <a:p>
            <a:pPr marL="171450" indent="-171450">
              <a:spcBef>
                <a:spcPts val="600"/>
              </a:spcBef>
              <a:buFont typeface="Arial" panose="020B0604020202020204" pitchFamily="34" charset="0"/>
              <a:buChar char="•"/>
            </a:pPr>
            <a:r>
              <a:rPr lang="en-US" sz="1050">
                <a:cs typeface="Arial"/>
              </a:rPr>
              <a:t>In 2021-2022, methane abatement finance to livestock-related activities attracted </a:t>
            </a:r>
            <a:br>
              <a:rPr lang="en-US" sz="1050">
                <a:cs typeface="Arial"/>
              </a:rPr>
            </a:br>
            <a:r>
              <a:rPr lang="en-US" sz="1050">
                <a:cs typeface="Arial"/>
              </a:rPr>
              <a:t>$2.9 billion annually, a significant increase from $1.6 billion in 2019-2020. </a:t>
            </a:r>
          </a:p>
          <a:p>
            <a:pPr lvl="1">
              <a:defRPr/>
            </a:pPr>
            <a:r>
              <a:rPr lang="en-US" altLang="ja-JP" sz="1050"/>
              <a:t>Enteric fermentation: $200 million USD</a:t>
            </a:r>
          </a:p>
          <a:p>
            <a:pPr lvl="1">
              <a:defRPr/>
            </a:pPr>
            <a:r>
              <a:rPr lang="en-US" altLang="ja-JP" sz="1050"/>
              <a:t>Animal health and productivity: $410 million USD</a:t>
            </a:r>
          </a:p>
          <a:p>
            <a:pPr lvl="1">
              <a:defRPr/>
            </a:pPr>
            <a:r>
              <a:rPr lang="en-US" altLang="ja-JP" sz="1050" b="1"/>
              <a:t>Manure-to-energy and manure management: $2.5 billion USD</a:t>
            </a:r>
          </a:p>
          <a:p>
            <a:pPr>
              <a:spcBef>
                <a:spcPts val="600"/>
              </a:spcBef>
              <a:defRPr/>
            </a:pPr>
            <a:r>
              <a:rPr lang="en-US" altLang="ja-JP" sz="1050"/>
              <a:t>Even with the increase in investment in enteric fermentation between 2019-2020 and 2021-2022, there has been a consistent lack of investment in such initiatives across the dairy and beef sector to date. </a:t>
            </a:r>
          </a:p>
          <a:p>
            <a:pPr>
              <a:spcBef>
                <a:spcPts val="600"/>
              </a:spcBef>
              <a:defRPr/>
            </a:pPr>
            <a:r>
              <a:rPr lang="en-US" altLang="ja-JP" sz="1050"/>
              <a:t>The public sector, namely development finance institutions, accounts for 95% of funding to animal health and productivity.</a:t>
            </a:r>
          </a:p>
        </p:txBody>
      </p:sp>
      <p:sp>
        <p:nvSpPr>
          <p:cNvPr id="48" name="Chevron 47">
            <a:extLst>
              <a:ext uri="{FF2B5EF4-FFF2-40B4-BE49-F238E27FC236}">
                <a16:creationId xmlns:a16="http://schemas.microsoft.com/office/drawing/2014/main" id="{6DCDA060-EBF4-063F-2C3C-E180BA1DC129}"/>
              </a:ext>
            </a:extLst>
          </p:cNvPr>
          <p:cNvSpPr/>
          <p:nvPr/>
        </p:nvSpPr>
        <p:spPr bwMode="gray">
          <a:xfrm>
            <a:off x="1656286" y="25336"/>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dirty="0">
                <a:solidFill>
                  <a:schemeClr val="bg1"/>
                </a:solidFill>
              </a:rPr>
              <a:t>Methane</a:t>
            </a:r>
          </a:p>
        </p:txBody>
      </p:sp>
      <p:sp>
        <p:nvSpPr>
          <p:cNvPr id="50" name="Pentagon 49">
            <a:extLst>
              <a:ext uri="{FF2B5EF4-FFF2-40B4-BE49-F238E27FC236}">
                <a16:creationId xmlns:a16="http://schemas.microsoft.com/office/drawing/2014/main" id="{0ABC83A4-DD34-4FA8-2BDC-C245E06D9284}"/>
              </a:ext>
            </a:extLst>
          </p:cNvPr>
          <p:cNvSpPr/>
          <p:nvPr/>
        </p:nvSpPr>
        <p:spPr bwMode="gray">
          <a:xfrm>
            <a:off x="32754" y="25336"/>
            <a:ext cx="1680432"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dirty="0">
                <a:solidFill>
                  <a:schemeClr val="bg1"/>
                </a:solidFill>
              </a:rPr>
              <a:t>Finance</a:t>
            </a:r>
          </a:p>
        </p:txBody>
      </p:sp>
    </p:spTree>
    <p:custDataLst>
      <p:tags r:id="rId2"/>
    </p:custDataLst>
    <p:extLst>
      <p:ext uri="{BB962C8B-B14F-4D97-AF65-F5344CB8AC3E}">
        <p14:creationId xmlns:p14="http://schemas.microsoft.com/office/powerpoint/2010/main" val="949160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30D1A-D833-D9FD-0EF4-6299908E7E73}"/>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4D2FDB85-FA24-EFC6-AC06-DC9B4E9D4A2F}"/>
              </a:ext>
            </a:extLst>
          </p:cNvPr>
          <p:cNvGraphicFramePr>
            <a:graphicFrameLocks noChangeAspect="1"/>
          </p:cNvGraphicFramePr>
          <p:nvPr>
            <p:custDataLst>
              <p:tags r:id="rId3"/>
            </p:custDataLst>
            <p:extLst>
              <p:ext uri="{D42A27DB-BD31-4B8C-83A1-F6EECF244321}">
                <p14:modId xmlns:p14="http://schemas.microsoft.com/office/powerpoint/2010/main" val="22127302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46" name="think-cell Slide" r:id="rId40" imgW="592" imgH="591" progId="TCLayout.ActiveDocument.1">
                  <p:embed/>
                </p:oleObj>
              </mc:Choice>
              <mc:Fallback>
                <p:oleObj name="think-cell Slide" r:id="rId40" imgW="592" imgH="591" progId="TCLayout.ActiveDocument.1">
                  <p:embed/>
                  <p:pic>
                    <p:nvPicPr>
                      <p:cNvPr id="5" name="think-cell data - do not delete" hidden="1">
                        <a:extLst>
                          <a:ext uri="{FF2B5EF4-FFF2-40B4-BE49-F238E27FC236}">
                            <a16:creationId xmlns:a16="http://schemas.microsoft.com/office/drawing/2014/main" id="{4D2FDB85-FA24-EFC6-AC06-DC9B4E9D4A2F}"/>
                          </a:ext>
                        </a:extLst>
                      </p:cNvPr>
                      <p:cNvPicPr/>
                      <p:nvPr/>
                    </p:nvPicPr>
                    <p:blipFill>
                      <a:blip r:embed="rId41"/>
                      <a:stretch>
                        <a:fillRect/>
                      </a:stretch>
                    </p:blipFill>
                    <p:spPr>
                      <a:xfrm>
                        <a:off x="1588" y="1588"/>
                        <a:ext cx="1588" cy="1588"/>
                      </a:xfrm>
                      <a:prstGeom prst="rect">
                        <a:avLst/>
                      </a:prstGeom>
                    </p:spPr>
                  </p:pic>
                </p:oleObj>
              </mc:Fallback>
            </mc:AlternateContent>
          </a:graphicData>
        </a:graphic>
      </p:graphicFrame>
      <p:grpSp>
        <p:nvGrpSpPr>
          <p:cNvPr id="13" name="btfpColumnHeaderBox223027">
            <a:extLst>
              <a:ext uri="{FF2B5EF4-FFF2-40B4-BE49-F238E27FC236}">
                <a16:creationId xmlns:a16="http://schemas.microsoft.com/office/drawing/2014/main" id="{AA123BFA-B369-1B5B-D71A-F6C4404BAC76}"/>
              </a:ext>
            </a:extLst>
          </p:cNvPr>
          <p:cNvGrpSpPr/>
          <p:nvPr>
            <p:custDataLst>
              <p:tags r:id="rId4"/>
            </p:custDataLst>
          </p:nvPr>
        </p:nvGrpSpPr>
        <p:grpSpPr>
          <a:xfrm>
            <a:off x="330199" y="1448112"/>
            <a:ext cx="8513167" cy="332417"/>
            <a:chOff x="6366272" y="1256580"/>
            <a:chExt cx="2477492" cy="332417"/>
          </a:xfrm>
        </p:grpSpPr>
        <p:sp>
          <p:nvSpPr>
            <p:cNvPr id="14" name="btfpColumnHeaderBoxText223027">
              <a:extLst>
                <a:ext uri="{FF2B5EF4-FFF2-40B4-BE49-F238E27FC236}">
                  <a16:creationId xmlns:a16="http://schemas.microsoft.com/office/drawing/2014/main" id="{AC9A91D6-FEC1-A3F0-E315-DA92D544443A}"/>
                </a:ext>
              </a:extLst>
            </p:cNvPr>
            <p:cNvSpPr txBox="1"/>
            <p:nvPr/>
          </p:nvSpPr>
          <p:spPr bwMode="gray">
            <a:xfrm>
              <a:off x="6366272" y="1256580"/>
              <a:ext cx="2473970" cy="318997"/>
            </a:xfrm>
            <a:prstGeom prst="rect">
              <a:avLst/>
            </a:prstGeom>
            <a:noFill/>
          </p:spPr>
          <p:txBody>
            <a:bodyPr vert="horz" wrap="square" lIns="36036" tIns="36036" rIns="36036" bIns="36036" rtlCol="0" anchor="b">
              <a:spAutoFit/>
            </a:bodyPr>
            <a:lstStyle/>
            <a:p>
              <a:pPr marL="0" indent="0">
                <a:spcBef>
                  <a:spcPts val="0"/>
                </a:spcBef>
                <a:buNone/>
              </a:pPr>
              <a:r>
                <a:rPr lang="en-US" sz="1600" b="1" i="0">
                  <a:solidFill>
                    <a:srgbClr val="000000"/>
                  </a:solidFill>
                  <a:effectLst/>
                  <a:latin typeface="Arial"/>
                  <a:cs typeface="Arial"/>
                </a:rPr>
                <a:t>Cumulative investment in alternative proteins in the past decade surpassed $15B USD</a:t>
              </a:r>
            </a:p>
          </p:txBody>
        </p:sp>
        <p:cxnSp>
          <p:nvCxnSpPr>
            <p:cNvPr id="15" name="btfpColumnHeaderBoxLine223027">
              <a:extLst>
                <a:ext uri="{FF2B5EF4-FFF2-40B4-BE49-F238E27FC236}">
                  <a16:creationId xmlns:a16="http://schemas.microsoft.com/office/drawing/2014/main" id="{7C998F1F-B4FE-1CD0-B27D-8B22260F7C19}"/>
                </a:ext>
              </a:extLst>
            </p:cNvPr>
            <p:cNvCxnSpPr/>
            <p:nvPr/>
          </p:nvCxnSpPr>
          <p:spPr bwMode="gray">
            <a:xfrm>
              <a:off x="6366272" y="1588997"/>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A2A340CB-0E73-F5ED-BAFE-DC0D28349C1E}"/>
              </a:ext>
            </a:extLst>
          </p:cNvPr>
          <p:cNvSpPr>
            <a:spLocks noGrp="1"/>
          </p:cNvSpPr>
          <p:nvPr>
            <p:ph type="title"/>
          </p:nvPr>
        </p:nvSpPr>
        <p:spPr/>
        <p:txBody>
          <a:bodyPr vert="horz">
            <a:noAutofit/>
          </a:bodyPr>
          <a:lstStyle/>
          <a:p>
            <a:r>
              <a:rPr lang="en-US"/>
              <a:t>Alternative proteins are commercially viable, but promising investment up to 2021 has stalled in recent years</a:t>
            </a:r>
          </a:p>
        </p:txBody>
      </p:sp>
      <p:cxnSp>
        <p:nvCxnSpPr>
          <p:cNvPr id="426" name="Straight Connector 425">
            <a:extLst>
              <a:ext uri="{FF2B5EF4-FFF2-40B4-BE49-F238E27FC236}">
                <a16:creationId xmlns:a16="http://schemas.microsoft.com/office/drawing/2014/main" id="{53C1C4CF-F6E2-9D91-5A7A-FF4C93BD0D96}"/>
              </a:ext>
            </a:extLst>
          </p:cNvPr>
          <p:cNvCxnSpPr/>
          <p:nvPr>
            <p:custDataLst>
              <p:tags r:id="rId5"/>
            </p:custDataLst>
          </p:nvPr>
        </p:nvCxnSpPr>
        <p:spPr bwMode="auto">
          <a:xfrm>
            <a:off x="4502150" y="5507038"/>
            <a:ext cx="28098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28" name="Straight Connector 227">
            <a:extLst>
              <a:ext uri="{FF2B5EF4-FFF2-40B4-BE49-F238E27FC236}">
                <a16:creationId xmlns:a16="http://schemas.microsoft.com/office/drawing/2014/main" id="{6CFF2495-5E1A-7F51-1C4F-863C4909087A}"/>
              </a:ext>
            </a:extLst>
          </p:cNvPr>
          <p:cNvCxnSpPr/>
          <p:nvPr>
            <p:custDataLst>
              <p:tags r:id="rId6"/>
            </p:custDataLst>
          </p:nvPr>
        </p:nvCxnSpPr>
        <p:spPr bwMode="auto">
          <a:xfrm>
            <a:off x="1962150" y="5745163"/>
            <a:ext cx="28098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53" name="Straight Connector 252">
            <a:extLst>
              <a:ext uri="{FF2B5EF4-FFF2-40B4-BE49-F238E27FC236}">
                <a16:creationId xmlns:a16="http://schemas.microsoft.com/office/drawing/2014/main" id="{DA28AA90-B5F9-CB70-A736-6C24D464F989}"/>
              </a:ext>
            </a:extLst>
          </p:cNvPr>
          <p:cNvCxnSpPr/>
          <p:nvPr>
            <p:custDataLst>
              <p:tags r:id="rId7"/>
            </p:custDataLst>
          </p:nvPr>
        </p:nvCxnSpPr>
        <p:spPr bwMode="auto">
          <a:xfrm>
            <a:off x="7042150" y="3181350"/>
            <a:ext cx="28098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03" name="Straight Connector 302">
            <a:extLst>
              <a:ext uri="{FF2B5EF4-FFF2-40B4-BE49-F238E27FC236}">
                <a16:creationId xmlns:a16="http://schemas.microsoft.com/office/drawing/2014/main" id="{77754C12-4129-86E2-9BC3-04964154BDBC}"/>
              </a:ext>
            </a:extLst>
          </p:cNvPr>
          <p:cNvCxnSpPr/>
          <p:nvPr>
            <p:custDataLst>
              <p:tags r:id="rId8"/>
            </p:custDataLst>
          </p:nvPr>
        </p:nvCxnSpPr>
        <p:spPr bwMode="auto">
          <a:xfrm>
            <a:off x="2597150" y="5713413"/>
            <a:ext cx="28098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52" name="Straight Connector 251">
            <a:extLst>
              <a:ext uri="{FF2B5EF4-FFF2-40B4-BE49-F238E27FC236}">
                <a16:creationId xmlns:a16="http://schemas.microsoft.com/office/drawing/2014/main" id="{A3EBB48B-4DB5-2833-6DF2-D60808FE7938}"/>
              </a:ext>
            </a:extLst>
          </p:cNvPr>
          <p:cNvCxnSpPr/>
          <p:nvPr>
            <p:custDataLst>
              <p:tags r:id="rId9"/>
            </p:custDataLst>
          </p:nvPr>
        </p:nvCxnSpPr>
        <p:spPr bwMode="auto">
          <a:xfrm>
            <a:off x="6407150" y="3729038"/>
            <a:ext cx="28098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01" name="Straight Connector 400">
            <a:extLst>
              <a:ext uri="{FF2B5EF4-FFF2-40B4-BE49-F238E27FC236}">
                <a16:creationId xmlns:a16="http://schemas.microsoft.com/office/drawing/2014/main" id="{2B34FF9A-91BC-6624-59D3-3E49B6BE2A81}"/>
              </a:ext>
            </a:extLst>
          </p:cNvPr>
          <p:cNvCxnSpPr/>
          <p:nvPr>
            <p:custDataLst>
              <p:tags r:id="rId10"/>
            </p:custDataLst>
          </p:nvPr>
        </p:nvCxnSpPr>
        <p:spPr bwMode="auto">
          <a:xfrm>
            <a:off x="3232150" y="5667375"/>
            <a:ext cx="28098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51" name="Straight Connector 250">
            <a:extLst>
              <a:ext uri="{FF2B5EF4-FFF2-40B4-BE49-F238E27FC236}">
                <a16:creationId xmlns:a16="http://schemas.microsoft.com/office/drawing/2014/main" id="{583C04CD-0CE0-E3F9-4443-1A174E5620C2}"/>
              </a:ext>
            </a:extLst>
          </p:cNvPr>
          <p:cNvCxnSpPr/>
          <p:nvPr>
            <p:custDataLst>
              <p:tags r:id="rId11"/>
            </p:custDataLst>
          </p:nvPr>
        </p:nvCxnSpPr>
        <p:spPr bwMode="auto">
          <a:xfrm>
            <a:off x="5772150" y="4759325"/>
            <a:ext cx="28098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02" name="Straight Connector 401">
            <a:extLst>
              <a:ext uri="{FF2B5EF4-FFF2-40B4-BE49-F238E27FC236}">
                <a16:creationId xmlns:a16="http://schemas.microsoft.com/office/drawing/2014/main" id="{42174AAD-ED8D-B936-9FEF-545CABEDBA47}"/>
              </a:ext>
            </a:extLst>
          </p:cNvPr>
          <p:cNvCxnSpPr/>
          <p:nvPr>
            <p:custDataLst>
              <p:tags r:id="rId12"/>
            </p:custDataLst>
          </p:nvPr>
        </p:nvCxnSpPr>
        <p:spPr bwMode="auto">
          <a:xfrm>
            <a:off x="3867150" y="5616575"/>
            <a:ext cx="28098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50" name="Straight Connector 249">
            <a:extLst>
              <a:ext uri="{FF2B5EF4-FFF2-40B4-BE49-F238E27FC236}">
                <a16:creationId xmlns:a16="http://schemas.microsoft.com/office/drawing/2014/main" id="{ABECF254-D476-4BB3-971B-05F19012BDD8}"/>
              </a:ext>
            </a:extLst>
          </p:cNvPr>
          <p:cNvCxnSpPr/>
          <p:nvPr>
            <p:custDataLst>
              <p:tags r:id="rId13"/>
            </p:custDataLst>
          </p:nvPr>
        </p:nvCxnSpPr>
        <p:spPr bwMode="auto">
          <a:xfrm>
            <a:off x="5137150" y="5283200"/>
            <a:ext cx="28098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36" name="Chart 35">
            <a:extLst>
              <a:ext uri="{FF2B5EF4-FFF2-40B4-BE49-F238E27FC236}">
                <a16:creationId xmlns:a16="http://schemas.microsoft.com/office/drawing/2014/main" id="{01BB214E-5A3C-483A-34FA-45D1346F1197}"/>
              </a:ext>
            </a:extLst>
          </p:cNvPr>
          <p:cNvGraphicFramePr/>
          <p:nvPr>
            <p:custDataLst>
              <p:tags r:id="rId14"/>
            </p:custDataLst>
            <p:extLst>
              <p:ext uri="{D42A27DB-BD31-4B8C-83A1-F6EECF244321}">
                <p14:modId xmlns:p14="http://schemas.microsoft.com/office/powerpoint/2010/main" val="2007136508"/>
              </p:ext>
            </p:extLst>
          </p:nvPr>
        </p:nvGraphicFramePr>
        <p:xfrm>
          <a:off x="627063" y="2522538"/>
          <a:ext cx="7273925" cy="3500437"/>
        </p:xfrm>
        <a:graphic>
          <a:graphicData uri="http://schemas.openxmlformats.org/drawingml/2006/chart">
            <c:chart xmlns:c="http://schemas.openxmlformats.org/drawingml/2006/chart" xmlns:r="http://schemas.openxmlformats.org/officeDocument/2006/relationships" r:id="rId42"/>
          </a:graphicData>
        </a:graphic>
      </p:graphicFrame>
      <p:cxnSp>
        <p:nvCxnSpPr>
          <p:cNvPr id="481" name="Straight Connector 480">
            <a:extLst>
              <a:ext uri="{FF2B5EF4-FFF2-40B4-BE49-F238E27FC236}">
                <a16:creationId xmlns:a16="http://schemas.microsoft.com/office/drawing/2014/main" id="{0E98328A-CD04-FA5A-104C-C106F81483F0}"/>
              </a:ext>
            </a:extLst>
          </p:cNvPr>
          <p:cNvCxnSpPr>
            <a:cxnSpLocks/>
          </p:cNvCxnSpPr>
          <p:nvPr>
            <p:custDataLst>
              <p:tags r:id="rId15"/>
            </p:custDataLst>
          </p:nvPr>
        </p:nvCxnSpPr>
        <p:spPr bwMode="auto">
          <a:xfrm flipV="1">
            <a:off x="1784350" y="3155950"/>
            <a:ext cx="4445000" cy="2016125"/>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467" name="Straight Connector 466">
            <a:extLst>
              <a:ext uri="{FF2B5EF4-FFF2-40B4-BE49-F238E27FC236}">
                <a16:creationId xmlns:a16="http://schemas.microsoft.com/office/drawing/2014/main" id="{14585FD3-408B-4DFB-1AE7-050D9B1E8212}"/>
              </a:ext>
            </a:extLst>
          </p:cNvPr>
          <p:cNvCxnSpPr>
            <a:cxnSpLocks/>
          </p:cNvCxnSpPr>
          <p:nvPr>
            <p:custDataLst>
              <p:tags r:id="rId16"/>
            </p:custDataLst>
          </p:nvPr>
        </p:nvCxnSpPr>
        <p:spPr bwMode="auto">
          <a:xfrm flipV="1">
            <a:off x="6229350" y="2305050"/>
            <a:ext cx="1270000" cy="850900"/>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500" name="Straight Connector 499">
            <a:extLst>
              <a:ext uri="{FF2B5EF4-FFF2-40B4-BE49-F238E27FC236}">
                <a16:creationId xmlns:a16="http://schemas.microsoft.com/office/drawing/2014/main" id="{D81D661D-5CDD-49E4-DEFD-9BD2DC63BE08}"/>
              </a:ext>
            </a:extLst>
          </p:cNvPr>
          <p:cNvCxnSpPr>
            <a:cxnSpLocks/>
          </p:cNvCxnSpPr>
          <p:nvPr>
            <p:custDataLst>
              <p:tags r:id="rId17"/>
            </p:custDataLst>
          </p:nvPr>
        </p:nvCxnSpPr>
        <p:spPr bwMode="auto">
          <a:xfrm>
            <a:off x="4324350" y="5481639"/>
            <a:ext cx="0" cy="7937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03" name="Straight Connector 502">
            <a:extLst>
              <a:ext uri="{FF2B5EF4-FFF2-40B4-BE49-F238E27FC236}">
                <a16:creationId xmlns:a16="http://schemas.microsoft.com/office/drawing/2014/main" id="{1D836C47-16BF-726B-8D69-569F1943CA1D}"/>
              </a:ext>
            </a:extLst>
          </p:cNvPr>
          <p:cNvCxnSpPr>
            <a:cxnSpLocks/>
          </p:cNvCxnSpPr>
          <p:nvPr>
            <p:custDataLst>
              <p:tags r:id="rId18"/>
            </p:custDataLst>
          </p:nvPr>
        </p:nvCxnSpPr>
        <p:spPr bwMode="auto">
          <a:xfrm>
            <a:off x="6229350" y="3703638"/>
            <a:ext cx="0" cy="1016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99" name="Straight Connector 498">
            <a:extLst>
              <a:ext uri="{FF2B5EF4-FFF2-40B4-BE49-F238E27FC236}">
                <a16:creationId xmlns:a16="http://schemas.microsoft.com/office/drawing/2014/main" id="{D2324DCC-B45D-4FDC-D80D-29E8445BE362}"/>
              </a:ext>
            </a:extLst>
          </p:cNvPr>
          <p:cNvCxnSpPr>
            <a:cxnSpLocks/>
          </p:cNvCxnSpPr>
          <p:nvPr>
            <p:custDataLst>
              <p:tags r:id="rId19"/>
            </p:custDataLst>
          </p:nvPr>
        </p:nvCxnSpPr>
        <p:spPr bwMode="auto">
          <a:xfrm>
            <a:off x="3689350" y="5591175"/>
            <a:ext cx="0" cy="508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01" name="Straight Connector 500">
            <a:extLst>
              <a:ext uri="{FF2B5EF4-FFF2-40B4-BE49-F238E27FC236}">
                <a16:creationId xmlns:a16="http://schemas.microsoft.com/office/drawing/2014/main" id="{9BB0FB6D-1876-D53A-2390-FDFBB2CD13BE}"/>
              </a:ext>
            </a:extLst>
          </p:cNvPr>
          <p:cNvCxnSpPr>
            <a:cxnSpLocks/>
          </p:cNvCxnSpPr>
          <p:nvPr>
            <p:custDataLst>
              <p:tags r:id="rId20"/>
            </p:custDataLst>
          </p:nvPr>
        </p:nvCxnSpPr>
        <p:spPr bwMode="auto">
          <a:xfrm>
            <a:off x="4959350" y="5257800"/>
            <a:ext cx="0" cy="1016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98" name="Straight Connector 497">
            <a:extLst>
              <a:ext uri="{FF2B5EF4-FFF2-40B4-BE49-F238E27FC236}">
                <a16:creationId xmlns:a16="http://schemas.microsoft.com/office/drawing/2014/main" id="{8159939C-42BA-D2C4-9EDF-F3150EA1E795}"/>
              </a:ext>
            </a:extLst>
          </p:cNvPr>
          <p:cNvCxnSpPr>
            <a:cxnSpLocks/>
          </p:cNvCxnSpPr>
          <p:nvPr>
            <p:custDataLst>
              <p:tags r:id="rId21"/>
            </p:custDataLst>
          </p:nvPr>
        </p:nvCxnSpPr>
        <p:spPr bwMode="auto">
          <a:xfrm>
            <a:off x="3054350" y="5641975"/>
            <a:ext cx="0" cy="4762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05" name="Straight Connector 504">
            <a:extLst>
              <a:ext uri="{FF2B5EF4-FFF2-40B4-BE49-F238E27FC236}">
                <a16:creationId xmlns:a16="http://schemas.microsoft.com/office/drawing/2014/main" id="{EBF3138C-0D34-BD76-64A0-E8CB066A9594}"/>
              </a:ext>
            </a:extLst>
          </p:cNvPr>
          <p:cNvCxnSpPr>
            <a:cxnSpLocks/>
          </p:cNvCxnSpPr>
          <p:nvPr>
            <p:custDataLst>
              <p:tags r:id="rId22"/>
            </p:custDataLst>
          </p:nvPr>
        </p:nvCxnSpPr>
        <p:spPr bwMode="auto">
          <a:xfrm>
            <a:off x="7499350" y="2852738"/>
            <a:ext cx="0" cy="1016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97" name="Straight Connector 496">
            <a:extLst>
              <a:ext uri="{FF2B5EF4-FFF2-40B4-BE49-F238E27FC236}">
                <a16:creationId xmlns:a16="http://schemas.microsoft.com/office/drawing/2014/main" id="{A5DD5EEE-6C20-B5F5-E154-57B321F39323}"/>
              </a:ext>
            </a:extLst>
          </p:cNvPr>
          <p:cNvCxnSpPr>
            <a:cxnSpLocks/>
          </p:cNvCxnSpPr>
          <p:nvPr>
            <p:custDataLst>
              <p:tags r:id="rId23"/>
            </p:custDataLst>
          </p:nvPr>
        </p:nvCxnSpPr>
        <p:spPr bwMode="auto">
          <a:xfrm>
            <a:off x="2419350" y="5688013"/>
            <a:ext cx="0" cy="4127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02" name="Straight Connector 501">
            <a:extLst>
              <a:ext uri="{FF2B5EF4-FFF2-40B4-BE49-F238E27FC236}">
                <a16:creationId xmlns:a16="http://schemas.microsoft.com/office/drawing/2014/main" id="{3C421A29-A09A-949A-E703-CE70FD8BEF65}"/>
              </a:ext>
            </a:extLst>
          </p:cNvPr>
          <p:cNvCxnSpPr>
            <a:cxnSpLocks/>
          </p:cNvCxnSpPr>
          <p:nvPr>
            <p:custDataLst>
              <p:tags r:id="rId24"/>
            </p:custDataLst>
          </p:nvPr>
        </p:nvCxnSpPr>
        <p:spPr bwMode="auto">
          <a:xfrm>
            <a:off x="5594350" y="4733925"/>
            <a:ext cx="0" cy="1016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04" name="Straight Connector 503">
            <a:extLst>
              <a:ext uri="{FF2B5EF4-FFF2-40B4-BE49-F238E27FC236}">
                <a16:creationId xmlns:a16="http://schemas.microsoft.com/office/drawing/2014/main" id="{BDC5F10C-AA40-F684-428E-4AB2225A8534}"/>
              </a:ext>
            </a:extLst>
          </p:cNvPr>
          <p:cNvCxnSpPr>
            <a:cxnSpLocks/>
          </p:cNvCxnSpPr>
          <p:nvPr>
            <p:custDataLst>
              <p:tags r:id="rId25"/>
            </p:custDataLst>
          </p:nvPr>
        </p:nvCxnSpPr>
        <p:spPr bwMode="auto">
          <a:xfrm>
            <a:off x="6864350" y="3155950"/>
            <a:ext cx="0" cy="1016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8" name="Text Placeholder 10">
            <a:extLst>
              <a:ext uri="{FF2B5EF4-FFF2-40B4-BE49-F238E27FC236}">
                <a16:creationId xmlns:a16="http://schemas.microsoft.com/office/drawing/2014/main" id="{00A85FAE-17C7-603A-4DE1-6B6B6DC05717}"/>
              </a:ext>
            </a:extLst>
          </p:cNvPr>
          <p:cNvSpPr txBox="1">
            <a:spLocks/>
          </p:cNvSpPr>
          <p:nvPr>
            <p:custDataLst>
              <p:tags r:id="rId26"/>
            </p:custDataLst>
          </p:nvPr>
        </p:nvSpPr>
        <p:spPr bwMode="auto">
          <a:xfrm>
            <a:off x="1609725" y="5827713"/>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9BE1ADE-DA42-4BDB-BF55-336123FBF6A3}" type="datetime'''2''''0''1''''''''''''''''''''''''''''''''4'''">
              <a:rPr lang="en-US" altLang="en-US" sz="1200" smtClean="0"/>
              <a:pPr marL="0" indent="0" algn="ctr">
                <a:spcBef>
                  <a:spcPct val="0"/>
                </a:spcBef>
                <a:spcAft>
                  <a:spcPct val="0"/>
                </a:spcAft>
                <a:buNone/>
              </a:pPr>
              <a:t>2014</a:t>
            </a:fld>
            <a:endParaRPr lang="en-US" sz="1200"/>
          </a:p>
        </p:txBody>
      </p:sp>
      <p:sp>
        <p:nvSpPr>
          <p:cNvPr id="234" name="Text Placeholder 10">
            <a:extLst>
              <a:ext uri="{FF2B5EF4-FFF2-40B4-BE49-F238E27FC236}">
                <a16:creationId xmlns:a16="http://schemas.microsoft.com/office/drawing/2014/main" id="{48C16C45-61C9-F2E6-F329-AFCB4C1F29F4}"/>
              </a:ext>
            </a:extLst>
          </p:cNvPr>
          <p:cNvSpPr txBox="1">
            <a:spLocks/>
          </p:cNvSpPr>
          <p:nvPr>
            <p:custDataLst>
              <p:tags r:id="rId27"/>
            </p:custDataLst>
          </p:nvPr>
        </p:nvSpPr>
        <p:spPr bwMode="auto">
          <a:xfrm>
            <a:off x="4784725" y="5827713"/>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7F1B555-3EE0-44D4-8562-0DF7BB56CB9B}" type="datetime'2''''''''''''''''''''0''''''''''1''''9'''''''''''''''''">
              <a:rPr lang="en-US" altLang="en-US" sz="1200" smtClean="0"/>
              <a:pPr marL="0" indent="0" algn="ctr">
                <a:spcBef>
                  <a:spcPct val="0"/>
                </a:spcBef>
                <a:spcAft>
                  <a:spcPct val="0"/>
                </a:spcAft>
                <a:buNone/>
              </a:pPr>
              <a:t>2019</a:t>
            </a:fld>
            <a:endParaRPr lang="en-US" sz="1200"/>
          </a:p>
        </p:txBody>
      </p:sp>
      <p:sp>
        <p:nvSpPr>
          <p:cNvPr id="238" name="Text Placeholder 10">
            <a:extLst>
              <a:ext uri="{FF2B5EF4-FFF2-40B4-BE49-F238E27FC236}">
                <a16:creationId xmlns:a16="http://schemas.microsoft.com/office/drawing/2014/main" id="{85AE75B6-FC08-A7CE-2D4F-C460DD9447FE}"/>
              </a:ext>
            </a:extLst>
          </p:cNvPr>
          <p:cNvSpPr txBox="1">
            <a:spLocks/>
          </p:cNvSpPr>
          <p:nvPr>
            <p:custDataLst>
              <p:tags r:id="rId28"/>
            </p:custDataLst>
          </p:nvPr>
        </p:nvSpPr>
        <p:spPr bwMode="auto">
          <a:xfrm>
            <a:off x="7324725" y="5827713"/>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F1C4627-7560-4213-91C8-848008DDDFDC}" type="datetime'''''''''''''20''''2''''''''''''''''''''''''''''''3'''">
              <a:rPr lang="en-US" altLang="en-US" sz="1200" smtClean="0"/>
              <a:pPr marL="0" indent="0" algn="ctr">
                <a:spcBef>
                  <a:spcPct val="0"/>
                </a:spcBef>
                <a:spcAft>
                  <a:spcPct val="0"/>
                </a:spcAft>
                <a:buNone/>
              </a:pPr>
              <a:t>2023</a:t>
            </a:fld>
            <a:endParaRPr lang="en-US" sz="1200"/>
          </a:p>
        </p:txBody>
      </p:sp>
      <p:sp>
        <p:nvSpPr>
          <p:cNvPr id="9" name="Text Placeholder 10">
            <a:extLst>
              <a:ext uri="{FF2B5EF4-FFF2-40B4-BE49-F238E27FC236}">
                <a16:creationId xmlns:a16="http://schemas.microsoft.com/office/drawing/2014/main" id="{B4D075CB-35EB-5677-80FB-3F0D1A58EE89}"/>
              </a:ext>
            </a:extLst>
          </p:cNvPr>
          <p:cNvSpPr txBox="1">
            <a:spLocks/>
          </p:cNvSpPr>
          <p:nvPr>
            <p:custDataLst>
              <p:tags r:id="rId29"/>
            </p:custDataLst>
          </p:nvPr>
        </p:nvSpPr>
        <p:spPr bwMode="auto">
          <a:xfrm>
            <a:off x="2244725" y="5827713"/>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B687CFC-82DC-4FEB-922E-FBCBD28CD450}" type="datetime'2''''''''''0''''''''''''''''''''''''''''''1''''''5'''">
              <a:rPr lang="en-US" altLang="en-US" sz="1200" smtClean="0"/>
              <a:pPr marL="0" indent="0" algn="ctr">
                <a:spcBef>
                  <a:spcPct val="0"/>
                </a:spcBef>
                <a:spcAft>
                  <a:spcPct val="0"/>
                </a:spcAft>
                <a:buNone/>
              </a:pPr>
              <a:t>2015</a:t>
            </a:fld>
            <a:endParaRPr lang="en-US" sz="1200"/>
          </a:p>
        </p:txBody>
      </p:sp>
      <p:sp>
        <p:nvSpPr>
          <p:cNvPr id="236" name="Text Placeholder 10">
            <a:extLst>
              <a:ext uri="{FF2B5EF4-FFF2-40B4-BE49-F238E27FC236}">
                <a16:creationId xmlns:a16="http://schemas.microsoft.com/office/drawing/2014/main" id="{4F55DF97-D5D5-053E-B2C2-AE0B9C03A1D5}"/>
              </a:ext>
            </a:extLst>
          </p:cNvPr>
          <p:cNvSpPr txBox="1">
            <a:spLocks/>
          </p:cNvSpPr>
          <p:nvPr>
            <p:custDataLst>
              <p:tags r:id="rId30"/>
            </p:custDataLst>
          </p:nvPr>
        </p:nvSpPr>
        <p:spPr bwMode="auto">
          <a:xfrm>
            <a:off x="6054725" y="5827713"/>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CCFB261-D1B2-4ACE-B63A-2D0929F9F64C}" type="datetime'''''2''''''''0''''''''''''''''''''''''''21'''''''''''">
              <a:rPr lang="en-US" altLang="en-US" sz="1200" smtClean="0"/>
              <a:pPr marL="0" indent="0" algn="ctr">
                <a:spcBef>
                  <a:spcPct val="0"/>
                </a:spcBef>
                <a:spcAft>
                  <a:spcPct val="0"/>
                </a:spcAft>
                <a:buNone/>
              </a:pPr>
              <a:t>2021</a:t>
            </a:fld>
            <a:endParaRPr lang="en-US" sz="1200"/>
          </a:p>
        </p:txBody>
      </p:sp>
      <p:sp>
        <p:nvSpPr>
          <p:cNvPr id="235" name="Text Placeholder 10">
            <a:extLst>
              <a:ext uri="{FF2B5EF4-FFF2-40B4-BE49-F238E27FC236}">
                <a16:creationId xmlns:a16="http://schemas.microsoft.com/office/drawing/2014/main" id="{C6AE8AD7-DB7B-695F-A7AB-48F3BEA90233}"/>
              </a:ext>
            </a:extLst>
          </p:cNvPr>
          <p:cNvSpPr txBox="1">
            <a:spLocks/>
          </p:cNvSpPr>
          <p:nvPr>
            <p:custDataLst>
              <p:tags r:id="rId31"/>
            </p:custDataLst>
          </p:nvPr>
        </p:nvSpPr>
        <p:spPr bwMode="auto">
          <a:xfrm>
            <a:off x="5419725" y="5827713"/>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64738E3-7A32-42C9-95B4-F96E17E4C30F}" type="datetime'''2''''''''''''''''''''''''''''0''20'''''''''''">
              <a:rPr lang="en-US" altLang="en-US" sz="1200" smtClean="0"/>
              <a:pPr marL="0" indent="0" algn="ctr">
                <a:spcBef>
                  <a:spcPct val="0"/>
                </a:spcBef>
                <a:spcAft>
                  <a:spcPct val="0"/>
                </a:spcAft>
                <a:buNone/>
              </a:pPr>
              <a:t>2020</a:t>
            </a:fld>
            <a:endParaRPr lang="en-US" sz="1200"/>
          </a:p>
        </p:txBody>
      </p:sp>
      <p:sp>
        <p:nvSpPr>
          <p:cNvPr id="237" name="Text Placeholder 10">
            <a:extLst>
              <a:ext uri="{FF2B5EF4-FFF2-40B4-BE49-F238E27FC236}">
                <a16:creationId xmlns:a16="http://schemas.microsoft.com/office/drawing/2014/main" id="{453E4471-E483-26F6-0D4D-FCFF2AB4DFD3}"/>
              </a:ext>
            </a:extLst>
          </p:cNvPr>
          <p:cNvSpPr txBox="1">
            <a:spLocks/>
          </p:cNvSpPr>
          <p:nvPr>
            <p:custDataLst>
              <p:tags r:id="rId32"/>
            </p:custDataLst>
          </p:nvPr>
        </p:nvSpPr>
        <p:spPr bwMode="auto">
          <a:xfrm>
            <a:off x="6689725" y="5827713"/>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F400FB1-FE31-4393-8C07-01E24520F428}" type="datetime'2''''''''''''0''''2''''''''''''''''''''''''''2'''">
              <a:rPr lang="en-US" altLang="en-US" sz="1200" smtClean="0"/>
              <a:pPr marL="0" indent="0" algn="ctr">
                <a:spcBef>
                  <a:spcPct val="0"/>
                </a:spcBef>
                <a:spcAft>
                  <a:spcPct val="0"/>
                </a:spcAft>
                <a:buNone/>
              </a:pPr>
              <a:t>2022</a:t>
            </a:fld>
            <a:endParaRPr lang="en-US" sz="1200"/>
          </a:p>
        </p:txBody>
      </p:sp>
      <p:sp>
        <p:nvSpPr>
          <p:cNvPr id="233" name="Text Placeholder 10">
            <a:extLst>
              <a:ext uri="{FF2B5EF4-FFF2-40B4-BE49-F238E27FC236}">
                <a16:creationId xmlns:a16="http://schemas.microsoft.com/office/drawing/2014/main" id="{703BC5DC-EDE0-3128-89A7-7CBB2314B3CA}"/>
              </a:ext>
            </a:extLst>
          </p:cNvPr>
          <p:cNvSpPr txBox="1">
            <a:spLocks/>
          </p:cNvSpPr>
          <p:nvPr>
            <p:custDataLst>
              <p:tags r:id="rId33"/>
            </p:custDataLst>
          </p:nvPr>
        </p:nvSpPr>
        <p:spPr bwMode="auto">
          <a:xfrm>
            <a:off x="4149725" y="5827713"/>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9E927FA-F4F9-404A-8C09-3A0B757422A3}" type="datetime'''''''''''2''''''01''8'''''''''''''''''''''''''">
              <a:rPr lang="en-US" altLang="en-US" sz="1200" smtClean="0"/>
              <a:pPr marL="0" indent="0" algn="ctr">
                <a:spcBef>
                  <a:spcPct val="0"/>
                </a:spcBef>
                <a:spcAft>
                  <a:spcPct val="0"/>
                </a:spcAft>
                <a:buNone/>
              </a:pPr>
              <a:t>2018</a:t>
            </a:fld>
            <a:endParaRPr lang="en-US" sz="1200"/>
          </a:p>
        </p:txBody>
      </p:sp>
      <p:sp>
        <p:nvSpPr>
          <p:cNvPr id="232" name="Text Placeholder 10">
            <a:extLst>
              <a:ext uri="{FF2B5EF4-FFF2-40B4-BE49-F238E27FC236}">
                <a16:creationId xmlns:a16="http://schemas.microsoft.com/office/drawing/2014/main" id="{91051CEC-E08D-B67B-E698-04DF1B243658}"/>
              </a:ext>
            </a:extLst>
          </p:cNvPr>
          <p:cNvSpPr txBox="1">
            <a:spLocks/>
          </p:cNvSpPr>
          <p:nvPr>
            <p:custDataLst>
              <p:tags r:id="rId34"/>
            </p:custDataLst>
          </p:nvPr>
        </p:nvSpPr>
        <p:spPr bwMode="auto">
          <a:xfrm>
            <a:off x="3514725" y="5827713"/>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EA52A8F-7C5D-4E19-90A1-FE2A184B2AF2}" type="datetime'''2''''''''''''''''''''0''''''''''1''''''7'''''''''''''''''">
              <a:rPr lang="en-US" altLang="en-US" sz="1200" smtClean="0"/>
              <a:pPr marL="0" indent="0" algn="ctr">
                <a:spcBef>
                  <a:spcPct val="0"/>
                </a:spcBef>
                <a:spcAft>
                  <a:spcPct val="0"/>
                </a:spcAft>
                <a:buNone/>
              </a:pPr>
              <a:t>2017</a:t>
            </a:fld>
            <a:endParaRPr lang="en-US" sz="1200"/>
          </a:p>
        </p:txBody>
      </p:sp>
      <p:sp>
        <p:nvSpPr>
          <p:cNvPr id="11" name="Text Placeholder 10">
            <a:extLst>
              <a:ext uri="{FF2B5EF4-FFF2-40B4-BE49-F238E27FC236}">
                <a16:creationId xmlns:a16="http://schemas.microsoft.com/office/drawing/2014/main" id="{7E35CA5B-75C1-75B5-46C0-B252DFAF94A2}"/>
              </a:ext>
            </a:extLst>
          </p:cNvPr>
          <p:cNvSpPr txBox="1">
            <a:spLocks/>
          </p:cNvSpPr>
          <p:nvPr>
            <p:custDataLst>
              <p:tags r:id="rId35"/>
            </p:custDataLst>
          </p:nvPr>
        </p:nvSpPr>
        <p:spPr bwMode="auto">
          <a:xfrm>
            <a:off x="2879725" y="5827713"/>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55ED0D0-126D-4B21-8F48-60DF6C4FDBDA}" type="datetime'''''''''''''''''''''2''0''''''''1''6'''''''''''''''''''''''''">
              <a:rPr lang="en-US" altLang="en-US" sz="1200" smtClean="0"/>
              <a:pPr marL="0" indent="0" algn="ctr">
                <a:spcBef>
                  <a:spcPct val="0"/>
                </a:spcBef>
                <a:spcAft>
                  <a:spcPct val="0"/>
                </a:spcAft>
                <a:buNone/>
              </a:pPr>
              <a:t>2016</a:t>
            </a:fld>
            <a:endParaRPr lang="en-US" sz="1200"/>
          </a:p>
        </p:txBody>
      </p:sp>
      <p:sp>
        <p:nvSpPr>
          <p:cNvPr id="479" name="Text Placeholder 10">
            <a:extLst>
              <a:ext uri="{FF2B5EF4-FFF2-40B4-BE49-F238E27FC236}">
                <a16:creationId xmlns:a16="http://schemas.microsoft.com/office/drawing/2014/main" id="{3BB871D4-5495-7932-D280-A58892FC2DB6}"/>
              </a:ext>
            </a:extLst>
          </p:cNvPr>
          <p:cNvSpPr txBox="1">
            <a:spLocks/>
          </p:cNvSpPr>
          <p:nvPr>
            <p:custDataLst>
              <p:tags r:id="rId36"/>
            </p:custDataLst>
          </p:nvPr>
        </p:nvSpPr>
        <p:spPr bwMode="auto">
          <a:xfrm>
            <a:off x="3683000" y="4013200"/>
            <a:ext cx="649288" cy="301625"/>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6091619-FD56-4453-9999-CC8B2A287A8B}" type="datetime'''''+''''''''''64''''''%'''''''''''''''''''">
              <a:rPr lang="en-US" altLang="en-US" sz="1400" b="1" smtClean="0">
                <a:effectLst/>
              </a:rPr>
              <a:pPr marL="0" indent="0" algn="ctr">
                <a:spcBef>
                  <a:spcPct val="0"/>
                </a:spcBef>
                <a:spcAft>
                  <a:spcPct val="0"/>
                </a:spcAft>
                <a:buNone/>
              </a:pPr>
              <a:t>+64%</a:t>
            </a:fld>
            <a:endParaRPr lang="en-US" sz="1400" b="1"/>
          </a:p>
        </p:txBody>
      </p:sp>
      <p:sp>
        <p:nvSpPr>
          <p:cNvPr id="465" name="Text Placeholder 10">
            <a:extLst>
              <a:ext uri="{FF2B5EF4-FFF2-40B4-BE49-F238E27FC236}">
                <a16:creationId xmlns:a16="http://schemas.microsoft.com/office/drawing/2014/main" id="{472BEB31-11D9-456A-5324-69FD81FD8624}"/>
              </a:ext>
            </a:extLst>
          </p:cNvPr>
          <p:cNvSpPr txBox="1">
            <a:spLocks/>
          </p:cNvSpPr>
          <p:nvPr>
            <p:custDataLst>
              <p:tags r:id="rId37"/>
            </p:custDataLst>
          </p:nvPr>
        </p:nvSpPr>
        <p:spPr bwMode="auto">
          <a:xfrm>
            <a:off x="6570663" y="2579688"/>
            <a:ext cx="587375" cy="301625"/>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B1D310D-BC89-40FA-AAFB-AD4A1D42B366}" type="datetime'''''''-''''''4''''''''''''''''6%'''''''''''''''''''''''''">
              <a:rPr lang="en-US" altLang="en-US" sz="1400" b="1" smtClean="0">
                <a:effectLst/>
              </a:rPr>
              <a:pPr marL="0" indent="0" algn="ctr">
                <a:spcBef>
                  <a:spcPct val="0"/>
                </a:spcBef>
                <a:spcAft>
                  <a:spcPct val="0"/>
                </a:spcAft>
                <a:buNone/>
              </a:pPr>
              <a:t>-46%</a:t>
            </a:fld>
            <a:endParaRPr lang="en-US" sz="1400" b="1"/>
          </a:p>
        </p:txBody>
      </p:sp>
      <p:sp>
        <p:nvSpPr>
          <p:cNvPr id="486" name="Rectangle 485">
            <a:extLst>
              <a:ext uri="{FF2B5EF4-FFF2-40B4-BE49-F238E27FC236}">
                <a16:creationId xmlns:a16="http://schemas.microsoft.com/office/drawing/2014/main" id="{77F103EF-A9BD-463F-26A3-BD143B4D822D}"/>
              </a:ext>
            </a:extLst>
          </p:cNvPr>
          <p:cNvSpPr/>
          <p:nvPr/>
        </p:nvSpPr>
        <p:spPr bwMode="gray">
          <a:xfrm>
            <a:off x="339152" y="1914163"/>
            <a:ext cx="5811817" cy="288217"/>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buNone/>
            </a:pPr>
            <a:r>
              <a:rPr lang="en-US" sz="1400">
                <a:solidFill>
                  <a:schemeClr val="tx1"/>
                </a:solidFill>
              </a:rPr>
              <a:t>Annual and cumulative investment in alternative proteins, $ millions USD</a:t>
            </a:r>
          </a:p>
        </p:txBody>
      </p:sp>
      <p:sp>
        <p:nvSpPr>
          <p:cNvPr id="492" name="TextBox 491">
            <a:extLst>
              <a:ext uri="{FF2B5EF4-FFF2-40B4-BE49-F238E27FC236}">
                <a16:creationId xmlns:a16="http://schemas.microsoft.com/office/drawing/2014/main" id="{6FB46539-76C0-93EC-A48C-BF3A90A3301D}"/>
              </a:ext>
            </a:extLst>
          </p:cNvPr>
          <p:cNvSpPr txBox="1"/>
          <p:nvPr/>
        </p:nvSpPr>
        <p:spPr bwMode="gray">
          <a:xfrm>
            <a:off x="329184" y="6419088"/>
            <a:ext cx="8769712" cy="369332"/>
          </a:xfrm>
          <a:prstGeom prst="rect">
            <a:avLst/>
          </a:prstGeom>
          <a:noFill/>
        </p:spPr>
        <p:txBody>
          <a:bodyPr wrap="square" lIns="0" tIns="0" rIns="0" bIns="0" anchor="t">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Source: Good Food Institute, </a:t>
            </a:r>
            <a:r>
              <a:rPr lang="en-US" sz="800">
                <a:solidFill>
                  <a:srgbClr val="000000"/>
                </a:solidFill>
                <a:latin typeface="Arial"/>
                <a:hlinkClick r:id="rId43"/>
              </a:rPr>
              <a:t>2023 State of the Industry Report: Cultivated meat and seafood</a:t>
            </a:r>
            <a:r>
              <a:rPr kumimoji="0" lang="en-US" sz="800" b="0" i="0" u="none" strike="noStrike" kern="1200" cap="none" spc="0" normalizeH="0" baseline="0" noProof="0">
                <a:ln>
                  <a:noFill/>
                </a:ln>
                <a:solidFill>
                  <a:srgbClr val="000000"/>
                </a:solidFill>
                <a:effectLst/>
                <a:uLnTx/>
                <a:uFillTx/>
                <a:latin typeface="Arial"/>
                <a:ea typeface="+mn-ea"/>
                <a:cs typeface="+mn-cs"/>
              </a:rPr>
              <a:t> (2023).</a:t>
            </a:r>
          </a:p>
          <a:p>
            <a:r>
              <a:rPr lang="en-US" sz="800">
                <a:solidFill>
                  <a:srgbClr val="000000"/>
                </a:solidFill>
              </a:rPr>
              <a:t>Credit: </a:t>
            </a:r>
            <a:r>
              <a:rPr lang="en-US" sz="800">
                <a:solidFill>
                  <a:srgbClr val="000000"/>
                </a:solidFill>
                <a:cs typeface="Arial"/>
              </a:rPr>
              <a:t>M.A. Miller, Friedrich </a:t>
            </a:r>
            <a:r>
              <a:rPr lang="en-US" sz="800" err="1">
                <a:solidFill>
                  <a:srgbClr val="000000"/>
                </a:solidFill>
                <a:cs typeface="Arial"/>
              </a:rPr>
              <a:t>Sayn</a:t>
            </a:r>
            <a:r>
              <a:rPr lang="en-US" sz="800">
                <a:solidFill>
                  <a:srgbClr val="000000"/>
                </a:solidFill>
                <a:cs typeface="Arial"/>
              </a:rPr>
              <a:t>-Wittgenstein, </a:t>
            </a:r>
            <a:r>
              <a:rPr lang="en-US" sz="800" err="1">
                <a:solidFill>
                  <a:srgbClr val="000000"/>
                </a:solidFill>
                <a:cs typeface="Arial"/>
              </a:rPr>
              <a:t>Hyae</a:t>
            </a:r>
            <a:r>
              <a:rPr lang="en-US" sz="800">
                <a:solidFill>
                  <a:srgbClr val="000000"/>
                </a:solidFill>
                <a:cs typeface="Arial"/>
              </a:rPr>
              <a:t> </a:t>
            </a:r>
            <a:r>
              <a:rPr lang="en-US" sz="800" err="1">
                <a:solidFill>
                  <a:srgbClr val="000000"/>
                </a:solidFill>
                <a:cs typeface="Arial"/>
              </a:rPr>
              <a:t>Ryung</a:t>
            </a:r>
            <a:r>
              <a:rPr lang="en-US" sz="800">
                <a:solidFill>
                  <a:srgbClr val="000000"/>
                </a:solidFill>
                <a:cs typeface="Arial"/>
              </a:rPr>
              <a:t> Kim, </a:t>
            </a:r>
            <a:r>
              <a:rPr lang="en-US" sz="800"/>
              <a:t>and </a:t>
            </a:r>
            <a:r>
              <a:rPr lang="en-US" sz="800">
                <a:hlinkClick r:id="rId44"/>
              </a:rPr>
              <a:t>Gernot Wagner</a:t>
            </a:r>
            <a:r>
              <a:rPr lang="en-US" sz="800"/>
              <a:t>. </a:t>
            </a:r>
            <a:r>
              <a:rPr lang="en-US" sz="800">
                <a:hlinkClick r:id="rId45"/>
              </a:rPr>
              <a:t>Share with attribution</a:t>
            </a:r>
            <a:r>
              <a:rPr lang="en-US" sz="800"/>
              <a:t>: </a:t>
            </a:r>
            <a:r>
              <a:rPr lang="en-US" sz="800" err="1"/>
              <a:t>Sayn</a:t>
            </a:r>
            <a:r>
              <a:rPr lang="en-US" sz="800"/>
              <a:t>-Wittgenstein </a:t>
            </a:r>
            <a:r>
              <a:rPr lang="en-US" sz="800" i="1"/>
              <a:t>et al., </a:t>
            </a:r>
            <a:r>
              <a:rPr lang="en-US" sz="800"/>
              <a:t>“</a:t>
            </a:r>
            <a:r>
              <a:rPr lang="en-US" sz="800">
                <a:hlinkClick r:id="rId46"/>
              </a:rPr>
              <a:t>Sustainable Proteins</a:t>
            </a:r>
            <a:r>
              <a:rPr lang="en-US" sz="800"/>
              <a:t>” (16 May 2025).</a:t>
            </a:r>
            <a:endParaRPr lang="en-US" sz="800">
              <a:solidFill>
                <a:srgbClr val="000000"/>
              </a:solidFill>
            </a:endParaRPr>
          </a:p>
        </p:txBody>
      </p:sp>
      <p:sp>
        <p:nvSpPr>
          <p:cNvPr id="7" name="TextBox 6">
            <a:extLst>
              <a:ext uri="{FF2B5EF4-FFF2-40B4-BE49-F238E27FC236}">
                <a16:creationId xmlns:a16="http://schemas.microsoft.com/office/drawing/2014/main" id="{6875F0D2-6CB7-387E-BD5A-5A9FD6B7F2BB}"/>
              </a:ext>
            </a:extLst>
          </p:cNvPr>
          <p:cNvSpPr txBox="1"/>
          <p:nvPr/>
        </p:nvSpPr>
        <p:spPr bwMode="gray">
          <a:xfrm>
            <a:off x="9021164" y="1554480"/>
            <a:ext cx="2903437" cy="4724370"/>
          </a:xfrm>
          <a:prstGeom prst="rect">
            <a:avLst/>
          </a:prstGeom>
          <a:solidFill>
            <a:srgbClr val="E3E8EE"/>
          </a:solidFill>
        </p:spPr>
        <p:txBody>
          <a:bodyPr wrap="square" lIns="137160" tIns="137160" rIns="274320" bIns="0" rtlCol="0">
            <a:sp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a:spcBef>
                <a:spcPts val="600"/>
              </a:spcBef>
              <a:buFontTx/>
              <a:buNone/>
              <a:defRPr/>
            </a:pPr>
            <a:r>
              <a:rPr lang="en-US" sz="1250" b="1"/>
              <a:t>Observations</a:t>
            </a:r>
          </a:p>
          <a:p>
            <a:pPr marL="171450" indent="-171450">
              <a:spcBef>
                <a:spcPts val="600"/>
              </a:spcBef>
              <a:buFont typeface="Arial" panose="020B0604020202020204" pitchFamily="34" charset="0"/>
              <a:buChar char="•"/>
            </a:pPr>
            <a:r>
              <a:rPr lang="en-US" sz="1050"/>
              <a:t>The sector experienced a contraction in investment after 2021, aligning with global funding trends across the ecosystem, </a:t>
            </a:r>
            <a:r>
              <a:rPr lang="en-US" sz="1050" b="1"/>
              <a:t>which fell 42% year over year in 2023. </a:t>
            </a:r>
          </a:p>
          <a:p>
            <a:pPr lvl="1">
              <a:defRPr/>
            </a:pPr>
            <a:r>
              <a:rPr lang="en-US" sz="1000"/>
              <a:t>CAGR for the past 10 years has been 29%, drawn down from 64% in 2014.</a:t>
            </a:r>
          </a:p>
          <a:p>
            <a:pPr lvl="1">
              <a:defRPr/>
            </a:pPr>
            <a:r>
              <a:rPr lang="en-US" sz="1000"/>
              <a:t>A higher interest rate environment slowed investment and fundraising significantly.</a:t>
            </a:r>
            <a:endParaRPr lang="en-US" sz="1000" b="1"/>
          </a:p>
          <a:p>
            <a:pPr marL="171450" indent="-171450">
              <a:spcBef>
                <a:spcPts val="600"/>
              </a:spcBef>
              <a:buFont typeface="Arial" panose="020B0604020202020204" pitchFamily="34" charset="0"/>
              <a:buChar char="•"/>
            </a:pPr>
            <a:r>
              <a:rPr lang="en-US" sz="1050"/>
              <a:t>Many technologies for producing alternative proteins are now commercially viable, particularly plant-based innovations.</a:t>
            </a:r>
          </a:p>
          <a:p>
            <a:pPr marL="171450" indent="-171450">
              <a:spcBef>
                <a:spcPts val="600"/>
              </a:spcBef>
              <a:buFont typeface="Arial" panose="020B0604020202020204" pitchFamily="34" charset="0"/>
              <a:buChar char="•"/>
            </a:pPr>
            <a:r>
              <a:rPr lang="en-US" sz="1050" b="1"/>
              <a:t>$40 billion in annual investment will be needed to stimulate and sustain adoption. Funders are now meeting only 7% ($3 billion) of this need.</a:t>
            </a:r>
          </a:p>
          <a:p>
            <a:pPr marL="171450" indent="-171450">
              <a:spcBef>
                <a:spcPts val="600"/>
              </a:spcBef>
              <a:buFont typeface="Arial" panose="020B0604020202020204" pitchFamily="34" charset="0"/>
              <a:buChar char="•"/>
            </a:pPr>
            <a:r>
              <a:rPr lang="en-US" sz="1050"/>
              <a:t>Investment in cultivated meat and seafood is the most commercially nascent among the three innovation groups, and deal count is concentrated at the incubator and early/seed VC stages.</a:t>
            </a:r>
          </a:p>
        </p:txBody>
      </p:sp>
      <p:sp>
        <p:nvSpPr>
          <p:cNvPr id="45" name="Chevron 44">
            <a:extLst>
              <a:ext uri="{FF2B5EF4-FFF2-40B4-BE49-F238E27FC236}">
                <a16:creationId xmlns:a16="http://schemas.microsoft.com/office/drawing/2014/main" id="{6DCDA060-EBF4-063F-2C3C-E180BA1DC129}"/>
              </a:ext>
            </a:extLst>
          </p:cNvPr>
          <p:cNvSpPr/>
          <p:nvPr/>
        </p:nvSpPr>
        <p:spPr bwMode="gray">
          <a:xfrm>
            <a:off x="1656286" y="25336"/>
            <a:ext cx="2207689"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dirty="0">
                <a:solidFill>
                  <a:schemeClr val="bg1"/>
                </a:solidFill>
              </a:rPr>
              <a:t>Alternative Proteins</a:t>
            </a:r>
          </a:p>
        </p:txBody>
      </p:sp>
      <p:sp>
        <p:nvSpPr>
          <p:cNvPr id="46" name="Pentagon 45">
            <a:extLst>
              <a:ext uri="{FF2B5EF4-FFF2-40B4-BE49-F238E27FC236}">
                <a16:creationId xmlns:a16="http://schemas.microsoft.com/office/drawing/2014/main" id="{0ABC83A4-DD34-4FA8-2BDC-C245E06D9284}"/>
              </a:ext>
            </a:extLst>
          </p:cNvPr>
          <p:cNvSpPr/>
          <p:nvPr/>
        </p:nvSpPr>
        <p:spPr bwMode="gray">
          <a:xfrm>
            <a:off x="32754" y="25336"/>
            <a:ext cx="1680432"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dirty="0">
                <a:solidFill>
                  <a:schemeClr val="bg1"/>
                </a:solidFill>
              </a:rPr>
              <a:t>Finance</a:t>
            </a:r>
          </a:p>
        </p:txBody>
      </p:sp>
    </p:spTree>
    <p:custDataLst>
      <p:tags r:id="rId2"/>
    </p:custDataLst>
    <p:extLst>
      <p:ext uri="{BB962C8B-B14F-4D97-AF65-F5344CB8AC3E}">
        <p14:creationId xmlns:p14="http://schemas.microsoft.com/office/powerpoint/2010/main" val="626560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423FC-C9F2-6F5F-3D11-AA307F48C59A}"/>
            </a:ext>
          </a:extLst>
        </p:cNvPr>
        <p:cNvGrpSpPr/>
        <p:nvPr/>
      </p:nvGrpSpPr>
      <p:grpSpPr>
        <a:xfrm>
          <a:off x="0" y="0"/>
          <a:ext cx="0" cy="0"/>
          <a:chOff x="0" y="0"/>
          <a:chExt cx="0" cy="0"/>
        </a:xfrm>
      </p:grpSpPr>
      <p:graphicFrame>
        <p:nvGraphicFramePr>
          <p:cNvPr id="32" name="think-cell data - do not delete" hidden="1">
            <a:extLst>
              <a:ext uri="{FF2B5EF4-FFF2-40B4-BE49-F238E27FC236}">
                <a16:creationId xmlns:a16="http://schemas.microsoft.com/office/drawing/2014/main" id="{38E226BA-95C1-A1BE-B5E9-9029B3A0B655}"/>
              </a:ext>
            </a:extLst>
          </p:cNvPr>
          <p:cNvGraphicFramePr>
            <a:graphicFrameLocks noChangeAspect="1"/>
          </p:cNvGraphicFramePr>
          <p:nvPr>
            <p:custDataLst>
              <p:tags r:id="rId3"/>
            </p:custDataLst>
            <p:extLst>
              <p:ext uri="{D42A27DB-BD31-4B8C-83A1-F6EECF244321}">
                <p14:modId xmlns:p14="http://schemas.microsoft.com/office/powerpoint/2010/main" val="36484298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66" name="think-cell Slide" r:id="rId83" imgW="592" imgH="591" progId="TCLayout.ActiveDocument.1">
                  <p:embed/>
                </p:oleObj>
              </mc:Choice>
              <mc:Fallback>
                <p:oleObj name="think-cell Slide" r:id="rId83" imgW="592" imgH="591" progId="TCLayout.ActiveDocument.1">
                  <p:embed/>
                  <p:pic>
                    <p:nvPicPr>
                      <p:cNvPr id="32" name="think-cell data - do not delete" hidden="1">
                        <a:extLst>
                          <a:ext uri="{FF2B5EF4-FFF2-40B4-BE49-F238E27FC236}">
                            <a16:creationId xmlns:a16="http://schemas.microsoft.com/office/drawing/2014/main" id="{38E226BA-95C1-A1BE-B5E9-9029B3A0B655}"/>
                          </a:ext>
                        </a:extLst>
                      </p:cNvPr>
                      <p:cNvPicPr/>
                      <p:nvPr/>
                    </p:nvPicPr>
                    <p:blipFill>
                      <a:blip r:embed="rId84"/>
                      <a:stretch>
                        <a:fillRect/>
                      </a:stretch>
                    </p:blipFill>
                    <p:spPr>
                      <a:xfrm>
                        <a:off x="1588" y="1588"/>
                        <a:ext cx="1588" cy="1588"/>
                      </a:xfrm>
                      <a:prstGeom prst="rect">
                        <a:avLst/>
                      </a:prstGeom>
                    </p:spPr>
                  </p:pic>
                </p:oleObj>
              </mc:Fallback>
            </mc:AlternateContent>
          </a:graphicData>
        </a:graphic>
      </p:graphicFrame>
      <p:sp>
        <p:nvSpPr>
          <p:cNvPr id="1662" name="Title 1661">
            <a:extLst>
              <a:ext uri="{FF2B5EF4-FFF2-40B4-BE49-F238E27FC236}">
                <a16:creationId xmlns:a16="http://schemas.microsoft.com/office/drawing/2014/main" id="{CB9BD3C0-C45B-B369-5288-5D5EC7006F47}"/>
              </a:ext>
            </a:extLst>
          </p:cNvPr>
          <p:cNvSpPr>
            <a:spLocks noGrp="1"/>
          </p:cNvSpPr>
          <p:nvPr>
            <p:ph type="title"/>
          </p:nvPr>
        </p:nvSpPr>
        <p:spPr>
          <a:xfrm>
            <a:off x="330200" y="501546"/>
            <a:ext cx="11762205" cy="493817"/>
          </a:xfrm>
        </p:spPr>
        <p:txBody>
          <a:bodyPr vert="horz">
            <a:noAutofit/>
          </a:bodyPr>
          <a:lstStyle/>
          <a:p>
            <a:r>
              <a:rPr lang="en-US">
                <a:cs typeface="Arial"/>
              </a:rPr>
              <a:t>Food systems account for ~20% of global emissions, of which sustainable protein solutions</a:t>
            </a:r>
            <a:r>
              <a:rPr lang="en-US" baseline="30000">
                <a:cs typeface="Arial"/>
              </a:rPr>
              <a:t>1</a:t>
            </a:r>
            <a:r>
              <a:rPr lang="en-US">
                <a:cs typeface="Arial"/>
              </a:rPr>
              <a:t> can abate ~25-35% by 2050</a:t>
            </a:r>
            <a:endParaRPr lang="en-US"/>
          </a:p>
        </p:txBody>
      </p:sp>
      <p:sp>
        <p:nvSpPr>
          <p:cNvPr id="21" name="Rectangle 20">
            <a:extLst>
              <a:ext uri="{FF2B5EF4-FFF2-40B4-BE49-F238E27FC236}">
                <a16:creationId xmlns:a16="http://schemas.microsoft.com/office/drawing/2014/main" id="{BDE5F7DE-F759-13A0-5BEE-B94BDA0C6D81}"/>
              </a:ext>
            </a:extLst>
          </p:cNvPr>
          <p:cNvSpPr/>
          <p:nvPr>
            <p:custDataLst>
              <p:tags r:id="rId4"/>
            </p:custDataLst>
          </p:nvPr>
        </p:nvSpPr>
        <p:spPr bwMode="auto">
          <a:xfrm>
            <a:off x="10969625" y="5065713"/>
            <a:ext cx="809625" cy="835025"/>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3">
            <a:extLst>
              <a:ext uri="{FF2B5EF4-FFF2-40B4-BE49-F238E27FC236}">
                <a16:creationId xmlns:a16="http://schemas.microsoft.com/office/drawing/2014/main" id="{E5E43FDE-2AF5-719C-AA58-4A14BBA58F67}"/>
              </a:ext>
            </a:extLst>
          </p:cNvPr>
          <p:cNvSpPr/>
          <p:nvPr>
            <p:custDataLst>
              <p:tags r:id="rId5"/>
            </p:custDataLst>
          </p:nvPr>
        </p:nvSpPr>
        <p:spPr bwMode="auto">
          <a:xfrm>
            <a:off x="10969625" y="3948113"/>
            <a:ext cx="809625" cy="1117600"/>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9C8A68A2-F010-D8D6-B2E1-FC1EC4611EC3}"/>
              </a:ext>
            </a:extLst>
          </p:cNvPr>
          <p:cNvSpPr/>
          <p:nvPr>
            <p:custDataLst>
              <p:tags r:id="rId6"/>
            </p:custDataLst>
          </p:nvPr>
        </p:nvSpPr>
        <p:spPr bwMode="auto">
          <a:xfrm>
            <a:off x="10969625" y="1778000"/>
            <a:ext cx="809625" cy="2170113"/>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18D1CDE0-93FC-5370-DECB-B6B4636321D5}"/>
              </a:ext>
            </a:extLst>
          </p:cNvPr>
          <p:cNvSpPr/>
          <p:nvPr>
            <p:custDataLst>
              <p:tags r:id="rId7"/>
            </p:custDataLst>
          </p:nvPr>
        </p:nvSpPr>
        <p:spPr bwMode="auto">
          <a:xfrm>
            <a:off x="9256713" y="5807075"/>
            <a:ext cx="1712913" cy="93663"/>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7">
            <a:extLst>
              <a:ext uri="{FF2B5EF4-FFF2-40B4-BE49-F238E27FC236}">
                <a16:creationId xmlns:a16="http://schemas.microsoft.com/office/drawing/2014/main" id="{39467F8A-8929-70C0-CFD8-CC47E25EA556}"/>
              </a:ext>
            </a:extLst>
          </p:cNvPr>
          <p:cNvSpPr/>
          <p:nvPr>
            <p:custDataLst>
              <p:tags r:id="rId8"/>
            </p:custDataLst>
          </p:nvPr>
        </p:nvSpPr>
        <p:spPr bwMode="auto">
          <a:xfrm>
            <a:off x="9256713" y="5757863"/>
            <a:ext cx="1712913" cy="49213"/>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99FC52CD-DCCC-5F37-D1E0-C6D0D900C890}"/>
              </a:ext>
            </a:extLst>
          </p:cNvPr>
          <p:cNvSpPr/>
          <p:nvPr>
            <p:custDataLst>
              <p:tags r:id="rId9"/>
            </p:custDataLst>
          </p:nvPr>
        </p:nvSpPr>
        <p:spPr bwMode="auto">
          <a:xfrm>
            <a:off x="9256713" y="5314950"/>
            <a:ext cx="1712913" cy="442913"/>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D08C2B46-1015-4BB6-56A5-D40D88923F85}"/>
              </a:ext>
            </a:extLst>
          </p:cNvPr>
          <p:cNvSpPr/>
          <p:nvPr>
            <p:custDataLst>
              <p:tags r:id="rId10"/>
            </p:custDataLst>
          </p:nvPr>
        </p:nvSpPr>
        <p:spPr bwMode="auto">
          <a:xfrm>
            <a:off x="9256713" y="4897438"/>
            <a:ext cx="1712913" cy="417513"/>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BE240C9F-A065-E920-051C-B78975E6BD4A}"/>
              </a:ext>
            </a:extLst>
          </p:cNvPr>
          <p:cNvSpPr/>
          <p:nvPr>
            <p:custDataLst>
              <p:tags r:id="rId11"/>
            </p:custDataLst>
          </p:nvPr>
        </p:nvSpPr>
        <p:spPr bwMode="auto">
          <a:xfrm>
            <a:off x="9256713" y="1778000"/>
            <a:ext cx="1712913" cy="3119438"/>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53670FFF-F84B-8CCC-3A9F-A5552F90CA53}"/>
              </a:ext>
            </a:extLst>
          </p:cNvPr>
          <p:cNvSpPr/>
          <p:nvPr>
            <p:custDataLst>
              <p:tags r:id="rId12"/>
            </p:custDataLst>
          </p:nvPr>
        </p:nvSpPr>
        <p:spPr bwMode="auto">
          <a:xfrm>
            <a:off x="7000875" y="5048250"/>
            <a:ext cx="2255838" cy="852488"/>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98" name="Rectangle 97">
            <a:extLst>
              <a:ext uri="{FF2B5EF4-FFF2-40B4-BE49-F238E27FC236}">
                <a16:creationId xmlns:a16="http://schemas.microsoft.com/office/drawing/2014/main" id="{85865DB6-DEFD-3D31-6E99-2F97204C5698}"/>
              </a:ext>
            </a:extLst>
          </p:cNvPr>
          <p:cNvSpPr/>
          <p:nvPr>
            <p:custDataLst>
              <p:tags r:id="rId13"/>
            </p:custDataLst>
          </p:nvPr>
        </p:nvSpPr>
        <p:spPr bwMode="auto">
          <a:xfrm>
            <a:off x="7000875" y="4116388"/>
            <a:ext cx="2255838" cy="931863"/>
          </a:xfrm>
          <a:prstGeom prst="rect">
            <a:avLst/>
          </a:prstGeom>
          <a:solidFill>
            <a:schemeClr val="accent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400">
                <a:solidFill>
                  <a:schemeClr val="bg1"/>
                </a:solidFill>
                <a:cs typeface="Arial"/>
              </a:rPr>
              <a:t>Livestock</a:t>
            </a:r>
            <a:endParaRPr lang="en-US">
              <a:solidFill>
                <a:schemeClr val="bg1"/>
              </a:solidFill>
              <a:cs typeface="Arial"/>
            </a:endParaRPr>
          </a:p>
          <a:p>
            <a:pPr algn="ctr"/>
            <a:r>
              <a:rPr lang="en-US" sz="1400">
                <a:solidFill>
                  <a:schemeClr val="bg1"/>
                </a:solidFill>
                <a:cs typeface="Arial"/>
              </a:rPr>
              <a:t>22-24% (</a:t>
            </a:r>
            <a:r>
              <a:rPr lang="en-US" sz="1400" i="1">
                <a:solidFill>
                  <a:schemeClr val="bg1"/>
                </a:solidFill>
                <a:cs typeface="Arial"/>
              </a:rPr>
              <a:t>abatement</a:t>
            </a:r>
            <a:r>
              <a:rPr lang="en-US" sz="1400">
                <a:solidFill>
                  <a:schemeClr val="bg1"/>
                </a:solidFill>
                <a:cs typeface="Arial"/>
              </a:rPr>
              <a:t>)</a:t>
            </a:r>
            <a:endParaRPr lang="en-US" sz="1400">
              <a:solidFill>
                <a:srgbClr val="000000"/>
              </a:solidFill>
              <a:cs typeface="Arial"/>
            </a:endParaRPr>
          </a:p>
        </p:txBody>
      </p:sp>
      <p:sp>
        <p:nvSpPr>
          <p:cNvPr id="94" name="Rectangle 93">
            <a:extLst>
              <a:ext uri="{FF2B5EF4-FFF2-40B4-BE49-F238E27FC236}">
                <a16:creationId xmlns:a16="http://schemas.microsoft.com/office/drawing/2014/main" id="{295C6B58-D2DF-DC71-4DBD-E92EE5C8AE17}"/>
              </a:ext>
            </a:extLst>
          </p:cNvPr>
          <p:cNvSpPr/>
          <p:nvPr>
            <p:custDataLst>
              <p:tags r:id="rId14"/>
            </p:custDataLst>
          </p:nvPr>
        </p:nvSpPr>
        <p:spPr bwMode="auto">
          <a:xfrm>
            <a:off x="7000875" y="3740150"/>
            <a:ext cx="2255838" cy="376238"/>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200">
                <a:solidFill>
                  <a:schemeClr val="tx1"/>
                </a:solidFill>
                <a:cs typeface="Arial"/>
              </a:rPr>
              <a:t>Livestock 8-10% </a:t>
            </a:r>
            <a:r>
              <a:rPr lang="en-US" sz="1200" i="1">
                <a:solidFill>
                  <a:schemeClr val="tx1"/>
                </a:solidFill>
                <a:cs typeface="Arial"/>
              </a:rPr>
              <a:t>(remaining)</a:t>
            </a:r>
            <a:endParaRPr lang="en-US">
              <a:solidFill>
                <a:schemeClr val="tx1"/>
              </a:solidFill>
            </a:endParaRPr>
          </a:p>
        </p:txBody>
      </p:sp>
      <p:sp>
        <p:nvSpPr>
          <p:cNvPr id="1025" name="Rectangle 1024">
            <a:extLst>
              <a:ext uri="{FF2B5EF4-FFF2-40B4-BE49-F238E27FC236}">
                <a16:creationId xmlns:a16="http://schemas.microsoft.com/office/drawing/2014/main" id="{49596A79-E232-07BD-836F-71F00D5DA749}"/>
              </a:ext>
            </a:extLst>
          </p:cNvPr>
          <p:cNvSpPr/>
          <p:nvPr>
            <p:custDataLst>
              <p:tags r:id="rId15"/>
            </p:custDataLst>
          </p:nvPr>
        </p:nvSpPr>
        <p:spPr bwMode="auto">
          <a:xfrm>
            <a:off x="7000875" y="3468688"/>
            <a:ext cx="2255838" cy="271463"/>
          </a:xfrm>
          <a:prstGeom prst="rect">
            <a:avLst/>
          </a:prstGeom>
          <a:solidFill>
            <a:schemeClr val="accent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17" name="Rectangle 116">
            <a:extLst>
              <a:ext uri="{FF2B5EF4-FFF2-40B4-BE49-F238E27FC236}">
                <a16:creationId xmlns:a16="http://schemas.microsoft.com/office/drawing/2014/main" id="{3E257FF6-A862-B935-ECC8-358AA6BBC456}"/>
              </a:ext>
            </a:extLst>
          </p:cNvPr>
          <p:cNvSpPr/>
          <p:nvPr>
            <p:custDataLst>
              <p:tags r:id="rId16"/>
            </p:custDataLst>
          </p:nvPr>
        </p:nvSpPr>
        <p:spPr bwMode="auto">
          <a:xfrm>
            <a:off x="7000875" y="3048000"/>
            <a:ext cx="2255838" cy="420688"/>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200">
                <a:solidFill>
                  <a:schemeClr val="tx1"/>
                </a:solidFill>
                <a:cs typeface="Arial"/>
              </a:rPr>
              <a:t>LULUCF 9-11% (</a:t>
            </a:r>
            <a:r>
              <a:rPr lang="en-US" sz="1200" i="1">
                <a:solidFill>
                  <a:schemeClr val="tx1"/>
                </a:solidFill>
                <a:cs typeface="Arial"/>
              </a:rPr>
              <a:t>remaining</a:t>
            </a:r>
            <a:r>
              <a:rPr lang="en-US" sz="1200">
                <a:solidFill>
                  <a:schemeClr val="tx1"/>
                </a:solidFill>
                <a:cs typeface="Arial"/>
              </a:rPr>
              <a:t>)</a:t>
            </a:r>
            <a:endParaRPr lang="en-US">
              <a:solidFill>
                <a:schemeClr val="tx1"/>
              </a:solidFill>
            </a:endParaRPr>
          </a:p>
        </p:txBody>
      </p:sp>
      <p:sp>
        <p:nvSpPr>
          <p:cNvPr id="16" name="Rectangle 15">
            <a:extLst>
              <a:ext uri="{FF2B5EF4-FFF2-40B4-BE49-F238E27FC236}">
                <a16:creationId xmlns:a16="http://schemas.microsoft.com/office/drawing/2014/main" id="{7AF21AD6-0D10-A62A-2ADA-85634F8351BA}"/>
              </a:ext>
            </a:extLst>
          </p:cNvPr>
          <p:cNvSpPr/>
          <p:nvPr>
            <p:custDataLst>
              <p:tags r:id="rId17"/>
            </p:custDataLst>
          </p:nvPr>
        </p:nvSpPr>
        <p:spPr bwMode="auto">
          <a:xfrm>
            <a:off x="7000875" y="1941513"/>
            <a:ext cx="2255838" cy="1106488"/>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030" name="Rectangle 1029">
            <a:extLst>
              <a:ext uri="{FF2B5EF4-FFF2-40B4-BE49-F238E27FC236}">
                <a16:creationId xmlns:a16="http://schemas.microsoft.com/office/drawing/2014/main" id="{60132ABB-12EB-974C-9CA7-E7029B04A58A}"/>
              </a:ext>
            </a:extLst>
          </p:cNvPr>
          <p:cNvSpPr/>
          <p:nvPr>
            <p:custDataLst>
              <p:tags r:id="rId18"/>
            </p:custDataLst>
          </p:nvPr>
        </p:nvSpPr>
        <p:spPr bwMode="auto">
          <a:xfrm>
            <a:off x="7000875" y="1776413"/>
            <a:ext cx="2255838" cy="165100"/>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8" name="Rectangle 17">
            <a:extLst>
              <a:ext uri="{FF2B5EF4-FFF2-40B4-BE49-F238E27FC236}">
                <a16:creationId xmlns:a16="http://schemas.microsoft.com/office/drawing/2014/main" id="{6BECDFF9-92F2-EE18-BD3D-AE4515CEE03B}"/>
              </a:ext>
            </a:extLst>
          </p:cNvPr>
          <p:cNvSpPr/>
          <p:nvPr>
            <p:custDataLst>
              <p:tags r:id="rId19"/>
            </p:custDataLst>
          </p:nvPr>
        </p:nvSpPr>
        <p:spPr bwMode="auto">
          <a:xfrm>
            <a:off x="3952875" y="5770563"/>
            <a:ext cx="3048000" cy="130175"/>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6CD47D8B-59B6-E7A1-6710-31A1C01169E6}"/>
              </a:ext>
            </a:extLst>
          </p:cNvPr>
          <p:cNvSpPr/>
          <p:nvPr>
            <p:custDataLst>
              <p:tags r:id="rId20"/>
            </p:custDataLst>
          </p:nvPr>
        </p:nvSpPr>
        <p:spPr bwMode="auto">
          <a:xfrm>
            <a:off x="3952875" y="4813300"/>
            <a:ext cx="3048000" cy="957263"/>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9CC3826-0121-FEC8-03FB-9A19FCB8E51D}"/>
              </a:ext>
            </a:extLst>
          </p:cNvPr>
          <p:cNvSpPr/>
          <p:nvPr>
            <p:custDataLst>
              <p:tags r:id="rId21"/>
            </p:custDataLst>
          </p:nvPr>
        </p:nvSpPr>
        <p:spPr bwMode="auto">
          <a:xfrm>
            <a:off x="3952875" y="1779588"/>
            <a:ext cx="3048000" cy="3033713"/>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029" name="Rectangle 1028">
            <a:extLst>
              <a:ext uri="{FF2B5EF4-FFF2-40B4-BE49-F238E27FC236}">
                <a16:creationId xmlns:a16="http://schemas.microsoft.com/office/drawing/2014/main" id="{6226A493-94C2-360A-CFFF-8EEF4DE91609}"/>
              </a:ext>
            </a:extLst>
          </p:cNvPr>
          <p:cNvSpPr/>
          <p:nvPr>
            <p:custDataLst>
              <p:tags r:id="rId22"/>
            </p:custDataLst>
          </p:nvPr>
        </p:nvSpPr>
        <p:spPr bwMode="auto">
          <a:xfrm>
            <a:off x="882650" y="5837238"/>
            <a:ext cx="3070225" cy="63500"/>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27" name="Rectangle 126">
            <a:extLst>
              <a:ext uri="{FF2B5EF4-FFF2-40B4-BE49-F238E27FC236}">
                <a16:creationId xmlns:a16="http://schemas.microsoft.com/office/drawing/2014/main" id="{7F3FBC5C-1118-FC0F-CA7D-4837B79021A5}"/>
              </a:ext>
            </a:extLst>
          </p:cNvPr>
          <p:cNvSpPr/>
          <p:nvPr>
            <p:custDataLst>
              <p:tags r:id="rId23"/>
            </p:custDataLst>
          </p:nvPr>
        </p:nvSpPr>
        <p:spPr bwMode="auto">
          <a:xfrm>
            <a:off x="882650" y="5656263"/>
            <a:ext cx="3070225" cy="180975"/>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026" name="Rectangle 1025">
            <a:extLst>
              <a:ext uri="{FF2B5EF4-FFF2-40B4-BE49-F238E27FC236}">
                <a16:creationId xmlns:a16="http://schemas.microsoft.com/office/drawing/2014/main" id="{23BF10E5-DB90-2204-F1C5-899D9324BC49}"/>
              </a:ext>
            </a:extLst>
          </p:cNvPr>
          <p:cNvSpPr/>
          <p:nvPr>
            <p:custDataLst>
              <p:tags r:id="rId24"/>
            </p:custDataLst>
          </p:nvPr>
        </p:nvSpPr>
        <p:spPr bwMode="auto">
          <a:xfrm>
            <a:off x="882650" y="5586413"/>
            <a:ext cx="3070225" cy="69850"/>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25" name="Rectangle 124">
            <a:extLst>
              <a:ext uri="{FF2B5EF4-FFF2-40B4-BE49-F238E27FC236}">
                <a16:creationId xmlns:a16="http://schemas.microsoft.com/office/drawing/2014/main" id="{F8518957-3E16-8265-9484-354EB9CA5A1C}"/>
              </a:ext>
            </a:extLst>
          </p:cNvPr>
          <p:cNvSpPr/>
          <p:nvPr>
            <p:custDataLst>
              <p:tags r:id="rId25"/>
            </p:custDataLst>
          </p:nvPr>
        </p:nvSpPr>
        <p:spPr bwMode="auto">
          <a:xfrm>
            <a:off x="882650" y="5297488"/>
            <a:ext cx="3070225" cy="288925"/>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24" name="Rectangle 123">
            <a:extLst>
              <a:ext uri="{FF2B5EF4-FFF2-40B4-BE49-F238E27FC236}">
                <a16:creationId xmlns:a16="http://schemas.microsoft.com/office/drawing/2014/main" id="{20C36414-1BA7-369A-1F5C-A2654680782C}"/>
              </a:ext>
            </a:extLst>
          </p:cNvPr>
          <p:cNvSpPr/>
          <p:nvPr>
            <p:custDataLst>
              <p:tags r:id="rId26"/>
            </p:custDataLst>
          </p:nvPr>
        </p:nvSpPr>
        <p:spPr bwMode="auto">
          <a:xfrm>
            <a:off x="882650" y="4743450"/>
            <a:ext cx="3070225" cy="554038"/>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21" name="Rectangle 120">
            <a:extLst>
              <a:ext uri="{FF2B5EF4-FFF2-40B4-BE49-F238E27FC236}">
                <a16:creationId xmlns:a16="http://schemas.microsoft.com/office/drawing/2014/main" id="{B2A31E30-8B27-BC2F-83F8-8366710FD2A7}"/>
              </a:ext>
            </a:extLst>
          </p:cNvPr>
          <p:cNvSpPr/>
          <p:nvPr>
            <p:custDataLst>
              <p:tags r:id="rId27"/>
            </p:custDataLst>
          </p:nvPr>
        </p:nvSpPr>
        <p:spPr bwMode="auto">
          <a:xfrm>
            <a:off x="882650" y="4037013"/>
            <a:ext cx="3070225" cy="706438"/>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20" name="Rectangle 119">
            <a:extLst>
              <a:ext uri="{FF2B5EF4-FFF2-40B4-BE49-F238E27FC236}">
                <a16:creationId xmlns:a16="http://schemas.microsoft.com/office/drawing/2014/main" id="{30DDED29-6DEA-F230-15D9-E6532819C471}"/>
              </a:ext>
            </a:extLst>
          </p:cNvPr>
          <p:cNvSpPr/>
          <p:nvPr>
            <p:custDataLst>
              <p:tags r:id="rId28"/>
            </p:custDataLst>
          </p:nvPr>
        </p:nvSpPr>
        <p:spPr bwMode="auto">
          <a:xfrm>
            <a:off x="882650" y="3189288"/>
            <a:ext cx="3070225" cy="847725"/>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22" name="Rectangle 121">
            <a:extLst>
              <a:ext uri="{FF2B5EF4-FFF2-40B4-BE49-F238E27FC236}">
                <a16:creationId xmlns:a16="http://schemas.microsoft.com/office/drawing/2014/main" id="{03E5EA88-5EF9-F9E9-D0B5-2AD3D76873C0}"/>
              </a:ext>
            </a:extLst>
          </p:cNvPr>
          <p:cNvSpPr/>
          <p:nvPr>
            <p:custDataLst>
              <p:tags r:id="rId29"/>
            </p:custDataLst>
          </p:nvPr>
        </p:nvSpPr>
        <p:spPr bwMode="auto">
          <a:xfrm>
            <a:off x="882650" y="2481263"/>
            <a:ext cx="3070225" cy="708025"/>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23" name="Rectangle 122">
            <a:extLst>
              <a:ext uri="{FF2B5EF4-FFF2-40B4-BE49-F238E27FC236}">
                <a16:creationId xmlns:a16="http://schemas.microsoft.com/office/drawing/2014/main" id="{0C54C274-3CF4-496B-EEA7-E6D2849CDA65}"/>
              </a:ext>
            </a:extLst>
          </p:cNvPr>
          <p:cNvSpPr/>
          <p:nvPr>
            <p:custDataLst>
              <p:tags r:id="rId30"/>
            </p:custDataLst>
          </p:nvPr>
        </p:nvSpPr>
        <p:spPr bwMode="auto">
          <a:xfrm>
            <a:off x="882650" y="1778000"/>
            <a:ext cx="3070225" cy="703263"/>
          </a:xfrm>
          <a:prstGeom prst="rect">
            <a:avLst/>
          </a:prstGeom>
          <a:solidFill>
            <a:schemeClr val="tx2"/>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cxnSp>
        <p:nvCxnSpPr>
          <p:cNvPr id="48" name="Straight Connector 47">
            <a:extLst>
              <a:ext uri="{FF2B5EF4-FFF2-40B4-BE49-F238E27FC236}">
                <a16:creationId xmlns:a16="http://schemas.microsoft.com/office/drawing/2014/main" id="{121DA124-C7AA-F329-5B08-60F6A20C429F}"/>
              </a:ext>
            </a:extLst>
          </p:cNvPr>
          <p:cNvCxnSpPr/>
          <p:nvPr>
            <p:custDataLst>
              <p:tags r:id="rId31"/>
            </p:custDataLst>
          </p:nvPr>
        </p:nvCxnSpPr>
        <p:spPr bwMode="auto">
          <a:xfrm>
            <a:off x="877888" y="5900738"/>
            <a:ext cx="10906125"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0" name="Text Placeholder 10">
            <a:extLst>
              <a:ext uri="{FF2B5EF4-FFF2-40B4-BE49-F238E27FC236}">
                <a16:creationId xmlns:a16="http://schemas.microsoft.com/office/drawing/2014/main" id="{D8B93C1B-E883-6D4C-9874-F70E986C3D9B}"/>
              </a:ext>
            </a:extLst>
          </p:cNvPr>
          <p:cNvSpPr txBox="1">
            <a:spLocks/>
          </p:cNvSpPr>
          <p:nvPr>
            <p:custDataLst>
              <p:tags r:id="rId32"/>
            </p:custDataLst>
          </p:nvPr>
        </p:nvSpPr>
        <p:spPr bwMode="gray">
          <a:xfrm>
            <a:off x="7866063" y="2281238"/>
            <a:ext cx="523875" cy="4254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E8886A6-F4A0-4CF3-B84E-8EDB787F02C0}" type="datetime'''''''C''''''''''''''''''''''''''''''''''ro''''p''s'''">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Crops</a:t>
            </a:fld>
            <a:r>
              <a:rPr kumimoji="0" lang="en-US" altLang="en-US" sz="1400" b="0" i="0" u="none" strike="noStrike" kern="1200" cap="none" spc="0" normalizeH="0" baseline="0" noProof="0">
                <a:ln>
                  <a:noFill/>
                </a:ln>
                <a:solidFill>
                  <a:srgbClr val="000000"/>
                </a:solidFill>
                <a:effectLst/>
                <a:uLnTx/>
                <a:uFillTx/>
                <a:latin typeface="Arial"/>
                <a:ea typeface="+mn-ea"/>
                <a:cs typeface="+mn-cs"/>
              </a:rPr>
              <a:t/>
            </a:r>
            <a:br>
              <a:rPr kumimoji="0" lang="en-US" altLang="en-US" sz="1400" b="0" i="0" u="none" strike="noStrike" kern="1200" cap="none" spc="0" normalizeH="0" baseline="0" noProof="0">
                <a:ln>
                  <a:noFill/>
                </a:ln>
                <a:solidFill>
                  <a:srgbClr val="000000"/>
                </a:solidFill>
                <a:effectLst/>
                <a:uLnTx/>
                <a:uFillTx/>
                <a:latin typeface="Arial"/>
                <a:ea typeface="+mn-ea"/>
                <a:cs typeface="+mn-cs"/>
              </a:rPr>
            </a:br>
            <a:fld id="{F7064BEA-B935-4DC8-99A2-E2EC460E9FA4}" type="datetime'''''''2''''''''''''''''''''7''''''''''%'''''">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27%</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9" name="Text Placeholder 10">
            <a:extLst>
              <a:ext uri="{FF2B5EF4-FFF2-40B4-BE49-F238E27FC236}">
                <a16:creationId xmlns:a16="http://schemas.microsoft.com/office/drawing/2014/main" id="{0BCD2F09-8723-F6A6-AF70-45EFA983DD3F}"/>
              </a:ext>
            </a:extLst>
          </p:cNvPr>
          <p:cNvSpPr txBox="1">
            <a:spLocks/>
          </p:cNvSpPr>
          <p:nvPr>
            <p:custDataLst>
              <p:tags r:id="rId33"/>
            </p:custDataLst>
          </p:nvPr>
        </p:nvSpPr>
        <p:spPr bwMode="auto">
          <a:xfrm>
            <a:off x="4841875" y="5988050"/>
            <a:ext cx="127158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a:ln>
                  <a:noFill/>
                </a:ln>
                <a:solidFill>
                  <a:srgbClr val="000000"/>
                </a:solidFill>
                <a:effectLst/>
                <a:uLnTx/>
                <a:uFillTx/>
                <a:latin typeface="Arial"/>
                <a:ea typeface="+mn-ea"/>
                <a:cs typeface="+mn-cs"/>
              </a:rPr>
              <a:t>Power and heat</a:t>
            </a: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5" name="Text Placeholder 10">
            <a:extLst>
              <a:ext uri="{FF2B5EF4-FFF2-40B4-BE49-F238E27FC236}">
                <a16:creationId xmlns:a16="http://schemas.microsoft.com/office/drawing/2014/main" id="{023D8C2D-53B4-7419-CB07-56FF7D5BF441}"/>
              </a:ext>
            </a:extLst>
          </p:cNvPr>
          <p:cNvSpPr txBox="1">
            <a:spLocks/>
          </p:cNvSpPr>
          <p:nvPr>
            <p:custDataLst>
              <p:tags r:id="rId34"/>
            </p:custDataLst>
          </p:nvPr>
        </p:nvSpPr>
        <p:spPr bwMode="gray">
          <a:xfrm>
            <a:off x="4999038" y="5078413"/>
            <a:ext cx="957263" cy="425450"/>
          </a:xfrm>
          <a:prstGeom prst="rect">
            <a:avLst/>
          </a:prstGeom>
          <a:noFill/>
          <a:ln>
            <a:noFill/>
          </a:ln>
          <a:effectLst/>
          <a:extLst>
            <a:ext uri="{909E8E84-426E-40DD-AFC4-6F175D3DCCD1}">
              <a14:hiddenFill xmlns:a14="http://schemas.microsoft.com/office/drawing/2010/main">
                <a:solidFill>
                  <a:schemeClr val="tx2"/>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17329AB-55F6-4CD0-942D-6F3E023C5ED0}" type="datetime'N''at''''''''u''''''''''ra''l'''''' ''g''a''''''s'''''''">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Natural gas</a:t>
            </a:fld>
            <a:r>
              <a:rPr kumimoji="0" lang="en-US" altLang="en-US" sz="1400" b="0" i="0" u="none" strike="noStrike" kern="1200" cap="none" spc="0" normalizeH="0" baseline="0" noProof="0">
                <a:ln>
                  <a:noFill/>
                </a:ln>
                <a:solidFill>
                  <a:srgbClr val="000000"/>
                </a:solidFill>
                <a:effectLst/>
                <a:uLnTx/>
                <a:uFillTx/>
                <a:latin typeface="Arial"/>
                <a:ea typeface="+mn-ea"/>
                <a:cs typeface="+mn-cs"/>
              </a:rPr>
              <a:t/>
            </a:r>
            <a:br>
              <a:rPr kumimoji="0" lang="en-US" altLang="en-US" sz="1400" b="0" i="0" u="none" strike="noStrike" kern="1200" cap="none" spc="0" normalizeH="0" baseline="0" noProof="0">
                <a:ln>
                  <a:noFill/>
                </a:ln>
                <a:solidFill>
                  <a:srgbClr val="000000"/>
                </a:solidFill>
                <a:effectLst/>
                <a:uLnTx/>
                <a:uFillTx/>
                <a:latin typeface="Arial"/>
                <a:ea typeface="+mn-ea"/>
                <a:cs typeface="+mn-cs"/>
              </a:rPr>
            </a:br>
            <a:fld id="{F03383C0-DA1C-4164-8B32-68CD64D26FD1}" type="datetime'''2''''''3''''''''''''''''''''''''''%'''''''">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23%</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4" name="Text Placeholder 10">
            <a:extLst>
              <a:ext uri="{FF2B5EF4-FFF2-40B4-BE49-F238E27FC236}">
                <a16:creationId xmlns:a16="http://schemas.microsoft.com/office/drawing/2014/main" id="{B6475BBA-2B5A-F9D7-D0F8-1653A33C587F}"/>
              </a:ext>
            </a:extLst>
          </p:cNvPr>
          <p:cNvSpPr txBox="1">
            <a:spLocks/>
          </p:cNvSpPr>
          <p:nvPr>
            <p:custDataLst>
              <p:tags r:id="rId35"/>
            </p:custDataLst>
          </p:nvPr>
        </p:nvSpPr>
        <p:spPr bwMode="gray">
          <a:xfrm>
            <a:off x="7854950" y="5260975"/>
            <a:ext cx="547688" cy="425450"/>
          </a:xfrm>
          <a:prstGeom prst="rect">
            <a:avLst/>
          </a:prstGeom>
          <a:noFill/>
          <a:ln>
            <a:noFill/>
          </a:ln>
          <a:effectLst/>
          <a:extLst>
            <a:ext uri="{909E8E84-426E-40DD-AFC4-6F175D3DCCD1}">
              <a14:hiddenFill xmlns:a14="http://schemas.microsoft.com/office/drawing/2010/main">
                <a:solidFill>
                  <a:schemeClr val="tx2"/>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4F00482-A890-47FD-BAE9-9D77132C6941}" type="datetime'W''''''''''''''''''''''''''''a''''''''s''''''t''e'">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Waste</a:t>
            </a:fld>
            <a:r>
              <a:rPr kumimoji="0" lang="en-US" altLang="en-US" sz="1400" b="0" i="0" u="none" strike="noStrike" kern="1200" cap="none" spc="0" normalizeH="0" baseline="0" noProof="0">
                <a:ln>
                  <a:noFill/>
                </a:ln>
                <a:solidFill>
                  <a:srgbClr val="000000"/>
                </a:solidFill>
                <a:effectLst/>
                <a:uLnTx/>
                <a:uFillTx/>
                <a:latin typeface="Arial"/>
                <a:ea typeface="+mn-ea"/>
                <a:cs typeface="+mn-cs"/>
              </a:rPr>
              <a:t/>
            </a:r>
            <a:br>
              <a:rPr kumimoji="0" lang="en-US" altLang="en-US" sz="1400" b="0" i="0" u="none" strike="noStrike" kern="1200" cap="none" spc="0" normalizeH="0" baseline="0" noProof="0">
                <a:ln>
                  <a:noFill/>
                </a:ln>
                <a:solidFill>
                  <a:srgbClr val="000000"/>
                </a:solidFill>
                <a:effectLst/>
                <a:uLnTx/>
                <a:uFillTx/>
                <a:latin typeface="Arial"/>
                <a:ea typeface="+mn-ea"/>
                <a:cs typeface="+mn-cs"/>
              </a:rPr>
            </a:br>
            <a:fld id="{59146175-186A-4994-B67A-8D8F4B44DE45}" type="datetime'''''''''''''''''''''''2''''''''''1''''''''''%'''">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21%</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9" name="Text Placeholder 10">
            <a:extLst>
              <a:ext uri="{FF2B5EF4-FFF2-40B4-BE49-F238E27FC236}">
                <a16:creationId xmlns:a16="http://schemas.microsoft.com/office/drawing/2014/main" id="{FC0434BD-9A01-A76C-DDC7-EAC1CCBE9E0C}"/>
              </a:ext>
            </a:extLst>
          </p:cNvPr>
          <p:cNvSpPr txBox="1">
            <a:spLocks/>
          </p:cNvSpPr>
          <p:nvPr>
            <p:custDataLst>
              <p:tags r:id="rId36"/>
            </p:custDataLst>
          </p:nvPr>
        </p:nvSpPr>
        <p:spPr bwMode="auto">
          <a:xfrm>
            <a:off x="6891338" y="5988050"/>
            <a:ext cx="247332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AB67664-3DBB-41D0-ACBC-41AA5C68C8B1}" type="datetime'''''A''g''ri''c''ulture, l''''a''''nd ''u''s''e and'''' waste'">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Agriculture, land use and waste</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1" name="Text Placeholder 10">
            <a:extLst>
              <a:ext uri="{FF2B5EF4-FFF2-40B4-BE49-F238E27FC236}">
                <a16:creationId xmlns:a16="http://schemas.microsoft.com/office/drawing/2014/main" id="{3FE61D8E-B64C-E290-472F-D09DEA01943F}"/>
              </a:ext>
            </a:extLst>
          </p:cNvPr>
          <p:cNvSpPr txBox="1">
            <a:spLocks/>
          </p:cNvSpPr>
          <p:nvPr>
            <p:custDataLst>
              <p:tags r:id="rId37"/>
            </p:custDataLst>
          </p:nvPr>
        </p:nvSpPr>
        <p:spPr bwMode="gray">
          <a:xfrm>
            <a:off x="5268913" y="3082925"/>
            <a:ext cx="415925" cy="425450"/>
          </a:xfrm>
          <a:prstGeom prst="rect">
            <a:avLst/>
          </a:prstGeom>
          <a:noFill/>
          <a:ln>
            <a:noFill/>
          </a:ln>
          <a:effectLst/>
          <a:extLst>
            <a:ext uri="{909E8E84-426E-40DD-AFC4-6F175D3DCCD1}">
              <a14:hiddenFill xmlns:a14="http://schemas.microsoft.com/office/drawing/2010/main">
                <a:solidFill>
                  <a:schemeClr val="tx2"/>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145B3A6-14E9-4154-A9DD-92B69A49A174}" type="datetime'''C''o''''a''''''l'''''">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Coal</a:t>
            </a:fld>
            <a:r>
              <a:rPr kumimoji="0" lang="en-US" altLang="en-US" sz="1400" b="0" i="0" u="none" strike="noStrike" kern="1200" cap="none" spc="0" normalizeH="0" baseline="0" noProof="0">
                <a:ln>
                  <a:noFill/>
                </a:ln>
                <a:solidFill>
                  <a:srgbClr val="000000"/>
                </a:solidFill>
                <a:effectLst/>
                <a:uLnTx/>
                <a:uFillTx/>
                <a:latin typeface="Arial"/>
                <a:ea typeface="+mn-ea"/>
                <a:cs typeface="+mn-cs"/>
              </a:rPr>
              <a:t/>
            </a:r>
            <a:br>
              <a:rPr kumimoji="0" lang="en-US" altLang="en-US" sz="1400" b="0" i="0" u="none" strike="noStrike" kern="1200" cap="none" spc="0" normalizeH="0" baseline="0" noProof="0">
                <a:ln>
                  <a:noFill/>
                </a:ln>
                <a:solidFill>
                  <a:srgbClr val="000000"/>
                </a:solidFill>
                <a:effectLst/>
                <a:uLnTx/>
                <a:uFillTx/>
                <a:latin typeface="Arial"/>
                <a:ea typeface="+mn-ea"/>
                <a:cs typeface="+mn-cs"/>
              </a:rPr>
            </a:br>
            <a:fld id="{34C737F3-6B58-4F42-BEBB-63EDDB3A8F21}" type="datetime'''''''''''''''''''''''''''''''''7''''''4''''''''''''%'">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74%</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1" name="Text Placeholder 10">
            <a:extLst>
              <a:ext uri="{FF2B5EF4-FFF2-40B4-BE49-F238E27FC236}">
                <a16:creationId xmlns:a16="http://schemas.microsoft.com/office/drawing/2014/main" id="{98C1C31A-63C7-B879-00B9-976A8B1DD16D}"/>
              </a:ext>
            </a:extLst>
          </p:cNvPr>
          <p:cNvSpPr txBox="1">
            <a:spLocks/>
          </p:cNvSpPr>
          <p:nvPr>
            <p:custDataLst>
              <p:tags r:id="rId38"/>
            </p:custDataLst>
          </p:nvPr>
        </p:nvSpPr>
        <p:spPr bwMode="gray">
          <a:xfrm>
            <a:off x="9875838" y="3124200"/>
            <a:ext cx="474663" cy="4254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1E458FE4-34DF-4F2D-AAE4-0E0954A120B7}" type="datetime'''''''''''''''R''''''''''''o''''''''''''''ad'''">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Road</a:t>
            </a:fld>
            <a:r>
              <a:rPr kumimoji="0" lang="en-US" altLang="en-US" sz="1400" b="0" i="0" u="none" strike="noStrike" kern="1200" cap="none" spc="0" normalizeH="0" baseline="0" noProof="0">
                <a:ln>
                  <a:noFill/>
                </a:ln>
                <a:solidFill>
                  <a:srgbClr val="000000"/>
                </a:solidFill>
                <a:effectLst/>
                <a:uLnTx/>
                <a:uFillTx/>
                <a:latin typeface="Arial"/>
                <a:ea typeface="+mn-ea"/>
                <a:cs typeface="+mn-cs"/>
              </a:rPr>
              <a:t/>
            </a:r>
            <a:br>
              <a:rPr kumimoji="0" lang="en-US" altLang="en-US" sz="1400" b="0" i="0" u="none" strike="noStrike" kern="1200" cap="none" spc="0" normalizeH="0" baseline="0" noProof="0">
                <a:ln>
                  <a:noFill/>
                </a:ln>
                <a:solidFill>
                  <a:srgbClr val="000000"/>
                </a:solidFill>
                <a:effectLst/>
                <a:uLnTx/>
                <a:uFillTx/>
                <a:latin typeface="Arial"/>
                <a:ea typeface="+mn-ea"/>
                <a:cs typeface="+mn-cs"/>
              </a:rPr>
            </a:br>
            <a:fld id="{BCEC65AA-3329-43E7-BE95-24CCA8B6F162}" type="datetime'''''7''''6''''''''%'''''''''''''''''''">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76%</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3" name="Text Placeholder 10">
            <a:extLst>
              <a:ext uri="{FF2B5EF4-FFF2-40B4-BE49-F238E27FC236}">
                <a16:creationId xmlns:a16="http://schemas.microsoft.com/office/drawing/2014/main" id="{88B49890-BFDA-F978-6FC5-F909D4F8A58C}"/>
              </a:ext>
            </a:extLst>
          </p:cNvPr>
          <p:cNvSpPr txBox="1">
            <a:spLocks/>
          </p:cNvSpPr>
          <p:nvPr>
            <p:custDataLst>
              <p:tags r:id="rId39"/>
            </p:custDataLst>
          </p:nvPr>
        </p:nvSpPr>
        <p:spPr bwMode="auto">
          <a:xfrm>
            <a:off x="2103438" y="5988050"/>
            <a:ext cx="63023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07CF4D1-211C-4726-B812-74F929F641FF}" type="datetime'''''''I''''n''''''d''''''''u''''''s''''''t''''''ry'''''''''''">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Industry</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3" name="Text Placeholder 10">
            <a:extLst>
              <a:ext uri="{FF2B5EF4-FFF2-40B4-BE49-F238E27FC236}">
                <a16:creationId xmlns:a16="http://schemas.microsoft.com/office/drawing/2014/main" id="{0FFBF87A-E0AC-427B-0241-5531A1378458}"/>
              </a:ext>
            </a:extLst>
          </p:cNvPr>
          <p:cNvSpPr txBox="1">
            <a:spLocks/>
          </p:cNvSpPr>
          <p:nvPr>
            <p:custDataLst>
              <p:tags r:id="rId40"/>
            </p:custDataLst>
          </p:nvPr>
        </p:nvSpPr>
        <p:spPr bwMode="gray">
          <a:xfrm>
            <a:off x="9571038" y="4999038"/>
            <a:ext cx="1084263" cy="212725"/>
          </a:xfrm>
          <a:prstGeom prst="rect">
            <a:avLst/>
          </a:prstGeom>
          <a:noFill/>
          <a:ln>
            <a:noFill/>
          </a:ln>
          <a:effectLst/>
          <a:extLst>
            <a:ext uri="{909E8E84-426E-40DD-AFC4-6F175D3DCCD1}">
              <a14:hiddenFill xmlns:a14="http://schemas.microsoft.com/office/drawing/2010/main">
                <a:solidFill>
                  <a:srgbClr val="C3CFE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890397E-09BB-4E02-9AC1-EEA80BB442E4}" type="datetime'A''''''''v''i''''''''''at''''''''i''''''''''''''o''''''''n'">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Aviation</a:t>
            </a:fld>
            <a:r>
              <a:rPr kumimoji="0" lang="en-US" altLang="en-US" sz="1400" b="0" i="0" u="none" strike="noStrike" kern="1200" cap="none" spc="0" normalizeH="0" baseline="0" noProof="0">
                <a:ln>
                  <a:noFill/>
                </a:ln>
                <a:solidFill>
                  <a:srgbClr val="000000"/>
                </a:solidFill>
                <a:effectLst/>
                <a:uLnTx/>
                <a:uFillTx/>
                <a:latin typeface="Arial"/>
                <a:ea typeface="+mn-ea"/>
                <a:cs typeface="+mn-cs"/>
              </a:rPr>
              <a:t> </a:t>
            </a:r>
            <a:fld id="{8376B15C-9D99-416D-B0A3-11F10186BB1A}" type="datetime'''''''1''''''0''''''%'''''''''''">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10%</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12" name="Text Placeholder 10">
            <a:extLst>
              <a:ext uri="{FF2B5EF4-FFF2-40B4-BE49-F238E27FC236}">
                <a16:creationId xmlns:a16="http://schemas.microsoft.com/office/drawing/2014/main" id="{4A9B5631-3519-900A-4E04-5B51A8588C9A}"/>
              </a:ext>
            </a:extLst>
          </p:cNvPr>
          <p:cNvSpPr txBox="1">
            <a:spLocks/>
          </p:cNvSpPr>
          <p:nvPr>
            <p:custDataLst>
              <p:tags r:id="rId41"/>
            </p:custDataLst>
          </p:nvPr>
        </p:nvSpPr>
        <p:spPr bwMode="gray">
          <a:xfrm>
            <a:off x="1957388" y="5365750"/>
            <a:ext cx="920750" cy="152400"/>
          </a:xfrm>
          <a:prstGeom prst="rect">
            <a:avLst/>
          </a:prstGeom>
          <a:noFill/>
          <a:ln>
            <a:noFill/>
          </a:ln>
          <a:effectLst/>
          <a:extLst>
            <a:ext uri="{909E8E84-426E-40DD-AFC4-6F175D3DCCD1}">
              <a14:hiddenFill xmlns:a14="http://schemas.microsoft.com/office/drawing/2010/main">
                <a:solidFill>
                  <a:srgbClr val="C3CFE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81B7D85-F0FC-437D-B71A-E45163D28C69}" type="datetime'''Co''''''''''''''al'''''''''' ''m''''i''''''n''in''g'''''''''">
              <a:rPr kumimoji="0" lang="en-US" altLang="en-US" sz="1000" b="0" i="0" u="none" strike="noStrike" kern="1200" cap="none" spc="0" normalizeH="0" baseline="0" noProof="0" smtClean="0">
                <a:ln>
                  <a:noFill/>
                </a:ln>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Coal mining</a:t>
            </a:fld>
            <a:r>
              <a:rPr kumimoji="0" lang="en-US" altLang="en-US" sz="1000" b="0" i="0" u="none" strike="noStrike" kern="1200" cap="none" spc="0" normalizeH="0" baseline="0" noProof="0">
                <a:ln>
                  <a:noFill/>
                </a:ln>
                <a:effectLst/>
                <a:uLnTx/>
                <a:uFillTx/>
                <a:latin typeface="Arial"/>
                <a:ea typeface="+mn-ea"/>
                <a:cs typeface="+mn-cs"/>
              </a:rPr>
              <a:t> </a:t>
            </a:r>
            <a:fld id="{8FB0DD68-6D88-4682-8174-3F789C26581A}" type="datetime'''''''''''''''''''7''''''''''''''''''%'''''''''''''''''">
              <a:rPr kumimoji="0" lang="en-US" altLang="en-US" sz="1000" b="0" i="0" u="none" strike="noStrike" kern="1200" cap="none" spc="0" normalizeH="0" baseline="0" noProof="0" smtClean="0">
                <a:ln>
                  <a:noFill/>
                </a:ln>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7%</a:t>
            </a:fld>
            <a:endParaRPr kumimoji="0" lang="en-US" sz="1000" b="0" i="0" u="none" strike="noStrike" kern="1200" cap="none" spc="0" normalizeH="0" baseline="0" noProof="0">
              <a:ln>
                <a:noFill/>
              </a:ln>
              <a:effectLst/>
              <a:uLnTx/>
              <a:uFillTx/>
              <a:latin typeface="Arial"/>
              <a:ea typeface="+mn-ea"/>
              <a:cs typeface="+mn-cs"/>
            </a:endParaRPr>
          </a:p>
        </p:txBody>
      </p:sp>
      <p:sp>
        <p:nvSpPr>
          <p:cNvPr id="65" name="Text Placeholder 10">
            <a:extLst>
              <a:ext uri="{FF2B5EF4-FFF2-40B4-BE49-F238E27FC236}">
                <a16:creationId xmlns:a16="http://schemas.microsoft.com/office/drawing/2014/main" id="{2413B067-E93C-9EA4-843C-7171A7ABE0DA}"/>
              </a:ext>
            </a:extLst>
          </p:cNvPr>
          <p:cNvSpPr txBox="1">
            <a:spLocks/>
          </p:cNvSpPr>
          <p:nvPr>
            <p:custDataLst>
              <p:tags r:id="rId42"/>
            </p:custDataLst>
          </p:nvPr>
        </p:nvSpPr>
        <p:spPr bwMode="gray">
          <a:xfrm>
            <a:off x="9620250" y="5429250"/>
            <a:ext cx="984250" cy="212725"/>
          </a:xfrm>
          <a:prstGeom prst="rect">
            <a:avLst/>
          </a:prstGeom>
          <a:noFill/>
          <a:ln>
            <a:noFill/>
          </a:ln>
          <a:effectLst/>
          <a:extLst>
            <a:ext uri="{909E8E84-426E-40DD-AFC4-6F175D3DCCD1}">
              <a14:hiddenFill xmlns:a14="http://schemas.microsoft.com/office/drawing/2010/main">
                <a:solidFill>
                  <a:srgbClr val="C0EAE6"/>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2D6DFEA0-0AE4-41A7-8604-BD7A189D231D}" type="datetime'''''''''Ma''''''''''r''''i''''n''''e'''''''''''''''">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Marine</a:t>
            </a:fld>
            <a:r>
              <a:rPr kumimoji="0" lang="en-US" altLang="en-US" sz="1400" b="0" i="0" u="none" strike="noStrike" kern="1200" cap="none" spc="0" normalizeH="0" baseline="0" noProof="0">
                <a:ln>
                  <a:noFill/>
                </a:ln>
                <a:solidFill>
                  <a:srgbClr val="000000"/>
                </a:solidFill>
                <a:effectLst/>
                <a:uLnTx/>
                <a:uFillTx/>
                <a:latin typeface="Arial"/>
                <a:ea typeface="+mn-ea"/>
                <a:cs typeface="+mn-cs"/>
              </a:rPr>
              <a:t> </a:t>
            </a:r>
            <a:fld id="{EA9E673B-658A-44A6-9B33-F780CDA2E395}" type="datetime'''''''''''''''''''''''''''''1''''1''''''''%'''''">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11%</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11" name="Text Placeholder 10">
            <a:extLst>
              <a:ext uri="{FF2B5EF4-FFF2-40B4-BE49-F238E27FC236}">
                <a16:creationId xmlns:a16="http://schemas.microsoft.com/office/drawing/2014/main" id="{89AE2D37-5D7C-EC43-1FC9-33EB88CE567C}"/>
              </a:ext>
            </a:extLst>
          </p:cNvPr>
          <p:cNvSpPr txBox="1">
            <a:spLocks/>
          </p:cNvSpPr>
          <p:nvPr>
            <p:custDataLst>
              <p:tags r:id="rId43"/>
            </p:custDataLst>
          </p:nvPr>
        </p:nvSpPr>
        <p:spPr bwMode="gray">
          <a:xfrm>
            <a:off x="1978025" y="4806950"/>
            <a:ext cx="879475" cy="425450"/>
          </a:xfrm>
          <a:prstGeom prst="rect">
            <a:avLst/>
          </a:prstGeom>
          <a:noFill/>
          <a:ln>
            <a:noFill/>
          </a:ln>
          <a:effectLst/>
          <a:extLst>
            <a:ext uri="{909E8E84-426E-40DD-AFC4-6F175D3DCCD1}">
              <a14:hiddenFill xmlns:a14="http://schemas.microsoft.com/office/drawing/2010/main">
                <a:solidFill>
                  <a:srgbClr val="C3CFE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C73D7EF-8334-4DC9-9D15-544316DDC3A2}" type="datetime'C''''h''em''''''''i''c''''''a''''''''''l''''''''''''s'''''">
              <a:rPr kumimoji="0" lang="en-US" altLang="en-US" sz="1400" b="0" i="0" u="none" strike="noStrike" kern="1200" cap="none" spc="0" normalizeH="0" baseline="0" noProof="0" smtClean="0">
                <a:ln>
                  <a:noFill/>
                </a:ln>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Chemicals</a:t>
            </a:fld>
            <a:r>
              <a:rPr kumimoji="0" lang="en-US" altLang="en-US" sz="1400" b="0" i="0" u="none" strike="noStrike" kern="1200" cap="none" spc="0" normalizeH="0" baseline="0" noProof="0">
                <a:ln>
                  <a:noFill/>
                </a:ln>
                <a:effectLst/>
                <a:uLnTx/>
                <a:uFillTx/>
                <a:latin typeface="Arial"/>
                <a:ea typeface="+mn-ea"/>
                <a:cs typeface="+mn-cs"/>
              </a:rPr>
              <a:t/>
            </a:r>
            <a:br>
              <a:rPr kumimoji="0" lang="en-US" altLang="en-US" sz="1400" b="0" i="0" u="none" strike="noStrike" kern="1200" cap="none" spc="0" normalizeH="0" baseline="0" noProof="0">
                <a:ln>
                  <a:noFill/>
                </a:ln>
                <a:effectLst/>
                <a:uLnTx/>
                <a:uFillTx/>
                <a:latin typeface="Arial"/>
                <a:ea typeface="+mn-ea"/>
                <a:cs typeface="+mn-cs"/>
              </a:rPr>
            </a:br>
            <a:fld id="{7C3EE583-B026-44DE-AF7A-BDBD5EB5F1B8}" type="datetime'''''''''''1''''''''''''''''''''3''''''''''''''''''''%'''''''">
              <a:rPr kumimoji="0" lang="en-US" altLang="en-US" sz="1400" b="0" i="0" u="none" strike="noStrike" kern="1200" cap="none" spc="0" normalizeH="0" baseline="0" noProof="0" smtClean="0">
                <a:ln>
                  <a:noFill/>
                </a:ln>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13%</a:t>
            </a:fld>
            <a:endParaRPr kumimoji="0" lang="en-US" sz="1400" b="0" i="0" u="none" strike="noStrike" kern="1200" cap="none" spc="0" normalizeH="0" baseline="0" noProof="0">
              <a:ln>
                <a:noFill/>
              </a:ln>
              <a:effectLst/>
              <a:uLnTx/>
              <a:uFillTx/>
              <a:latin typeface="Arial"/>
              <a:ea typeface="+mn-ea"/>
              <a:cs typeface="+mn-cs"/>
            </a:endParaRPr>
          </a:p>
        </p:txBody>
      </p:sp>
      <p:sp>
        <p:nvSpPr>
          <p:cNvPr id="108" name="Text Placeholder 10">
            <a:extLst>
              <a:ext uri="{FF2B5EF4-FFF2-40B4-BE49-F238E27FC236}">
                <a16:creationId xmlns:a16="http://schemas.microsoft.com/office/drawing/2014/main" id="{A663C894-B494-66E1-A014-A154B6CA8453}"/>
              </a:ext>
            </a:extLst>
          </p:cNvPr>
          <p:cNvSpPr txBox="1">
            <a:spLocks/>
          </p:cNvSpPr>
          <p:nvPr>
            <p:custDataLst>
              <p:tags r:id="rId44"/>
            </p:custDataLst>
          </p:nvPr>
        </p:nvSpPr>
        <p:spPr bwMode="gray">
          <a:xfrm>
            <a:off x="2082800" y="4176713"/>
            <a:ext cx="671513" cy="425450"/>
          </a:xfrm>
          <a:prstGeom prst="rect">
            <a:avLst/>
          </a:prstGeom>
          <a:noFill/>
          <a:ln>
            <a:noFill/>
          </a:ln>
          <a:effectLst/>
          <a:extLst>
            <a:ext uri="{909E8E84-426E-40DD-AFC4-6F175D3DCCD1}">
              <a14:hiddenFill xmlns:a14="http://schemas.microsoft.com/office/drawing/2010/main">
                <a:solidFill>
                  <a:srgbClr val="C3CFE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0297297-BD7C-470D-9322-F0CD2D663B72}" type="datetime'C''''''''''''''''''''''''''e''m''ent'''''''''''''">
              <a:rPr kumimoji="0" lang="en-US" altLang="en-US" sz="1400" b="0" i="0" u="none" strike="noStrike" kern="1200" cap="none" spc="0" normalizeH="0" baseline="0" noProof="0" smtClean="0">
                <a:ln>
                  <a:noFill/>
                </a:ln>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Cement</a:t>
            </a:fld>
            <a:r>
              <a:rPr kumimoji="0" lang="en-US" altLang="en-US" sz="1400" b="0" i="0" u="none" strike="noStrike" kern="1200" cap="none" spc="0" normalizeH="0" baseline="0" noProof="0">
                <a:ln>
                  <a:noFill/>
                </a:ln>
                <a:effectLst/>
                <a:uLnTx/>
                <a:uFillTx/>
                <a:latin typeface="Arial"/>
                <a:ea typeface="+mn-ea"/>
                <a:cs typeface="+mn-cs"/>
              </a:rPr>
              <a:t/>
            </a:r>
            <a:br>
              <a:rPr kumimoji="0" lang="en-US" altLang="en-US" sz="1400" b="0" i="0" u="none" strike="noStrike" kern="1200" cap="none" spc="0" normalizeH="0" baseline="0" noProof="0">
                <a:ln>
                  <a:noFill/>
                </a:ln>
                <a:effectLst/>
                <a:uLnTx/>
                <a:uFillTx/>
                <a:latin typeface="Arial"/>
                <a:ea typeface="+mn-ea"/>
                <a:cs typeface="+mn-cs"/>
              </a:rPr>
            </a:br>
            <a:fld id="{5EED00DD-CAA8-4EBF-B182-1C84674E1F66}" type="datetime'''''''''''''''''''''''''''''''''17''''''''''%'''''''">
              <a:rPr kumimoji="0" lang="en-US" altLang="en-US" sz="1400" b="0" i="0" u="none" strike="noStrike" kern="1200" cap="none" spc="0" normalizeH="0" baseline="0" noProof="0" smtClean="0">
                <a:ln>
                  <a:noFill/>
                </a:ln>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17%</a:t>
            </a:fld>
            <a:endParaRPr kumimoji="0" lang="en-US" sz="1400" b="0" i="0" u="none" strike="noStrike" kern="1200" cap="none" spc="0" normalizeH="0" baseline="0" noProof="0">
              <a:ln>
                <a:noFill/>
              </a:ln>
              <a:effectLst/>
              <a:uLnTx/>
              <a:uFillTx/>
              <a:latin typeface="Arial"/>
              <a:ea typeface="+mn-ea"/>
              <a:cs typeface="+mn-cs"/>
            </a:endParaRPr>
          </a:p>
        </p:txBody>
      </p:sp>
      <p:sp>
        <p:nvSpPr>
          <p:cNvPr id="70" name="Text Placeholder 10">
            <a:extLst>
              <a:ext uri="{FF2B5EF4-FFF2-40B4-BE49-F238E27FC236}">
                <a16:creationId xmlns:a16="http://schemas.microsoft.com/office/drawing/2014/main" id="{5FF26B5D-E277-730E-61F2-B9502C4664F2}"/>
              </a:ext>
            </a:extLst>
          </p:cNvPr>
          <p:cNvSpPr txBox="1">
            <a:spLocks/>
          </p:cNvSpPr>
          <p:nvPr>
            <p:custDataLst>
              <p:tags r:id="rId45"/>
            </p:custDataLst>
          </p:nvPr>
        </p:nvSpPr>
        <p:spPr bwMode="auto">
          <a:xfrm>
            <a:off x="9737725" y="5988050"/>
            <a:ext cx="75088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3957E6A-751D-464F-BACD-16E24204F4D2}" type="datetime'''''T''r''''''''a''''n''''''s''''''p''''o''''''''''r''''t'''">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Transport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7" name="Text Placeholder 10">
            <a:extLst>
              <a:ext uri="{FF2B5EF4-FFF2-40B4-BE49-F238E27FC236}">
                <a16:creationId xmlns:a16="http://schemas.microsoft.com/office/drawing/2014/main" id="{22CD7ECA-1653-1002-7433-F22BC3E4C6EF}"/>
              </a:ext>
            </a:extLst>
          </p:cNvPr>
          <p:cNvSpPr txBox="1">
            <a:spLocks/>
          </p:cNvSpPr>
          <p:nvPr>
            <p:custDataLst>
              <p:tags r:id="rId46"/>
            </p:custDataLst>
          </p:nvPr>
        </p:nvSpPr>
        <p:spPr bwMode="gray">
          <a:xfrm>
            <a:off x="1944688" y="3400425"/>
            <a:ext cx="947738" cy="425450"/>
          </a:xfrm>
          <a:prstGeom prst="rect">
            <a:avLst/>
          </a:prstGeom>
          <a:noFill/>
          <a:ln>
            <a:noFill/>
          </a:ln>
          <a:effectLst/>
          <a:extLst>
            <a:ext uri="{909E8E84-426E-40DD-AFC4-6F175D3DCCD1}">
              <a14:hiddenFill xmlns:a14="http://schemas.microsoft.com/office/drawing/2010/main">
                <a:solidFill>
                  <a:srgbClr val="C3CFE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24F57045-5593-4275-AFB9-DCEFE7B09ECB}" type="datetime'''''O''''''''''''''''''i''''l'' ''''''''''an''''''''d'' g''as'">
              <a:rPr kumimoji="0" lang="en-US" altLang="en-US" sz="1400" b="0" i="0" u="none" strike="noStrike" kern="1200" cap="none" spc="0" normalizeH="0" baseline="0" noProof="0" smtClean="0">
                <a:ln>
                  <a:noFill/>
                </a:ln>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Oil and gas</a:t>
            </a:fld>
            <a:r>
              <a:rPr kumimoji="0" lang="en-US" altLang="en-US" sz="1400" b="0" i="0" u="none" strike="noStrike" kern="1200" cap="none" spc="0" normalizeH="0" baseline="0" noProof="0">
                <a:ln>
                  <a:noFill/>
                </a:ln>
                <a:effectLst/>
                <a:uLnTx/>
                <a:uFillTx/>
                <a:latin typeface="Arial"/>
                <a:ea typeface="+mn-ea"/>
                <a:cs typeface="+mn-cs"/>
              </a:rPr>
              <a:t/>
            </a:r>
            <a:br>
              <a:rPr kumimoji="0" lang="en-US" altLang="en-US" sz="1400" b="0" i="0" u="none" strike="noStrike" kern="1200" cap="none" spc="0" normalizeH="0" baseline="0" noProof="0">
                <a:ln>
                  <a:noFill/>
                </a:ln>
                <a:effectLst/>
                <a:uLnTx/>
                <a:uFillTx/>
                <a:latin typeface="Arial"/>
                <a:ea typeface="+mn-ea"/>
                <a:cs typeface="+mn-cs"/>
              </a:rPr>
            </a:br>
            <a:fld id="{57D95E6A-3F72-4D09-8795-1F53492CADC1}" type="datetime'''''''2''''''''''''''''1''''''''''''''''''%'''''">
              <a:rPr kumimoji="0" lang="en-US" altLang="en-US" sz="1400" b="0" i="0" u="none" strike="noStrike" kern="1200" cap="none" spc="0" normalizeH="0" baseline="0" noProof="0" smtClean="0">
                <a:ln>
                  <a:noFill/>
                </a:ln>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21%</a:t>
            </a:fld>
            <a:endParaRPr kumimoji="0" lang="en-US" sz="1400" b="0" i="0" u="none" strike="noStrike" kern="1200" cap="none" spc="0" normalizeH="0" baseline="0" noProof="0">
              <a:ln>
                <a:noFill/>
              </a:ln>
              <a:effectLst/>
              <a:uLnTx/>
              <a:uFillTx/>
              <a:latin typeface="Arial"/>
              <a:ea typeface="+mn-ea"/>
              <a:cs typeface="+mn-cs"/>
            </a:endParaRPr>
          </a:p>
        </p:txBody>
      </p:sp>
      <p:sp>
        <p:nvSpPr>
          <p:cNvPr id="109" name="Text Placeholder 10">
            <a:extLst>
              <a:ext uri="{FF2B5EF4-FFF2-40B4-BE49-F238E27FC236}">
                <a16:creationId xmlns:a16="http://schemas.microsoft.com/office/drawing/2014/main" id="{BC34C9E8-B1C5-5237-98E2-61F0AFE3375C}"/>
              </a:ext>
            </a:extLst>
          </p:cNvPr>
          <p:cNvSpPr txBox="1">
            <a:spLocks/>
          </p:cNvSpPr>
          <p:nvPr>
            <p:custDataLst>
              <p:tags r:id="rId47"/>
            </p:custDataLst>
          </p:nvPr>
        </p:nvSpPr>
        <p:spPr bwMode="gray">
          <a:xfrm>
            <a:off x="1855788" y="2622550"/>
            <a:ext cx="1123950" cy="425450"/>
          </a:xfrm>
          <a:prstGeom prst="rect">
            <a:avLst/>
          </a:prstGeom>
          <a:noFill/>
          <a:ln>
            <a:noFill/>
          </a:ln>
          <a:effectLst/>
          <a:extLst>
            <a:ext uri="{909E8E84-426E-40DD-AFC4-6F175D3DCCD1}">
              <a14:hiddenFill xmlns:a14="http://schemas.microsoft.com/office/drawing/2010/main">
                <a:solidFill>
                  <a:srgbClr val="C3CFE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2A73EB9-C15F-43E3-8FBE-31C3D41E08A7}" type="datetime'''''I''''ron ''''a''''nd'''''' s''''''t''''e''''''el'''''">
              <a:rPr kumimoji="0" lang="en-US" altLang="en-US" sz="1400" b="0" i="0" u="none" strike="noStrike" kern="1200" cap="none" spc="0" normalizeH="0" baseline="0" noProof="0" smtClean="0">
                <a:ln>
                  <a:noFill/>
                </a:ln>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Iron and steel</a:t>
            </a:fld>
            <a:r>
              <a:rPr kumimoji="0" lang="en-US" altLang="en-US" sz="1400" b="0" i="0" u="none" strike="noStrike" kern="1200" cap="none" spc="0" normalizeH="0" baseline="0" noProof="0">
                <a:ln>
                  <a:noFill/>
                </a:ln>
                <a:effectLst/>
                <a:uLnTx/>
                <a:uFillTx/>
                <a:latin typeface="Arial"/>
                <a:ea typeface="+mn-ea"/>
                <a:cs typeface="+mn-cs"/>
              </a:rPr>
              <a:t/>
            </a:r>
            <a:br>
              <a:rPr kumimoji="0" lang="en-US" altLang="en-US" sz="1400" b="0" i="0" u="none" strike="noStrike" kern="1200" cap="none" spc="0" normalizeH="0" baseline="0" noProof="0">
                <a:ln>
                  <a:noFill/>
                </a:ln>
                <a:effectLst/>
                <a:uLnTx/>
                <a:uFillTx/>
                <a:latin typeface="Arial"/>
                <a:ea typeface="+mn-ea"/>
                <a:cs typeface="+mn-cs"/>
              </a:rPr>
            </a:br>
            <a:fld id="{E3EC4A64-6207-427E-A790-01A975D5B28B}" type="datetime'''''''''''''''''''''1''''''''''''''''''7''''''%'''''''''''''">
              <a:rPr kumimoji="0" lang="en-US" altLang="en-US" sz="1400" b="0" i="0" u="none" strike="noStrike" kern="1200" cap="none" spc="0" normalizeH="0" baseline="0" noProof="0" smtClean="0">
                <a:ln>
                  <a:noFill/>
                </a:ln>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17%</a:t>
            </a:fld>
            <a:endParaRPr kumimoji="0" lang="en-US" sz="1400" b="0" i="0" u="none" strike="noStrike" kern="1200" cap="none" spc="0" normalizeH="0" baseline="0" noProof="0">
              <a:ln>
                <a:noFill/>
              </a:ln>
              <a:effectLst/>
              <a:uLnTx/>
              <a:uFillTx/>
              <a:latin typeface="Arial"/>
              <a:ea typeface="+mn-ea"/>
              <a:cs typeface="+mn-cs"/>
            </a:endParaRPr>
          </a:p>
        </p:txBody>
      </p:sp>
      <p:sp>
        <p:nvSpPr>
          <p:cNvPr id="110" name="Text Placeholder 10">
            <a:extLst>
              <a:ext uri="{FF2B5EF4-FFF2-40B4-BE49-F238E27FC236}">
                <a16:creationId xmlns:a16="http://schemas.microsoft.com/office/drawing/2014/main" id="{6C285217-6041-B4B4-0148-C743E7C217F4}"/>
              </a:ext>
            </a:extLst>
          </p:cNvPr>
          <p:cNvSpPr txBox="1">
            <a:spLocks/>
          </p:cNvSpPr>
          <p:nvPr>
            <p:custDataLst>
              <p:tags r:id="rId48"/>
            </p:custDataLst>
          </p:nvPr>
        </p:nvSpPr>
        <p:spPr bwMode="gray">
          <a:xfrm>
            <a:off x="1858963" y="1976438"/>
            <a:ext cx="1117600" cy="304800"/>
          </a:xfrm>
          <a:prstGeom prst="rect">
            <a:avLst/>
          </a:prstGeom>
          <a:noFill/>
          <a:ln>
            <a:noFill/>
          </a:ln>
          <a:effectLst/>
          <a:extLst>
            <a:ext uri="{909E8E84-426E-40DD-AFC4-6F175D3DCCD1}">
              <a14:hiddenFill xmlns:a14="http://schemas.microsoft.com/office/drawing/2010/main">
                <a:solidFill>
                  <a:srgbClr val="C3CFE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8E669CF-70A0-4973-92CF-037434B762E4}" type="datetime'Re''''m''''ai''ni''''n''''g i''nd''u''''''''''''s''t''ry'''''">
              <a:rPr kumimoji="0" lang="en-US" altLang="en-US" sz="1000" b="0" i="0" u="none" strike="noStrike" kern="1200" cap="none" spc="0" normalizeH="0" baseline="0" noProof="0" smtClean="0">
                <a:ln>
                  <a:noFill/>
                </a:ln>
                <a:effectLst/>
                <a:uLnTx/>
                <a:uFillTx/>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Remaining industry</a:t>
            </a:fld>
            <a:r>
              <a:rPr kumimoji="0" lang="en-US" altLang="en-US" sz="1000" b="0" i="0" u="none" strike="noStrike" kern="1200" cap="none" spc="0" normalizeH="0" baseline="0" noProof="0">
                <a:ln>
                  <a:noFill/>
                </a:ln>
                <a:effectLst/>
                <a:uLnTx/>
                <a:uFillTx/>
              </a:rPr>
              <a:t/>
            </a:r>
            <a:br>
              <a:rPr kumimoji="0" lang="en-US" altLang="en-US" sz="1000" b="0" i="0" u="none" strike="noStrike" kern="1200" cap="none" spc="0" normalizeH="0" baseline="0" noProof="0">
                <a:ln>
                  <a:noFill/>
                </a:ln>
                <a:effectLst/>
                <a:uLnTx/>
                <a:uFillTx/>
              </a:rPr>
            </a:br>
            <a:fld id="{DE4E4A64-B5D6-4830-B32F-5583439F2F3D}" type="datetime'''''''1''''''''''''''''''''''''7''''''''''''%'''''''''''''''">
              <a:rPr kumimoji="0" lang="en-US" altLang="en-US" sz="1000" b="0" i="0" u="none" strike="noStrike" kern="1200" cap="none" spc="0" normalizeH="0" baseline="0" noProof="0" smtClean="0">
                <a:ln>
                  <a:noFill/>
                </a:ln>
                <a:effectLst/>
                <a:uLnTx/>
                <a:uFillTx/>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17%</a:t>
            </a:fld>
            <a:endParaRPr kumimoji="0" lang="en-US" sz="1000" b="0" i="0" u="none" strike="noStrike" kern="1200" cap="none" spc="0" normalizeH="0" baseline="0" noProof="0">
              <a:ln>
                <a:noFill/>
              </a:ln>
              <a:effectLst/>
              <a:uLnTx/>
              <a:uFillTx/>
            </a:endParaRPr>
          </a:p>
        </p:txBody>
      </p:sp>
      <p:sp>
        <p:nvSpPr>
          <p:cNvPr id="83" name="Text Placeholder 10">
            <a:extLst>
              <a:ext uri="{FF2B5EF4-FFF2-40B4-BE49-F238E27FC236}">
                <a16:creationId xmlns:a16="http://schemas.microsoft.com/office/drawing/2014/main" id="{A51D8648-3D2A-74E8-98A1-C239753591FA}"/>
              </a:ext>
            </a:extLst>
          </p:cNvPr>
          <p:cNvSpPr txBox="1">
            <a:spLocks/>
          </p:cNvSpPr>
          <p:nvPr>
            <p:custDataLst>
              <p:tags r:id="rId49"/>
            </p:custDataLst>
          </p:nvPr>
        </p:nvSpPr>
        <p:spPr bwMode="auto">
          <a:xfrm>
            <a:off x="11014075" y="5988050"/>
            <a:ext cx="72072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64976EE-C67B-4266-BEB8-EEEC77A8BBDE}" type="datetime'B''''''''''''''''u''''''''il''''''''''di''n''''gs'''''''''">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Buildings</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6" name="Text Placeholder 2">
            <a:extLst>
              <a:ext uri="{FF2B5EF4-FFF2-40B4-BE49-F238E27FC236}">
                <a16:creationId xmlns:a16="http://schemas.microsoft.com/office/drawing/2014/main" id="{5C21F4A9-7B10-1679-3B80-310F788D8144}"/>
              </a:ext>
            </a:extLst>
          </p:cNvPr>
          <p:cNvSpPr txBox="1">
            <a:spLocks/>
          </p:cNvSpPr>
          <p:nvPr>
            <p:custDataLst>
              <p:tags r:id="rId50"/>
            </p:custDataLst>
          </p:nvPr>
        </p:nvSpPr>
        <p:spPr bwMode="gray">
          <a:xfrm>
            <a:off x="2214563" y="1560513"/>
            <a:ext cx="4064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fld id="{4F8BC84B-1DDD-4E68-9C77-84B02892F8FB}" type="datetime'2''''8''''''''''''''''''''''''''''''''''''''''''''''''%'''">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28%</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5" name="Text Placeholder 2">
            <a:extLst>
              <a:ext uri="{FF2B5EF4-FFF2-40B4-BE49-F238E27FC236}">
                <a16:creationId xmlns:a16="http://schemas.microsoft.com/office/drawing/2014/main" id="{9DACEF84-4569-B4B3-F7A2-020982D12856}"/>
              </a:ext>
            </a:extLst>
          </p:cNvPr>
          <p:cNvSpPr txBox="1">
            <a:spLocks/>
          </p:cNvSpPr>
          <p:nvPr>
            <p:custDataLst>
              <p:tags r:id="rId51"/>
            </p:custDataLst>
          </p:nvPr>
        </p:nvSpPr>
        <p:spPr bwMode="gray">
          <a:xfrm>
            <a:off x="5273675" y="1562100"/>
            <a:ext cx="4064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fld id="{C586242F-0E3D-4BA9-8EA0-EA0D4702D339}" type="datetime'2''''''''''''''''''''''8''''''''''%'''''''''''''''">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28%</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6" name="Text Placeholder 2">
            <a:extLst>
              <a:ext uri="{FF2B5EF4-FFF2-40B4-BE49-F238E27FC236}">
                <a16:creationId xmlns:a16="http://schemas.microsoft.com/office/drawing/2014/main" id="{9214818A-D244-351A-10D6-8F9191EAD8AE}"/>
              </a:ext>
            </a:extLst>
          </p:cNvPr>
          <p:cNvSpPr txBox="1">
            <a:spLocks/>
          </p:cNvSpPr>
          <p:nvPr>
            <p:custDataLst>
              <p:tags r:id="rId52"/>
            </p:custDataLst>
          </p:nvPr>
        </p:nvSpPr>
        <p:spPr bwMode="gray">
          <a:xfrm>
            <a:off x="7924800" y="1558925"/>
            <a:ext cx="4064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fld id="{E410A487-E378-4AE8-9952-0D5010D0F062}" type="datetime'2''''''''''''''''''''''''''1''''''''''''''''%'''''''">
              <a:rPr kumimoji="0" lang="en-US" altLang="en-US" sz="1400" b="0" i="0" u="none" strike="noStrike" kern="1200" cap="none" spc="0" normalizeH="0" baseline="0" noProof="0" smtClean="0">
                <a:ln>
                  <a:noFill/>
                </a:ln>
                <a:solidFill>
                  <a:srgbClr val="000000"/>
                </a:solidFill>
                <a:effectLst/>
                <a:uLnTx/>
                <a:uFillTx/>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21%</a:t>
            </a:fld>
            <a:endParaRPr kumimoji="0" lang="en-US" sz="1400" b="0" i="0" u="none" strike="noStrike" kern="1200" cap="none" spc="0" normalizeH="0" baseline="0" noProof="0">
              <a:ln>
                <a:noFill/>
              </a:ln>
              <a:solidFill>
                <a:srgbClr val="000000"/>
              </a:solidFill>
              <a:effectLst/>
              <a:uLnTx/>
              <a:uFillTx/>
            </a:endParaRPr>
          </a:p>
        </p:txBody>
      </p:sp>
      <p:sp>
        <p:nvSpPr>
          <p:cNvPr id="87" name="Text Placeholder 2">
            <a:extLst>
              <a:ext uri="{FF2B5EF4-FFF2-40B4-BE49-F238E27FC236}">
                <a16:creationId xmlns:a16="http://schemas.microsoft.com/office/drawing/2014/main" id="{95B7E50E-8AB7-CF3D-D606-1FE25A0A6BA0}"/>
              </a:ext>
            </a:extLst>
          </p:cNvPr>
          <p:cNvSpPr txBox="1">
            <a:spLocks/>
          </p:cNvSpPr>
          <p:nvPr>
            <p:custDataLst>
              <p:tags r:id="rId53"/>
            </p:custDataLst>
          </p:nvPr>
        </p:nvSpPr>
        <p:spPr bwMode="gray">
          <a:xfrm>
            <a:off x="9909175" y="1560513"/>
            <a:ext cx="40640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fld id="{DD843B28-67CD-4F91-8868-2CD91429698E}" type="datetime'''''''''''''''''''1''6''''''''''%'''''''''''">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16%</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8" name="Text Placeholder 2">
            <a:extLst>
              <a:ext uri="{FF2B5EF4-FFF2-40B4-BE49-F238E27FC236}">
                <a16:creationId xmlns:a16="http://schemas.microsoft.com/office/drawing/2014/main" id="{C7A2CD48-2A78-7CF8-04A9-8AF5707AC224}"/>
              </a:ext>
            </a:extLst>
          </p:cNvPr>
          <p:cNvSpPr txBox="1">
            <a:spLocks/>
          </p:cNvSpPr>
          <p:nvPr>
            <p:custDataLst>
              <p:tags r:id="rId54"/>
            </p:custDataLst>
          </p:nvPr>
        </p:nvSpPr>
        <p:spPr bwMode="gray">
          <a:xfrm>
            <a:off x="11220450" y="1560513"/>
            <a:ext cx="30797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fld id="{E4E9DB26-E37B-431F-9CF2-A6BB6D515FAB}" type="datetime'''''''''''''''''7''''''''%'''''">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7%</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3" name="Text Placeholder 10">
            <a:extLst>
              <a:ext uri="{FF2B5EF4-FFF2-40B4-BE49-F238E27FC236}">
                <a16:creationId xmlns:a16="http://schemas.microsoft.com/office/drawing/2014/main" id="{B86040A2-ECD2-328D-1A2D-C52E72A644AA}"/>
              </a:ext>
            </a:extLst>
          </p:cNvPr>
          <p:cNvSpPr txBox="1">
            <a:spLocks/>
          </p:cNvSpPr>
          <p:nvPr>
            <p:custDataLst>
              <p:tags r:id="rId55"/>
            </p:custDataLst>
          </p:nvPr>
        </p:nvSpPr>
        <p:spPr bwMode="gray">
          <a:xfrm>
            <a:off x="11001375" y="5254625"/>
            <a:ext cx="747713" cy="457200"/>
          </a:xfrm>
          <a:prstGeom prst="rect">
            <a:avLst/>
          </a:prstGeom>
          <a:noFill/>
          <a:ln>
            <a:noFill/>
          </a:ln>
          <a:effectLst/>
          <a:extLst>
            <a:ext uri="{909E8E84-426E-40DD-AFC4-6F175D3DCCD1}">
              <a14:hiddenFill xmlns:a14="http://schemas.microsoft.com/office/drawing/2010/main">
                <a:solidFill>
                  <a:schemeClr val="tx2"/>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r>
              <a:rPr lang="en-US" altLang="en-US" sz="1000">
                <a:solidFill>
                  <a:srgbClr val="000000"/>
                </a:solidFill>
              </a:rPr>
              <a:t>Commercial </a:t>
            </a:r>
          </a:p>
          <a:p>
            <a:pPr marL="0" lvl="0" indent="0" algn="ctr">
              <a:spcBef>
                <a:spcPct val="0"/>
              </a:spcBef>
              <a:spcAft>
                <a:spcPct val="0"/>
              </a:spcAft>
              <a:buNone/>
              <a:defRPr/>
            </a:pPr>
            <a:r>
              <a:rPr lang="en-US" altLang="en-US" sz="1000">
                <a:solidFill>
                  <a:srgbClr val="000000"/>
                </a:solidFill>
              </a:rPr>
              <a:t>combustion</a:t>
            </a:r>
            <a:br>
              <a:rPr lang="en-US" altLang="en-US" sz="1000">
                <a:solidFill>
                  <a:srgbClr val="000000"/>
                </a:solidFill>
              </a:rPr>
            </a:br>
            <a:fld id="{64886A68-1B14-4814-B21A-6E926F3E8101}" type="datetime'''''''''''''''''''''''''''''''''''''''20''''''''''''''''''%'">
              <a:rPr lang="en-US" altLang="en-US" sz="1000" smtClean="0">
                <a:solidFill>
                  <a:srgbClr val="000000"/>
                </a:solidFill>
              </a:rPr>
              <a:pPr marL="0" lvl="0" indent="0" algn="ctr">
                <a:spcBef>
                  <a:spcPct val="0"/>
                </a:spcBef>
                <a:spcAft>
                  <a:spcPct val="0"/>
                </a:spcAft>
                <a:buNone/>
                <a:defRPr/>
              </a:pPr>
              <a:t>20%</a:t>
            </a:fld>
            <a:endParaRPr kumimoji="0" lang="en-US" sz="1000" b="0" i="0" strike="noStrike" kern="1200" cap="none" spc="0" normalizeH="0" baseline="0" noProof="0">
              <a:ln>
                <a:noFill/>
              </a:ln>
              <a:solidFill>
                <a:srgbClr val="000000"/>
              </a:solidFill>
              <a:effectLst/>
              <a:uLnTx/>
              <a:uFillTx/>
            </a:endParaRPr>
          </a:p>
        </p:txBody>
      </p:sp>
      <p:sp>
        <p:nvSpPr>
          <p:cNvPr id="31" name="Text Placeholder 10">
            <a:extLst>
              <a:ext uri="{FF2B5EF4-FFF2-40B4-BE49-F238E27FC236}">
                <a16:creationId xmlns:a16="http://schemas.microsoft.com/office/drawing/2014/main" id="{0E6E55F1-7606-65E8-804B-8327220984FE}"/>
              </a:ext>
            </a:extLst>
          </p:cNvPr>
          <p:cNvSpPr txBox="1">
            <a:spLocks/>
          </p:cNvSpPr>
          <p:nvPr>
            <p:custDataLst>
              <p:tags r:id="rId56"/>
            </p:custDataLst>
          </p:nvPr>
        </p:nvSpPr>
        <p:spPr bwMode="gray">
          <a:xfrm>
            <a:off x="9401175" y="5776913"/>
            <a:ext cx="568325" cy="152400"/>
          </a:xfrm>
          <a:prstGeom prst="rect">
            <a:avLst/>
          </a:prstGeom>
          <a:solidFill>
            <a:schemeClr val="tx2"/>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CC30948C-87AB-473D-8911-58E33CF73527}" type="datetime'''''''O''''''''t''''''h''''''''e''r'''''''''''''''''''''''">
              <a:rPr lang="en-US" altLang="en-US" sz="1000" smtClean="0">
                <a:solidFill>
                  <a:srgbClr val="000000"/>
                </a:solidFill>
              </a:rPr>
              <a:pPr marL="0" lvl="0" indent="0" algn="ctr">
                <a:spcBef>
                  <a:spcPct val="0"/>
                </a:spcBef>
                <a:spcAft>
                  <a:spcPct val="0"/>
                </a:spcAft>
                <a:buNone/>
                <a:defRPr/>
              </a:pPr>
              <a:t>Other</a:t>
            </a:fld>
            <a:r>
              <a:rPr lang="en-US" altLang="en-US" sz="1000">
                <a:solidFill>
                  <a:srgbClr val="000000"/>
                </a:solidFill>
              </a:rPr>
              <a:t> </a:t>
            </a:r>
            <a:fld id="{C1EE1D2D-0F25-4DB7-ACDF-C29B78952AEF}" type="datetime'''''''''''''''2''''''''''''''''''''%'''">
              <a:rPr lang="en-US" altLang="en-US" sz="1000" smtClean="0">
                <a:solidFill>
                  <a:srgbClr val="000000"/>
                </a:solidFill>
              </a:rPr>
              <a:pPr marL="0" lvl="0" indent="0" algn="ctr">
                <a:spcBef>
                  <a:spcPct val="0"/>
                </a:spcBef>
                <a:spcAft>
                  <a:spcPct val="0"/>
                </a:spcAft>
                <a:buNone/>
                <a:defRPr/>
              </a:pPr>
              <a:t>2%</a:t>
            </a:fld>
            <a:endParaRPr kumimoji="0" lang="en-US" sz="1000" b="0" i="0" strike="noStrike" kern="1200" cap="none" spc="0" normalizeH="0" baseline="0" noProof="0">
              <a:ln>
                <a:noFill/>
              </a:ln>
              <a:solidFill>
                <a:srgbClr val="000000"/>
              </a:solidFill>
              <a:effectLst/>
              <a:uLnTx/>
              <a:uFillTx/>
            </a:endParaRPr>
          </a:p>
        </p:txBody>
      </p:sp>
      <p:sp>
        <p:nvSpPr>
          <p:cNvPr id="49" name="Text Placeholder 10">
            <a:extLst>
              <a:ext uri="{FF2B5EF4-FFF2-40B4-BE49-F238E27FC236}">
                <a16:creationId xmlns:a16="http://schemas.microsoft.com/office/drawing/2014/main" id="{60EEDD22-2204-9AC6-319E-74E7DAE2AFC2}"/>
              </a:ext>
            </a:extLst>
          </p:cNvPr>
          <p:cNvSpPr txBox="1">
            <a:spLocks/>
          </p:cNvSpPr>
          <p:nvPr>
            <p:custDataLst>
              <p:tags r:id="rId57"/>
            </p:custDataLst>
          </p:nvPr>
        </p:nvSpPr>
        <p:spPr bwMode="gray">
          <a:xfrm>
            <a:off x="10306050" y="5705475"/>
            <a:ext cx="471488" cy="152400"/>
          </a:xfrm>
          <a:prstGeom prst="rect">
            <a:avLst/>
          </a:prstGeom>
          <a:solidFill>
            <a:schemeClr val="tx2"/>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B82B3EE7-2F40-4D95-B233-DACF19500C8C}" type="datetime'''''R''''''''''''''''''''''ai''''''''''''''''''''''''''''''l'">
              <a:rPr lang="en-US" altLang="en-US" sz="1000" smtClean="0">
                <a:solidFill>
                  <a:srgbClr val="000000"/>
                </a:solidFill>
              </a:rPr>
              <a:pPr marL="0" lvl="0" indent="0" algn="ctr">
                <a:spcBef>
                  <a:spcPct val="0"/>
                </a:spcBef>
                <a:spcAft>
                  <a:spcPct val="0"/>
                </a:spcAft>
                <a:buNone/>
                <a:defRPr/>
              </a:pPr>
              <a:t>Rail</a:t>
            </a:fld>
            <a:r>
              <a:rPr lang="en-US" altLang="en-US" sz="1000">
                <a:solidFill>
                  <a:srgbClr val="000000"/>
                </a:solidFill>
              </a:rPr>
              <a:t> </a:t>
            </a:r>
            <a:fld id="{88E23DEC-B18A-49B0-8360-DD21DB1127BA}" type="datetime'''1''''''''''''''''''''%'''''''''''''''">
              <a:rPr lang="en-US" altLang="en-US" sz="1000" smtClean="0">
                <a:solidFill>
                  <a:srgbClr val="000000"/>
                </a:solidFill>
              </a:rPr>
              <a:pPr marL="0" lvl="0" indent="0" algn="ctr">
                <a:spcBef>
                  <a:spcPct val="0"/>
                </a:spcBef>
                <a:spcAft>
                  <a:spcPct val="0"/>
                </a:spcAft>
                <a:buNone/>
                <a:defRPr/>
              </a:pPr>
              <a:t>1%</a:t>
            </a:fld>
            <a:endParaRPr kumimoji="0" lang="en-US" sz="1000" b="0" i="0" strike="noStrike" kern="1200" cap="none" spc="0" normalizeH="0" baseline="0" noProof="0">
              <a:ln>
                <a:noFill/>
              </a:ln>
              <a:solidFill>
                <a:srgbClr val="000000"/>
              </a:solidFill>
              <a:effectLst/>
              <a:uLnTx/>
              <a:uFillTx/>
            </a:endParaRPr>
          </a:p>
        </p:txBody>
      </p:sp>
      <p:sp>
        <p:nvSpPr>
          <p:cNvPr id="66" name="Text Placeholder 10">
            <a:extLst>
              <a:ext uri="{FF2B5EF4-FFF2-40B4-BE49-F238E27FC236}">
                <a16:creationId xmlns:a16="http://schemas.microsoft.com/office/drawing/2014/main" id="{86ABC404-EAC1-DFD2-98E2-C0FAF1F904A5}"/>
              </a:ext>
            </a:extLst>
          </p:cNvPr>
          <p:cNvSpPr txBox="1">
            <a:spLocks/>
          </p:cNvSpPr>
          <p:nvPr>
            <p:custDataLst>
              <p:tags r:id="rId58"/>
            </p:custDataLst>
          </p:nvPr>
        </p:nvSpPr>
        <p:spPr bwMode="gray">
          <a:xfrm>
            <a:off x="11026776" y="2633663"/>
            <a:ext cx="695325" cy="457200"/>
          </a:xfrm>
          <a:prstGeom prst="rect">
            <a:avLst/>
          </a:prstGeom>
          <a:noFill/>
          <a:ln>
            <a:noFill/>
          </a:ln>
          <a:effectLst/>
          <a:extLst>
            <a:ext uri="{909E8E84-426E-40DD-AFC4-6F175D3DCCD1}">
              <a14:hiddenFill xmlns:a14="http://schemas.microsoft.com/office/drawing/2010/main">
                <a:solidFill>
                  <a:schemeClr val="tx2"/>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r>
              <a:rPr lang="en-US" altLang="en-US" sz="1000">
                <a:solidFill>
                  <a:srgbClr val="000000"/>
                </a:solidFill>
                <a:effectLst/>
              </a:rPr>
              <a:t>Residential </a:t>
            </a:r>
          </a:p>
          <a:p>
            <a:pPr marL="0" lvl="0" indent="0" algn="ctr">
              <a:spcBef>
                <a:spcPct val="0"/>
              </a:spcBef>
              <a:spcAft>
                <a:spcPct val="0"/>
              </a:spcAft>
              <a:buNone/>
              <a:defRPr/>
            </a:pPr>
            <a:r>
              <a:rPr lang="en-US" altLang="en-US" sz="1000">
                <a:solidFill>
                  <a:srgbClr val="000000"/>
                </a:solidFill>
                <a:effectLst/>
              </a:rPr>
              <a:t>combustion</a:t>
            </a:r>
            <a:br>
              <a:rPr lang="en-US" altLang="en-US" sz="1000">
                <a:solidFill>
                  <a:srgbClr val="000000"/>
                </a:solidFill>
                <a:effectLst/>
              </a:rPr>
            </a:br>
            <a:fld id="{430CD5F7-02BB-4273-851A-F617A3FA4C33}" type="datetime'''''''''5''''''''''''''''''''''''''''''''3''''''%'''''">
              <a:rPr lang="en-US" altLang="en-US" sz="1000" smtClean="0">
                <a:solidFill>
                  <a:srgbClr val="000000"/>
                </a:solidFill>
                <a:effectLst/>
              </a:rPr>
              <a:pPr marL="0" lvl="0" indent="0" algn="ctr">
                <a:spcBef>
                  <a:spcPct val="0"/>
                </a:spcBef>
                <a:spcAft>
                  <a:spcPct val="0"/>
                </a:spcAft>
                <a:buNone/>
                <a:defRPr/>
              </a:pPr>
              <a:t>53%</a:t>
            </a:fld>
            <a:endParaRPr kumimoji="0" lang="en-US" sz="1000" b="0" i="0" strike="noStrike" kern="1200" cap="none" spc="0" normalizeH="0" baseline="0" noProof="0">
              <a:ln>
                <a:noFill/>
              </a:ln>
              <a:solidFill>
                <a:srgbClr val="000000"/>
              </a:solidFill>
              <a:effectLst/>
              <a:uLnTx/>
              <a:uFillTx/>
            </a:endParaRPr>
          </a:p>
        </p:txBody>
      </p:sp>
      <p:sp>
        <p:nvSpPr>
          <p:cNvPr id="69" name="Text Placeholder 10">
            <a:extLst>
              <a:ext uri="{FF2B5EF4-FFF2-40B4-BE49-F238E27FC236}">
                <a16:creationId xmlns:a16="http://schemas.microsoft.com/office/drawing/2014/main" id="{A18B0385-BB76-B7E4-A81B-18F9A5ED100F}"/>
              </a:ext>
            </a:extLst>
          </p:cNvPr>
          <p:cNvSpPr txBox="1">
            <a:spLocks/>
          </p:cNvSpPr>
          <p:nvPr>
            <p:custDataLst>
              <p:tags r:id="rId59"/>
            </p:custDataLst>
          </p:nvPr>
        </p:nvSpPr>
        <p:spPr bwMode="gray">
          <a:xfrm>
            <a:off x="11020425" y="4202113"/>
            <a:ext cx="709613" cy="609600"/>
          </a:xfrm>
          <a:prstGeom prst="rect">
            <a:avLst/>
          </a:prstGeom>
          <a:noFill/>
          <a:ln>
            <a:noFill/>
          </a:ln>
          <a:effectLst/>
          <a:extLst>
            <a:ext uri="{909E8E84-426E-40DD-AFC4-6F175D3DCCD1}">
              <a14:hiddenFill xmlns:a14="http://schemas.microsoft.com/office/drawing/2010/main">
                <a:solidFill>
                  <a:schemeClr val="tx2"/>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a:ln>
                  <a:noFill/>
                </a:ln>
                <a:solidFill>
                  <a:srgbClr val="000000"/>
                </a:solidFill>
                <a:effectLst/>
                <a:uLnTx/>
                <a:uFillTx/>
                <a:latin typeface="Arial"/>
                <a:ea typeface="+mn-ea"/>
                <a:cs typeface="+mn-cs"/>
              </a:rPr>
              <a:t>HFCs from </a:t>
            </a:r>
          </a:p>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a:ln>
                  <a:noFill/>
                </a:ln>
                <a:solidFill>
                  <a:srgbClr val="000000"/>
                </a:solidFill>
                <a:effectLst/>
                <a:uLnTx/>
                <a:uFillTx/>
                <a:latin typeface="Arial"/>
                <a:ea typeface="+mn-ea"/>
                <a:cs typeface="+mn-cs"/>
              </a:rPr>
              <a:t>refrigeration</a:t>
            </a:r>
          </a:p>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a:ln>
                  <a:noFill/>
                </a:ln>
                <a:solidFill>
                  <a:srgbClr val="000000"/>
                </a:solidFill>
                <a:effectLst/>
                <a:uLnTx/>
                <a:uFillTx/>
                <a:latin typeface="Arial"/>
                <a:ea typeface="+mn-ea"/>
                <a:cs typeface="+mn-cs"/>
              </a:rPr>
              <a:t> and A/C</a:t>
            </a:r>
            <a:r>
              <a:rPr lang="en-US" altLang="en-US" sz="1000">
                <a:solidFill>
                  <a:srgbClr val="000000"/>
                </a:solidFill>
              </a:rPr>
              <a:t/>
            </a:r>
            <a:br>
              <a:rPr lang="en-US" altLang="en-US" sz="1000">
                <a:solidFill>
                  <a:srgbClr val="000000"/>
                </a:solidFill>
              </a:rPr>
            </a:br>
            <a:fld id="{CD270562-FBCE-4792-A747-439F09992806}" type="datetime'''2''''''''''''''''7''''''''%'''''''''''''''''''''''''''''''">
              <a:rPr lang="en-US" altLang="en-US" sz="1000" smtClean="0">
                <a:solidFill>
                  <a:srgbClr val="000000"/>
                </a:solidFill>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27%</a:t>
            </a:fld>
            <a:endParaRPr kumimoji="0" lang="en-US" sz="1000" b="0" i="0" strike="noStrike" kern="1200" cap="none" spc="0" normalizeH="0" baseline="0" noProof="0">
              <a:ln>
                <a:noFill/>
              </a:ln>
              <a:solidFill>
                <a:srgbClr val="000000"/>
              </a:solidFill>
              <a:effectLst/>
              <a:uLnTx/>
              <a:uFillTx/>
            </a:endParaRPr>
          </a:p>
        </p:txBody>
      </p:sp>
      <p:sp>
        <p:nvSpPr>
          <p:cNvPr id="82" name="Text Placeholder 10">
            <a:extLst>
              <a:ext uri="{FF2B5EF4-FFF2-40B4-BE49-F238E27FC236}">
                <a16:creationId xmlns:a16="http://schemas.microsoft.com/office/drawing/2014/main" id="{1D44EEFE-4907-0580-6E37-136B47C2520C}"/>
              </a:ext>
            </a:extLst>
          </p:cNvPr>
          <p:cNvSpPr txBox="1">
            <a:spLocks/>
          </p:cNvSpPr>
          <p:nvPr>
            <p:custDataLst>
              <p:tags r:id="rId60"/>
            </p:custDataLst>
          </p:nvPr>
        </p:nvSpPr>
        <p:spPr bwMode="gray">
          <a:xfrm>
            <a:off x="5273674" y="5759450"/>
            <a:ext cx="407988" cy="152400"/>
          </a:xfrm>
          <a:prstGeom prst="rect">
            <a:avLst/>
          </a:prstGeom>
          <a:noFill/>
          <a:ln>
            <a:noFill/>
          </a:ln>
          <a:effectLst/>
          <a:extLst>
            <a:ext uri="{909E8E84-426E-40DD-AFC4-6F175D3DCCD1}">
              <a14:hiddenFill xmlns:a14="http://schemas.microsoft.com/office/drawing/2010/main">
                <a:solidFill>
                  <a:schemeClr val="tx2"/>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FEEBC388-0962-4B18-8FF9-BE0701882699}" type="datetime'''''''''''''''''''''''''''O''''i''''''''''l'">
              <a:rPr lang="en-US" altLang="en-US" sz="1000" smtClean="0">
                <a:solidFill>
                  <a:srgbClr val="000000"/>
                </a:solidFill>
              </a:rPr>
              <a:pPr marL="0" lvl="0" indent="0" algn="ctr">
                <a:spcBef>
                  <a:spcPct val="0"/>
                </a:spcBef>
                <a:spcAft>
                  <a:spcPct val="0"/>
                </a:spcAft>
                <a:buNone/>
                <a:defRPr/>
              </a:pPr>
              <a:t>Oil</a:t>
            </a:fld>
            <a:r>
              <a:rPr lang="en-US" altLang="en-US" sz="1000">
                <a:solidFill>
                  <a:srgbClr val="000000"/>
                </a:solidFill>
              </a:rPr>
              <a:t> </a:t>
            </a:r>
            <a:fld id="{37278A70-5BA1-46E7-BCBD-AF8E73A6D5C4}" type="datetime'''''''3''''''''''''''''''''''''''''''''''%'''''''">
              <a:rPr lang="en-US" altLang="en-US" sz="1000" smtClean="0">
                <a:solidFill>
                  <a:srgbClr val="000000"/>
                </a:solidFill>
              </a:rPr>
              <a:pPr marL="0" lvl="0" indent="0" algn="ctr">
                <a:spcBef>
                  <a:spcPct val="0"/>
                </a:spcBef>
                <a:spcAft>
                  <a:spcPct val="0"/>
                </a:spcAft>
                <a:buNone/>
                <a:defRPr/>
              </a:pPr>
              <a:t>3%</a:t>
            </a:fld>
            <a:endParaRPr kumimoji="0" lang="en-US" sz="1000" b="0" i="0" strike="noStrike" kern="1200" cap="none" spc="0" normalizeH="0" baseline="0" noProof="0">
              <a:ln>
                <a:noFill/>
              </a:ln>
              <a:solidFill>
                <a:srgbClr val="000000"/>
              </a:solidFill>
              <a:effectLst/>
              <a:uLnTx/>
              <a:uFillTx/>
            </a:endParaRPr>
          </a:p>
        </p:txBody>
      </p:sp>
      <p:sp>
        <p:nvSpPr>
          <p:cNvPr id="96" name="Text Placeholder 10">
            <a:extLst>
              <a:ext uri="{FF2B5EF4-FFF2-40B4-BE49-F238E27FC236}">
                <a16:creationId xmlns:a16="http://schemas.microsoft.com/office/drawing/2014/main" id="{FE281922-C128-13D1-BEAF-8FEB67C06C4A}"/>
              </a:ext>
            </a:extLst>
          </p:cNvPr>
          <p:cNvSpPr txBox="1">
            <a:spLocks/>
          </p:cNvSpPr>
          <p:nvPr>
            <p:custDataLst>
              <p:tags r:id="rId61"/>
            </p:custDataLst>
          </p:nvPr>
        </p:nvSpPr>
        <p:spPr bwMode="gray">
          <a:xfrm>
            <a:off x="7240588" y="1782763"/>
            <a:ext cx="1776413" cy="152400"/>
          </a:xfrm>
          <a:prstGeom prst="rect">
            <a:avLst/>
          </a:prstGeom>
          <a:noFill/>
          <a:ln>
            <a:noFill/>
          </a:ln>
          <a:effectLst/>
          <a:extLst>
            <a:ext uri="{909E8E84-426E-40DD-AFC4-6F175D3DCCD1}">
              <a14:hiddenFill xmlns:a14="http://schemas.microsoft.com/office/drawing/2010/main">
                <a:solidFill>
                  <a:schemeClr val="tx2"/>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B1F0BF4E-4865-4D54-BDF8-D6C367CE3B47}" type="datetime'Agri''''c''u''''''lture fu''''''el'' combu''st''''i''''on'''''">
              <a:rPr lang="en-US" altLang="en-US" sz="1000" smtClean="0">
                <a:solidFill>
                  <a:srgbClr val="000000"/>
                </a:solidFill>
              </a:rPr>
              <a:pPr marL="0" lvl="0" indent="0" algn="ctr">
                <a:spcBef>
                  <a:spcPct val="0"/>
                </a:spcBef>
                <a:spcAft>
                  <a:spcPct val="0"/>
                </a:spcAft>
                <a:buNone/>
                <a:defRPr/>
              </a:pPr>
              <a:t>Agriculture fuel combustion</a:t>
            </a:fld>
            <a:r>
              <a:rPr lang="en-US" altLang="en-US" sz="1000">
                <a:solidFill>
                  <a:srgbClr val="000000"/>
                </a:solidFill>
              </a:rPr>
              <a:t> </a:t>
            </a:r>
            <a:fld id="{FB32989F-4100-4D52-9DC4-561F0A897354}" type="datetime'4''''''%'''''''''''''''''''">
              <a:rPr lang="en-US" altLang="en-US" sz="1000" smtClean="0">
                <a:solidFill>
                  <a:srgbClr val="000000"/>
                </a:solidFill>
              </a:rPr>
              <a:pPr marL="0" lvl="0" indent="0" algn="ctr">
                <a:spcBef>
                  <a:spcPct val="0"/>
                </a:spcBef>
                <a:spcAft>
                  <a:spcPct val="0"/>
                </a:spcAft>
                <a:buNone/>
                <a:defRPr/>
              </a:pPr>
              <a:t>4%</a:t>
            </a:fld>
            <a:endParaRPr kumimoji="0" lang="en-US" sz="1000" b="0" i="0" strike="noStrike" kern="1200" cap="none" spc="0" normalizeH="0" baseline="0" noProof="0">
              <a:ln>
                <a:noFill/>
              </a:ln>
              <a:solidFill>
                <a:srgbClr val="000000"/>
              </a:solidFill>
              <a:effectLst/>
              <a:uLnTx/>
              <a:uFillTx/>
            </a:endParaRPr>
          </a:p>
        </p:txBody>
      </p:sp>
      <p:cxnSp>
        <p:nvCxnSpPr>
          <p:cNvPr id="173" name="Straight Connector 172">
            <a:extLst>
              <a:ext uri="{FF2B5EF4-FFF2-40B4-BE49-F238E27FC236}">
                <a16:creationId xmlns:a16="http://schemas.microsoft.com/office/drawing/2014/main" id="{2763E7D0-2ABE-7E90-11C0-DA4CA4D8082A}"/>
              </a:ext>
            </a:extLst>
          </p:cNvPr>
          <p:cNvCxnSpPr/>
          <p:nvPr>
            <p:custDataLst>
              <p:tags r:id="rId62"/>
            </p:custDataLst>
          </p:nvPr>
        </p:nvCxnSpPr>
        <p:spPr bwMode="auto">
          <a:xfrm flipH="1">
            <a:off x="917575" y="5165725"/>
            <a:ext cx="42863"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4" name="Straight Connector 173">
            <a:extLst>
              <a:ext uri="{FF2B5EF4-FFF2-40B4-BE49-F238E27FC236}">
                <a16:creationId xmlns:a16="http://schemas.microsoft.com/office/drawing/2014/main" id="{03A74DD3-A309-B1F4-D770-6533E3E71D56}"/>
              </a:ext>
            </a:extLst>
          </p:cNvPr>
          <p:cNvCxnSpPr/>
          <p:nvPr>
            <p:custDataLst>
              <p:tags r:id="rId63"/>
            </p:custDataLst>
          </p:nvPr>
        </p:nvCxnSpPr>
        <p:spPr bwMode="auto">
          <a:xfrm>
            <a:off x="882144" y="1881188"/>
            <a:ext cx="0" cy="4124325"/>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5" name="Straight Connector 174">
            <a:extLst>
              <a:ext uri="{FF2B5EF4-FFF2-40B4-BE49-F238E27FC236}">
                <a16:creationId xmlns:a16="http://schemas.microsoft.com/office/drawing/2014/main" id="{F7C5A2A6-7170-03FC-B079-39EDD70055A1}"/>
              </a:ext>
            </a:extLst>
          </p:cNvPr>
          <p:cNvCxnSpPr/>
          <p:nvPr>
            <p:custDataLst>
              <p:tags r:id="rId64"/>
            </p:custDataLst>
          </p:nvPr>
        </p:nvCxnSpPr>
        <p:spPr bwMode="auto">
          <a:xfrm flipH="1">
            <a:off x="917575" y="2695575"/>
            <a:ext cx="42863"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6" name="Straight Connector 175">
            <a:extLst>
              <a:ext uri="{FF2B5EF4-FFF2-40B4-BE49-F238E27FC236}">
                <a16:creationId xmlns:a16="http://schemas.microsoft.com/office/drawing/2014/main" id="{F17BCFBA-9C7F-B615-1D6B-0CE0067026D7}"/>
              </a:ext>
            </a:extLst>
          </p:cNvPr>
          <p:cNvCxnSpPr/>
          <p:nvPr>
            <p:custDataLst>
              <p:tags r:id="rId65"/>
            </p:custDataLst>
          </p:nvPr>
        </p:nvCxnSpPr>
        <p:spPr bwMode="auto">
          <a:xfrm flipH="1">
            <a:off x="917575" y="5988050"/>
            <a:ext cx="42863"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7" name="Straight Connector 176">
            <a:extLst>
              <a:ext uri="{FF2B5EF4-FFF2-40B4-BE49-F238E27FC236}">
                <a16:creationId xmlns:a16="http://schemas.microsoft.com/office/drawing/2014/main" id="{2DD4C8AE-C156-F027-87B6-8C0014A99B8F}"/>
              </a:ext>
            </a:extLst>
          </p:cNvPr>
          <p:cNvCxnSpPr/>
          <p:nvPr>
            <p:custDataLst>
              <p:tags r:id="rId66"/>
            </p:custDataLst>
          </p:nvPr>
        </p:nvCxnSpPr>
        <p:spPr bwMode="auto">
          <a:xfrm flipH="1">
            <a:off x="917575" y="3519488"/>
            <a:ext cx="42863"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8" name="Straight Connector 177">
            <a:extLst>
              <a:ext uri="{FF2B5EF4-FFF2-40B4-BE49-F238E27FC236}">
                <a16:creationId xmlns:a16="http://schemas.microsoft.com/office/drawing/2014/main" id="{BDC5AD52-9283-AB22-6973-7015107549CA}"/>
              </a:ext>
            </a:extLst>
          </p:cNvPr>
          <p:cNvCxnSpPr/>
          <p:nvPr>
            <p:custDataLst>
              <p:tags r:id="rId67"/>
            </p:custDataLst>
          </p:nvPr>
        </p:nvCxnSpPr>
        <p:spPr bwMode="auto">
          <a:xfrm flipH="1">
            <a:off x="917575" y="1873250"/>
            <a:ext cx="42863"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9" name="Straight Connector 178">
            <a:extLst>
              <a:ext uri="{FF2B5EF4-FFF2-40B4-BE49-F238E27FC236}">
                <a16:creationId xmlns:a16="http://schemas.microsoft.com/office/drawing/2014/main" id="{2BD7BC38-AC13-220D-C334-75DE6E3A00E5}"/>
              </a:ext>
            </a:extLst>
          </p:cNvPr>
          <p:cNvCxnSpPr/>
          <p:nvPr>
            <p:custDataLst>
              <p:tags r:id="rId68"/>
            </p:custDataLst>
          </p:nvPr>
        </p:nvCxnSpPr>
        <p:spPr bwMode="auto">
          <a:xfrm flipH="1">
            <a:off x="917575" y="4341813"/>
            <a:ext cx="42863"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80" name="Text Placeholder 10">
            <a:extLst>
              <a:ext uri="{FF2B5EF4-FFF2-40B4-BE49-F238E27FC236}">
                <a16:creationId xmlns:a16="http://schemas.microsoft.com/office/drawing/2014/main" id="{91508327-2199-CCF1-70CA-B9CCD9881D32}"/>
              </a:ext>
            </a:extLst>
          </p:cNvPr>
          <p:cNvSpPr txBox="1">
            <a:spLocks/>
          </p:cNvSpPr>
          <p:nvPr>
            <p:custDataLst>
              <p:tags r:id="rId69"/>
            </p:custDataLst>
          </p:nvPr>
        </p:nvSpPr>
        <p:spPr bwMode="gray">
          <a:xfrm>
            <a:off x="579438" y="4265613"/>
            <a:ext cx="2524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136D650F-631C-4631-82C4-D9AAB522C695}" type="datetime'4''''''''''''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40%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181" name="Text Placeholder 10">
            <a:extLst>
              <a:ext uri="{FF2B5EF4-FFF2-40B4-BE49-F238E27FC236}">
                <a16:creationId xmlns:a16="http://schemas.microsoft.com/office/drawing/2014/main" id="{C5A4BB0F-801B-477D-4500-F48D87FEA92A}"/>
              </a:ext>
            </a:extLst>
          </p:cNvPr>
          <p:cNvSpPr txBox="1">
            <a:spLocks/>
          </p:cNvSpPr>
          <p:nvPr>
            <p:custDataLst>
              <p:tags r:id="rId70"/>
            </p:custDataLst>
          </p:nvPr>
        </p:nvSpPr>
        <p:spPr bwMode="gray">
          <a:xfrm>
            <a:off x="579438" y="5089525"/>
            <a:ext cx="2524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C65D8F5-E2B1-4B8D-B5C5-B21640233E34}" type="datetime'''''''''''''2''''''''''''''''''''''''''''''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183" name="Text Placeholder 10">
            <a:extLst>
              <a:ext uri="{FF2B5EF4-FFF2-40B4-BE49-F238E27FC236}">
                <a16:creationId xmlns:a16="http://schemas.microsoft.com/office/drawing/2014/main" id="{AA20229D-0521-60F0-2534-9E3133BA301B}"/>
              </a:ext>
            </a:extLst>
          </p:cNvPr>
          <p:cNvSpPr txBox="1">
            <a:spLocks/>
          </p:cNvSpPr>
          <p:nvPr>
            <p:custDataLst>
              <p:tags r:id="rId71"/>
            </p:custDataLst>
          </p:nvPr>
        </p:nvSpPr>
        <p:spPr bwMode="gray">
          <a:xfrm>
            <a:off x="579438" y="2619375"/>
            <a:ext cx="2524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7CD4CD07-9E3C-463E-AB99-77CDA2AE4C8D}" type="datetime'''''''''''''8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80%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184" name="Text Placeholder 10">
            <a:extLst>
              <a:ext uri="{FF2B5EF4-FFF2-40B4-BE49-F238E27FC236}">
                <a16:creationId xmlns:a16="http://schemas.microsoft.com/office/drawing/2014/main" id="{AF616A30-7168-A999-B6A7-BBDEC8A67F47}"/>
              </a:ext>
            </a:extLst>
          </p:cNvPr>
          <p:cNvSpPr>
            <a:spLocks noGrp="1"/>
          </p:cNvSpPr>
          <p:nvPr>
            <p:custDataLst>
              <p:tags r:id="rId72"/>
            </p:custDataLst>
          </p:nvPr>
        </p:nvSpPr>
        <p:spPr bwMode="gray">
          <a:xfrm>
            <a:off x="649288" y="5911850"/>
            <a:ext cx="18256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7D9ACE5C-7DF0-49AF-96B3-17DF3600572D}" type="datetime'''''''''''''''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185" name="Text Placeholder 10">
            <a:extLst>
              <a:ext uri="{FF2B5EF4-FFF2-40B4-BE49-F238E27FC236}">
                <a16:creationId xmlns:a16="http://schemas.microsoft.com/office/drawing/2014/main" id="{EACC904D-DE68-7273-C059-0CDCD8FB222D}"/>
              </a:ext>
            </a:extLst>
          </p:cNvPr>
          <p:cNvSpPr txBox="1">
            <a:spLocks/>
          </p:cNvSpPr>
          <p:nvPr>
            <p:custDataLst>
              <p:tags r:id="rId73"/>
            </p:custDataLst>
          </p:nvPr>
        </p:nvSpPr>
        <p:spPr bwMode="gray">
          <a:xfrm>
            <a:off x="509588" y="1797050"/>
            <a:ext cx="3222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2B0EAAAE-E156-4160-9A0D-90C5BEF68C15}" type="datetime'1''''0''''''''''''''''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100%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186" name="Text Placeholder 10">
            <a:extLst>
              <a:ext uri="{FF2B5EF4-FFF2-40B4-BE49-F238E27FC236}">
                <a16:creationId xmlns:a16="http://schemas.microsoft.com/office/drawing/2014/main" id="{7ECE3504-F6CD-C2DA-01EB-6F25FE1769FD}"/>
              </a:ext>
            </a:extLst>
          </p:cNvPr>
          <p:cNvSpPr txBox="1">
            <a:spLocks/>
          </p:cNvSpPr>
          <p:nvPr>
            <p:custDataLst>
              <p:tags r:id="rId74"/>
            </p:custDataLst>
          </p:nvPr>
        </p:nvSpPr>
        <p:spPr bwMode="gray">
          <a:xfrm>
            <a:off x="579438" y="3443288"/>
            <a:ext cx="2524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7884008-AFF1-4DF2-BAEF-09F587AC0860}" type="datetime'''''''''''''''''6''''''''''''''''''''''''''''''''''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60%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cxnSp>
        <p:nvCxnSpPr>
          <p:cNvPr id="191" name="Straight Connector 190">
            <a:extLst>
              <a:ext uri="{FF2B5EF4-FFF2-40B4-BE49-F238E27FC236}">
                <a16:creationId xmlns:a16="http://schemas.microsoft.com/office/drawing/2014/main" id="{37C25891-ACE9-3F1F-B496-8330E788B070}"/>
              </a:ext>
            </a:extLst>
          </p:cNvPr>
          <p:cNvCxnSpPr/>
          <p:nvPr>
            <p:custDataLst>
              <p:tags r:id="rId75"/>
            </p:custDataLst>
          </p:nvPr>
        </p:nvCxnSpPr>
        <p:spPr bwMode="auto">
          <a:xfrm>
            <a:off x="831851" y="1776413"/>
            <a:ext cx="10887075"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536" name="Text Placeholder 10">
            <a:extLst>
              <a:ext uri="{FF2B5EF4-FFF2-40B4-BE49-F238E27FC236}">
                <a16:creationId xmlns:a16="http://schemas.microsoft.com/office/drawing/2014/main" id="{604B5712-AE74-8904-D796-56315CEAF380}"/>
              </a:ext>
            </a:extLst>
          </p:cNvPr>
          <p:cNvSpPr txBox="1">
            <a:spLocks/>
          </p:cNvSpPr>
          <p:nvPr>
            <p:custDataLst>
              <p:tags r:id="rId76"/>
            </p:custDataLst>
          </p:nvPr>
        </p:nvSpPr>
        <p:spPr bwMode="gray">
          <a:xfrm>
            <a:off x="2060045" y="5644357"/>
            <a:ext cx="7159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a:ln>
                  <a:noFill/>
                </a:ln>
                <a:effectLst/>
                <a:uLnTx/>
                <a:uFillTx/>
                <a:latin typeface="Arial"/>
                <a:ea typeface="+mn-ea"/>
                <a:cs typeface="+mn-cs"/>
              </a:rPr>
              <a:t>Refining </a:t>
            </a:r>
            <a:fld id="{9787CADD-60C0-4C6E-9BD2-281BF0E385EC}" type="datetime'''''4''''''''%'''''''''''''">
              <a:rPr kumimoji="0" lang="en-US" altLang="en-US" sz="1000" b="0" i="0" u="none" strike="noStrike" kern="1200" cap="none" spc="0" normalizeH="0" baseline="0" noProof="0" smtClean="0">
                <a:ln>
                  <a:noFill/>
                </a:ln>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4%</a:t>
            </a:fld>
            <a:endParaRPr kumimoji="0" lang="en-US" sz="1000" b="0" i="0" u="none" strike="noStrike" kern="1200" cap="none" spc="0" normalizeH="0" baseline="0" noProof="0">
              <a:ln>
                <a:noFill/>
              </a:ln>
              <a:effectLst/>
              <a:uLnTx/>
              <a:uFillTx/>
              <a:latin typeface="Arial"/>
              <a:ea typeface="+mn-ea"/>
              <a:cs typeface="+mn-cs"/>
            </a:endParaRPr>
          </a:p>
        </p:txBody>
      </p:sp>
      <p:sp>
        <p:nvSpPr>
          <p:cNvPr id="1537" name="Text Placeholder 10">
            <a:extLst>
              <a:ext uri="{FF2B5EF4-FFF2-40B4-BE49-F238E27FC236}">
                <a16:creationId xmlns:a16="http://schemas.microsoft.com/office/drawing/2014/main" id="{0740C5A6-F847-C66C-C199-4B3AB9781281}"/>
              </a:ext>
            </a:extLst>
          </p:cNvPr>
          <p:cNvSpPr txBox="1">
            <a:spLocks/>
          </p:cNvSpPr>
          <p:nvPr>
            <p:custDataLst>
              <p:tags r:id="rId77"/>
            </p:custDataLst>
          </p:nvPr>
        </p:nvSpPr>
        <p:spPr bwMode="gray">
          <a:xfrm>
            <a:off x="2628393" y="5785362"/>
            <a:ext cx="1328738" cy="152400"/>
          </a:xfrm>
          <a:prstGeom prst="rect">
            <a:avLst/>
          </a:prstGeom>
          <a:solidFill>
            <a:schemeClr val="tx2"/>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a:ln>
                  <a:noFill/>
                </a:ln>
                <a:effectLst/>
                <a:uLnTx/>
                <a:uFillTx/>
                <a:latin typeface="Arial"/>
                <a:ea typeface="+mn-ea"/>
                <a:cs typeface="+mn-cs"/>
              </a:rPr>
              <a:t>Non-ferrous metals 2%</a:t>
            </a:r>
            <a:endParaRPr kumimoji="0" lang="en-US" sz="1000" b="0" i="0" u="none" strike="noStrike" kern="1200" cap="none" spc="0" normalizeH="0" baseline="0" noProof="0">
              <a:ln>
                <a:noFill/>
              </a:ln>
              <a:effectLst/>
              <a:uLnTx/>
              <a:uFillTx/>
              <a:latin typeface="Arial"/>
              <a:ea typeface="+mn-ea"/>
              <a:cs typeface="+mn-cs"/>
            </a:endParaRPr>
          </a:p>
        </p:txBody>
      </p:sp>
      <p:sp>
        <p:nvSpPr>
          <p:cNvPr id="1538" name="Text Placeholder 10">
            <a:extLst>
              <a:ext uri="{FF2B5EF4-FFF2-40B4-BE49-F238E27FC236}">
                <a16:creationId xmlns:a16="http://schemas.microsoft.com/office/drawing/2014/main" id="{773D60B6-DB78-2582-0CC9-A793DE67C58F}"/>
              </a:ext>
            </a:extLst>
          </p:cNvPr>
          <p:cNvSpPr txBox="1">
            <a:spLocks/>
          </p:cNvSpPr>
          <p:nvPr>
            <p:custDataLst>
              <p:tags r:id="rId78"/>
            </p:custDataLst>
          </p:nvPr>
        </p:nvSpPr>
        <p:spPr bwMode="gray">
          <a:xfrm>
            <a:off x="2469646" y="5513784"/>
            <a:ext cx="1482723" cy="152400"/>
          </a:xfrm>
          <a:prstGeom prst="rect">
            <a:avLst/>
          </a:prstGeom>
          <a:solidFill>
            <a:schemeClr val="tx2"/>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a:ln>
                  <a:noFill/>
                </a:ln>
                <a:effectLst/>
                <a:uLnTx/>
                <a:uFillTx/>
                <a:latin typeface="Arial"/>
                <a:ea typeface="+mn-ea"/>
                <a:cs typeface="+mn-cs"/>
              </a:rPr>
              <a:t>Non-metallic minerals </a:t>
            </a:r>
            <a:fld id="{BEB22F1D-2309-4353-8D26-1B69D9D308DA}" type="datetime'''''2''''''''''''''''%'''''''''''''''''''''''''''''''''''">
              <a:rPr kumimoji="0" lang="en-US" altLang="en-US" sz="1000" b="0" i="0" u="none" strike="noStrike" kern="1200" cap="none" spc="0" normalizeH="0" baseline="0" noProof="0" smtClean="0">
                <a:ln>
                  <a:noFill/>
                </a:ln>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a:t>
            </a:fld>
            <a:endParaRPr kumimoji="0" lang="en-US" sz="1000" b="0" i="0" u="none" strike="noStrike" kern="1200" cap="none" spc="0" normalizeH="0" baseline="0" noProof="0">
              <a:ln>
                <a:noFill/>
              </a:ln>
              <a:effectLst/>
              <a:uLnTx/>
              <a:uFillTx/>
              <a:latin typeface="Arial"/>
              <a:ea typeface="+mn-ea"/>
              <a:cs typeface="+mn-cs"/>
            </a:endParaRPr>
          </a:p>
        </p:txBody>
      </p:sp>
      <p:cxnSp>
        <p:nvCxnSpPr>
          <p:cNvPr id="97" name="Straight Connector 96">
            <a:extLst>
              <a:ext uri="{FF2B5EF4-FFF2-40B4-BE49-F238E27FC236}">
                <a16:creationId xmlns:a16="http://schemas.microsoft.com/office/drawing/2014/main" id="{E9051E90-AD07-6C25-4CFB-4D231995404A}"/>
              </a:ext>
            </a:extLst>
          </p:cNvPr>
          <p:cNvCxnSpPr/>
          <p:nvPr>
            <p:custDataLst>
              <p:tags r:id="rId79"/>
            </p:custDataLst>
          </p:nvPr>
        </p:nvCxnSpPr>
        <p:spPr bwMode="auto">
          <a:xfrm>
            <a:off x="11761093" y="1839913"/>
            <a:ext cx="0" cy="411480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40" name="Rectangle 39">
            <a:extLst>
              <a:ext uri="{FF2B5EF4-FFF2-40B4-BE49-F238E27FC236}">
                <a16:creationId xmlns:a16="http://schemas.microsoft.com/office/drawing/2014/main" id="{FAA44681-0C97-D4EB-7460-02F56F240FF3}"/>
              </a:ext>
            </a:extLst>
          </p:cNvPr>
          <p:cNvSpPr/>
          <p:nvPr/>
        </p:nvSpPr>
        <p:spPr bwMode="gray">
          <a:xfrm>
            <a:off x="10301606" y="1178475"/>
            <a:ext cx="472438" cy="213810"/>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1" name="Rectangle 40">
            <a:extLst>
              <a:ext uri="{FF2B5EF4-FFF2-40B4-BE49-F238E27FC236}">
                <a16:creationId xmlns:a16="http://schemas.microsoft.com/office/drawing/2014/main" id="{6BBE65B5-F55B-EE68-1933-6F3163121086}"/>
              </a:ext>
            </a:extLst>
          </p:cNvPr>
          <p:cNvSpPr/>
          <p:nvPr/>
        </p:nvSpPr>
        <p:spPr bwMode="gray">
          <a:xfrm>
            <a:off x="10796809" y="1096187"/>
            <a:ext cx="1160463" cy="19162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r>
              <a:rPr lang="en-US" sz="1000">
                <a:solidFill>
                  <a:schemeClr val="tx1"/>
                </a:solidFill>
              </a:rPr>
              <a:t>Abatement potential by 2050</a:t>
            </a:r>
          </a:p>
        </p:txBody>
      </p:sp>
      <p:sp>
        <p:nvSpPr>
          <p:cNvPr id="43" name="btfpNotesBox111697">
            <a:extLst>
              <a:ext uri="{FF2B5EF4-FFF2-40B4-BE49-F238E27FC236}">
                <a16:creationId xmlns:a16="http://schemas.microsoft.com/office/drawing/2014/main" id="{904F9645-AC57-B5BD-9FF5-281D5CD55422}"/>
              </a:ext>
            </a:extLst>
          </p:cNvPr>
          <p:cNvSpPr txBox="1"/>
          <p:nvPr>
            <p:custDataLst>
              <p:tags r:id="rId80"/>
            </p:custDataLst>
          </p:nvPr>
        </p:nvSpPr>
        <p:spPr bwMode="gray">
          <a:xfrm>
            <a:off x="330200" y="6423429"/>
            <a:ext cx="11531600" cy="369332"/>
          </a:xfrm>
          <a:prstGeom prst="rect">
            <a:avLst/>
          </a:prstGeom>
          <a:noFill/>
        </p:spPr>
        <p:txBody>
          <a:bodyPr vert="horz" wrap="square" lIns="0" tIns="0" rIns="0" bIns="0" rtlCol="0" anchor="b">
            <a:spAutoFit/>
          </a:bodyPr>
          <a:lstStyle/>
          <a:p>
            <a:r>
              <a:rPr lang="en-US" sz="800" baseline="30000" dirty="0">
                <a:solidFill>
                  <a:srgbClr val="000000"/>
                </a:solidFill>
              </a:rPr>
              <a:t>1</a:t>
            </a:r>
            <a:r>
              <a:rPr lang="en-US" sz="800" dirty="0">
                <a:solidFill>
                  <a:srgbClr val="000000"/>
                </a:solidFill>
              </a:rPr>
              <a:t>Shifting to vegetal and plant-based proteins, sustainable pasture-based livestock production, and emissions reduction technologies for industrial livestock production.  </a:t>
            </a:r>
            <a:endParaRPr lang="en-US" sz="800" baseline="30000" dirty="0">
              <a:solidFill>
                <a:srgbClr val="000000"/>
              </a:solidFill>
            </a:endParaRPr>
          </a:p>
          <a:p>
            <a:r>
              <a:rPr lang="en-US" sz="800" dirty="0">
                <a:solidFill>
                  <a:srgbClr val="000000"/>
                </a:solidFill>
              </a:rPr>
              <a:t>Sources: Rhodium Group, </a:t>
            </a:r>
            <a:r>
              <a:rPr lang="en-US" sz="800" dirty="0" err="1">
                <a:solidFill>
                  <a:srgbClr val="000000"/>
                </a:solidFill>
                <a:hlinkClick r:id="rId85"/>
              </a:rPr>
              <a:t>ClimateDeck</a:t>
            </a:r>
            <a:r>
              <a:rPr lang="en-US" sz="800" dirty="0">
                <a:solidFill>
                  <a:srgbClr val="000000"/>
                </a:solidFill>
              </a:rPr>
              <a:t> (2023); FAO, </a:t>
            </a:r>
            <a:r>
              <a:rPr lang="en-US" sz="800" dirty="0">
                <a:solidFill>
                  <a:srgbClr val="000000"/>
                </a:solidFill>
                <a:hlinkClick r:id="rId86"/>
              </a:rPr>
              <a:t>Climate change and food security report</a:t>
            </a:r>
            <a:r>
              <a:rPr lang="en-US" sz="800" dirty="0">
                <a:solidFill>
                  <a:srgbClr val="000000"/>
                </a:solidFill>
              </a:rPr>
              <a:t> (2013)</a:t>
            </a:r>
            <a:r>
              <a:rPr lang="en-US" sz="800" dirty="0"/>
              <a:t/>
            </a:r>
            <a:br>
              <a:rPr lang="en-US" sz="800" dirty="0"/>
            </a:br>
            <a:r>
              <a:rPr lang="en-US" sz="800" dirty="0">
                <a:solidFill>
                  <a:srgbClr val="000000"/>
                </a:solidFill>
              </a:rPr>
              <a:t>Credit: </a:t>
            </a:r>
            <a:r>
              <a:rPr lang="en-US" sz="800" dirty="0">
                <a:latin typeface="Arial"/>
                <a:cs typeface="Arial"/>
              </a:rPr>
              <a:t>Friedrich </a:t>
            </a:r>
            <a:r>
              <a:rPr lang="en-US" sz="800" dirty="0" err="1">
                <a:latin typeface="Arial"/>
                <a:cs typeface="Arial"/>
              </a:rPr>
              <a:t>Sayn</a:t>
            </a:r>
            <a:r>
              <a:rPr lang="en-US" sz="800" dirty="0">
                <a:latin typeface="Arial"/>
                <a:cs typeface="Arial"/>
              </a:rPr>
              <a:t>-Wittgenstein, Ari </a:t>
            </a:r>
            <a:r>
              <a:rPr lang="en-US" sz="800" dirty="0" err="1">
                <a:latin typeface="Arial"/>
                <a:cs typeface="Arial"/>
              </a:rPr>
              <a:t>Farchi</a:t>
            </a:r>
            <a:r>
              <a:rPr lang="en-US" sz="800" dirty="0">
                <a:latin typeface="Arial"/>
                <a:cs typeface="Arial"/>
              </a:rPr>
              <a:t>, </a:t>
            </a:r>
            <a:r>
              <a:rPr lang="en-US" sz="800" dirty="0" err="1">
                <a:latin typeface="Arial"/>
                <a:cs typeface="Arial"/>
              </a:rPr>
              <a:t>Asya</a:t>
            </a:r>
            <a:r>
              <a:rPr lang="en-US" sz="800" dirty="0">
                <a:latin typeface="Arial"/>
                <a:cs typeface="Arial"/>
              </a:rPr>
              <a:t> </a:t>
            </a:r>
            <a:r>
              <a:rPr lang="en-US" sz="800" dirty="0" err="1">
                <a:latin typeface="Arial"/>
                <a:cs typeface="Arial"/>
              </a:rPr>
              <a:t>Ikizler</a:t>
            </a:r>
            <a:r>
              <a:rPr lang="en-US" sz="800" dirty="0">
                <a:latin typeface="Arial"/>
                <a:cs typeface="Arial"/>
              </a:rPr>
              <a:t>, M.A. Miller, Nadine </a:t>
            </a:r>
            <a:r>
              <a:rPr lang="en-US" sz="800" dirty="0" err="1">
                <a:latin typeface="Arial"/>
                <a:cs typeface="Arial"/>
              </a:rPr>
              <a:t>Palmowski</a:t>
            </a:r>
            <a:r>
              <a:rPr lang="en-US" sz="800" dirty="0">
                <a:latin typeface="Arial"/>
                <a:cs typeface="Arial"/>
              </a:rPr>
              <a:t>, </a:t>
            </a:r>
            <a:r>
              <a:rPr lang="en-US" sz="800" dirty="0" err="1">
                <a:latin typeface="Arial"/>
                <a:cs typeface="Arial"/>
              </a:rPr>
              <a:t>Hyae</a:t>
            </a:r>
            <a:r>
              <a:rPr lang="en-US" sz="800" dirty="0">
                <a:latin typeface="Arial"/>
                <a:cs typeface="Arial"/>
              </a:rPr>
              <a:t> </a:t>
            </a:r>
            <a:r>
              <a:rPr lang="en-US" sz="800" dirty="0" err="1">
                <a:latin typeface="Arial"/>
                <a:cs typeface="Arial"/>
              </a:rPr>
              <a:t>Ryung</a:t>
            </a:r>
            <a:r>
              <a:rPr lang="en-US" sz="800" dirty="0">
                <a:latin typeface="Arial"/>
                <a:cs typeface="Arial"/>
              </a:rPr>
              <a:t> Kim, </a:t>
            </a:r>
            <a:r>
              <a:rPr lang="en-US" sz="800" dirty="0"/>
              <a:t>and </a:t>
            </a:r>
            <a:r>
              <a:rPr lang="en-US" sz="800" dirty="0">
                <a:hlinkClick r:id="rId87"/>
              </a:rPr>
              <a:t>Gernot Wagner</a:t>
            </a:r>
            <a:r>
              <a:rPr lang="en-US" sz="800" dirty="0"/>
              <a:t>. </a:t>
            </a:r>
            <a:r>
              <a:rPr lang="en-US" sz="800" dirty="0">
                <a:hlinkClick r:id="rId88"/>
              </a:rPr>
              <a:t>Share with attribution</a:t>
            </a:r>
            <a:r>
              <a:rPr lang="en-US" sz="800" dirty="0"/>
              <a:t>: </a:t>
            </a:r>
            <a:r>
              <a:rPr lang="en-US" sz="800" dirty="0" err="1"/>
              <a:t>Sayn</a:t>
            </a:r>
            <a:r>
              <a:rPr lang="en-US" sz="800" dirty="0"/>
              <a:t>-Wittgenstein </a:t>
            </a:r>
            <a:r>
              <a:rPr lang="en-US" sz="800" i="1" dirty="0"/>
              <a:t>et al., </a:t>
            </a:r>
            <a:r>
              <a:rPr lang="en-US" sz="800" dirty="0"/>
              <a:t>“</a:t>
            </a:r>
            <a:r>
              <a:rPr lang="en-US" sz="800" dirty="0">
                <a:hlinkClick r:id="rId89"/>
              </a:rPr>
              <a:t>Sustainable Proteins</a:t>
            </a:r>
            <a:r>
              <a:rPr lang="en-US" sz="800" dirty="0"/>
              <a:t>” (16 May 2025).</a:t>
            </a:r>
            <a:endParaRPr lang="en-US" sz="800" dirty="0">
              <a:solidFill>
                <a:srgbClr val="000000"/>
              </a:solidFill>
            </a:endParaRPr>
          </a:p>
        </p:txBody>
      </p:sp>
      <p:sp>
        <p:nvSpPr>
          <p:cNvPr id="58" name="Rectangle 57">
            <a:extLst>
              <a:ext uri="{FF2B5EF4-FFF2-40B4-BE49-F238E27FC236}">
                <a16:creationId xmlns:a16="http://schemas.microsoft.com/office/drawing/2014/main" id="{6136233B-9E80-946D-BAC1-4B3A124616A5}"/>
              </a:ext>
            </a:extLst>
          </p:cNvPr>
          <p:cNvSpPr/>
          <p:nvPr/>
        </p:nvSpPr>
        <p:spPr bwMode="gray">
          <a:xfrm>
            <a:off x="7001129" y="3475831"/>
            <a:ext cx="2260347" cy="28178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200">
                <a:solidFill>
                  <a:schemeClr val="bg1"/>
                </a:solidFill>
              </a:rPr>
              <a:t>LULUCF 6-8% (</a:t>
            </a:r>
            <a:r>
              <a:rPr lang="en-US" sz="1200" i="1">
                <a:solidFill>
                  <a:schemeClr val="bg1"/>
                </a:solidFill>
              </a:rPr>
              <a:t>abatement)</a:t>
            </a:r>
            <a:endParaRPr lang="en-US" sz="1200">
              <a:solidFill>
                <a:schemeClr val="bg1"/>
              </a:solidFill>
              <a:cs typeface="Arial"/>
            </a:endParaRPr>
          </a:p>
        </p:txBody>
      </p:sp>
    </p:spTree>
    <p:custDataLst>
      <p:tags r:id="rId2"/>
    </p:custDataLst>
    <p:extLst>
      <p:ext uri="{BB962C8B-B14F-4D97-AF65-F5344CB8AC3E}">
        <p14:creationId xmlns:p14="http://schemas.microsoft.com/office/powerpoint/2010/main" val="22876952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BDDD9-6425-C756-0A0E-49257CE64F03}"/>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4340597-F140-9186-CA1E-FE1B2C47A030}"/>
              </a:ext>
            </a:extLst>
          </p:cNvPr>
          <p:cNvGraphicFramePr>
            <a:graphicFrameLocks noChangeAspect="1"/>
          </p:cNvGraphicFramePr>
          <p:nvPr>
            <p:custDataLst>
              <p:tags r:id="rId2"/>
            </p:custDataLst>
            <p:extLst>
              <p:ext uri="{D42A27DB-BD31-4B8C-83A1-F6EECF244321}">
                <p14:modId xmlns:p14="http://schemas.microsoft.com/office/powerpoint/2010/main" val="155774503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62470" name="think-cell Slide" r:id="rId6" imgW="7772400" imgH="10058400" progId="TCLayout.ActiveDocument.1">
                  <p:embed/>
                </p:oleObj>
              </mc:Choice>
              <mc:Fallback>
                <p:oleObj name="think-cell Slide" r:id="rId6" imgW="7772400" imgH="10058400" progId="TCLayout.ActiveDocument.1">
                  <p:embed/>
                  <p:pic>
                    <p:nvPicPr>
                      <p:cNvPr id="3" name="think-cell data - do not delete" hidden="1">
                        <a:extLst>
                          <a:ext uri="{FF2B5EF4-FFF2-40B4-BE49-F238E27FC236}">
                            <a16:creationId xmlns:a16="http://schemas.microsoft.com/office/drawing/2014/main" id="{B4340597-F140-9186-CA1E-FE1B2C47A030}"/>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07A6A15-2787-46F2-CB9B-55835373336D}"/>
              </a:ext>
            </a:extLst>
          </p:cNvPr>
          <p:cNvSpPr>
            <a:spLocks noGrp="1"/>
          </p:cNvSpPr>
          <p:nvPr>
            <p:ph type="title"/>
          </p:nvPr>
        </p:nvSpPr>
        <p:spPr/>
        <p:txBody>
          <a:bodyPr vert="horz">
            <a:noAutofit/>
          </a:bodyPr>
          <a:lstStyle/>
          <a:p>
            <a:r>
              <a:rPr lang="en-US"/>
              <a:t>Conventional CPG companies’ participation in plant-based meat and alternative proteins is concentrated in investment and R&amp;D</a:t>
            </a:r>
          </a:p>
        </p:txBody>
      </p:sp>
      <p:sp>
        <p:nvSpPr>
          <p:cNvPr id="9" name="TextBox 8">
            <a:extLst>
              <a:ext uri="{FF2B5EF4-FFF2-40B4-BE49-F238E27FC236}">
                <a16:creationId xmlns:a16="http://schemas.microsoft.com/office/drawing/2014/main" id="{263EDDC1-3BCF-2B94-0BFE-33CFF93AE9C8}"/>
              </a:ext>
            </a:extLst>
          </p:cNvPr>
          <p:cNvSpPr txBox="1"/>
          <p:nvPr/>
        </p:nvSpPr>
        <p:spPr bwMode="gray">
          <a:xfrm>
            <a:off x="329184" y="6419088"/>
            <a:ext cx="8769712" cy="369332"/>
          </a:xfrm>
          <a:prstGeom prst="rect">
            <a:avLst/>
          </a:prstGeom>
          <a:noFill/>
        </p:spPr>
        <p:txBody>
          <a:bodyPr wrap="square" lIns="0" tIns="0" rIns="0" bIns="0" anchor="t">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Source: Good Food Institute, </a:t>
            </a:r>
            <a:r>
              <a:rPr lang="en-US" sz="800">
                <a:solidFill>
                  <a:srgbClr val="000000"/>
                </a:solidFill>
                <a:latin typeface="Arial"/>
                <a:hlinkClick r:id="rId8"/>
              </a:rPr>
              <a:t>2023 State of the Industry Report: Plant-Based</a:t>
            </a:r>
            <a:r>
              <a:rPr lang="en-US" sz="800">
                <a:solidFill>
                  <a:srgbClr val="000000"/>
                </a:solidFill>
                <a:latin typeface="Arial"/>
              </a:rPr>
              <a:t> (2023).</a:t>
            </a:r>
            <a:endParaRPr kumimoji="0" lang="en-US" sz="800" b="0" i="0" u="none" strike="noStrike" kern="1200" cap="none" spc="0" normalizeH="0" baseline="0" noProof="0">
              <a:ln>
                <a:noFill/>
              </a:ln>
              <a:solidFill>
                <a:srgbClr val="000000"/>
              </a:solidFill>
              <a:effectLst/>
              <a:uLnTx/>
              <a:uFillTx/>
              <a:latin typeface="Arial"/>
              <a:ea typeface="+mn-ea"/>
              <a:cs typeface="+mn-cs"/>
            </a:endParaRPr>
          </a:p>
          <a:p>
            <a:r>
              <a:rPr lang="en-US" sz="800">
                <a:solidFill>
                  <a:srgbClr val="000000"/>
                </a:solidFill>
              </a:rPr>
              <a:t>Credit: </a:t>
            </a:r>
            <a:r>
              <a:rPr lang="en-US" sz="800">
                <a:solidFill>
                  <a:srgbClr val="000000"/>
                </a:solidFill>
                <a:cs typeface="Arial"/>
              </a:rPr>
              <a:t>M.A. Miller, Friedrich </a:t>
            </a:r>
            <a:r>
              <a:rPr lang="en-US" sz="800" err="1">
                <a:solidFill>
                  <a:srgbClr val="000000"/>
                </a:solidFill>
                <a:cs typeface="Arial"/>
              </a:rPr>
              <a:t>Sayn</a:t>
            </a:r>
            <a:r>
              <a:rPr lang="en-US" sz="800">
                <a:solidFill>
                  <a:srgbClr val="000000"/>
                </a:solidFill>
                <a:cs typeface="Arial"/>
              </a:rPr>
              <a:t>-Wittgenstein, </a:t>
            </a:r>
            <a:r>
              <a:rPr lang="en-US" sz="800" err="1">
                <a:solidFill>
                  <a:srgbClr val="000000"/>
                </a:solidFill>
                <a:cs typeface="Arial"/>
              </a:rPr>
              <a:t>Hyae</a:t>
            </a:r>
            <a:r>
              <a:rPr lang="en-US" sz="800">
                <a:solidFill>
                  <a:srgbClr val="000000"/>
                </a:solidFill>
                <a:cs typeface="Arial"/>
              </a:rPr>
              <a:t> </a:t>
            </a:r>
            <a:r>
              <a:rPr lang="en-US" sz="800" err="1">
                <a:solidFill>
                  <a:srgbClr val="000000"/>
                </a:solidFill>
                <a:cs typeface="Arial"/>
              </a:rPr>
              <a:t>Ryung</a:t>
            </a:r>
            <a:r>
              <a:rPr lang="en-US" sz="800">
                <a:solidFill>
                  <a:srgbClr val="000000"/>
                </a:solidFill>
                <a:cs typeface="Arial"/>
              </a:rPr>
              <a:t> Kim, </a:t>
            </a:r>
            <a:r>
              <a:rPr lang="en-US" sz="800"/>
              <a:t>and </a:t>
            </a:r>
            <a:r>
              <a:rPr lang="en-US" sz="800">
                <a:hlinkClick r:id="rId9"/>
              </a:rPr>
              <a:t>Gernot Wagner</a:t>
            </a:r>
            <a:r>
              <a:rPr lang="en-US" sz="800"/>
              <a:t>. </a:t>
            </a:r>
            <a:r>
              <a:rPr lang="en-US" sz="800">
                <a:hlinkClick r:id="rId10"/>
              </a:rPr>
              <a:t>Share with attribution</a:t>
            </a:r>
            <a:r>
              <a:rPr lang="en-US" sz="800"/>
              <a:t>: </a:t>
            </a:r>
            <a:r>
              <a:rPr lang="en-US" sz="800" err="1"/>
              <a:t>Sayn</a:t>
            </a:r>
            <a:r>
              <a:rPr lang="en-US" sz="800"/>
              <a:t>-Wittgenstein </a:t>
            </a:r>
            <a:r>
              <a:rPr lang="en-US" sz="800" i="1"/>
              <a:t>et al., </a:t>
            </a:r>
            <a:r>
              <a:rPr lang="en-US" sz="800"/>
              <a:t>“</a:t>
            </a:r>
            <a:r>
              <a:rPr lang="en-US" sz="800">
                <a:hlinkClick r:id="rId11"/>
              </a:rPr>
              <a:t>Sustainable Proteins</a:t>
            </a:r>
            <a:r>
              <a:rPr lang="en-US" sz="800"/>
              <a:t>” (16 May 2025).</a:t>
            </a:r>
            <a:endParaRPr lang="en-US" sz="800">
              <a:solidFill>
                <a:srgbClr val="000000"/>
              </a:solidFill>
            </a:endParaRPr>
          </a:p>
        </p:txBody>
      </p:sp>
      <p:sp>
        <p:nvSpPr>
          <p:cNvPr id="11" name="Chevron 10">
            <a:extLst>
              <a:ext uri="{FF2B5EF4-FFF2-40B4-BE49-F238E27FC236}">
                <a16:creationId xmlns:a16="http://schemas.microsoft.com/office/drawing/2014/main" id="{4BF1C77D-541B-9D8F-3ABE-A0B0CA39B994}"/>
              </a:ext>
            </a:extLst>
          </p:cNvPr>
          <p:cNvSpPr/>
          <p:nvPr/>
        </p:nvSpPr>
        <p:spPr bwMode="gray">
          <a:xfrm>
            <a:off x="3800260" y="25336"/>
            <a:ext cx="2016458" cy="359675"/>
          </a:xfrm>
          <a:prstGeom prst="chevron">
            <a:avLst>
              <a:gd name="adj" fmla="val 23887"/>
            </a:avLst>
          </a:prstGeom>
          <a:solidFill>
            <a:srgbClr val="1A8193">
              <a:alpha val="8117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0" bIns="36000" numCol="1" spcCol="0" rtlCol="0" fromWordArt="0" anchor="t" anchorCtr="0" forceAA="0" compatLnSpc="1">
            <a:prstTxWarp prst="textNoShape">
              <a:avLst/>
            </a:prstTxWarp>
            <a:noAutofit/>
          </a:bodyPr>
          <a:lstStyle/>
          <a:p>
            <a:pPr marL="0" indent="0">
              <a:buNone/>
            </a:pPr>
            <a:r>
              <a:rPr lang="en-US" sz="1600" dirty="0"/>
              <a:t>Corporate Finance</a:t>
            </a:r>
            <a:endParaRPr lang="en-US" sz="1600" dirty="0">
              <a:solidFill>
                <a:schemeClr val="bg1"/>
              </a:solidFill>
            </a:endParaRPr>
          </a:p>
        </p:txBody>
      </p:sp>
      <p:graphicFrame>
        <p:nvGraphicFramePr>
          <p:cNvPr id="7" name="Table 6">
            <a:extLst>
              <a:ext uri="{FF2B5EF4-FFF2-40B4-BE49-F238E27FC236}">
                <a16:creationId xmlns:a16="http://schemas.microsoft.com/office/drawing/2014/main" id="{DC33281E-9AAC-9A0B-F425-4BD409115816}"/>
              </a:ext>
            </a:extLst>
          </p:cNvPr>
          <p:cNvGraphicFramePr>
            <a:graphicFrameLocks noGrp="1"/>
          </p:cNvGraphicFramePr>
          <p:nvPr>
            <p:extLst>
              <p:ext uri="{D42A27DB-BD31-4B8C-83A1-F6EECF244321}">
                <p14:modId xmlns:p14="http://schemas.microsoft.com/office/powerpoint/2010/main" val="1315147625"/>
              </p:ext>
            </p:extLst>
          </p:nvPr>
        </p:nvGraphicFramePr>
        <p:xfrm>
          <a:off x="329184" y="1781966"/>
          <a:ext cx="8608025" cy="3774169"/>
        </p:xfrm>
        <a:graphic>
          <a:graphicData uri="http://schemas.openxmlformats.org/drawingml/2006/table">
            <a:tbl>
              <a:tblPr firstRow="1" bandRow="1">
                <a:tableStyleId>{2D5ABB26-0587-4C30-8999-92F81FD0307C}</a:tableStyleId>
              </a:tblPr>
              <a:tblGrid>
                <a:gridCol w="1112082">
                  <a:extLst>
                    <a:ext uri="{9D8B030D-6E8A-4147-A177-3AD203B41FA5}">
                      <a16:colId xmlns:a16="http://schemas.microsoft.com/office/drawing/2014/main" val="2048993330"/>
                    </a:ext>
                  </a:extLst>
                </a:gridCol>
                <a:gridCol w="576611">
                  <a:extLst>
                    <a:ext uri="{9D8B030D-6E8A-4147-A177-3AD203B41FA5}">
                      <a16:colId xmlns:a16="http://schemas.microsoft.com/office/drawing/2014/main" val="2334486246"/>
                    </a:ext>
                  </a:extLst>
                </a:gridCol>
                <a:gridCol w="576611">
                  <a:extLst>
                    <a:ext uri="{9D8B030D-6E8A-4147-A177-3AD203B41FA5}">
                      <a16:colId xmlns:a16="http://schemas.microsoft.com/office/drawing/2014/main" val="1237574508"/>
                    </a:ext>
                  </a:extLst>
                </a:gridCol>
                <a:gridCol w="576611">
                  <a:extLst>
                    <a:ext uri="{9D8B030D-6E8A-4147-A177-3AD203B41FA5}">
                      <a16:colId xmlns:a16="http://schemas.microsoft.com/office/drawing/2014/main" val="1858497408"/>
                    </a:ext>
                  </a:extLst>
                </a:gridCol>
                <a:gridCol w="576611">
                  <a:extLst>
                    <a:ext uri="{9D8B030D-6E8A-4147-A177-3AD203B41FA5}">
                      <a16:colId xmlns:a16="http://schemas.microsoft.com/office/drawing/2014/main" val="2016050893"/>
                    </a:ext>
                  </a:extLst>
                </a:gridCol>
                <a:gridCol w="576611">
                  <a:extLst>
                    <a:ext uri="{9D8B030D-6E8A-4147-A177-3AD203B41FA5}">
                      <a16:colId xmlns:a16="http://schemas.microsoft.com/office/drawing/2014/main" val="3855491737"/>
                    </a:ext>
                  </a:extLst>
                </a:gridCol>
                <a:gridCol w="576611">
                  <a:extLst>
                    <a:ext uri="{9D8B030D-6E8A-4147-A177-3AD203B41FA5}">
                      <a16:colId xmlns:a16="http://schemas.microsoft.com/office/drawing/2014/main" val="2973513413"/>
                    </a:ext>
                  </a:extLst>
                </a:gridCol>
                <a:gridCol w="576611">
                  <a:extLst>
                    <a:ext uri="{9D8B030D-6E8A-4147-A177-3AD203B41FA5}">
                      <a16:colId xmlns:a16="http://schemas.microsoft.com/office/drawing/2014/main" val="3223609988"/>
                    </a:ext>
                  </a:extLst>
                </a:gridCol>
                <a:gridCol w="576611">
                  <a:extLst>
                    <a:ext uri="{9D8B030D-6E8A-4147-A177-3AD203B41FA5}">
                      <a16:colId xmlns:a16="http://schemas.microsoft.com/office/drawing/2014/main" val="1223461308"/>
                    </a:ext>
                  </a:extLst>
                </a:gridCol>
                <a:gridCol w="576611">
                  <a:extLst>
                    <a:ext uri="{9D8B030D-6E8A-4147-A177-3AD203B41FA5}">
                      <a16:colId xmlns:a16="http://schemas.microsoft.com/office/drawing/2014/main" val="3932552694"/>
                    </a:ext>
                  </a:extLst>
                </a:gridCol>
                <a:gridCol w="576611">
                  <a:extLst>
                    <a:ext uri="{9D8B030D-6E8A-4147-A177-3AD203B41FA5}">
                      <a16:colId xmlns:a16="http://schemas.microsoft.com/office/drawing/2014/main" val="4101329089"/>
                    </a:ext>
                  </a:extLst>
                </a:gridCol>
                <a:gridCol w="576611">
                  <a:extLst>
                    <a:ext uri="{9D8B030D-6E8A-4147-A177-3AD203B41FA5}">
                      <a16:colId xmlns:a16="http://schemas.microsoft.com/office/drawing/2014/main" val="1824980340"/>
                    </a:ext>
                  </a:extLst>
                </a:gridCol>
                <a:gridCol w="576611">
                  <a:extLst>
                    <a:ext uri="{9D8B030D-6E8A-4147-A177-3AD203B41FA5}">
                      <a16:colId xmlns:a16="http://schemas.microsoft.com/office/drawing/2014/main" val="3329353416"/>
                    </a:ext>
                  </a:extLst>
                </a:gridCol>
                <a:gridCol w="576611">
                  <a:extLst>
                    <a:ext uri="{9D8B030D-6E8A-4147-A177-3AD203B41FA5}">
                      <a16:colId xmlns:a16="http://schemas.microsoft.com/office/drawing/2014/main" val="2801925753"/>
                    </a:ext>
                  </a:extLst>
                </a:gridCol>
              </a:tblGrid>
              <a:tr h="294380">
                <a:tc gridSpan="14">
                  <a:txBody>
                    <a:bodyPr/>
                    <a:lstStyle/>
                    <a:p>
                      <a:pPr marL="0" indent="0" algn="l" fontAlgn="ctr">
                        <a:buNone/>
                      </a:pPr>
                      <a:endParaRPr lang="en-US" sz="1400" b="1" i="0" u="none" strike="noStrike">
                        <a:solidFill>
                          <a:schemeClr val="tx1"/>
                        </a:solidFill>
                        <a:effectLst/>
                        <a:latin typeface="Arial" panose="020B0604020202020204" pitchFamily="34" charset="0"/>
                        <a:cs typeface="Arial" panose="020B0604020202020204" pitchFamily="34" charset="0"/>
                      </a:endParaRPr>
                    </a:p>
                  </a:txBody>
                  <a:tcPr marL="9525" marR="9525" marT="9525" marB="0">
                    <a:lnR w="6350" cap="flat" cmpd="sng" algn="ctr">
                      <a:solidFill>
                        <a:schemeClr val="bg1"/>
                      </a:solidFill>
                      <a:prstDash val="solid"/>
                      <a:round/>
                      <a:headEnd type="none" w="med" len="med"/>
                      <a:tailEnd type="none" w="med" len="med"/>
                    </a:lnR>
                  </a:tcPr>
                </a:tc>
                <a:tc hMerge="1">
                  <a:txBody>
                    <a:bodyPr/>
                    <a:lstStyle/>
                    <a:p>
                      <a:pPr marL="0" indent="0" algn="ctr" fontAlgn="ctr">
                        <a:buNone/>
                      </a:pPr>
                      <a:endParaRPr lang="en-US" sz="8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lnR w="6350" cap="flat" cmpd="sng" algn="ctr">
                      <a:solidFill>
                        <a:schemeClr val="bg1"/>
                      </a:solidFill>
                      <a:prstDash val="solid"/>
                      <a:round/>
                      <a:headEnd type="none" w="med" len="med"/>
                      <a:tailEnd type="none" w="med" len="med"/>
                    </a:lnR>
                    <a:solidFill>
                      <a:srgbClr val="89939C"/>
                    </a:solidFill>
                  </a:tcPr>
                </a:tc>
                <a:tc hMerge="1">
                  <a:txBody>
                    <a:bodyPr/>
                    <a:lstStyle/>
                    <a:p>
                      <a:pPr marL="0" indent="0" algn="ctr" fontAlgn="ctr">
                        <a:buNone/>
                      </a:pPr>
                      <a:endParaRPr lang="en-US" sz="8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rgbClr val="89939C"/>
                    </a:solidFill>
                  </a:tcPr>
                </a:tc>
                <a:tc hMerge="1">
                  <a:txBody>
                    <a:bodyPr/>
                    <a:lstStyle/>
                    <a:p>
                      <a:pPr marL="0" indent="0" algn="ctr" fontAlgn="ctr">
                        <a:buNone/>
                      </a:pPr>
                      <a:endParaRPr lang="en-US" sz="8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rgbClr val="89939C"/>
                    </a:solidFill>
                  </a:tcPr>
                </a:tc>
                <a:tc hMerge="1">
                  <a:txBody>
                    <a:bodyPr/>
                    <a:lstStyle/>
                    <a:p>
                      <a:pPr marL="0" indent="0" algn="ctr" fontAlgn="ctr">
                        <a:buNone/>
                      </a:pPr>
                      <a:endParaRPr lang="en-US" sz="8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rgbClr val="89939C"/>
                    </a:solidFill>
                  </a:tcPr>
                </a:tc>
                <a:tc hMerge="1">
                  <a:txBody>
                    <a:bodyPr/>
                    <a:lstStyle/>
                    <a:p>
                      <a:pPr marL="0" indent="0" algn="ctr" fontAlgn="ctr">
                        <a:buNone/>
                      </a:pPr>
                      <a:endParaRPr lang="en-US" sz="8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rgbClr val="89939C"/>
                    </a:solidFill>
                  </a:tcPr>
                </a:tc>
                <a:tc hMerge="1">
                  <a:txBody>
                    <a:bodyPr/>
                    <a:lstStyle/>
                    <a:p>
                      <a:pPr marL="0" indent="0" algn="ctr" fontAlgn="ctr">
                        <a:buNone/>
                      </a:pPr>
                      <a:endParaRPr lang="en-US" sz="8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rgbClr val="89939C"/>
                    </a:solidFill>
                  </a:tcPr>
                </a:tc>
                <a:tc hMerge="1">
                  <a:txBody>
                    <a:bodyPr/>
                    <a:lstStyle/>
                    <a:p>
                      <a:pPr marL="0" indent="0" algn="ctr" fontAlgn="ctr">
                        <a:buNone/>
                      </a:pPr>
                      <a:endParaRPr lang="en-US" sz="8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rgbClr val="89939C"/>
                    </a:solidFill>
                  </a:tcPr>
                </a:tc>
                <a:tc hMerge="1">
                  <a:txBody>
                    <a:bodyPr/>
                    <a:lstStyle/>
                    <a:p>
                      <a:pPr marL="0" indent="0" algn="ctr" fontAlgn="ctr">
                        <a:buNone/>
                      </a:pPr>
                      <a:endParaRPr lang="en-US" sz="8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rgbClr val="89939C"/>
                    </a:solidFill>
                  </a:tcPr>
                </a:tc>
                <a:tc hMerge="1">
                  <a:txBody>
                    <a:bodyPr/>
                    <a:lstStyle/>
                    <a:p>
                      <a:pPr marL="0" indent="0" algn="ctr" fontAlgn="ctr">
                        <a:buNone/>
                      </a:pPr>
                      <a:endParaRPr lang="en-US" sz="8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rgbClr val="89939C"/>
                    </a:solidFill>
                  </a:tcPr>
                </a:tc>
                <a:tc hMerge="1">
                  <a:txBody>
                    <a:bodyPr/>
                    <a:lstStyle/>
                    <a:p>
                      <a:pPr marL="0" indent="0" algn="ctr" fontAlgn="ctr">
                        <a:buNone/>
                      </a:pPr>
                      <a:endParaRPr lang="en-US" sz="8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rgbClr val="89939C"/>
                    </a:solidFill>
                  </a:tcPr>
                </a:tc>
                <a:tc hMerge="1">
                  <a:txBody>
                    <a:bodyPr/>
                    <a:lstStyle/>
                    <a:p>
                      <a:pPr marL="0" indent="0" algn="ctr" fontAlgn="ctr">
                        <a:buNone/>
                      </a:pPr>
                      <a:endParaRPr lang="en-US" sz="8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rgbClr val="89939C"/>
                    </a:solidFill>
                  </a:tcPr>
                </a:tc>
                <a:tc hMerge="1">
                  <a:txBody>
                    <a:bodyPr/>
                    <a:lstStyle/>
                    <a:p>
                      <a:pPr marL="0" indent="0" algn="ctr" fontAlgn="ctr">
                        <a:buNone/>
                      </a:pPr>
                      <a:endParaRPr lang="en-US" sz="8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rgbClr val="89939C"/>
                    </a:solidFill>
                  </a:tcPr>
                </a:tc>
                <a:tc hMerge="1">
                  <a:txBody>
                    <a:bodyPr/>
                    <a:lstStyle/>
                    <a:p>
                      <a:pPr marL="0" indent="0" algn="ctr" fontAlgn="ctr">
                        <a:buNone/>
                      </a:pPr>
                      <a:endParaRPr lang="en-US" sz="8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rgbClr val="89939C"/>
                    </a:solidFill>
                  </a:tcPr>
                </a:tc>
                <a:extLst>
                  <a:ext uri="{0D108BD9-81ED-4DB2-BD59-A6C34878D82A}">
                    <a16:rowId xmlns:a16="http://schemas.microsoft.com/office/drawing/2014/main" val="206600907"/>
                  </a:ext>
                </a:extLst>
              </a:tr>
              <a:tr h="674751">
                <a:tc gridSpan="14">
                  <a:txBody>
                    <a:bodyPr/>
                    <a:lstStyle/>
                    <a:p>
                      <a:pPr marL="0" indent="0" algn="l" fontAlgn="ctr">
                        <a:buNone/>
                      </a:pPr>
                      <a:endParaRPr lang="en-US" sz="1400" b="1" i="0" u="none" strike="noStrike">
                        <a:solidFill>
                          <a:schemeClr val="tx1"/>
                        </a:solidFill>
                        <a:effectLst/>
                        <a:latin typeface="Arial" panose="020B0604020202020204" pitchFamily="34" charset="0"/>
                        <a:cs typeface="Arial" panose="020B0604020202020204" pitchFamily="34" charset="0"/>
                      </a:endParaRPr>
                    </a:p>
                  </a:txBody>
                  <a:tcPr marL="9525" marR="9525" marT="9525" marB="0">
                    <a:lnR w="6350" cap="flat" cmpd="sng" algn="ctr">
                      <a:solidFill>
                        <a:schemeClr val="bg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10623243"/>
                  </a:ext>
                </a:extLst>
              </a:tr>
              <a:tr h="287226">
                <a:tc>
                  <a:txBody>
                    <a:bodyPr/>
                    <a:lstStyle/>
                    <a:p>
                      <a:pPr marL="0" indent="0" algn="ctr" fontAlgn="ctr">
                        <a:buNone/>
                      </a:pPr>
                      <a:endParaRPr lang="en-US" sz="10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lnB w="12700" cap="flat" cmpd="sng" algn="ctr">
                      <a:solidFill>
                        <a:srgbClr val="89939C"/>
                      </a:solidFill>
                      <a:prstDash val="solid"/>
                      <a:round/>
                      <a:headEnd type="none" w="med" len="med"/>
                      <a:tailEnd type="none" w="med" len="med"/>
                    </a:lnB>
                  </a:tcPr>
                </a:tc>
                <a:tc gridSpan="7">
                  <a:txBody>
                    <a:bodyPr/>
                    <a:lstStyle/>
                    <a:p>
                      <a:pPr marL="0" marR="0" lvl="0" indent="0" algn="ctr" defTabSz="711200" rtl="0" eaLnBrk="1" fontAlgn="ctr" latinLnBrk="0" hangingPunct="1">
                        <a:lnSpc>
                          <a:spcPct val="100000"/>
                        </a:lnSpc>
                        <a:spcBef>
                          <a:spcPts val="1200"/>
                        </a:spcBef>
                        <a:spcAft>
                          <a:spcPts val="0"/>
                        </a:spcAft>
                        <a:buClrTx/>
                        <a:buSzTx/>
                        <a:buFontTx/>
                        <a:buNone/>
                        <a:tabLst/>
                        <a:defRPr/>
                      </a:pPr>
                      <a:r>
                        <a:rPr lang="en-US" sz="1050" b="1" i="0" u="none" strike="noStrike">
                          <a:solidFill>
                            <a:schemeClr val="bg1"/>
                          </a:solidFill>
                          <a:effectLst/>
                          <a:latin typeface="Arial" panose="020B0604020202020204" pitchFamily="34" charset="0"/>
                          <a:cs typeface="Arial" panose="020B0604020202020204" pitchFamily="34" charset="0"/>
                        </a:rPr>
                        <a:t>CPG companies</a:t>
                      </a:r>
                    </a:p>
                  </a:txBody>
                  <a:tcPr marL="9525" marR="9525" marT="9525" marB="0" anchor="ctr">
                    <a:lnR w="28575" cap="flat" cmpd="sng" algn="ctr">
                      <a:solidFill>
                        <a:schemeClr val="bg1"/>
                      </a:solidFill>
                      <a:prstDash val="solid"/>
                      <a:round/>
                      <a:headEnd type="none" w="med" len="med"/>
                      <a:tailEnd type="none" w="med" len="med"/>
                    </a:lnR>
                    <a:lnB w="12700" cap="flat" cmpd="sng" algn="ctr">
                      <a:solidFill>
                        <a:srgbClr val="89939C"/>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711200" rtl="0" eaLnBrk="1" fontAlgn="ctr" latinLnBrk="0" hangingPunct="1">
                        <a:lnSpc>
                          <a:spcPct val="100000"/>
                        </a:lnSpc>
                        <a:spcBef>
                          <a:spcPts val="1200"/>
                        </a:spcBef>
                        <a:spcAft>
                          <a:spcPts val="0"/>
                        </a:spcAft>
                        <a:buClrTx/>
                        <a:buSzTx/>
                        <a:buFontTx/>
                        <a:buNone/>
                        <a:tabLst/>
                        <a:defRPr/>
                      </a:pPr>
                      <a:r>
                        <a:rPr lang="en-US" sz="1050" b="1" i="0" u="none" strike="noStrike">
                          <a:solidFill>
                            <a:schemeClr val="bg1"/>
                          </a:solidFill>
                          <a:effectLst/>
                          <a:latin typeface="Arial" panose="020B0604020202020204" pitchFamily="34" charset="0"/>
                          <a:cs typeface="Arial" panose="020B0604020202020204" pitchFamily="34" charset="0"/>
                        </a:rPr>
                        <a:t>Meat companies</a:t>
                      </a:r>
                    </a:p>
                  </a:txBody>
                  <a:tcPr marL="9525" marR="9525" marT="9525" marB="0" anchor="ctr">
                    <a:lnL w="28575"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12700" cap="flat" cmpd="sng" algn="ctr">
                      <a:solidFill>
                        <a:srgbClr val="89939C"/>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3644516"/>
                  </a:ext>
                </a:extLst>
              </a:tr>
              <a:tr h="629453">
                <a:tc>
                  <a:txBody>
                    <a:bodyPr/>
                    <a:lstStyle/>
                    <a:p>
                      <a:pPr marL="0" indent="0" algn="ctr" fontAlgn="ctr">
                        <a:buNone/>
                      </a:pPr>
                      <a:r>
                        <a:rPr lang="en-US" sz="1050" b="1" u="none" strike="noStrike">
                          <a:solidFill>
                            <a:srgbClr val="000000"/>
                          </a:solidFill>
                          <a:effectLst/>
                        </a:rPr>
                        <a:t>Investment</a:t>
                      </a:r>
                      <a:endParaRPr lang="en-US" sz="105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T w="12700" cap="flat" cmpd="sng" algn="ctr">
                      <a:solidFill>
                        <a:srgbClr val="89939C"/>
                      </a:solidFill>
                      <a:prstDash val="solid"/>
                      <a:round/>
                      <a:headEnd type="none" w="med" len="med"/>
                      <a:tailEnd type="none" w="med" len="med"/>
                    </a:lnT>
                    <a:lnB w="12700" cap="flat" cmpd="sng" algn="ctr">
                      <a:solidFill>
                        <a:srgbClr val="88929B"/>
                      </a:solidFill>
                      <a:prstDash val="dot"/>
                      <a:round/>
                      <a:headEnd type="none" w="med" len="med"/>
                      <a:tailEnd type="none" w="med" len="med"/>
                    </a:lnB>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6350" cap="flat" cmpd="sng" algn="ctr">
                      <a:solidFill>
                        <a:schemeClr val="bg1"/>
                      </a:solidFill>
                      <a:prstDash val="solid"/>
                      <a:round/>
                      <a:headEnd type="none" w="med" len="med"/>
                      <a:tailEnd type="none" w="med" len="med"/>
                    </a:lnR>
                    <a:lnT w="12700" cap="flat" cmpd="sng" algn="ctr">
                      <a:solidFill>
                        <a:srgbClr val="89939C"/>
                      </a:solidFill>
                      <a:prstDash val="solid"/>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defTabSz="711200" rtl="0" eaLnBrk="1" fontAlgn="ctr" latinLnBrk="0" hangingPunct="1">
                        <a:spcBef>
                          <a:spcPts val="1200"/>
                        </a:spcBef>
                        <a:buNone/>
                      </a:pPr>
                      <a:endParaRPr lang="en-US" sz="800" b="0" i="0" u="none" strike="noStrike" kern="120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9939C"/>
                      </a:solidFill>
                      <a:prstDash val="solid"/>
                      <a:round/>
                      <a:headEnd type="none" w="med" len="med"/>
                      <a:tailEnd type="none" w="med" len="med"/>
                    </a:lnT>
                    <a:lnB w="12700" cap="flat" cmpd="sng" algn="ctr">
                      <a:solidFill>
                        <a:srgbClr val="88929B"/>
                      </a:solidFill>
                      <a:prstDash val="dot"/>
                      <a:round/>
                      <a:headEnd type="none" w="med" len="med"/>
                      <a:tailEnd type="none" w="med" len="med"/>
                    </a:lnB>
                    <a:solidFill>
                      <a:srgbClr val="F2F4F8"/>
                    </a:solidFill>
                  </a:tcPr>
                </a:tc>
                <a:tc>
                  <a:txBody>
                    <a:bodyPr/>
                    <a:lstStyle/>
                    <a:p>
                      <a:pPr marL="0" indent="0" algn="ctr" defTabSz="711200" rtl="0" eaLnBrk="1" fontAlgn="ctr" latinLnBrk="0" hangingPunct="1">
                        <a:spcBef>
                          <a:spcPts val="1200"/>
                        </a:spcBef>
                        <a:buNone/>
                      </a:pPr>
                      <a:endParaRPr lang="en-US" sz="800" b="0" i="0" u="none" strike="noStrike" kern="120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9939C"/>
                      </a:solidFill>
                      <a:prstDash val="solid"/>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9939C"/>
                      </a:solidFill>
                      <a:prstDash val="solid"/>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9939C"/>
                      </a:solidFill>
                      <a:prstDash val="solid"/>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9939C"/>
                      </a:solidFill>
                      <a:prstDash val="solid"/>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9939C"/>
                      </a:solidFill>
                      <a:prstDash val="solid"/>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9939C"/>
                      </a:solidFill>
                      <a:prstDash val="solid"/>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9939C"/>
                      </a:solidFill>
                      <a:prstDash val="solid"/>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9939C"/>
                      </a:solidFill>
                      <a:prstDash val="solid"/>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9939C"/>
                      </a:solidFill>
                      <a:prstDash val="solid"/>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9939C"/>
                      </a:solidFill>
                      <a:prstDash val="solid"/>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9939C"/>
                      </a:solidFill>
                      <a:prstDash val="solid"/>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extLst>
                  <a:ext uri="{0D108BD9-81ED-4DB2-BD59-A6C34878D82A}">
                    <a16:rowId xmlns:a16="http://schemas.microsoft.com/office/drawing/2014/main" val="2023966871"/>
                  </a:ext>
                </a:extLst>
              </a:tr>
              <a:tr h="629453">
                <a:tc>
                  <a:txBody>
                    <a:bodyPr/>
                    <a:lstStyle/>
                    <a:p>
                      <a:pPr marL="0" indent="0" algn="ctr" fontAlgn="ctr">
                        <a:buNone/>
                      </a:pPr>
                      <a:r>
                        <a:rPr lang="en-US" sz="1050" b="1" u="none" strike="noStrike">
                          <a:solidFill>
                            <a:srgbClr val="000000"/>
                          </a:solidFill>
                          <a:effectLst/>
                        </a:rPr>
                        <a:t>Acquisition</a:t>
                      </a:r>
                      <a:endParaRPr lang="en-US" sz="105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defTabSz="711200" rtl="0" eaLnBrk="1" fontAlgn="ctr" latinLnBrk="0" hangingPunct="1">
                        <a:spcBef>
                          <a:spcPts val="1200"/>
                        </a:spcBef>
                        <a:buNone/>
                      </a:pPr>
                      <a:endParaRPr lang="en-US" sz="800" b="0" i="0" u="none" strike="noStrike" kern="120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2F4F8"/>
                    </a:solidFill>
                  </a:tcPr>
                </a:tc>
                <a:tc>
                  <a:txBody>
                    <a:bodyPr/>
                    <a:lstStyle/>
                    <a:p>
                      <a:pPr marL="0" indent="0" algn="ctr" defTabSz="711200" rtl="0" eaLnBrk="1" fontAlgn="ctr" latinLnBrk="0" hangingPunct="1">
                        <a:spcBef>
                          <a:spcPts val="1200"/>
                        </a:spcBef>
                        <a:buNone/>
                      </a:pPr>
                      <a:endParaRPr lang="en-US" sz="800" b="0" i="0" u="none" strike="noStrike" kern="120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extLst>
                  <a:ext uri="{0D108BD9-81ED-4DB2-BD59-A6C34878D82A}">
                    <a16:rowId xmlns:a16="http://schemas.microsoft.com/office/drawing/2014/main" val="727504965"/>
                  </a:ext>
                </a:extLst>
              </a:tr>
              <a:tr h="629453">
                <a:tc>
                  <a:txBody>
                    <a:bodyPr/>
                    <a:lstStyle/>
                    <a:p>
                      <a:pPr marL="0" indent="0" algn="ctr" fontAlgn="ctr">
                        <a:buNone/>
                      </a:pPr>
                      <a:r>
                        <a:rPr lang="en-US" sz="1050" b="1" u="none" strike="noStrike">
                          <a:solidFill>
                            <a:srgbClr val="000000"/>
                          </a:solidFill>
                          <a:effectLst/>
                        </a:rPr>
                        <a:t>Partnership</a:t>
                      </a:r>
                      <a:endParaRPr lang="en-US" sz="105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defTabSz="711200" rtl="0" eaLnBrk="1" fontAlgn="ctr" latinLnBrk="0" hangingPunct="1">
                        <a:spcBef>
                          <a:spcPts val="1200"/>
                        </a:spcBef>
                        <a:buNone/>
                      </a:pPr>
                      <a:endParaRPr lang="en-US" sz="800" b="0" i="0" u="none" strike="noStrike" kern="120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2F4F8"/>
                    </a:solidFill>
                  </a:tcPr>
                </a:tc>
                <a:tc>
                  <a:txBody>
                    <a:bodyPr/>
                    <a:lstStyle/>
                    <a:p>
                      <a:pPr marL="0" indent="0" algn="ctr" defTabSz="711200" rtl="0" eaLnBrk="1" fontAlgn="ctr" latinLnBrk="0" hangingPunct="1">
                        <a:spcBef>
                          <a:spcPts val="1200"/>
                        </a:spcBef>
                        <a:buNone/>
                      </a:pPr>
                      <a:endParaRPr lang="en-US" sz="800" b="0" i="0" u="none" strike="noStrike" kern="120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solidFill>
                        <a:srgbClr val="88929B"/>
                      </a:solidFill>
                      <a:prstDash val="dot"/>
                      <a:round/>
                      <a:headEnd type="none" w="med" len="med"/>
                      <a:tailEnd type="none" w="med" len="med"/>
                    </a:lnB>
                    <a:solidFill>
                      <a:srgbClr val="F1F4F7"/>
                    </a:solidFill>
                  </a:tcPr>
                </a:tc>
                <a:extLst>
                  <a:ext uri="{0D108BD9-81ED-4DB2-BD59-A6C34878D82A}">
                    <a16:rowId xmlns:a16="http://schemas.microsoft.com/office/drawing/2014/main" val="1269573419"/>
                  </a:ext>
                </a:extLst>
              </a:tr>
              <a:tr h="629453">
                <a:tc>
                  <a:txBody>
                    <a:bodyPr/>
                    <a:lstStyle/>
                    <a:p>
                      <a:pPr marL="0" indent="0" algn="ctr" fontAlgn="ctr">
                        <a:buNone/>
                      </a:pPr>
                      <a:r>
                        <a:rPr lang="en-US" sz="1050" b="1" u="none" strike="noStrike">
                          <a:solidFill>
                            <a:srgbClr val="000000"/>
                          </a:solidFill>
                          <a:effectLst/>
                        </a:rPr>
                        <a:t>R&amp;D and manufacturing</a:t>
                      </a:r>
                      <a:endParaRPr lang="en-US" sz="105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T w="12700" cap="flat" cmpd="sng" algn="ctr">
                      <a:solidFill>
                        <a:srgbClr val="88929B"/>
                      </a:solidFill>
                      <a:prstDash val="dot"/>
                      <a:round/>
                      <a:headEnd type="none" w="med" len="med"/>
                      <a:tailEnd type="none" w="med" len="med"/>
                    </a:lnT>
                    <a:lnB w="12700" cap="flat" cmpd="sng" algn="ctr">
                      <a:noFill/>
                      <a:prstDash val="dot"/>
                      <a:round/>
                      <a:headEnd type="none" w="med" len="med"/>
                      <a:tailEnd type="none" w="med" len="med"/>
                    </a:lnB>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noFill/>
                      <a:prstDash val="dot"/>
                      <a:round/>
                      <a:headEnd type="none" w="med" len="med"/>
                      <a:tailEnd type="none" w="med" len="med"/>
                    </a:lnB>
                    <a:solidFill>
                      <a:srgbClr val="F1F4F7"/>
                    </a:solidFill>
                  </a:tcPr>
                </a:tc>
                <a:tc>
                  <a:txBody>
                    <a:bodyPr/>
                    <a:lstStyle/>
                    <a:p>
                      <a:pPr marL="0" indent="0" algn="ctr" defTabSz="711200" rtl="0" eaLnBrk="1" fontAlgn="ctr" latinLnBrk="0" hangingPunct="1">
                        <a:spcBef>
                          <a:spcPts val="1200"/>
                        </a:spcBef>
                        <a:buNone/>
                      </a:pPr>
                      <a:endParaRPr lang="en-US" sz="800" b="0" i="0" u="none" strike="noStrike" kern="120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noFill/>
                      <a:prstDash val="dot"/>
                      <a:round/>
                      <a:headEnd type="none" w="med" len="med"/>
                      <a:tailEnd type="none" w="med" len="med"/>
                    </a:lnB>
                    <a:solidFill>
                      <a:srgbClr val="F2F4F8"/>
                    </a:solidFill>
                  </a:tcPr>
                </a:tc>
                <a:tc>
                  <a:txBody>
                    <a:bodyPr/>
                    <a:lstStyle/>
                    <a:p>
                      <a:pPr marL="0" indent="0" algn="ctr" defTabSz="711200" rtl="0" eaLnBrk="1" fontAlgn="ctr" latinLnBrk="0" hangingPunct="1">
                        <a:spcBef>
                          <a:spcPts val="1200"/>
                        </a:spcBef>
                        <a:buNone/>
                      </a:pPr>
                      <a:endParaRPr lang="en-US" sz="800" b="0" i="0" u="none" strike="noStrike" kern="120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no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no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no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no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no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no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no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no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no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noFill/>
                      <a:prstDash val="dot"/>
                      <a:round/>
                      <a:headEnd type="none" w="med" len="med"/>
                      <a:tailEnd type="none" w="med" len="med"/>
                    </a:lnB>
                    <a:solidFill>
                      <a:srgbClr val="F1F4F7"/>
                    </a:solidFill>
                  </a:tcPr>
                </a:tc>
                <a:tc>
                  <a:txBody>
                    <a:bodyPr/>
                    <a:lstStyle/>
                    <a:p>
                      <a:pPr marL="0" indent="0" algn="ctr" fontAlgn="ctr">
                        <a:buNone/>
                      </a:pPr>
                      <a:endParaRPr lang="en-US"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rgbClr val="88929B"/>
                      </a:solidFill>
                      <a:prstDash val="dot"/>
                      <a:round/>
                      <a:headEnd type="none" w="med" len="med"/>
                      <a:tailEnd type="none" w="med" len="med"/>
                    </a:lnT>
                    <a:lnB w="12700" cap="flat" cmpd="sng" algn="ctr">
                      <a:noFill/>
                      <a:prstDash val="dot"/>
                      <a:round/>
                      <a:headEnd type="none" w="med" len="med"/>
                      <a:tailEnd type="none" w="med" len="med"/>
                    </a:lnB>
                    <a:solidFill>
                      <a:srgbClr val="F1F4F7"/>
                    </a:solidFill>
                  </a:tcPr>
                </a:tc>
                <a:extLst>
                  <a:ext uri="{0D108BD9-81ED-4DB2-BD59-A6C34878D82A}">
                    <a16:rowId xmlns:a16="http://schemas.microsoft.com/office/drawing/2014/main" val="1165514531"/>
                  </a:ext>
                </a:extLst>
              </a:tr>
            </a:tbl>
          </a:graphicData>
        </a:graphic>
      </p:graphicFrame>
      <p:grpSp>
        <p:nvGrpSpPr>
          <p:cNvPr id="12" name="btfpColumnHeaderBox223027">
            <a:extLst>
              <a:ext uri="{FF2B5EF4-FFF2-40B4-BE49-F238E27FC236}">
                <a16:creationId xmlns:a16="http://schemas.microsoft.com/office/drawing/2014/main" id="{357019D6-2ECC-A115-2C2B-9E466AB07693}"/>
              </a:ext>
            </a:extLst>
          </p:cNvPr>
          <p:cNvGrpSpPr/>
          <p:nvPr>
            <p:custDataLst>
              <p:tags r:id="rId3"/>
            </p:custDataLst>
          </p:nvPr>
        </p:nvGrpSpPr>
        <p:grpSpPr>
          <a:xfrm>
            <a:off x="330199" y="1458448"/>
            <a:ext cx="8914009" cy="322081"/>
            <a:chOff x="6366272" y="1266916"/>
            <a:chExt cx="2477492" cy="322081"/>
          </a:xfrm>
        </p:grpSpPr>
        <p:sp>
          <p:nvSpPr>
            <p:cNvPr id="14" name="btfpColumnHeaderBoxText223027">
              <a:extLst>
                <a:ext uri="{FF2B5EF4-FFF2-40B4-BE49-F238E27FC236}">
                  <a16:creationId xmlns:a16="http://schemas.microsoft.com/office/drawing/2014/main" id="{E21C7E98-2F50-A23B-8FFC-0D37A04BC012}"/>
                </a:ext>
              </a:extLst>
            </p:cNvPr>
            <p:cNvSpPr txBox="1"/>
            <p:nvPr/>
          </p:nvSpPr>
          <p:spPr bwMode="gray">
            <a:xfrm>
              <a:off x="6366272" y="1266916"/>
              <a:ext cx="2477492" cy="318997"/>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latin typeface="Arial"/>
                  <a:cs typeface="Arial"/>
                </a:rPr>
                <a:t>Conventional companies with involvement in alternative proteins</a:t>
              </a:r>
            </a:p>
          </p:txBody>
        </p:sp>
        <p:cxnSp>
          <p:nvCxnSpPr>
            <p:cNvPr id="16" name="btfpColumnHeaderBoxLine223027">
              <a:extLst>
                <a:ext uri="{FF2B5EF4-FFF2-40B4-BE49-F238E27FC236}">
                  <a16:creationId xmlns:a16="http://schemas.microsoft.com/office/drawing/2014/main" id="{1AC7303E-B987-A1E2-4A34-509D0B92331A}"/>
                </a:ext>
              </a:extLst>
            </p:cNvPr>
            <p:cNvCxnSpPr/>
            <p:nvPr/>
          </p:nvCxnSpPr>
          <p:spPr bwMode="gray">
            <a:xfrm flipV="1">
              <a:off x="6366272" y="1585913"/>
              <a:ext cx="1840554" cy="3084"/>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DEACB1D3-3823-8BE4-DCB1-4C1F03786013}"/>
              </a:ext>
            </a:extLst>
          </p:cNvPr>
          <p:cNvGrpSpPr/>
          <p:nvPr/>
        </p:nvGrpSpPr>
        <p:grpSpPr>
          <a:xfrm>
            <a:off x="4936499" y="1917114"/>
            <a:ext cx="3924366" cy="279250"/>
            <a:chOff x="1858296" y="5607167"/>
            <a:chExt cx="3924366" cy="279250"/>
          </a:xfrm>
        </p:grpSpPr>
        <p:sp>
          <p:nvSpPr>
            <p:cNvPr id="21" name="Oval 20">
              <a:extLst>
                <a:ext uri="{FF2B5EF4-FFF2-40B4-BE49-F238E27FC236}">
                  <a16:creationId xmlns:a16="http://schemas.microsoft.com/office/drawing/2014/main" id="{A16899A8-A97A-D4B0-454D-25181A44842B}"/>
                </a:ext>
              </a:extLst>
            </p:cNvPr>
            <p:cNvSpPr>
              <a:spLocks noChangeAspect="1"/>
            </p:cNvSpPr>
            <p:nvPr/>
          </p:nvSpPr>
          <p:spPr bwMode="gray">
            <a:xfrm>
              <a:off x="1858296" y="5682408"/>
              <a:ext cx="137160" cy="137160"/>
            </a:xfrm>
            <a:prstGeom prst="ellipse">
              <a:avLst/>
            </a:prstGeom>
            <a:solidFill>
              <a:schemeClr val="accent5">
                <a:lumMod val="75000"/>
              </a:schemeClr>
            </a:solidFill>
            <a:ln w="95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22" name="Oval 21">
              <a:extLst>
                <a:ext uri="{FF2B5EF4-FFF2-40B4-BE49-F238E27FC236}">
                  <a16:creationId xmlns:a16="http://schemas.microsoft.com/office/drawing/2014/main" id="{29D5C35F-70D7-60F6-BFB8-3136C625E4B7}"/>
                </a:ext>
              </a:extLst>
            </p:cNvPr>
            <p:cNvSpPr>
              <a:spLocks noChangeAspect="1"/>
            </p:cNvSpPr>
            <p:nvPr/>
          </p:nvSpPr>
          <p:spPr bwMode="gray">
            <a:xfrm>
              <a:off x="3369714" y="5682408"/>
              <a:ext cx="137160" cy="137160"/>
            </a:xfrm>
            <a:prstGeom prst="ellipse">
              <a:avLst/>
            </a:prstGeom>
            <a:solidFill>
              <a:schemeClr val="accent2">
                <a:lumMod val="50000"/>
                <a:lumOff val="50000"/>
              </a:schemeClr>
            </a:solidFill>
            <a:ln w="9525">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23" name="Rectangle 22">
              <a:extLst>
                <a:ext uri="{FF2B5EF4-FFF2-40B4-BE49-F238E27FC236}">
                  <a16:creationId xmlns:a16="http://schemas.microsoft.com/office/drawing/2014/main" id="{D7DA0821-6E69-F1FC-55ED-6B72EE4BC7B0}"/>
                </a:ext>
              </a:extLst>
            </p:cNvPr>
            <p:cNvSpPr/>
            <p:nvPr/>
          </p:nvSpPr>
          <p:spPr bwMode="gray">
            <a:xfrm>
              <a:off x="2055020" y="5607167"/>
              <a:ext cx="1131172" cy="27085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r">
                <a:buNone/>
              </a:pPr>
              <a:r>
                <a:rPr lang="en-US" sz="1200">
                  <a:solidFill>
                    <a:schemeClr val="tx1"/>
                  </a:solidFill>
                </a:rPr>
                <a:t>Cultivated meat</a:t>
              </a:r>
            </a:p>
          </p:txBody>
        </p:sp>
        <p:sp>
          <p:nvSpPr>
            <p:cNvPr id="24" name="Rectangle 23">
              <a:extLst>
                <a:ext uri="{FF2B5EF4-FFF2-40B4-BE49-F238E27FC236}">
                  <a16:creationId xmlns:a16="http://schemas.microsoft.com/office/drawing/2014/main" id="{94C36596-930D-7031-F4C8-6E03A1489B33}"/>
                </a:ext>
              </a:extLst>
            </p:cNvPr>
            <p:cNvSpPr/>
            <p:nvPr/>
          </p:nvSpPr>
          <p:spPr bwMode="gray">
            <a:xfrm>
              <a:off x="3554350" y="5615559"/>
              <a:ext cx="994479" cy="27085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r">
                <a:buNone/>
              </a:pPr>
              <a:r>
                <a:rPr lang="en-US" sz="1200">
                  <a:solidFill>
                    <a:schemeClr val="tx1"/>
                  </a:solidFill>
                </a:rPr>
                <a:t>Fermentation</a:t>
              </a:r>
            </a:p>
          </p:txBody>
        </p:sp>
        <p:sp>
          <p:nvSpPr>
            <p:cNvPr id="25" name="Rectangle 24">
              <a:extLst>
                <a:ext uri="{FF2B5EF4-FFF2-40B4-BE49-F238E27FC236}">
                  <a16:creationId xmlns:a16="http://schemas.microsoft.com/office/drawing/2014/main" id="{296FBFE3-6D78-C2CE-C960-9B08078585E6}"/>
                </a:ext>
              </a:extLst>
            </p:cNvPr>
            <p:cNvSpPr/>
            <p:nvPr/>
          </p:nvSpPr>
          <p:spPr bwMode="gray">
            <a:xfrm>
              <a:off x="4870625" y="5615559"/>
              <a:ext cx="912037" cy="27085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r">
                <a:buNone/>
              </a:pPr>
              <a:r>
                <a:rPr lang="en-US" sz="1200">
                  <a:solidFill>
                    <a:schemeClr val="tx1"/>
                  </a:solidFill>
                </a:rPr>
                <a:t>Plant-based</a:t>
              </a:r>
            </a:p>
          </p:txBody>
        </p:sp>
        <p:sp>
          <p:nvSpPr>
            <p:cNvPr id="26" name="Oval 25">
              <a:extLst>
                <a:ext uri="{FF2B5EF4-FFF2-40B4-BE49-F238E27FC236}">
                  <a16:creationId xmlns:a16="http://schemas.microsoft.com/office/drawing/2014/main" id="{025D30DF-5F34-1270-5AD5-1D0698A13E23}"/>
                </a:ext>
              </a:extLst>
            </p:cNvPr>
            <p:cNvSpPr>
              <a:spLocks noChangeAspect="1"/>
            </p:cNvSpPr>
            <p:nvPr/>
          </p:nvSpPr>
          <p:spPr bwMode="gray">
            <a:xfrm>
              <a:off x="4733465" y="5682408"/>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grpSp>
      <p:sp>
        <p:nvSpPr>
          <p:cNvPr id="29" name="Oval 28">
            <a:extLst>
              <a:ext uri="{FF2B5EF4-FFF2-40B4-BE49-F238E27FC236}">
                <a16:creationId xmlns:a16="http://schemas.microsoft.com/office/drawing/2014/main" id="{32C6298A-AB0F-81B7-E076-3A50C41C7C1A}"/>
              </a:ext>
            </a:extLst>
          </p:cNvPr>
          <p:cNvSpPr>
            <a:spLocks noChangeAspect="1"/>
          </p:cNvSpPr>
          <p:nvPr/>
        </p:nvSpPr>
        <p:spPr bwMode="gray">
          <a:xfrm>
            <a:off x="1667999" y="3282923"/>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31" name="Oval 30">
            <a:extLst>
              <a:ext uri="{FF2B5EF4-FFF2-40B4-BE49-F238E27FC236}">
                <a16:creationId xmlns:a16="http://schemas.microsoft.com/office/drawing/2014/main" id="{D9585CED-1AE3-B4ED-5224-69B08226FA0F}"/>
              </a:ext>
            </a:extLst>
          </p:cNvPr>
          <p:cNvSpPr>
            <a:spLocks noChangeAspect="1"/>
          </p:cNvSpPr>
          <p:nvPr/>
        </p:nvSpPr>
        <p:spPr bwMode="gray">
          <a:xfrm>
            <a:off x="1667999" y="4533452"/>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32" name="Oval 31">
            <a:extLst>
              <a:ext uri="{FF2B5EF4-FFF2-40B4-BE49-F238E27FC236}">
                <a16:creationId xmlns:a16="http://schemas.microsoft.com/office/drawing/2014/main" id="{ED5496C1-9563-CA1F-344A-5118A567B67D}"/>
              </a:ext>
            </a:extLst>
          </p:cNvPr>
          <p:cNvSpPr>
            <a:spLocks noChangeAspect="1"/>
          </p:cNvSpPr>
          <p:nvPr/>
        </p:nvSpPr>
        <p:spPr bwMode="gray">
          <a:xfrm>
            <a:off x="1667999" y="5177295"/>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33" name="Oval 32">
            <a:extLst>
              <a:ext uri="{FF2B5EF4-FFF2-40B4-BE49-F238E27FC236}">
                <a16:creationId xmlns:a16="http://schemas.microsoft.com/office/drawing/2014/main" id="{DBB3940B-E783-06A6-8ABE-E7414DFBCEB1}"/>
              </a:ext>
            </a:extLst>
          </p:cNvPr>
          <p:cNvSpPr>
            <a:spLocks noChangeAspect="1"/>
          </p:cNvSpPr>
          <p:nvPr/>
        </p:nvSpPr>
        <p:spPr bwMode="gray">
          <a:xfrm>
            <a:off x="2215885" y="3925312"/>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34" name="Oval 33">
            <a:extLst>
              <a:ext uri="{FF2B5EF4-FFF2-40B4-BE49-F238E27FC236}">
                <a16:creationId xmlns:a16="http://schemas.microsoft.com/office/drawing/2014/main" id="{64C9F554-96B0-5D27-3D57-70C51E0C81AB}"/>
              </a:ext>
            </a:extLst>
          </p:cNvPr>
          <p:cNvSpPr>
            <a:spLocks noChangeAspect="1"/>
          </p:cNvSpPr>
          <p:nvPr/>
        </p:nvSpPr>
        <p:spPr bwMode="gray">
          <a:xfrm>
            <a:off x="2808085" y="3925312"/>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35" name="Oval 34">
            <a:extLst>
              <a:ext uri="{FF2B5EF4-FFF2-40B4-BE49-F238E27FC236}">
                <a16:creationId xmlns:a16="http://schemas.microsoft.com/office/drawing/2014/main" id="{414D6999-6B83-1661-07AF-380D820FB4DD}"/>
              </a:ext>
            </a:extLst>
          </p:cNvPr>
          <p:cNvSpPr>
            <a:spLocks noChangeAspect="1"/>
          </p:cNvSpPr>
          <p:nvPr/>
        </p:nvSpPr>
        <p:spPr bwMode="gray">
          <a:xfrm>
            <a:off x="2808085" y="4533452"/>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36" name="Oval 35">
            <a:extLst>
              <a:ext uri="{FF2B5EF4-FFF2-40B4-BE49-F238E27FC236}">
                <a16:creationId xmlns:a16="http://schemas.microsoft.com/office/drawing/2014/main" id="{AF45A622-F181-DC69-6948-6C3D46CA90C2}"/>
              </a:ext>
            </a:extLst>
          </p:cNvPr>
          <p:cNvSpPr>
            <a:spLocks noChangeAspect="1"/>
          </p:cNvSpPr>
          <p:nvPr/>
        </p:nvSpPr>
        <p:spPr bwMode="gray">
          <a:xfrm>
            <a:off x="3956849" y="3282923"/>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37" name="Oval 36">
            <a:extLst>
              <a:ext uri="{FF2B5EF4-FFF2-40B4-BE49-F238E27FC236}">
                <a16:creationId xmlns:a16="http://schemas.microsoft.com/office/drawing/2014/main" id="{DE22067D-3864-6222-C0E4-5A7D3C8505F5}"/>
              </a:ext>
            </a:extLst>
          </p:cNvPr>
          <p:cNvSpPr>
            <a:spLocks noChangeAspect="1"/>
          </p:cNvSpPr>
          <p:nvPr/>
        </p:nvSpPr>
        <p:spPr bwMode="gray">
          <a:xfrm>
            <a:off x="4533005" y="3925312"/>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38" name="Oval 37">
            <a:extLst>
              <a:ext uri="{FF2B5EF4-FFF2-40B4-BE49-F238E27FC236}">
                <a16:creationId xmlns:a16="http://schemas.microsoft.com/office/drawing/2014/main" id="{58C0A617-CAE6-FF0E-F546-B709091FE82D}"/>
              </a:ext>
            </a:extLst>
          </p:cNvPr>
          <p:cNvSpPr>
            <a:spLocks noChangeAspect="1"/>
          </p:cNvSpPr>
          <p:nvPr/>
        </p:nvSpPr>
        <p:spPr bwMode="gray">
          <a:xfrm>
            <a:off x="4533005" y="5177295"/>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39" name="Oval 38">
            <a:extLst>
              <a:ext uri="{FF2B5EF4-FFF2-40B4-BE49-F238E27FC236}">
                <a16:creationId xmlns:a16="http://schemas.microsoft.com/office/drawing/2014/main" id="{58449EA9-57F5-C4A5-043E-EC270796956A}"/>
              </a:ext>
            </a:extLst>
          </p:cNvPr>
          <p:cNvSpPr>
            <a:spLocks noChangeAspect="1"/>
          </p:cNvSpPr>
          <p:nvPr/>
        </p:nvSpPr>
        <p:spPr bwMode="gray">
          <a:xfrm>
            <a:off x="5105891" y="5177295"/>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40" name="Oval 39">
            <a:extLst>
              <a:ext uri="{FF2B5EF4-FFF2-40B4-BE49-F238E27FC236}">
                <a16:creationId xmlns:a16="http://schemas.microsoft.com/office/drawing/2014/main" id="{041B14D9-4FC1-5AF4-8F94-E8603A04300F}"/>
              </a:ext>
            </a:extLst>
          </p:cNvPr>
          <p:cNvSpPr>
            <a:spLocks noChangeAspect="1"/>
          </p:cNvSpPr>
          <p:nvPr/>
        </p:nvSpPr>
        <p:spPr bwMode="gray">
          <a:xfrm>
            <a:off x="2808085" y="5177295"/>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41" name="Oval 40">
            <a:extLst>
              <a:ext uri="{FF2B5EF4-FFF2-40B4-BE49-F238E27FC236}">
                <a16:creationId xmlns:a16="http://schemas.microsoft.com/office/drawing/2014/main" id="{BECCC57E-A211-2482-E7A1-F0983F289ACD}"/>
              </a:ext>
            </a:extLst>
          </p:cNvPr>
          <p:cNvSpPr>
            <a:spLocks noChangeAspect="1"/>
          </p:cNvSpPr>
          <p:nvPr/>
        </p:nvSpPr>
        <p:spPr bwMode="gray">
          <a:xfrm>
            <a:off x="6255903" y="5177295"/>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42" name="Oval 41">
            <a:extLst>
              <a:ext uri="{FF2B5EF4-FFF2-40B4-BE49-F238E27FC236}">
                <a16:creationId xmlns:a16="http://schemas.microsoft.com/office/drawing/2014/main" id="{61C808D9-6DAB-6207-C4D4-6EEF4A8EAFD6}"/>
              </a:ext>
            </a:extLst>
          </p:cNvPr>
          <p:cNvSpPr>
            <a:spLocks noChangeAspect="1"/>
          </p:cNvSpPr>
          <p:nvPr/>
        </p:nvSpPr>
        <p:spPr bwMode="gray">
          <a:xfrm>
            <a:off x="5683017" y="5177295"/>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43" name="Oval 42">
            <a:extLst>
              <a:ext uri="{FF2B5EF4-FFF2-40B4-BE49-F238E27FC236}">
                <a16:creationId xmlns:a16="http://schemas.microsoft.com/office/drawing/2014/main" id="{7BCFB7A8-E298-15CD-E9C9-5DBC96A8943A}"/>
              </a:ext>
            </a:extLst>
          </p:cNvPr>
          <p:cNvSpPr>
            <a:spLocks noChangeAspect="1"/>
          </p:cNvSpPr>
          <p:nvPr/>
        </p:nvSpPr>
        <p:spPr bwMode="gray">
          <a:xfrm>
            <a:off x="8578618" y="5177295"/>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44" name="Oval 43">
            <a:extLst>
              <a:ext uri="{FF2B5EF4-FFF2-40B4-BE49-F238E27FC236}">
                <a16:creationId xmlns:a16="http://schemas.microsoft.com/office/drawing/2014/main" id="{F58ACD05-F03E-82D7-C107-BF6C6E3C0E34}"/>
              </a:ext>
            </a:extLst>
          </p:cNvPr>
          <p:cNvSpPr>
            <a:spLocks noChangeAspect="1"/>
          </p:cNvSpPr>
          <p:nvPr/>
        </p:nvSpPr>
        <p:spPr bwMode="gray">
          <a:xfrm>
            <a:off x="8005732" y="5177295"/>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45" name="Oval 44">
            <a:extLst>
              <a:ext uri="{FF2B5EF4-FFF2-40B4-BE49-F238E27FC236}">
                <a16:creationId xmlns:a16="http://schemas.microsoft.com/office/drawing/2014/main" id="{0E74A9C8-8555-A796-DF2C-8CE89AF2939B}"/>
              </a:ext>
            </a:extLst>
          </p:cNvPr>
          <p:cNvSpPr>
            <a:spLocks noChangeAspect="1"/>
          </p:cNvSpPr>
          <p:nvPr/>
        </p:nvSpPr>
        <p:spPr bwMode="gray">
          <a:xfrm>
            <a:off x="7431476" y="5177295"/>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46" name="Oval 45">
            <a:extLst>
              <a:ext uri="{FF2B5EF4-FFF2-40B4-BE49-F238E27FC236}">
                <a16:creationId xmlns:a16="http://schemas.microsoft.com/office/drawing/2014/main" id="{ECD7024B-1E1B-1A8D-F239-E49D0DBD6382}"/>
              </a:ext>
            </a:extLst>
          </p:cNvPr>
          <p:cNvSpPr>
            <a:spLocks noChangeAspect="1"/>
          </p:cNvSpPr>
          <p:nvPr/>
        </p:nvSpPr>
        <p:spPr bwMode="gray">
          <a:xfrm>
            <a:off x="5683017" y="3925312"/>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grpSp>
        <p:nvGrpSpPr>
          <p:cNvPr id="50" name="Group 49">
            <a:extLst>
              <a:ext uri="{FF2B5EF4-FFF2-40B4-BE49-F238E27FC236}">
                <a16:creationId xmlns:a16="http://schemas.microsoft.com/office/drawing/2014/main" id="{C9519439-D63A-FC7A-14D6-0AE5CAB33AB3}"/>
              </a:ext>
            </a:extLst>
          </p:cNvPr>
          <p:cNvGrpSpPr/>
          <p:nvPr/>
        </p:nvGrpSpPr>
        <p:grpSpPr>
          <a:xfrm>
            <a:off x="2140145" y="3286832"/>
            <a:ext cx="289043" cy="137160"/>
            <a:chOff x="10366696" y="2132897"/>
            <a:chExt cx="289043" cy="137160"/>
          </a:xfrm>
        </p:grpSpPr>
        <p:sp>
          <p:nvSpPr>
            <p:cNvPr id="48" name="Oval 47">
              <a:extLst>
                <a:ext uri="{FF2B5EF4-FFF2-40B4-BE49-F238E27FC236}">
                  <a16:creationId xmlns:a16="http://schemas.microsoft.com/office/drawing/2014/main" id="{371FD0FA-9708-6C1F-92C4-01B03B9BFFB5}"/>
                </a:ext>
              </a:extLst>
            </p:cNvPr>
            <p:cNvSpPr>
              <a:spLocks noChangeAspect="1"/>
            </p:cNvSpPr>
            <p:nvPr/>
          </p:nvSpPr>
          <p:spPr bwMode="gray">
            <a:xfrm>
              <a:off x="10366696" y="2132897"/>
              <a:ext cx="137160" cy="137160"/>
            </a:xfrm>
            <a:prstGeom prst="ellipse">
              <a:avLst/>
            </a:prstGeom>
            <a:solidFill>
              <a:schemeClr val="accent5">
                <a:lumMod val="75000"/>
              </a:schemeClr>
            </a:solidFill>
            <a:ln w="95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47" name="Oval 46">
              <a:extLst>
                <a:ext uri="{FF2B5EF4-FFF2-40B4-BE49-F238E27FC236}">
                  <a16:creationId xmlns:a16="http://schemas.microsoft.com/office/drawing/2014/main" id="{C281E902-54D2-73EC-9448-A50217BECC8E}"/>
                </a:ext>
              </a:extLst>
            </p:cNvPr>
            <p:cNvSpPr>
              <a:spLocks noChangeAspect="1"/>
            </p:cNvSpPr>
            <p:nvPr/>
          </p:nvSpPr>
          <p:spPr bwMode="gray">
            <a:xfrm>
              <a:off x="10444607" y="2132897"/>
              <a:ext cx="137160" cy="137160"/>
            </a:xfrm>
            <a:prstGeom prst="ellipse">
              <a:avLst/>
            </a:prstGeom>
            <a:solidFill>
              <a:schemeClr val="accent2">
                <a:lumMod val="50000"/>
                <a:lumOff val="50000"/>
              </a:schemeClr>
            </a:solidFill>
            <a:ln w="9525">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49" name="Oval 48">
              <a:extLst>
                <a:ext uri="{FF2B5EF4-FFF2-40B4-BE49-F238E27FC236}">
                  <a16:creationId xmlns:a16="http://schemas.microsoft.com/office/drawing/2014/main" id="{160F6F49-6CC6-F30C-E8CC-0EA23CE11E79}"/>
                </a:ext>
              </a:extLst>
            </p:cNvPr>
            <p:cNvSpPr>
              <a:spLocks noChangeAspect="1"/>
            </p:cNvSpPr>
            <p:nvPr/>
          </p:nvSpPr>
          <p:spPr bwMode="gray">
            <a:xfrm>
              <a:off x="10518579" y="2132897"/>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grpSp>
      <p:grpSp>
        <p:nvGrpSpPr>
          <p:cNvPr id="51" name="Group 50">
            <a:extLst>
              <a:ext uri="{FF2B5EF4-FFF2-40B4-BE49-F238E27FC236}">
                <a16:creationId xmlns:a16="http://schemas.microsoft.com/office/drawing/2014/main" id="{04F9AE64-F624-CCE8-CAC9-F7CEDD0F2785}"/>
              </a:ext>
            </a:extLst>
          </p:cNvPr>
          <p:cNvGrpSpPr/>
          <p:nvPr/>
        </p:nvGrpSpPr>
        <p:grpSpPr>
          <a:xfrm>
            <a:off x="2162100" y="5177295"/>
            <a:ext cx="289043" cy="137160"/>
            <a:chOff x="10366696" y="2132897"/>
            <a:chExt cx="289043" cy="137160"/>
          </a:xfrm>
        </p:grpSpPr>
        <p:sp>
          <p:nvSpPr>
            <p:cNvPr id="52" name="Oval 51">
              <a:extLst>
                <a:ext uri="{FF2B5EF4-FFF2-40B4-BE49-F238E27FC236}">
                  <a16:creationId xmlns:a16="http://schemas.microsoft.com/office/drawing/2014/main" id="{755F78EA-7DC7-8C91-6CD2-4FE7E423FB8A}"/>
                </a:ext>
              </a:extLst>
            </p:cNvPr>
            <p:cNvSpPr>
              <a:spLocks noChangeAspect="1"/>
            </p:cNvSpPr>
            <p:nvPr/>
          </p:nvSpPr>
          <p:spPr bwMode="gray">
            <a:xfrm>
              <a:off x="10366696" y="2132897"/>
              <a:ext cx="137160" cy="137160"/>
            </a:xfrm>
            <a:prstGeom prst="ellipse">
              <a:avLst/>
            </a:prstGeom>
            <a:solidFill>
              <a:schemeClr val="accent5">
                <a:lumMod val="75000"/>
              </a:schemeClr>
            </a:solidFill>
            <a:ln w="95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53" name="Oval 52">
              <a:extLst>
                <a:ext uri="{FF2B5EF4-FFF2-40B4-BE49-F238E27FC236}">
                  <a16:creationId xmlns:a16="http://schemas.microsoft.com/office/drawing/2014/main" id="{820DA84F-962E-13E1-6449-3C2FD92F704F}"/>
                </a:ext>
              </a:extLst>
            </p:cNvPr>
            <p:cNvSpPr>
              <a:spLocks noChangeAspect="1"/>
            </p:cNvSpPr>
            <p:nvPr/>
          </p:nvSpPr>
          <p:spPr bwMode="gray">
            <a:xfrm>
              <a:off x="10444607" y="2132897"/>
              <a:ext cx="137160" cy="137160"/>
            </a:xfrm>
            <a:prstGeom prst="ellipse">
              <a:avLst/>
            </a:prstGeom>
            <a:solidFill>
              <a:schemeClr val="accent2">
                <a:lumMod val="50000"/>
                <a:lumOff val="50000"/>
              </a:schemeClr>
            </a:solidFill>
            <a:ln w="9525">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54" name="Oval 53">
              <a:extLst>
                <a:ext uri="{FF2B5EF4-FFF2-40B4-BE49-F238E27FC236}">
                  <a16:creationId xmlns:a16="http://schemas.microsoft.com/office/drawing/2014/main" id="{4DA8B9C6-790E-51C9-7583-AF154F1FB0BD}"/>
                </a:ext>
              </a:extLst>
            </p:cNvPr>
            <p:cNvSpPr>
              <a:spLocks noChangeAspect="1"/>
            </p:cNvSpPr>
            <p:nvPr/>
          </p:nvSpPr>
          <p:spPr bwMode="gray">
            <a:xfrm>
              <a:off x="10518579" y="2132897"/>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grpSp>
      <p:grpSp>
        <p:nvGrpSpPr>
          <p:cNvPr id="55" name="Group 54">
            <a:extLst>
              <a:ext uri="{FF2B5EF4-FFF2-40B4-BE49-F238E27FC236}">
                <a16:creationId xmlns:a16="http://schemas.microsoft.com/office/drawing/2014/main" id="{7B1BB941-5D2A-4861-0C26-2C509C9886FB}"/>
              </a:ext>
            </a:extLst>
          </p:cNvPr>
          <p:cNvGrpSpPr/>
          <p:nvPr/>
        </p:nvGrpSpPr>
        <p:grpSpPr>
          <a:xfrm>
            <a:off x="4477138" y="3282923"/>
            <a:ext cx="289043" cy="137160"/>
            <a:chOff x="10366696" y="2132897"/>
            <a:chExt cx="289043" cy="137160"/>
          </a:xfrm>
        </p:grpSpPr>
        <p:sp>
          <p:nvSpPr>
            <p:cNvPr id="56" name="Oval 55">
              <a:extLst>
                <a:ext uri="{FF2B5EF4-FFF2-40B4-BE49-F238E27FC236}">
                  <a16:creationId xmlns:a16="http://schemas.microsoft.com/office/drawing/2014/main" id="{05B3FE35-0D8D-DA56-41C5-9490C713D949}"/>
                </a:ext>
              </a:extLst>
            </p:cNvPr>
            <p:cNvSpPr>
              <a:spLocks noChangeAspect="1"/>
            </p:cNvSpPr>
            <p:nvPr/>
          </p:nvSpPr>
          <p:spPr bwMode="gray">
            <a:xfrm>
              <a:off x="10366696" y="2132897"/>
              <a:ext cx="137160" cy="137160"/>
            </a:xfrm>
            <a:prstGeom prst="ellipse">
              <a:avLst/>
            </a:prstGeom>
            <a:solidFill>
              <a:schemeClr val="accent5">
                <a:lumMod val="75000"/>
              </a:schemeClr>
            </a:solidFill>
            <a:ln w="95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57" name="Oval 56">
              <a:extLst>
                <a:ext uri="{FF2B5EF4-FFF2-40B4-BE49-F238E27FC236}">
                  <a16:creationId xmlns:a16="http://schemas.microsoft.com/office/drawing/2014/main" id="{FDD9D868-6FE4-9578-FAA0-519302D35920}"/>
                </a:ext>
              </a:extLst>
            </p:cNvPr>
            <p:cNvSpPr>
              <a:spLocks noChangeAspect="1"/>
            </p:cNvSpPr>
            <p:nvPr/>
          </p:nvSpPr>
          <p:spPr bwMode="gray">
            <a:xfrm>
              <a:off x="10444607" y="2132897"/>
              <a:ext cx="137160" cy="137160"/>
            </a:xfrm>
            <a:prstGeom prst="ellipse">
              <a:avLst/>
            </a:prstGeom>
            <a:solidFill>
              <a:schemeClr val="accent2">
                <a:lumMod val="50000"/>
                <a:lumOff val="50000"/>
              </a:schemeClr>
            </a:solidFill>
            <a:ln w="9525">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58" name="Oval 57">
              <a:extLst>
                <a:ext uri="{FF2B5EF4-FFF2-40B4-BE49-F238E27FC236}">
                  <a16:creationId xmlns:a16="http://schemas.microsoft.com/office/drawing/2014/main" id="{770EE0CC-CFC9-5613-E452-01AEAFD6E32A}"/>
                </a:ext>
              </a:extLst>
            </p:cNvPr>
            <p:cNvSpPr>
              <a:spLocks noChangeAspect="1"/>
            </p:cNvSpPr>
            <p:nvPr/>
          </p:nvSpPr>
          <p:spPr bwMode="gray">
            <a:xfrm>
              <a:off x="10518579" y="2132897"/>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grpSp>
      <p:grpSp>
        <p:nvGrpSpPr>
          <p:cNvPr id="59" name="Group 58">
            <a:extLst>
              <a:ext uri="{FF2B5EF4-FFF2-40B4-BE49-F238E27FC236}">
                <a16:creationId xmlns:a16="http://schemas.microsoft.com/office/drawing/2014/main" id="{E6D9847C-9A1A-6B10-0068-036A2DEFB289}"/>
              </a:ext>
            </a:extLst>
          </p:cNvPr>
          <p:cNvGrpSpPr/>
          <p:nvPr/>
        </p:nvGrpSpPr>
        <p:grpSpPr>
          <a:xfrm>
            <a:off x="6179961" y="3282923"/>
            <a:ext cx="289043" cy="137160"/>
            <a:chOff x="10366696" y="2132897"/>
            <a:chExt cx="289043" cy="137160"/>
          </a:xfrm>
        </p:grpSpPr>
        <p:sp>
          <p:nvSpPr>
            <p:cNvPr id="60" name="Oval 59">
              <a:extLst>
                <a:ext uri="{FF2B5EF4-FFF2-40B4-BE49-F238E27FC236}">
                  <a16:creationId xmlns:a16="http://schemas.microsoft.com/office/drawing/2014/main" id="{4156EE68-2DC0-1F1E-F0CA-D3918FFCD70C}"/>
                </a:ext>
              </a:extLst>
            </p:cNvPr>
            <p:cNvSpPr>
              <a:spLocks noChangeAspect="1"/>
            </p:cNvSpPr>
            <p:nvPr/>
          </p:nvSpPr>
          <p:spPr bwMode="gray">
            <a:xfrm>
              <a:off x="10366696" y="2132897"/>
              <a:ext cx="137160" cy="137160"/>
            </a:xfrm>
            <a:prstGeom prst="ellipse">
              <a:avLst/>
            </a:prstGeom>
            <a:solidFill>
              <a:schemeClr val="accent5">
                <a:lumMod val="75000"/>
              </a:schemeClr>
            </a:solidFill>
            <a:ln w="95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61" name="Oval 60">
              <a:extLst>
                <a:ext uri="{FF2B5EF4-FFF2-40B4-BE49-F238E27FC236}">
                  <a16:creationId xmlns:a16="http://schemas.microsoft.com/office/drawing/2014/main" id="{FFDD9D1A-8A7F-B62A-16AA-758EE3F2A59E}"/>
                </a:ext>
              </a:extLst>
            </p:cNvPr>
            <p:cNvSpPr>
              <a:spLocks noChangeAspect="1"/>
            </p:cNvSpPr>
            <p:nvPr/>
          </p:nvSpPr>
          <p:spPr bwMode="gray">
            <a:xfrm>
              <a:off x="10444607" y="2132897"/>
              <a:ext cx="137160" cy="137160"/>
            </a:xfrm>
            <a:prstGeom prst="ellipse">
              <a:avLst/>
            </a:prstGeom>
            <a:solidFill>
              <a:schemeClr val="accent2">
                <a:lumMod val="50000"/>
                <a:lumOff val="50000"/>
              </a:schemeClr>
            </a:solidFill>
            <a:ln w="9525">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62" name="Oval 61">
              <a:extLst>
                <a:ext uri="{FF2B5EF4-FFF2-40B4-BE49-F238E27FC236}">
                  <a16:creationId xmlns:a16="http://schemas.microsoft.com/office/drawing/2014/main" id="{68C9BA44-A0EA-EE55-A60D-A6F142700D06}"/>
                </a:ext>
              </a:extLst>
            </p:cNvPr>
            <p:cNvSpPr>
              <a:spLocks noChangeAspect="1"/>
            </p:cNvSpPr>
            <p:nvPr/>
          </p:nvSpPr>
          <p:spPr bwMode="gray">
            <a:xfrm>
              <a:off x="10518579" y="2132897"/>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grpSp>
      <p:grpSp>
        <p:nvGrpSpPr>
          <p:cNvPr id="63" name="Group 62">
            <a:extLst>
              <a:ext uri="{FF2B5EF4-FFF2-40B4-BE49-F238E27FC236}">
                <a16:creationId xmlns:a16="http://schemas.microsoft.com/office/drawing/2014/main" id="{29FECA30-D804-C205-B46D-F60C65B55024}"/>
              </a:ext>
            </a:extLst>
          </p:cNvPr>
          <p:cNvGrpSpPr/>
          <p:nvPr/>
        </p:nvGrpSpPr>
        <p:grpSpPr>
          <a:xfrm>
            <a:off x="7355534" y="4539591"/>
            <a:ext cx="289043" cy="137160"/>
            <a:chOff x="10366696" y="2132897"/>
            <a:chExt cx="289043" cy="137160"/>
          </a:xfrm>
        </p:grpSpPr>
        <p:sp>
          <p:nvSpPr>
            <p:cNvPr id="64" name="Oval 63">
              <a:extLst>
                <a:ext uri="{FF2B5EF4-FFF2-40B4-BE49-F238E27FC236}">
                  <a16:creationId xmlns:a16="http://schemas.microsoft.com/office/drawing/2014/main" id="{69B07CEA-2E18-CFD2-3657-85BE2F8833AA}"/>
                </a:ext>
              </a:extLst>
            </p:cNvPr>
            <p:cNvSpPr>
              <a:spLocks noChangeAspect="1"/>
            </p:cNvSpPr>
            <p:nvPr/>
          </p:nvSpPr>
          <p:spPr bwMode="gray">
            <a:xfrm>
              <a:off x="10366696" y="2132897"/>
              <a:ext cx="137160" cy="137160"/>
            </a:xfrm>
            <a:prstGeom prst="ellipse">
              <a:avLst/>
            </a:prstGeom>
            <a:solidFill>
              <a:schemeClr val="accent5">
                <a:lumMod val="75000"/>
              </a:schemeClr>
            </a:solidFill>
            <a:ln w="95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65" name="Oval 64">
              <a:extLst>
                <a:ext uri="{FF2B5EF4-FFF2-40B4-BE49-F238E27FC236}">
                  <a16:creationId xmlns:a16="http://schemas.microsoft.com/office/drawing/2014/main" id="{B67CB531-5CD0-A658-BCED-C0BE31430CDF}"/>
                </a:ext>
              </a:extLst>
            </p:cNvPr>
            <p:cNvSpPr>
              <a:spLocks noChangeAspect="1"/>
            </p:cNvSpPr>
            <p:nvPr/>
          </p:nvSpPr>
          <p:spPr bwMode="gray">
            <a:xfrm>
              <a:off x="10444607" y="2132897"/>
              <a:ext cx="137160" cy="137160"/>
            </a:xfrm>
            <a:prstGeom prst="ellipse">
              <a:avLst/>
            </a:prstGeom>
            <a:solidFill>
              <a:schemeClr val="accent2">
                <a:lumMod val="50000"/>
                <a:lumOff val="50000"/>
              </a:schemeClr>
            </a:solidFill>
            <a:ln w="9525">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66" name="Oval 65">
              <a:extLst>
                <a:ext uri="{FF2B5EF4-FFF2-40B4-BE49-F238E27FC236}">
                  <a16:creationId xmlns:a16="http://schemas.microsoft.com/office/drawing/2014/main" id="{2A5064C0-450F-92D8-B7FE-AA92D273487A}"/>
                </a:ext>
              </a:extLst>
            </p:cNvPr>
            <p:cNvSpPr>
              <a:spLocks noChangeAspect="1"/>
            </p:cNvSpPr>
            <p:nvPr/>
          </p:nvSpPr>
          <p:spPr bwMode="gray">
            <a:xfrm>
              <a:off x="10518579" y="2132897"/>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grpSp>
      <p:sp>
        <p:nvSpPr>
          <p:cNvPr id="67" name="Oval 66">
            <a:extLst>
              <a:ext uri="{FF2B5EF4-FFF2-40B4-BE49-F238E27FC236}">
                <a16:creationId xmlns:a16="http://schemas.microsoft.com/office/drawing/2014/main" id="{1D083083-6181-255C-9943-7B4FCF6CA689}"/>
              </a:ext>
            </a:extLst>
          </p:cNvPr>
          <p:cNvSpPr>
            <a:spLocks noChangeAspect="1"/>
          </p:cNvSpPr>
          <p:nvPr/>
        </p:nvSpPr>
        <p:spPr bwMode="gray">
          <a:xfrm>
            <a:off x="2808085" y="3281469"/>
            <a:ext cx="137160" cy="137160"/>
          </a:xfrm>
          <a:prstGeom prst="ellipse">
            <a:avLst/>
          </a:prstGeom>
          <a:solidFill>
            <a:schemeClr val="accent2">
              <a:lumMod val="50000"/>
              <a:lumOff val="50000"/>
            </a:schemeClr>
          </a:solidFill>
          <a:ln w="9525">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68" name="Oval 67">
            <a:extLst>
              <a:ext uri="{FF2B5EF4-FFF2-40B4-BE49-F238E27FC236}">
                <a16:creationId xmlns:a16="http://schemas.microsoft.com/office/drawing/2014/main" id="{9DACFE7F-7BDB-6B37-D5B2-C409E085D5E6}"/>
              </a:ext>
            </a:extLst>
          </p:cNvPr>
          <p:cNvSpPr>
            <a:spLocks noChangeAspect="1"/>
          </p:cNvSpPr>
          <p:nvPr/>
        </p:nvSpPr>
        <p:spPr bwMode="gray">
          <a:xfrm>
            <a:off x="3382467" y="3292681"/>
            <a:ext cx="137160" cy="137160"/>
          </a:xfrm>
          <a:prstGeom prst="ellipse">
            <a:avLst/>
          </a:prstGeom>
          <a:solidFill>
            <a:schemeClr val="accent2">
              <a:lumMod val="50000"/>
              <a:lumOff val="50000"/>
            </a:schemeClr>
          </a:solidFill>
          <a:ln w="9525">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69" name="Oval 68">
            <a:extLst>
              <a:ext uri="{FF2B5EF4-FFF2-40B4-BE49-F238E27FC236}">
                <a16:creationId xmlns:a16="http://schemas.microsoft.com/office/drawing/2014/main" id="{88E5C09E-8983-6BE5-65DC-5E4FC9CB0A6B}"/>
              </a:ext>
            </a:extLst>
          </p:cNvPr>
          <p:cNvSpPr>
            <a:spLocks noChangeAspect="1"/>
          </p:cNvSpPr>
          <p:nvPr/>
        </p:nvSpPr>
        <p:spPr bwMode="gray">
          <a:xfrm>
            <a:off x="3382467" y="4533452"/>
            <a:ext cx="137160" cy="137160"/>
          </a:xfrm>
          <a:prstGeom prst="ellipse">
            <a:avLst/>
          </a:prstGeom>
          <a:solidFill>
            <a:schemeClr val="accent2">
              <a:lumMod val="50000"/>
              <a:lumOff val="50000"/>
            </a:schemeClr>
          </a:solidFill>
          <a:ln w="9525">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70" name="Oval 69">
            <a:extLst>
              <a:ext uri="{FF2B5EF4-FFF2-40B4-BE49-F238E27FC236}">
                <a16:creationId xmlns:a16="http://schemas.microsoft.com/office/drawing/2014/main" id="{5CD8F6F1-0FA2-4AA7-47CE-DE7038A74348}"/>
              </a:ext>
            </a:extLst>
          </p:cNvPr>
          <p:cNvSpPr>
            <a:spLocks noChangeAspect="1"/>
          </p:cNvSpPr>
          <p:nvPr/>
        </p:nvSpPr>
        <p:spPr bwMode="gray">
          <a:xfrm>
            <a:off x="3956849" y="4533452"/>
            <a:ext cx="137160" cy="137160"/>
          </a:xfrm>
          <a:prstGeom prst="ellipse">
            <a:avLst/>
          </a:prstGeom>
          <a:solidFill>
            <a:schemeClr val="accent2">
              <a:lumMod val="50000"/>
              <a:lumOff val="50000"/>
            </a:schemeClr>
          </a:solidFill>
          <a:ln w="9525">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71" name="Oval 70">
            <a:extLst>
              <a:ext uri="{FF2B5EF4-FFF2-40B4-BE49-F238E27FC236}">
                <a16:creationId xmlns:a16="http://schemas.microsoft.com/office/drawing/2014/main" id="{A0DE07E9-0A27-1E42-4097-39C5F55FB5DD}"/>
              </a:ext>
            </a:extLst>
          </p:cNvPr>
          <p:cNvSpPr>
            <a:spLocks noChangeAspect="1"/>
          </p:cNvSpPr>
          <p:nvPr/>
        </p:nvSpPr>
        <p:spPr bwMode="gray">
          <a:xfrm>
            <a:off x="5683017" y="4533452"/>
            <a:ext cx="137160" cy="137160"/>
          </a:xfrm>
          <a:prstGeom prst="ellipse">
            <a:avLst/>
          </a:prstGeom>
          <a:solidFill>
            <a:schemeClr val="accent2">
              <a:lumMod val="50000"/>
              <a:lumOff val="50000"/>
            </a:schemeClr>
          </a:solidFill>
          <a:ln w="9525">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72" name="Oval 71">
            <a:extLst>
              <a:ext uri="{FF2B5EF4-FFF2-40B4-BE49-F238E27FC236}">
                <a16:creationId xmlns:a16="http://schemas.microsoft.com/office/drawing/2014/main" id="{C3FC2B64-341D-95B2-5E74-16CC00E76748}"/>
              </a:ext>
            </a:extLst>
          </p:cNvPr>
          <p:cNvSpPr>
            <a:spLocks noChangeAspect="1"/>
          </p:cNvSpPr>
          <p:nvPr/>
        </p:nvSpPr>
        <p:spPr bwMode="gray">
          <a:xfrm>
            <a:off x="8578618" y="4533452"/>
            <a:ext cx="137160" cy="137160"/>
          </a:xfrm>
          <a:prstGeom prst="ellipse">
            <a:avLst/>
          </a:prstGeom>
          <a:solidFill>
            <a:schemeClr val="accent2">
              <a:lumMod val="50000"/>
              <a:lumOff val="50000"/>
            </a:schemeClr>
          </a:solidFill>
          <a:ln w="9525">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73" name="Oval 72">
            <a:extLst>
              <a:ext uri="{FF2B5EF4-FFF2-40B4-BE49-F238E27FC236}">
                <a16:creationId xmlns:a16="http://schemas.microsoft.com/office/drawing/2014/main" id="{8A7A9E40-8F75-5D0B-2A75-D0BAE9A3381A}"/>
              </a:ext>
            </a:extLst>
          </p:cNvPr>
          <p:cNvSpPr>
            <a:spLocks noChangeAspect="1"/>
          </p:cNvSpPr>
          <p:nvPr/>
        </p:nvSpPr>
        <p:spPr bwMode="gray">
          <a:xfrm>
            <a:off x="2215885" y="4532368"/>
            <a:ext cx="137160" cy="137160"/>
          </a:xfrm>
          <a:prstGeom prst="ellipse">
            <a:avLst/>
          </a:prstGeom>
          <a:solidFill>
            <a:schemeClr val="accent5">
              <a:lumMod val="75000"/>
            </a:schemeClr>
          </a:solidFill>
          <a:ln w="95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74" name="Oval 73">
            <a:extLst>
              <a:ext uri="{FF2B5EF4-FFF2-40B4-BE49-F238E27FC236}">
                <a16:creationId xmlns:a16="http://schemas.microsoft.com/office/drawing/2014/main" id="{0B9400E7-DE66-C81A-F0A7-17C50C5A65ED}"/>
              </a:ext>
            </a:extLst>
          </p:cNvPr>
          <p:cNvSpPr>
            <a:spLocks noChangeAspect="1"/>
          </p:cNvSpPr>
          <p:nvPr/>
        </p:nvSpPr>
        <p:spPr bwMode="gray">
          <a:xfrm>
            <a:off x="6852450" y="4539591"/>
            <a:ext cx="137160" cy="137160"/>
          </a:xfrm>
          <a:prstGeom prst="ellipse">
            <a:avLst/>
          </a:prstGeom>
          <a:solidFill>
            <a:schemeClr val="accent5">
              <a:lumMod val="75000"/>
            </a:schemeClr>
          </a:solidFill>
          <a:ln w="95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grpSp>
        <p:nvGrpSpPr>
          <p:cNvPr id="77" name="Group 76">
            <a:extLst>
              <a:ext uri="{FF2B5EF4-FFF2-40B4-BE49-F238E27FC236}">
                <a16:creationId xmlns:a16="http://schemas.microsoft.com/office/drawing/2014/main" id="{0C764EFE-37A6-908E-8641-197DEE671060}"/>
              </a:ext>
            </a:extLst>
          </p:cNvPr>
          <p:cNvGrpSpPr/>
          <p:nvPr/>
        </p:nvGrpSpPr>
        <p:grpSpPr>
          <a:xfrm>
            <a:off x="3345369" y="5177295"/>
            <a:ext cx="211355" cy="137160"/>
            <a:chOff x="10514684" y="5007570"/>
            <a:chExt cx="211355" cy="137160"/>
          </a:xfrm>
        </p:grpSpPr>
        <p:sp>
          <p:nvSpPr>
            <p:cNvPr id="75" name="Oval 74">
              <a:extLst>
                <a:ext uri="{FF2B5EF4-FFF2-40B4-BE49-F238E27FC236}">
                  <a16:creationId xmlns:a16="http://schemas.microsoft.com/office/drawing/2014/main" id="{3CEDE47A-F001-4BF8-5F40-BE04E966974E}"/>
                </a:ext>
              </a:extLst>
            </p:cNvPr>
            <p:cNvSpPr>
              <a:spLocks noChangeAspect="1"/>
            </p:cNvSpPr>
            <p:nvPr/>
          </p:nvSpPr>
          <p:spPr bwMode="gray">
            <a:xfrm>
              <a:off x="10514684" y="5007570"/>
              <a:ext cx="137160" cy="137160"/>
            </a:xfrm>
            <a:prstGeom prst="ellipse">
              <a:avLst/>
            </a:prstGeom>
            <a:solidFill>
              <a:schemeClr val="accent2">
                <a:lumMod val="50000"/>
                <a:lumOff val="50000"/>
              </a:schemeClr>
            </a:solidFill>
            <a:ln w="9525">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76" name="Oval 75">
              <a:extLst>
                <a:ext uri="{FF2B5EF4-FFF2-40B4-BE49-F238E27FC236}">
                  <a16:creationId xmlns:a16="http://schemas.microsoft.com/office/drawing/2014/main" id="{04C3B446-B7A0-C011-A564-E906B964830E}"/>
                </a:ext>
              </a:extLst>
            </p:cNvPr>
            <p:cNvSpPr>
              <a:spLocks noChangeAspect="1"/>
            </p:cNvSpPr>
            <p:nvPr/>
          </p:nvSpPr>
          <p:spPr bwMode="gray">
            <a:xfrm>
              <a:off x="10588879" y="5007570"/>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grpSp>
      <p:grpSp>
        <p:nvGrpSpPr>
          <p:cNvPr id="78" name="Group 77">
            <a:extLst>
              <a:ext uri="{FF2B5EF4-FFF2-40B4-BE49-F238E27FC236}">
                <a16:creationId xmlns:a16="http://schemas.microsoft.com/office/drawing/2014/main" id="{C2704101-EBCC-91E1-9792-E52ECDA9E83A}"/>
              </a:ext>
            </a:extLst>
          </p:cNvPr>
          <p:cNvGrpSpPr/>
          <p:nvPr/>
        </p:nvGrpSpPr>
        <p:grpSpPr>
          <a:xfrm>
            <a:off x="3918255" y="5177295"/>
            <a:ext cx="211355" cy="137160"/>
            <a:chOff x="10514684" y="5007570"/>
            <a:chExt cx="211355" cy="137160"/>
          </a:xfrm>
        </p:grpSpPr>
        <p:sp>
          <p:nvSpPr>
            <p:cNvPr id="79" name="Oval 78">
              <a:extLst>
                <a:ext uri="{FF2B5EF4-FFF2-40B4-BE49-F238E27FC236}">
                  <a16:creationId xmlns:a16="http://schemas.microsoft.com/office/drawing/2014/main" id="{B3955459-C696-1837-0EA4-8EA75CAD326F}"/>
                </a:ext>
              </a:extLst>
            </p:cNvPr>
            <p:cNvSpPr>
              <a:spLocks noChangeAspect="1"/>
            </p:cNvSpPr>
            <p:nvPr/>
          </p:nvSpPr>
          <p:spPr bwMode="gray">
            <a:xfrm>
              <a:off x="10514684" y="5007570"/>
              <a:ext cx="137160" cy="137160"/>
            </a:xfrm>
            <a:prstGeom prst="ellipse">
              <a:avLst/>
            </a:prstGeom>
            <a:solidFill>
              <a:schemeClr val="accent2">
                <a:lumMod val="50000"/>
                <a:lumOff val="50000"/>
              </a:schemeClr>
            </a:solidFill>
            <a:ln w="9525">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80" name="Oval 79">
              <a:extLst>
                <a:ext uri="{FF2B5EF4-FFF2-40B4-BE49-F238E27FC236}">
                  <a16:creationId xmlns:a16="http://schemas.microsoft.com/office/drawing/2014/main" id="{73233A17-0659-0B2D-AB99-85F4C464AD3C}"/>
                </a:ext>
              </a:extLst>
            </p:cNvPr>
            <p:cNvSpPr>
              <a:spLocks noChangeAspect="1"/>
            </p:cNvSpPr>
            <p:nvPr/>
          </p:nvSpPr>
          <p:spPr bwMode="gray">
            <a:xfrm>
              <a:off x="10588879" y="5007570"/>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grpSp>
      <p:grpSp>
        <p:nvGrpSpPr>
          <p:cNvPr id="86" name="Group 85">
            <a:extLst>
              <a:ext uri="{FF2B5EF4-FFF2-40B4-BE49-F238E27FC236}">
                <a16:creationId xmlns:a16="http://schemas.microsoft.com/office/drawing/2014/main" id="{B97D7F6D-7E8C-0D7A-EE9E-45148C3A3B98}"/>
              </a:ext>
            </a:extLst>
          </p:cNvPr>
          <p:cNvGrpSpPr/>
          <p:nvPr/>
        </p:nvGrpSpPr>
        <p:grpSpPr>
          <a:xfrm>
            <a:off x="7378725" y="3275989"/>
            <a:ext cx="205740" cy="142640"/>
            <a:chOff x="7727936" y="6192479"/>
            <a:chExt cx="205740" cy="142640"/>
          </a:xfrm>
        </p:grpSpPr>
        <p:sp>
          <p:nvSpPr>
            <p:cNvPr id="85" name="Oval 84">
              <a:extLst>
                <a:ext uri="{FF2B5EF4-FFF2-40B4-BE49-F238E27FC236}">
                  <a16:creationId xmlns:a16="http://schemas.microsoft.com/office/drawing/2014/main" id="{33172D5A-6031-F3BD-9034-2725BAD96CF6}"/>
                </a:ext>
              </a:extLst>
            </p:cNvPr>
            <p:cNvSpPr>
              <a:spLocks noChangeAspect="1"/>
            </p:cNvSpPr>
            <p:nvPr/>
          </p:nvSpPr>
          <p:spPr bwMode="gray">
            <a:xfrm>
              <a:off x="7727936" y="6192479"/>
              <a:ext cx="137160" cy="137160"/>
            </a:xfrm>
            <a:prstGeom prst="ellipse">
              <a:avLst/>
            </a:prstGeom>
            <a:solidFill>
              <a:schemeClr val="accent5">
                <a:lumMod val="75000"/>
              </a:schemeClr>
            </a:solidFill>
            <a:ln w="95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83" name="Oval 82">
              <a:extLst>
                <a:ext uri="{FF2B5EF4-FFF2-40B4-BE49-F238E27FC236}">
                  <a16:creationId xmlns:a16="http://schemas.microsoft.com/office/drawing/2014/main" id="{422FCBAA-A7FC-4817-18FC-C42238417E0F}"/>
                </a:ext>
              </a:extLst>
            </p:cNvPr>
            <p:cNvSpPr>
              <a:spLocks noChangeAspect="1"/>
            </p:cNvSpPr>
            <p:nvPr/>
          </p:nvSpPr>
          <p:spPr bwMode="gray">
            <a:xfrm>
              <a:off x="7796516" y="6197959"/>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grpSp>
      <p:grpSp>
        <p:nvGrpSpPr>
          <p:cNvPr id="93" name="Group 92">
            <a:extLst>
              <a:ext uri="{FF2B5EF4-FFF2-40B4-BE49-F238E27FC236}">
                <a16:creationId xmlns:a16="http://schemas.microsoft.com/office/drawing/2014/main" id="{281153BC-56B4-B072-F2B1-4FE82AB31691}"/>
              </a:ext>
            </a:extLst>
          </p:cNvPr>
          <p:cNvGrpSpPr/>
          <p:nvPr/>
        </p:nvGrpSpPr>
        <p:grpSpPr>
          <a:xfrm>
            <a:off x="5644507" y="3282923"/>
            <a:ext cx="210733" cy="137160"/>
            <a:chOff x="8462256" y="6161378"/>
            <a:chExt cx="210733" cy="137160"/>
          </a:xfrm>
        </p:grpSpPr>
        <p:sp>
          <p:nvSpPr>
            <p:cNvPr id="84" name="Oval 83">
              <a:extLst>
                <a:ext uri="{FF2B5EF4-FFF2-40B4-BE49-F238E27FC236}">
                  <a16:creationId xmlns:a16="http://schemas.microsoft.com/office/drawing/2014/main" id="{A9CEEF55-58CD-8E58-22C0-2C95415FAE91}"/>
                </a:ext>
              </a:extLst>
            </p:cNvPr>
            <p:cNvSpPr>
              <a:spLocks noChangeAspect="1"/>
            </p:cNvSpPr>
            <p:nvPr/>
          </p:nvSpPr>
          <p:spPr bwMode="gray">
            <a:xfrm>
              <a:off x="8462256" y="6161378"/>
              <a:ext cx="137160" cy="137160"/>
            </a:xfrm>
            <a:prstGeom prst="ellipse">
              <a:avLst/>
            </a:prstGeom>
            <a:solidFill>
              <a:schemeClr val="accent5">
                <a:lumMod val="75000"/>
              </a:schemeClr>
            </a:solidFill>
            <a:ln w="95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82" name="Oval 81">
              <a:extLst>
                <a:ext uri="{FF2B5EF4-FFF2-40B4-BE49-F238E27FC236}">
                  <a16:creationId xmlns:a16="http://schemas.microsoft.com/office/drawing/2014/main" id="{8374ECE0-292C-C290-BF5C-B2112D229D97}"/>
                </a:ext>
              </a:extLst>
            </p:cNvPr>
            <p:cNvSpPr>
              <a:spLocks noChangeAspect="1"/>
            </p:cNvSpPr>
            <p:nvPr/>
          </p:nvSpPr>
          <p:spPr bwMode="gray">
            <a:xfrm>
              <a:off x="8535829" y="6161378"/>
              <a:ext cx="137160" cy="137160"/>
            </a:xfrm>
            <a:prstGeom prst="ellipse">
              <a:avLst/>
            </a:prstGeom>
            <a:solidFill>
              <a:schemeClr val="accent2">
                <a:lumMod val="50000"/>
                <a:lumOff val="50000"/>
              </a:schemeClr>
            </a:solidFill>
            <a:ln w="9525">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grpSp>
      <p:grpSp>
        <p:nvGrpSpPr>
          <p:cNvPr id="87" name="Group 86">
            <a:extLst>
              <a:ext uri="{FF2B5EF4-FFF2-40B4-BE49-F238E27FC236}">
                <a16:creationId xmlns:a16="http://schemas.microsoft.com/office/drawing/2014/main" id="{E4927EF9-15A9-EDBC-B618-AFAF50519B19}"/>
              </a:ext>
            </a:extLst>
          </p:cNvPr>
          <p:cNvGrpSpPr/>
          <p:nvPr/>
        </p:nvGrpSpPr>
        <p:grpSpPr>
          <a:xfrm>
            <a:off x="6822177" y="5172649"/>
            <a:ext cx="205740" cy="142640"/>
            <a:chOff x="7727936" y="6192479"/>
            <a:chExt cx="205740" cy="142640"/>
          </a:xfrm>
        </p:grpSpPr>
        <p:sp>
          <p:nvSpPr>
            <p:cNvPr id="88" name="Oval 87">
              <a:extLst>
                <a:ext uri="{FF2B5EF4-FFF2-40B4-BE49-F238E27FC236}">
                  <a16:creationId xmlns:a16="http://schemas.microsoft.com/office/drawing/2014/main" id="{DE986E92-16E8-C107-3715-F85836ABD8AD}"/>
                </a:ext>
              </a:extLst>
            </p:cNvPr>
            <p:cNvSpPr>
              <a:spLocks noChangeAspect="1"/>
            </p:cNvSpPr>
            <p:nvPr/>
          </p:nvSpPr>
          <p:spPr bwMode="gray">
            <a:xfrm>
              <a:off x="7727936" y="6192479"/>
              <a:ext cx="137160" cy="137160"/>
            </a:xfrm>
            <a:prstGeom prst="ellipse">
              <a:avLst/>
            </a:prstGeom>
            <a:solidFill>
              <a:schemeClr val="accent5">
                <a:lumMod val="75000"/>
              </a:schemeClr>
            </a:solidFill>
            <a:ln w="95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89" name="Oval 88">
              <a:extLst>
                <a:ext uri="{FF2B5EF4-FFF2-40B4-BE49-F238E27FC236}">
                  <a16:creationId xmlns:a16="http://schemas.microsoft.com/office/drawing/2014/main" id="{60E7C18B-9A68-53FD-AC06-7F0DBC21A916}"/>
                </a:ext>
              </a:extLst>
            </p:cNvPr>
            <p:cNvSpPr>
              <a:spLocks noChangeAspect="1"/>
            </p:cNvSpPr>
            <p:nvPr/>
          </p:nvSpPr>
          <p:spPr bwMode="gray">
            <a:xfrm>
              <a:off x="7796516" y="6197959"/>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grpSp>
      <p:grpSp>
        <p:nvGrpSpPr>
          <p:cNvPr id="90" name="Group 89">
            <a:extLst>
              <a:ext uri="{FF2B5EF4-FFF2-40B4-BE49-F238E27FC236}">
                <a16:creationId xmlns:a16="http://schemas.microsoft.com/office/drawing/2014/main" id="{3809CCBC-7904-17F7-C5DC-B217F59AAE78}"/>
              </a:ext>
            </a:extLst>
          </p:cNvPr>
          <p:cNvGrpSpPr/>
          <p:nvPr/>
        </p:nvGrpSpPr>
        <p:grpSpPr>
          <a:xfrm>
            <a:off x="6815346" y="3925312"/>
            <a:ext cx="205740" cy="142640"/>
            <a:chOff x="7727936" y="6192479"/>
            <a:chExt cx="205740" cy="142640"/>
          </a:xfrm>
        </p:grpSpPr>
        <p:sp>
          <p:nvSpPr>
            <p:cNvPr id="91" name="Oval 90">
              <a:extLst>
                <a:ext uri="{FF2B5EF4-FFF2-40B4-BE49-F238E27FC236}">
                  <a16:creationId xmlns:a16="http://schemas.microsoft.com/office/drawing/2014/main" id="{2BC572F3-B26B-AED9-4A76-79FBCDD1409F}"/>
                </a:ext>
              </a:extLst>
            </p:cNvPr>
            <p:cNvSpPr>
              <a:spLocks noChangeAspect="1"/>
            </p:cNvSpPr>
            <p:nvPr/>
          </p:nvSpPr>
          <p:spPr bwMode="gray">
            <a:xfrm>
              <a:off x="7727936" y="6192479"/>
              <a:ext cx="137160" cy="137160"/>
            </a:xfrm>
            <a:prstGeom prst="ellipse">
              <a:avLst/>
            </a:prstGeom>
            <a:solidFill>
              <a:schemeClr val="accent5">
                <a:lumMod val="75000"/>
              </a:schemeClr>
            </a:solidFill>
            <a:ln w="95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sp>
          <p:nvSpPr>
            <p:cNvPr id="92" name="Oval 91">
              <a:extLst>
                <a:ext uri="{FF2B5EF4-FFF2-40B4-BE49-F238E27FC236}">
                  <a16:creationId xmlns:a16="http://schemas.microsoft.com/office/drawing/2014/main" id="{EA0C472B-BF0D-1DA1-F620-F8ECE8560876}"/>
                </a:ext>
              </a:extLst>
            </p:cNvPr>
            <p:cNvSpPr>
              <a:spLocks noChangeAspect="1"/>
            </p:cNvSpPr>
            <p:nvPr/>
          </p:nvSpPr>
          <p:spPr bwMode="gray">
            <a:xfrm>
              <a:off x="7796516" y="6197959"/>
              <a:ext cx="137160" cy="137160"/>
            </a:xfrm>
            <a:prstGeom prst="ellipse">
              <a:avLst/>
            </a:prstGeom>
            <a:solidFill>
              <a:schemeClr val="accent6">
                <a:lumMod val="75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grpSp>
      <p:sp>
        <p:nvSpPr>
          <p:cNvPr id="95" name="Oval 94">
            <a:extLst>
              <a:ext uri="{FF2B5EF4-FFF2-40B4-BE49-F238E27FC236}">
                <a16:creationId xmlns:a16="http://schemas.microsoft.com/office/drawing/2014/main" id="{97C3CFEF-8F48-1248-25D6-78006E2E8E2F}"/>
              </a:ext>
            </a:extLst>
          </p:cNvPr>
          <p:cNvSpPr>
            <a:spLocks noChangeAspect="1"/>
          </p:cNvSpPr>
          <p:nvPr/>
        </p:nvSpPr>
        <p:spPr bwMode="gray">
          <a:xfrm>
            <a:off x="5102266" y="3281469"/>
            <a:ext cx="137160" cy="137160"/>
          </a:xfrm>
          <a:prstGeom prst="ellipse">
            <a:avLst/>
          </a:prstGeom>
          <a:solidFill>
            <a:schemeClr val="accent5">
              <a:lumMod val="75000"/>
            </a:schemeClr>
          </a:solidFill>
          <a:ln w="95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fontAlgn="ctr">
              <a:buNone/>
            </a:pPr>
            <a:r>
              <a:rPr lang="en-US" sz="700" b="1" i="0" u="none" strike="noStrike">
                <a:solidFill>
                  <a:schemeClr val="bg1"/>
                </a:solidFill>
                <a:effectLst/>
                <a:latin typeface="Arial" panose="020B0604020202020204" pitchFamily="34" charset="0"/>
                <a:cs typeface="Arial" panose="020B0604020202020204" pitchFamily="34" charset="0"/>
              </a:rPr>
              <a:t>✓</a:t>
            </a:r>
          </a:p>
        </p:txBody>
      </p:sp>
      <p:pic>
        <p:nvPicPr>
          <p:cNvPr id="2054" name="Picture 6" descr="Pepsico Logo, symbol, meaning, history, PNG, brand">
            <a:extLst>
              <a:ext uri="{FF2B5EF4-FFF2-40B4-BE49-F238E27FC236}">
                <a16:creationId xmlns:a16="http://schemas.microsoft.com/office/drawing/2014/main" id="{D9D706C4-5610-CA8F-43F7-117EF2D719F4}"/>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l="6417" r="7228"/>
          <a:stretch/>
        </p:blipFill>
        <p:spPr bwMode="auto">
          <a:xfrm>
            <a:off x="1496076" y="2387376"/>
            <a:ext cx="472044" cy="30748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estle Logo PNG Transparent &amp; SVG Vector - Freebie Supply">
            <a:extLst>
              <a:ext uri="{FF2B5EF4-FFF2-40B4-BE49-F238E27FC236}">
                <a16:creationId xmlns:a16="http://schemas.microsoft.com/office/drawing/2014/main" id="{F1EB8F0A-DC9C-4E4D-426F-5482D4ACE51E}"/>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2050079" y="2417052"/>
            <a:ext cx="454452" cy="27604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Kraft Heinz Logo - PNG and Vector - Logo Download">
            <a:extLst>
              <a:ext uri="{FF2B5EF4-FFF2-40B4-BE49-F238E27FC236}">
                <a16:creationId xmlns:a16="http://schemas.microsoft.com/office/drawing/2014/main" id="{EF3B9067-1BDD-25FA-3D29-4FE2332ACABC}"/>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2586490" y="2518778"/>
            <a:ext cx="531520" cy="90179"/>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07C5A96E-5B21-4CB1-E5CE-D78B6811CD2B}"/>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3185682" y="2525582"/>
            <a:ext cx="547578" cy="101302"/>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B1F99C42-141E-1BF8-9BE9-13C50913A956}"/>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3808492" y="2427883"/>
            <a:ext cx="454452" cy="264872"/>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a:extLst>
              <a:ext uri="{FF2B5EF4-FFF2-40B4-BE49-F238E27FC236}">
                <a16:creationId xmlns:a16="http://schemas.microsoft.com/office/drawing/2014/main" id="{9F590899-8BDF-6213-3A55-14129BDB2B2A}"/>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4385161" y="2538127"/>
            <a:ext cx="441959" cy="139493"/>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a:extLst>
              <a:ext uri="{FF2B5EF4-FFF2-40B4-BE49-F238E27FC236}">
                <a16:creationId xmlns:a16="http://schemas.microsoft.com/office/drawing/2014/main" id="{0BC8F18B-39A7-EE56-03C0-4AF1520B03A0}"/>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4923951" y="2487391"/>
            <a:ext cx="506043" cy="158995"/>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Maple Leaf Logo PNG Vector (EPS) Free Download">
            <a:extLst>
              <a:ext uri="{FF2B5EF4-FFF2-40B4-BE49-F238E27FC236}">
                <a16:creationId xmlns:a16="http://schemas.microsoft.com/office/drawing/2014/main" id="{6EA3D579-1112-0FFB-9C49-76383C10FBA6}"/>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5628207" y="2347401"/>
            <a:ext cx="302766" cy="342754"/>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a:extLst>
              <a:ext uri="{FF2B5EF4-FFF2-40B4-BE49-F238E27FC236}">
                <a16:creationId xmlns:a16="http://schemas.microsoft.com/office/drawing/2014/main" id="{51FCFCA5-BB6A-A6A6-6AA2-8D9C991A4EBA}"/>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6034225" y="2475651"/>
            <a:ext cx="565792" cy="217698"/>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Download JBS S.A. Logo in SVG Vector or PNG File Format - Logo.wine">
            <a:extLst>
              <a:ext uri="{FF2B5EF4-FFF2-40B4-BE49-F238E27FC236}">
                <a16:creationId xmlns:a16="http://schemas.microsoft.com/office/drawing/2014/main" id="{0BCFD202-9FA7-A2F3-8A5A-08BAF5AF08BA}"/>
              </a:ext>
            </a:extLst>
          </p:cNvPr>
          <p:cNvPicPr>
            <a:picLocks noChangeAspect="1" noChangeArrowheads="1"/>
          </p:cNvPicPr>
          <p:nvPr/>
        </p:nvPicPr>
        <p:blipFill rotWithShape="1">
          <a:blip r:embed="rId21" cstate="print">
            <a:extLst>
              <a:ext uri="{28A0092B-C50C-407E-A947-70E740481C1C}">
                <a14:useLocalDpi xmlns:a14="http://schemas.microsoft.com/office/drawing/2010/main"/>
              </a:ext>
            </a:extLst>
          </a:blip>
          <a:srcRect l="11104" t="27765" r="10639" b="27220"/>
          <a:stretch/>
        </p:blipFill>
        <p:spPr bwMode="auto">
          <a:xfrm>
            <a:off x="6676074" y="2500803"/>
            <a:ext cx="480755" cy="184360"/>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a:extLst>
              <a:ext uri="{FF2B5EF4-FFF2-40B4-BE49-F238E27FC236}">
                <a16:creationId xmlns:a16="http://schemas.microsoft.com/office/drawing/2014/main" id="{F2F61741-57E2-628F-E764-E9B89D8B3B08}"/>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7237760" y="2468485"/>
            <a:ext cx="456413" cy="207347"/>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Pig Wings Marketing | Smithfield">
            <a:extLst>
              <a:ext uri="{FF2B5EF4-FFF2-40B4-BE49-F238E27FC236}">
                <a16:creationId xmlns:a16="http://schemas.microsoft.com/office/drawing/2014/main" id="{561400B1-32C9-AA1D-B851-F26810C4195F}"/>
              </a:ext>
            </a:extLst>
          </p:cNvPr>
          <p:cNvPicPr>
            <a:picLocks noChangeAspect="1" noChangeArrowheads="1"/>
          </p:cNvPicPr>
          <p:nvPr/>
        </p:nvPicPr>
        <p:blipFill rotWithShape="1">
          <a:blip r:embed="rId23" cstate="print">
            <a:extLst>
              <a:ext uri="{28A0092B-C50C-407E-A947-70E740481C1C}">
                <a14:useLocalDpi xmlns:a14="http://schemas.microsoft.com/office/drawing/2010/main"/>
              </a:ext>
            </a:extLst>
          </a:blip>
          <a:srcRect l="11798" t="62010"/>
          <a:stretch/>
        </p:blipFill>
        <p:spPr bwMode="auto">
          <a:xfrm>
            <a:off x="7746639" y="2526045"/>
            <a:ext cx="610175" cy="138140"/>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Media Resources - Newsroom - Hormel Foods">
            <a:extLst>
              <a:ext uri="{FF2B5EF4-FFF2-40B4-BE49-F238E27FC236}">
                <a16:creationId xmlns:a16="http://schemas.microsoft.com/office/drawing/2014/main" id="{10740D80-6A4D-6E9F-D322-5202E2420C72}"/>
              </a:ext>
            </a:extLst>
          </p:cNvPr>
          <p:cNvPicPr>
            <a:picLocks noChangeAspect="1" noChangeArrowheads="1"/>
          </p:cNvPicPr>
          <p:nvPr/>
        </p:nvPicPr>
        <p:blipFill rotWithShape="1">
          <a:blip r:embed="rId24" cstate="print">
            <a:extLst>
              <a:ext uri="{28A0092B-C50C-407E-A947-70E740481C1C}">
                <a14:useLocalDpi xmlns:a14="http://schemas.microsoft.com/office/drawing/2010/main"/>
              </a:ext>
            </a:extLst>
          </a:blip>
          <a:srcRect l="7222" t="12442" r="6785" b="13375"/>
          <a:stretch/>
        </p:blipFill>
        <p:spPr bwMode="auto">
          <a:xfrm>
            <a:off x="8359913" y="2483798"/>
            <a:ext cx="587567" cy="218008"/>
          </a:xfrm>
          <a:prstGeom prst="rect">
            <a:avLst/>
          </a:prstGeom>
          <a:noFill/>
          <a:extLst>
            <a:ext uri="{909E8E84-426E-40DD-AFC4-6F175D3DCCD1}">
              <a14:hiddenFill xmlns:a14="http://schemas.microsoft.com/office/drawing/2010/main">
                <a:solidFill>
                  <a:srgbClr val="FFFFFF"/>
                </a:solidFill>
              </a14:hiddenFill>
            </a:ext>
          </a:extLst>
        </p:spPr>
      </p:pic>
      <p:sp>
        <p:nvSpPr>
          <p:cNvPr id="100" name="TextBox 99">
            <a:extLst>
              <a:ext uri="{FF2B5EF4-FFF2-40B4-BE49-F238E27FC236}">
                <a16:creationId xmlns:a16="http://schemas.microsoft.com/office/drawing/2014/main" id="{6875F0D2-6CB7-387E-BD5A-5A9FD6B7F2BB}"/>
              </a:ext>
            </a:extLst>
          </p:cNvPr>
          <p:cNvSpPr txBox="1"/>
          <p:nvPr/>
        </p:nvSpPr>
        <p:spPr bwMode="gray">
          <a:xfrm>
            <a:off x="9217657" y="1554480"/>
            <a:ext cx="2748971" cy="4608954"/>
          </a:xfrm>
          <a:prstGeom prst="rect">
            <a:avLst/>
          </a:prstGeom>
          <a:solidFill>
            <a:srgbClr val="E3E8EE"/>
          </a:solidFill>
        </p:spPr>
        <p:txBody>
          <a:bodyPr wrap="square" lIns="137160" tIns="137160" rIns="274320" bIns="0" rtlCol="0">
            <a:sp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a:spcBef>
                <a:spcPts val="600"/>
              </a:spcBef>
              <a:buFontTx/>
              <a:buNone/>
              <a:defRPr/>
            </a:pPr>
            <a:r>
              <a:rPr lang="en-US" sz="1250" b="1"/>
              <a:t>Observations</a:t>
            </a:r>
          </a:p>
          <a:p>
            <a:pPr marL="171450" indent="-171450">
              <a:spcBef>
                <a:spcPts val="600"/>
              </a:spcBef>
              <a:buFont typeface="Arial" panose="020B0604020202020204" pitchFamily="34" charset="0"/>
              <a:buChar char="•"/>
            </a:pPr>
            <a:r>
              <a:rPr lang="en-US" sz="1050"/>
              <a:t>In 2023, JBS broke ground on a </a:t>
            </a:r>
            <a:br>
              <a:rPr lang="en-US" sz="1050"/>
            </a:br>
            <a:r>
              <a:rPr lang="en-US" sz="1050"/>
              <a:t>$62 million cultivated meat research center in Brazil.</a:t>
            </a:r>
          </a:p>
          <a:p>
            <a:pPr marL="171450" indent="-171450">
              <a:spcBef>
                <a:spcPts val="600"/>
              </a:spcBef>
              <a:buFont typeface="Arial" panose="020B0604020202020204" pitchFamily="34" charset="0"/>
              <a:buChar char="•"/>
            </a:pPr>
            <a:r>
              <a:rPr lang="en-US" sz="1050"/>
              <a:t>In 2022, Tyson Foods participated in a $36.5 million Series A funding round for cultivated meat company </a:t>
            </a:r>
            <a:r>
              <a:rPr lang="en-US" sz="1050" err="1"/>
              <a:t>Omeat</a:t>
            </a:r>
            <a:r>
              <a:rPr lang="en-US" sz="1050"/>
              <a:t>. Tyson previously invested in cultivated meat companies UPSIDE Foods in 2018 and Believer Meats in 2021.</a:t>
            </a:r>
          </a:p>
          <a:p>
            <a:pPr marL="171450" indent="-171450">
              <a:spcBef>
                <a:spcPts val="600"/>
              </a:spcBef>
              <a:buFont typeface="Arial" panose="020B0604020202020204" pitchFamily="34" charset="0"/>
              <a:buChar char="•"/>
            </a:pPr>
            <a:r>
              <a:rPr lang="en-US" sz="1050"/>
              <a:t>Relative involvement in acquisitions indicates the absence of any consolidation trends and lack of sector agreement on possible segment or technology “winners” and “losers.”</a:t>
            </a:r>
          </a:p>
          <a:p>
            <a:pPr marL="171450" indent="-171450">
              <a:spcBef>
                <a:spcPts val="600"/>
              </a:spcBef>
              <a:buFont typeface="Arial" panose="020B0604020202020204" pitchFamily="34" charset="0"/>
              <a:buChar char="•"/>
            </a:pPr>
            <a:r>
              <a:rPr lang="en-US" sz="1050"/>
              <a:t>Sample companies’ concentration in investment and R&amp;D/manufacturing can leverage incumbents’ scale but potentially misses out on maximizing innovations in consumer experience (taste, mouthfeel) without greater partnerships and acquisitions.</a:t>
            </a:r>
          </a:p>
        </p:txBody>
      </p:sp>
      <p:sp>
        <p:nvSpPr>
          <p:cNvPr id="97" name="Chevron 96">
            <a:extLst>
              <a:ext uri="{FF2B5EF4-FFF2-40B4-BE49-F238E27FC236}">
                <a16:creationId xmlns:a16="http://schemas.microsoft.com/office/drawing/2014/main" id="{6DCDA060-EBF4-063F-2C3C-E180BA1DC129}"/>
              </a:ext>
            </a:extLst>
          </p:cNvPr>
          <p:cNvSpPr/>
          <p:nvPr/>
        </p:nvSpPr>
        <p:spPr bwMode="gray">
          <a:xfrm>
            <a:off x="1656286" y="25336"/>
            <a:ext cx="2207689"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dirty="0">
                <a:solidFill>
                  <a:schemeClr val="bg1"/>
                </a:solidFill>
              </a:rPr>
              <a:t>Alternative Proteins</a:t>
            </a:r>
          </a:p>
        </p:txBody>
      </p:sp>
      <p:sp>
        <p:nvSpPr>
          <p:cNvPr id="98" name="Pentagon 97">
            <a:extLst>
              <a:ext uri="{FF2B5EF4-FFF2-40B4-BE49-F238E27FC236}">
                <a16:creationId xmlns:a16="http://schemas.microsoft.com/office/drawing/2014/main" id="{0ABC83A4-DD34-4FA8-2BDC-C245E06D9284}"/>
              </a:ext>
            </a:extLst>
          </p:cNvPr>
          <p:cNvSpPr/>
          <p:nvPr/>
        </p:nvSpPr>
        <p:spPr bwMode="gray">
          <a:xfrm>
            <a:off x="32754" y="25336"/>
            <a:ext cx="1680432"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dirty="0">
                <a:solidFill>
                  <a:schemeClr val="bg1"/>
                </a:solidFill>
              </a:rPr>
              <a:t>Finance</a:t>
            </a:r>
          </a:p>
        </p:txBody>
      </p:sp>
    </p:spTree>
    <p:extLst>
      <p:ext uri="{BB962C8B-B14F-4D97-AF65-F5344CB8AC3E}">
        <p14:creationId xmlns:p14="http://schemas.microsoft.com/office/powerpoint/2010/main" val="152467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7B66B-F2D2-4085-A17C-4A8A1A4E8D23}"/>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26BD157-749D-8EEB-B0E8-C1A884537091}"/>
              </a:ext>
            </a:extLst>
          </p:cNvPr>
          <p:cNvGraphicFramePr>
            <a:graphicFrameLocks noChangeAspect="1"/>
          </p:cNvGraphicFramePr>
          <p:nvPr>
            <p:custDataLst>
              <p:tags r:id="rId2"/>
            </p:custDataLst>
            <p:extLst>
              <p:ext uri="{D42A27DB-BD31-4B8C-83A1-F6EECF244321}">
                <p14:modId xmlns:p14="http://schemas.microsoft.com/office/powerpoint/2010/main" val="212535663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63494" name="think-cell Slide" r:id="rId77" imgW="7772400" imgH="10058400" progId="TCLayout.ActiveDocument.1">
                  <p:embed/>
                </p:oleObj>
              </mc:Choice>
              <mc:Fallback>
                <p:oleObj name="think-cell Slide" r:id="rId77" imgW="7772400" imgH="10058400" progId="TCLayout.ActiveDocument.1">
                  <p:embed/>
                  <p:pic>
                    <p:nvPicPr>
                      <p:cNvPr id="3" name="think-cell data - do not delete" hidden="1">
                        <a:extLst>
                          <a:ext uri="{FF2B5EF4-FFF2-40B4-BE49-F238E27FC236}">
                            <a16:creationId xmlns:a16="http://schemas.microsoft.com/office/drawing/2014/main" id="{426BD157-749D-8EEB-B0E8-C1A884537091}"/>
                          </a:ext>
                        </a:extLst>
                      </p:cNvPr>
                      <p:cNvPicPr/>
                      <p:nvPr/>
                    </p:nvPicPr>
                    <p:blipFill>
                      <a:blip r:embed="rId78"/>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D52D883-6A0D-7DC2-7C55-013890F19352}"/>
              </a:ext>
            </a:extLst>
          </p:cNvPr>
          <p:cNvSpPr>
            <a:spLocks noGrp="1"/>
          </p:cNvSpPr>
          <p:nvPr>
            <p:ph type="title"/>
          </p:nvPr>
        </p:nvSpPr>
        <p:spPr/>
        <p:txBody>
          <a:bodyPr vert="horz">
            <a:noAutofit/>
          </a:bodyPr>
          <a:lstStyle/>
          <a:p>
            <a:r>
              <a:rPr lang="en-US"/>
              <a:t>Alternative protein market projections vary significantly, but even the lowest projections show exponential growth</a:t>
            </a:r>
          </a:p>
        </p:txBody>
      </p:sp>
      <p:sp>
        <p:nvSpPr>
          <p:cNvPr id="9" name="TextBox 8">
            <a:extLst>
              <a:ext uri="{FF2B5EF4-FFF2-40B4-BE49-F238E27FC236}">
                <a16:creationId xmlns:a16="http://schemas.microsoft.com/office/drawing/2014/main" id="{D50383EE-E85F-1799-213F-2D2F97D8B4D2}"/>
              </a:ext>
            </a:extLst>
          </p:cNvPr>
          <p:cNvSpPr txBox="1"/>
          <p:nvPr/>
        </p:nvSpPr>
        <p:spPr bwMode="gray">
          <a:xfrm>
            <a:off x="329184" y="6419088"/>
            <a:ext cx="8786939" cy="369332"/>
          </a:xfrm>
          <a:prstGeom prst="rect">
            <a:avLst/>
          </a:prstGeom>
          <a:noFill/>
        </p:spPr>
        <p:txBody>
          <a:bodyPr wrap="square" lIns="0" tIns="0" rIns="0" bIns="0" anchor="t">
            <a:spAutoFit/>
          </a:bodyPr>
          <a:lstStyle/>
          <a:p>
            <a:pPr defTabSz="711200">
              <a:defRPr/>
            </a:pPr>
            <a:endParaRPr kumimoji="0" lang="en-US" sz="800" b="0" i="0" u="none" strike="noStrike" kern="1200" cap="none" spc="0" normalizeH="0" baseline="0" noProof="0">
              <a:ln>
                <a:noFill/>
              </a:ln>
              <a:solidFill>
                <a:srgbClr val="000000"/>
              </a:solidFill>
              <a:effectLst/>
              <a:uLnTx/>
              <a:uFillTx/>
              <a:latin typeface="Arial"/>
              <a:ea typeface="+mn-ea"/>
              <a:cs typeface="+mn-cs"/>
            </a:endParaRPr>
          </a:p>
          <a:p>
            <a:pPr defTabSz="711200">
              <a:defRPr/>
            </a:pPr>
            <a:r>
              <a:rPr kumimoji="0" lang="en-US" sz="800" b="0" i="0" u="none" strike="noStrike" kern="1200" cap="none" spc="0" normalizeH="0" baseline="0" noProof="0">
                <a:ln>
                  <a:noFill/>
                </a:ln>
                <a:solidFill>
                  <a:srgbClr val="000000"/>
                </a:solidFill>
                <a:effectLst/>
                <a:uLnTx/>
                <a:uFillTx/>
                <a:latin typeface="Arial"/>
                <a:ea typeface="+mn-ea"/>
                <a:cs typeface="+mn-cs"/>
              </a:rPr>
              <a:t>Sources: UNEP, </a:t>
            </a:r>
            <a:r>
              <a:rPr kumimoji="0" lang="en-US" sz="800" b="0" i="0" u="none" strike="noStrike" kern="1200" cap="none" spc="0" normalizeH="0" baseline="0" noProof="0">
                <a:ln>
                  <a:noFill/>
                </a:ln>
                <a:solidFill>
                  <a:srgbClr val="000000"/>
                </a:solidFill>
                <a:effectLst/>
                <a:uLnTx/>
                <a:uFillTx/>
                <a:latin typeface="Arial"/>
                <a:ea typeface="+mn-ea"/>
                <a:cs typeface="+mn-cs"/>
                <a:hlinkClick r:id="rId79"/>
              </a:rPr>
              <a:t>What’s Cooking?</a:t>
            </a:r>
            <a:r>
              <a:rPr lang="en-US" sz="800">
                <a:solidFill>
                  <a:srgbClr val="000000"/>
                </a:solidFill>
                <a:latin typeface="Arial" panose="020B0604020202020204" pitchFamily="34" charset="0"/>
                <a:cs typeface="Arial" panose="020B0604020202020204" pitchFamily="34" charset="0"/>
              </a:rPr>
              <a:t> </a:t>
            </a:r>
            <a:r>
              <a:rPr lang="en-US" sz="800">
                <a:solidFill>
                  <a:srgbClr val="000000"/>
                </a:solidFill>
                <a:latin typeface="Arial"/>
              </a:rPr>
              <a:t>(2023); </a:t>
            </a:r>
            <a:r>
              <a:rPr kumimoji="0" lang="en-US" sz="800" b="0" i="0" u="none" strike="noStrike" kern="1200" cap="none" spc="0" normalizeH="0" baseline="0" noProof="0">
                <a:ln>
                  <a:noFill/>
                </a:ln>
                <a:solidFill>
                  <a:srgbClr val="000000"/>
                </a:solidFill>
                <a:effectLst/>
                <a:uLnTx/>
                <a:uFillTx/>
                <a:latin typeface="Arial"/>
                <a:ea typeface="+mn-ea"/>
                <a:cs typeface="+mn-cs"/>
              </a:rPr>
              <a:t>Good Food Institute, </a:t>
            </a:r>
            <a:r>
              <a:rPr lang="en-US" sz="800">
                <a:solidFill>
                  <a:srgbClr val="000000"/>
                </a:solidFill>
                <a:latin typeface="Arial"/>
                <a:hlinkClick r:id="rId80"/>
              </a:rPr>
              <a:t>2023 State of the Industry Report: Plant-based</a:t>
            </a:r>
            <a:r>
              <a:rPr lang="en-US" sz="800">
                <a:solidFill>
                  <a:srgbClr val="000000"/>
                </a:solidFill>
                <a:latin typeface="Arial"/>
              </a:rPr>
              <a:t> (2023).</a:t>
            </a:r>
            <a:endParaRPr kumimoji="0" lang="en-US" sz="800" b="0" i="0" u="none" strike="noStrike" kern="1200" cap="none" spc="0" normalizeH="0" baseline="0" noProof="0">
              <a:ln>
                <a:noFill/>
              </a:ln>
              <a:solidFill>
                <a:srgbClr val="000000"/>
              </a:solidFill>
              <a:effectLst/>
              <a:uLnTx/>
              <a:uFillTx/>
              <a:latin typeface="Arial"/>
              <a:ea typeface="+mn-ea"/>
              <a:cs typeface="+mn-cs"/>
            </a:endParaRPr>
          </a:p>
          <a:p>
            <a:r>
              <a:rPr lang="en-US" sz="800">
                <a:solidFill>
                  <a:srgbClr val="000000"/>
                </a:solidFill>
              </a:rPr>
              <a:t>Credit: </a:t>
            </a:r>
            <a:r>
              <a:rPr lang="en-US" sz="800">
                <a:solidFill>
                  <a:srgbClr val="000000"/>
                </a:solidFill>
                <a:cs typeface="Arial"/>
              </a:rPr>
              <a:t>M.A. Miller, </a:t>
            </a:r>
            <a:r>
              <a:rPr lang="en-US" sz="800" err="1">
                <a:solidFill>
                  <a:srgbClr val="000000"/>
                </a:solidFill>
                <a:cs typeface="Arial"/>
              </a:rPr>
              <a:t>Asya</a:t>
            </a:r>
            <a:r>
              <a:rPr lang="en-US" sz="800">
                <a:solidFill>
                  <a:srgbClr val="000000"/>
                </a:solidFill>
                <a:cs typeface="Arial"/>
              </a:rPr>
              <a:t> </a:t>
            </a:r>
            <a:r>
              <a:rPr lang="en-US" sz="800" err="1">
                <a:solidFill>
                  <a:srgbClr val="000000"/>
                </a:solidFill>
                <a:cs typeface="Arial"/>
              </a:rPr>
              <a:t>Ikizler</a:t>
            </a:r>
            <a:r>
              <a:rPr lang="en-US" sz="800">
                <a:solidFill>
                  <a:srgbClr val="000000"/>
                </a:solidFill>
                <a:cs typeface="Arial"/>
              </a:rPr>
              <a:t>, Friedrich </a:t>
            </a:r>
            <a:r>
              <a:rPr lang="en-US" sz="800" err="1">
                <a:solidFill>
                  <a:srgbClr val="000000"/>
                </a:solidFill>
                <a:cs typeface="Arial"/>
              </a:rPr>
              <a:t>Sayn</a:t>
            </a:r>
            <a:r>
              <a:rPr lang="en-US" sz="800">
                <a:solidFill>
                  <a:srgbClr val="000000"/>
                </a:solidFill>
                <a:cs typeface="Arial"/>
              </a:rPr>
              <a:t>-Wittgenstein, </a:t>
            </a:r>
            <a:r>
              <a:rPr lang="en-US" sz="800" err="1">
                <a:solidFill>
                  <a:srgbClr val="000000"/>
                </a:solidFill>
                <a:cs typeface="Arial"/>
              </a:rPr>
              <a:t>Hyae</a:t>
            </a:r>
            <a:r>
              <a:rPr lang="en-US" sz="800">
                <a:solidFill>
                  <a:srgbClr val="000000"/>
                </a:solidFill>
                <a:cs typeface="Arial"/>
              </a:rPr>
              <a:t> </a:t>
            </a:r>
            <a:r>
              <a:rPr lang="en-US" sz="800" err="1">
                <a:solidFill>
                  <a:srgbClr val="000000"/>
                </a:solidFill>
                <a:cs typeface="Arial"/>
              </a:rPr>
              <a:t>Ryung</a:t>
            </a:r>
            <a:r>
              <a:rPr lang="en-US" sz="800">
                <a:solidFill>
                  <a:srgbClr val="000000"/>
                </a:solidFill>
                <a:cs typeface="Arial"/>
              </a:rPr>
              <a:t> Kim,</a:t>
            </a:r>
            <a:r>
              <a:rPr lang="en-US" sz="800"/>
              <a:t> and </a:t>
            </a:r>
            <a:r>
              <a:rPr lang="en-US" sz="800">
                <a:hlinkClick r:id="rId81"/>
              </a:rPr>
              <a:t>Gernot Wagner</a:t>
            </a:r>
            <a:r>
              <a:rPr lang="en-US" sz="800"/>
              <a:t>. </a:t>
            </a:r>
            <a:r>
              <a:rPr lang="en-US" sz="800">
                <a:hlinkClick r:id="rId82"/>
              </a:rPr>
              <a:t>Share with attribution</a:t>
            </a:r>
            <a:r>
              <a:rPr lang="en-US" sz="800"/>
              <a:t>: </a:t>
            </a:r>
            <a:r>
              <a:rPr lang="en-US" sz="800" err="1"/>
              <a:t>Sayn</a:t>
            </a:r>
            <a:r>
              <a:rPr lang="en-US" sz="800"/>
              <a:t>-Wittgenstein </a:t>
            </a:r>
            <a:r>
              <a:rPr lang="en-US" sz="800" i="1"/>
              <a:t>et al., </a:t>
            </a:r>
            <a:r>
              <a:rPr lang="en-US" sz="800"/>
              <a:t>“</a:t>
            </a:r>
            <a:r>
              <a:rPr lang="en-US" sz="800">
                <a:hlinkClick r:id="rId83"/>
              </a:rPr>
              <a:t>Sustainable Proteins</a:t>
            </a:r>
            <a:r>
              <a:rPr lang="en-US" sz="800"/>
              <a:t>” (16 May 2025).</a:t>
            </a:r>
            <a:endParaRPr lang="en-US" sz="800">
              <a:solidFill>
                <a:srgbClr val="000000"/>
              </a:solidFill>
            </a:endParaRPr>
          </a:p>
        </p:txBody>
      </p:sp>
      <p:sp>
        <p:nvSpPr>
          <p:cNvPr id="84" name="btfpColumnHeaderBoxText223027">
            <a:extLst>
              <a:ext uri="{FF2B5EF4-FFF2-40B4-BE49-F238E27FC236}">
                <a16:creationId xmlns:a16="http://schemas.microsoft.com/office/drawing/2014/main" id="{6248FE19-0A08-8AE0-8A24-CCD69A387EC5}"/>
              </a:ext>
            </a:extLst>
          </p:cNvPr>
          <p:cNvSpPr txBox="1"/>
          <p:nvPr/>
        </p:nvSpPr>
        <p:spPr bwMode="gray">
          <a:xfrm>
            <a:off x="330199" y="1489226"/>
            <a:ext cx="9810497" cy="288219"/>
          </a:xfrm>
          <a:prstGeom prst="rect">
            <a:avLst/>
          </a:prstGeom>
          <a:noFill/>
        </p:spPr>
        <p:txBody>
          <a:bodyPr vert="horz" wrap="square" lIns="36036" tIns="36036" rIns="36036" bIns="36036" rtlCol="0" anchor="b">
            <a:spAutoFit/>
          </a:bodyPr>
          <a:lstStyle/>
          <a:p>
            <a:pPr marL="0" indent="0">
              <a:spcBef>
                <a:spcPts val="0"/>
              </a:spcBef>
              <a:buNone/>
            </a:pPr>
            <a:r>
              <a:rPr lang="en-US" sz="1400" b="1" i="0">
                <a:solidFill>
                  <a:srgbClr val="000000"/>
                </a:solidFill>
                <a:effectLst/>
                <a:latin typeface="Arial"/>
                <a:cs typeface="Arial"/>
              </a:rPr>
              <a:t>Meeting 2035 projections will require 25% CAGR from Euromonitor’s 2023 </a:t>
            </a:r>
            <a:r>
              <a:rPr lang="en-US" sz="1400" b="1">
                <a:solidFill>
                  <a:srgbClr val="000000"/>
                </a:solidFill>
                <a:latin typeface="Arial"/>
                <a:cs typeface="Arial"/>
              </a:rPr>
              <a:t>baseline</a:t>
            </a:r>
            <a:r>
              <a:rPr lang="en-US" sz="1400" b="1" i="0">
                <a:solidFill>
                  <a:srgbClr val="000000"/>
                </a:solidFill>
                <a:effectLst/>
                <a:latin typeface="Arial"/>
                <a:cs typeface="Arial"/>
              </a:rPr>
              <a:t> </a:t>
            </a:r>
          </a:p>
        </p:txBody>
      </p:sp>
      <p:cxnSp>
        <p:nvCxnSpPr>
          <p:cNvPr id="85" name="btfpColumnHeaderBoxLine223027">
            <a:extLst>
              <a:ext uri="{FF2B5EF4-FFF2-40B4-BE49-F238E27FC236}">
                <a16:creationId xmlns:a16="http://schemas.microsoft.com/office/drawing/2014/main" id="{1764E78D-0ECF-108D-B16D-24D54B4A7496}"/>
              </a:ext>
            </a:extLst>
          </p:cNvPr>
          <p:cNvCxnSpPr>
            <a:cxnSpLocks/>
          </p:cNvCxnSpPr>
          <p:nvPr/>
        </p:nvCxnSpPr>
        <p:spPr bwMode="gray">
          <a:xfrm flipV="1">
            <a:off x="330199" y="1777445"/>
            <a:ext cx="8124869" cy="3084"/>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A5F9C06-D532-6FED-2E46-A40282E40399}"/>
              </a:ext>
            </a:extLst>
          </p:cNvPr>
          <p:cNvCxnSpPr/>
          <p:nvPr>
            <p:custDataLst>
              <p:tags r:id="rId3"/>
            </p:custDataLst>
          </p:nvPr>
        </p:nvCxnSpPr>
        <p:spPr bwMode="gray">
          <a:xfrm>
            <a:off x="962025" y="4721225"/>
            <a:ext cx="71278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DD01E73C-018B-551D-35E2-1FD97EA7052C}"/>
              </a:ext>
            </a:extLst>
          </p:cNvPr>
          <p:cNvCxnSpPr/>
          <p:nvPr>
            <p:custDataLst>
              <p:tags r:id="rId4"/>
            </p:custDataLst>
          </p:nvPr>
        </p:nvCxnSpPr>
        <p:spPr bwMode="gray">
          <a:xfrm>
            <a:off x="962025" y="5253038"/>
            <a:ext cx="71278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DD04A60B-923F-9E6E-C023-BEF07C5343A9}"/>
              </a:ext>
            </a:extLst>
          </p:cNvPr>
          <p:cNvCxnSpPr/>
          <p:nvPr>
            <p:custDataLst>
              <p:tags r:id="rId5"/>
            </p:custDataLst>
          </p:nvPr>
        </p:nvCxnSpPr>
        <p:spPr bwMode="auto">
          <a:xfrm>
            <a:off x="962025" y="2327275"/>
            <a:ext cx="7127875" cy="0"/>
          </a:xfrm>
          <a:prstGeom prst="line">
            <a:avLst/>
          </a:prstGeom>
          <a:ln w="31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24D40C1B-9B56-C3F3-EC65-57616A6AF29A}"/>
              </a:ext>
            </a:extLst>
          </p:cNvPr>
          <p:cNvCxnSpPr/>
          <p:nvPr>
            <p:custDataLst>
              <p:tags r:id="rId6"/>
            </p:custDataLst>
          </p:nvPr>
        </p:nvCxnSpPr>
        <p:spPr bwMode="gray">
          <a:xfrm>
            <a:off x="962025" y="4987925"/>
            <a:ext cx="71278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DA58FF0B-2088-FF7B-9233-3332C83A58AA}"/>
              </a:ext>
            </a:extLst>
          </p:cNvPr>
          <p:cNvCxnSpPr/>
          <p:nvPr>
            <p:custDataLst>
              <p:tags r:id="rId7"/>
            </p:custDataLst>
          </p:nvPr>
        </p:nvCxnSpPr>
        <p:spPr bwMode="gray">
          <a:xfrm>
            <a:off x="962025" y="2593975"/>
            <a:ext cx="71278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141FAF85-23DB-9934-564C-8F891583EE6D}"/>
              </a:ext>
            </a:extLst>
          </p:cNvPr>
          <p:cNvCxnSpPr/>
          <p:nvPr>
            <p:custDataLst>
              <p:tags r:id="rId8"/>
            </p:custDataLst>
          </p:nvPr>
        </p:nvCxnSpPr>
        <p:spPr bwMode="gray">
          <a:xfrm>
            <a:off x="962025" y="4456113"/>
            <a:ext cx="71278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3AAB75CA-6FEE-401A-8316-61AE50382C28}"/>
              </a:ext>
            </a:extLst>
          </p:cNvPr>
          <p:cNvCxnSpPr/>
          <p:nvPr>
            <p:custDataLst>
              <p:tags r:id="rId9"/>
            </p:custDataLst>
          </p:nvPr>
        </p:nvCxnSpPr>
        <p:spPr bwMode="gray">
          <a:xfrm>
            <a:off x="962025" y="2859088"/>
            <a:ext cx="71278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5ED7DA95-542D-80A1-A558-3D43FACD25E0}"/>
              </a:ext>
            </a:extLst>
          </p:cNvPr>
          <p:cNvCxnSpPr/>
          <p:nvPr>
            <p:custDataLst>
              <p:tags r:id="rId10"/>
            </p:custDataLst>
          </p:nvPr>
        </p:nvCxnSpPr>
        <p:spPr bwMode="gray">
          <a:xfrm>
            <a:off x="962025" y="4189413"/>
            <a:ext cx="71278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7A39A5FC-8C31-5BDE-0BD8-9F21018EB933}"/>
              </a:ext>
            </a:extLst>
          </p:cNvPr>
          <p:cNvCxnSpPr/>
          <p:nvPr>
            <p:custDataLst>
              <p:tags r:id="rId11"/>
            </p:custDataLst>
          </p:nvPr>
        </p:nvCxnSpPr>
        <p:spPr bwMode="gray">
          <a:xfrm>
            <a:off x="962025" y="3125788"/>
            <a:ext cx="71278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212C4414-E1C4-E359-C841-3CD24C476910}"/>
              </a:ext>
            </a:extLst>
          </p:cNvPr>
          <p:cNvCxnSpPr/>
          <p:nvPr>
            <p:custDataLst>
              <p:tags r:id="rId12"/>
            </p:custDataLst>
          </p:nvPr>
        </p:nvCxnSpPr>
        <p:spPr bwMode="gray">
          <a:xfrm>
            <a:off x="962025" y="3924300"/>
            <a:ext cx="71278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468C168A-6D53-EC50-C811-0D09AAE09D3D}"/>
              </a:ext>
            </a:extLst>
          </p:cNvPr>
          <p:cNvCxnSpPr/>
          <p:nvPr>
            <p:custDataLst>
              <p:tags r:id="rId13"/>
            </p:custDataLst>
          </p:nvPr>
        </p:nvCxnSpPr>
        <p:spPr bwMode="gray">
          <a:xfrm>
            <a:off x="962025" y="3390900"/>
            <a:ext cx="71278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9B5CF5BA-7913-7BAB-9B55-3D1AA91AEA82}"/>
              </a:ext>
            </a:extLst>
          </p:cNvPr>
          <p:cNvCxnSpPr/>
          <p:nvPr>
            <p:custDataLst>
              <p:tags r:id="rId14"/>
            </p:custDataLst>
          </p:nvPr>
        </p:nvCxnSpPr>
        <p:spPr bwMode="gray">
          <a:xfrm>
            <a:off x="962025" y="3657600"/>
            <a:ext cx="71278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6" name="Straight Connector 315">
            <a:extLst>
              <a:ext uri="{FF2B5EF4-FFF2-40B4-BE49-F238E27FC236}">
                <a16:creationId xmlns:a16="http://schemas.microsoft.com/office/drawing/2014/main" id="{5D820F3A-428D-A7B8-3E87-A7F23336590C}"/>
              </a:ext>
            </a:extLst>
          </p:cNvPr>
          <p:cNvCxnSpPr/>
          <p:nvPr>
            <p:custDataLst>
              <p:tags r:id="rId15"/>
            </p:custDataLst>
          </p:nvPr>
        </p:nvCxnSpPr>
        <p:spPr bwMode="auto">
          <a:xfrm>
            <a:off x="3506788" y="5519738"/>
            <a:ext cx="0" cy="5080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7" name="Straight Connector 316">
            <a:extLst>
              <a:ext uri="{FF2B5EF4-FFF2-40B4-BE49-F238E27FC236}">
                <a16:creationId xmlns:a16="http://schemas.microsoft.com/office/drawing/2014/main" id="{83023BFC-170A-731F-1A88-7348A59D55D8}"/>
              </a:ext>
            </a:extLst>
          </p:cNvPr>
          <p:cNvCxnSpPr/>
          <p:nvPr>
            <p:custDataLst>
              <p:tags r:id="rId16"/>
            </p:custDataLst>
          </p:nvPr>
        </p:nvCxnSpPr>
        <p:spPr bwMode="auto">
          <a:xfrm>
            <a:off x="4016375" y="5519738"/>
            <a:ext cx="0" cy="5080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5" name="Straight Connector 314">
            <a:extLst>
              <a:ext uri="{FF2B5EF4-FFF2-40B4-BE49-F238E27FC236}">
                <a16:creationId xmlns:a16="http://schemas.microsoft.com/office/drawing/2014/main" id="{F5B29766-97B4-7E23-EEF5-794025E40BF9}"/>
              </a:ext>
            </a:extLst>
          </p:cNvPr>
          <p:cNvCxnSpPr/>
          <p:nvPr>
            <p:custDataLst>
              <p:tags r:id="rId17"/>
            </p:custDataLst>
          </p:nvPr>
        </p:nvCxnSpPr>
        <p:spPr bwMode="auto">
          <a:xfrm>
            <a:off x="2998788" y="5519738"/>
            <a:ext cx="0" cy="5080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8" name="Straight Connector 317">
            <a:extLst>
              <a:ext uri="{FF2B5EF4-FFF2-40B4-BE49-F238E27FC236}">
                <a16:creationId xmlns:a16="http://schemas.microsoft.com/office/drawing/2014/main" id="{49C2217D-C750-52D8-1F80-4633177FF946}"/>
              </a:ext>
            </a:extLst>
          </p:cNvPr>
          <p:cNvCxnSpPr/>
          <p:nvPr>
            <p:custDataLst>
              <p:tags r:id="rId18"/>
            </p:custDataLst>
          </p:nvPr>
        </p:nvCxnSpPr>
        <p:spPr bwMode="auto">
          <a:xfrm>
            <a:off x="4525963" y="5519738"/>
            <a:ext cx="0" cy="5080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4" name="Straight Connector 313">
            <a:extLst>
              <a:ext uri="{FF2B5EF4-FFF2-40B4-BE49-F238E27FC236}">
                <a16:creationId xmlns:a16="http://schemas.microsoft.com/office/drawing/2014/main" id="{5776C50C-65D4-D8F5-EF91-FAC4E3DF19A5}"/>
              </a:ext>
            </a:extLst>
          </p:cNvPr>
          <p:cNvCxnSpPr/>
          <p:nvPr>
            <p:custDataLst>
              <p:tags r:id="rId19"/>
            </p:custDataLst>
          </p:nvPr>
        </p:nvCxnSpPr>
        <p:spPr bwMode="auto">
          <a:xfrm>
            <a:off x="2489200" y="5519738"/>
            <a:ext cx="0" cy="5080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9" name="Straight Connector 318">
            <a:extLst>
              <a:ext uri="{FF2B5EF4-FFF2-40B4-BE49-F238E27FC236}">
                <a16:creationId xmlns:a16="http://schemas.microsoft.com/office/drawing/2014/main" id="{88C5424C-C7B2-5266-8F81-FA7530E7F753}"/>
              </a:ext>
            </a:extLst>
          </p:cNvPr>
          <p:cNvCxnSpPr/>
          <p:nvPr>
            <p:custDataLst>
              <p:tags r:id="rId20"/>
            </p:custDataLst>
          </p:nvPr>
        </p:nvCxnSpPr>
        <p:spPr bwMode="auto">
          <a:xfrm>
            <a:off x="5035550" y="5519738"/>
            <a:ext cx="0" cy="5080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3" name="Straight Connector 312">
            <a:extLst>
              <a:ext uri="{FF2B5EF4-FFF2-40B4-BE49-F238E27FC236}">
                <a16:creationId xmlns:a16="http://schemas.microsoft.com/office/drawing/2014/main" id="{3DB9FEB4-3908-E678-3793-8B876686CB8E}"/>
              </a:ext>
            </a:extLst>
          </p:cNvPr>
          <p:cNvCxnSpPr/>
          <p:nvPr>
            <p:custDataLst>
              <p:tags r:id="rId21"/>
            </p:custDataLst>
          </p:nvPr>
        </p:nvCxnSpPr>
        <p:spPr bwMode="auto">
          <a:xfrm>
            <a:off x="1979613" y="5519738"/>
            <a:ext cx="0" cy="5080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20" name="Straight Connector 319">
            <a:extLst>
              <a:ext uri="{FF2B5EF4-FFF2-40B4-BE49-F238E27FC236}">
                <a16:creationId xmlns:a16="http://schemas.microsoft.com/office/drawing/2014/main" id="{358F70F9-1F8E-06F7-8B86-7789B2621806}"/>
              </a:ext>
            </a:extLst>
          </p:cNvPr>
          <p:cNvCxnSpPr/>
          <p:nvPr>
            <p:custDataLst>
              <p:tags r:id="rId22"/>
            </p:custDataLst>
          </p:nvPr>
        </p:nvCxnSpPr>
        <p:spPr bwMode="auto">
          <a:xfrm>
            <a:off x="5543550" y="5519738"/>
            <a:ext cx="0" cy="5080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2" name="Straight Connector 311">
            <a:extLst>
              <a:ext uri="{FF2B5EF4-FFF2-40B4-BE49-F238E27FC236}">
                <a16:creationId xmlns:a16="http://schemas.microsoft.com/office/drawing/2014/main" id="{2A3EE638-A3F8-31FE-721D-E20951F1C405}"/>
              </a:ext>
            </a:extLst>
          </p:cNvPr>
          <p:cNvCxnSpPr/>
          <p:nvPr>
            <p:custDataLst>
              <p:tags r:id="rId23"/>
            </p:custDataLst>
          </p:nvPr>
        </p:nvCxnSpPr>
        <p:spPr bwMode="auto">
          <a:xfrm>
            <a:off x="1470025" y="5519738"/>
            <a:ext cx="0" cy="5080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21" name="Straight Connector 320">
            <a:extLst>
              <a:ext uri="{FF2B5EF4-FFF2-40B4-BE49-F238E27FC236}">
                <a16:creationId xmlns:a16="http://schemas.microsoft.com/office/drawing/2014/main" id="{35142B8F-66D4-D193-36D9-CBEDBFDBF0DD}"/>
              </a:ext>
            </a:extLst>
          </p:cNvPr>
          <p:cNvCxnSpPr/>
          <p:nvPr>
            <p:custDataLst>
              <p:tags r:id="rId24"/>
            </p:custDataLst>
          </p:nvPr>
        </p:nvCxnSpPr>
        <p:spPr bwMode="auto">
          <a:xfrm>
            <a:off x="6053138" y="5519738"/>
            <a:ext cx="0" cy="5080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1" name="Straight Connector 310">
            <a:extLst>
              <a:ext uri="{FF2B5EF4-FFF2-40B4-BE49-F238E27FC236}">
                <a16:creationId xmlns:a16="http://schemas.microsoft.com/office/drawing/2014/main" id="{2C5E2823-85C8-57AC-D5F3-4D4901760CDB}"/>
              </a:ext>
            </a:extLst>
          </p:cNvPr>
          <p:cNvCxnSpPr/>
          <p:nvPr>
            <p:custDataLst>
              <p:tags r:id="rId25"/>
            </p:custDataLst>
          </p:nvPr>
        </p:nvCxnSpPr>
        <p:spPr bwMode="auto">
          <a:xfrm>
            <a:off x="962025" y="5519738"/>
            <a:ext cx="0" cy="5080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22" name="Straight Connector 321">
            <a:extLst>
              <a:ext uri="{FF2B5EF4-FFF2-40B4-BE49-F238E27FC236}">
                <a16:creationId xmlns:a16="http://schemas.microsoft.com/office/drawing/2014/main" id="{FA1CAC9E-FDE3-2B52-F8A9-E54349FDFBB9}"/>
              </a:ext>
            </a:extLst>
          </p:cNvPr>
          <p:cNvCxnSpPr/>
          <p:nvPr>
            <p:custDataLst>
              <p:tags r:id="rId26"/>
            </p:custDataLst>
          </p:nvPr>
        </p:nvCxnSpPr>
        <p:spPr bwMode="auto">
          <a:xfrm>
            <a:off x="6562725" y="5519738"/>
            <a:ext cx="0" cy="5080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25" name="Straight Connector 324">
            <a:extLst>
              <a:ext uri="{FF2B5EF4-FFF2-40B4-BE49-F238E27FC236}">
                <a16:creationId xmlns:a16="http://schemas.microsoft.com/office/drawing/2014/main" id="{E926F281-0814-D236-DBCA-F8AE1CE10662}"/>
              </a:ext>
            </a:extLst>
          </p:cNvPr>
          <p:cNvCxnSpPr/>
          <p:nvPr>
            <p:custDataLst>
              <p:tags r:id="rId27"/>
            </p:custDataLst>
          </p:nvPr>
        </p:nvCxnSpPr>
        <p:spPr bwMode="auto">
          <a:xfrm>
            <a:off x="8089900" y="5519738"/>
            <a:ext cx="0" cy="5080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23" name="Straight Connector 322">
            <a:extLst>
              <a:ext uri="{FF2B5EF4-FFF2-40B4-BE49-F238E27FC236}">
                <a16:creationId xmlns:a16="http://schemas.microsoft.com/office/drawing/2014/main" id="{1243BC4E-BF16-9DB7-6055-76B41534F29A}"/>
              </a:ext>
            </a:extLst>
          </p:cNvPr>
          <p:cNvCxnSpPr/>
          <p:nvPr>
            <p:custDataLst>
              <p:tags r:id="rId28"/>
            </p:custDataLst>
          </p:nvPr>
        </p:nvCxnSpPr>
        <p:spPr bwMode="auto">
          <a:xfrm>
            <a:off x="7072313" y="5519738"/>
            <a:ext cx="0" cy="5080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24" name="Straight Connector 323">
            <a:extLst>
              <a:ext uri="{FF2B5EF4-FFF2-40B4-BE49-F238E27FC236}">
                <a16:creationId xmlns:a16="http://schemas.microsoft.com/office/drawing/2014/main" id="{8C0758A3-C0A4-DD13-B302-3FE6EB1F7196}"/>
              </a:ext>
            </a:extLst>
          </p:cNvPr>
          <p:cNvCxnSpPr/>
          <p:nvPr>
            <p:custDataLst>
              <p:tags r:id="rId29"/>
            </p:custDataLst>
          </p:nvPr>
        </p:nvCxnSpPr>
        <p:spPr bwMode="auto">
          <a:xfrm>
            <a:off x="7580313" y="5519738"/>
            <a:ext cx="0" cy="5080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38" name="Chart 37">
            <a:extLst>
              <a:ext uri="{FF2B5EF4-FFF2-40B4-BE49-F238E27FC236}">
                <a16:creationId xmlns:a16="http://schemas.microsoft.com/office/drawing/2014/main" id="{BB7BB5C9-8F00-CF84-924C-34B95DCE447C}"/>
              </a:ext>
            </a:extLst>
          </p:cNvPr>
          <p:cNvGraphicFramePr/>
          <p:nvPr>
            <p:custDataLst>
              <p:tags r:id="rId30"/>
            </p:custDataLst>
            <p:extLst>
              <p:ext uri="{D42A27DB-BD31-4B8C-83A1-F6EECF244321}">
                <p14:modId xmlns:p14="http://schemas.microsoft.com/office/powerpoint/2010/main" val="1942114375"/>
              </p:ext>
            </p:extLst>
          </p:nvPr>
        </p:nvGraphicFramePr>
        <p:xfrm>
          <a:off x="315913" y="2146300"/>
          <a:ext cx="7867650" cy="3556000"/>
        </p:xfrm>
        <a:graphic>
          <a:graphicData uri="http://schemas.openxmlformats.org/drawingml/2006/chart">
            <c:chart xmlns:c="http://schemas.openxmlformats.org/drawingml/2006/chart" xmlns:r="http://schemas.openxmlformats.org/officeDocument/2006/relationships" r:id="rId84"/>
          </a:graphicData>
        </a:graphic>
      </p:graphicFrame>
      <p:sp>
        <p:nvSpPr>
          <p:cNvPr id="310" name="Text Placeholder 10">
            <a:extLst>
              <a:ext uri="{FF2B5EF4-FFF2-40B4-BE49-F238E27FC236}">
                <a16:creationId xmlns:a16="http://schemas.microsoft.com/office/drawing/2014/main" id="{2D6DBC5C-5E44-CD26-3C06-34D7BE032D8C}"/>
              </a:ext>
            </a:extLst>
          </p:cNvPr>
          <p:cNvSpPr txBox="1">
            <a:spLocks/>
          </p:cNvSpPr>
          <p:nvPr>
            <p:custDataLst>
              <p:tags r:id="rId31"/>
            </p:custDataLst>
          </p:nvPr>
        </p:nvSpPr>
        <p:spPr bwMode="gray">
          <a:xfrm>
            <a:off x="7921625" y="5621339"/>
            <a:ext cx="336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FFE5131-3A24-436E-8C54-52433D07384F}" type="datetime'''''''''''''2''0''''''''5''''''0'''''''''''''''''''''''''">
              <a:rPr lang="en-US" altLang="en-US" sz="1200" smtClean="0">
                <a:effectLst/>
              </a:rPr>
              <a:pPr marL="0" indent="0" algn="ctr">
                <a:spcBef>
                  <a:spcPct val="0"/>
                </a:spcBef>
                <a:spcAft>
                  <a:spcPct val="0"/>
                </a:spcAft>
                <a:buNone/>
              </a:pPr>
              <a:t>2050</a:t>
            </a:fld>
            <a:endParaRPr lang="en-US" sz="1200"/>
          </a:p>
        </p:txBody>
      </p:sp>
      <p:sp>
        <p:nvSpPr>
          <p:cNvPr id="308" name="Text Placeholder 10">
            <a:extLst>
              <a:ext uri="{FF2B5EF4-FFF2-40B4-BE49-F238E27FC236}">
                <a16:creationId xmlns:a16="http://schemas.microsoft.com/office/drawing/2014/main" id="{D295D452-4608-2ED1-D04D-433996109EC0}"/>
              </a:ext>
            </a:extLst>
          </p:cNvPr>
          <p:cNvSpPr txBox="1">
            <a:spLocks/>
          </p:cNvSpPr>
          <p:nvPr>
            <p:custDataLst>
              <p:tags r:id="rId32"/>
            </p:custDataLst>
          </p:nvPr>
        </p:nvSpPr>
        <p:spPr bwMode="gray">
          <a:xfrm>
            <a:off x="6904038" y="5621339"/>
            <a:ext cx="336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730689A-A172-4AFD-A0D7-0752082C7F23}" type="datetime'''''''''''''''''''''''''''''2''0''''4''''''6'''''">
              <a:rPr lang="en-US" altLang="en-US" sz="1200" smtClean="0">
                <a:effectLst/>
              </a:rPr>
              <a:pPr marL="0" indent="0" algn="ctr">
                <a:spcBef>
                  <a:spcPct val="0"/>
                </a:spcBef>
                <a:spcAft>
                  <a:spcPct val="0"/>
                </a:spcAft>
                <a:buNone/>
              </a:pPr>
              <a:t>2046</a:t>
            </a:fld>
            <a:endParaRPr lang="en-US" sz="1200"/>
          </a:p>
        </p:txBody>
      </p:sp>
      <p:sp>
        <p:nvSpPr>
          <p:cNvPr id="295" name="Text Placeholder 10">
            <a:extLst>
              <a:ext uri="{FF2B5EF4-FFF2-40B4-BE49-F238E27FC236}">
                <a16:creationId xmlns:a16="http://schemas.microsoft.com/office/drawing/2014/main" id="{74543A67-B549-75E7-ED2E-443352ED0C0B}"/>
              </a:ext>
            </a:extLst>
          </p:cNvPr>
          <p:cNvSpPr txBox="1">
            <a:spLocks/>
          </p:cNvSpPr>
          <p:nvPr>
            <p:custDataLst>
              <p:tags r:id="rId33"/>
            </p:custDataLst>
          </p:nvPr>
        </p:nvSpPr>
        <p:spPr bwMode="gray">
          <a:xfrm>
            <a:off x="793750" y="5621339"/>
            <a:ext cx="336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5F16C0E-ABE7-4726-8FF4-34BC10066B3A}" type="datetime'''2''''''''''0''''''''2''''''''''''''''''''''2'''">
              <a:rPr lang="en-US" altLang="en-US" sz="1200" smtClean="0">
                <a:effectLst/>
              </a:rPr>
              <a:pPr marL="0" indent="0" algn="ctr">
                <a:spcBef>
                  <a:spcPct val="0"/>
                </a:spcBef>
                <a:spcAft>
                  <a:spcPct val="0"/>
                </a:spcAft>
                <a:buNone/>
              </a:pPr>
              <a:t>2022</a:t>
            </a:fld>
            <a:endParaRPr lang="en-US" sz="1200"/>
          </a:p>
        </p:txBody>
      </p:sp>
      <p:sp>
        <p:nvSpPr>
          <p:cNvPr id="307" name="Text Placeholder 10">
            <a:extLst>
              <a:ext uri="{FF2B5EF4-FFF2-40B4-BE49-F238E27FC236}">
                <a16:creationId xmlns:a16="http://schemas.microsoft.com/office/drawing/2014/main" id="{0A321029-ED42-2400-EA9B-872E844A6EE4}"/>
              </a:ext>
            </a:extLst>
          </p:cNvPr>
          <p:cNvSpPr txBox="1">
            <a:spLocks/>
          </p:cNvSpPr>
          <p:nvPr>
            <p:custDataLst>
              <p:tags r:id="rId34"/>
            </p:custDataLst>
          </p:nvPr>
        </p:nvSpPr>
        <p:spPr bwMode="gray">
          <a:xfrm>
            <a:off x="6394450" y="5621339"/>
            <a:ext cx="336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76CE344-D1B1-4D5C-8E46-B7B172FCBB28}" type="datetime'''''''''''2''''''''''''''''''''''''''0''''4''''''''''''4'''">
              <a:rPr lang="en-US" altLang="en-US" sz="1200" smtClean="0">
                <a:effectLst/>
              </a:rPr>
              <a:pPr marL="0" indent="0" algn="ctr">
                <a:spcBef>
                  <a:spcPct val="0"/>
                </a:spcBef>
                <a:spcAft>
                  <a:spcPct val="0"/>
                </a:spcAft>
                <a:buNone/>
              </a:pPr>
              <a:t>2044</a:t>
            </a:fld>
            <a:endParaRPr lang="en-US" sz="1200"/>
          </a:p>
        </p:txBody>
      </p:sp>
      <p:sp>
        <p:nvSpPr>
          <p:cNvPr id="306" name="Text Placeholder 10">
            <a:extLst>
              <a:ext uri="{FF2B5EF4-FFF2-40B4-BE49-F238E27FC236}">
                <a16:creationId xmlns:a16="http://schemas.microsoft.com/office/drawing/2014/main" id="{C8DE29C7-D078-9FF4-BD07-A599A9F611D8}"/>
              </a:ext>
            </a:extLst>
          </p:cNvPr>
          <p:cNvSpPr txBox="1">
            <a:spLocks/>
          </p:cNvSpPr>
          <p:nvPr>
            <p:custDataLst>
              <p:tags r:id="rId35"/>
            </p:custDataLst>
          </p:nvPr>
        </p:nvSpPr>
        <p:spPr bwMode="gray">
          <a:xfrm>
            <a:off x="5884863" y="5621339"/>
            <a:ext cx="336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DFCA04D-D8F0-42C3-84C9-929EC564BE87}" type="datetime'''''''''''''2''''''''''0''''4''''2'''''">
              <a:rPr lang="en-US" altLang="en-US" sz="1200" smtClean="0">
                <a:effectLst/>
              </a:rPr>
              <a:pPr marL="0" indent="0" algn="ctr">
                <a:spcBef>
                  <a:spcPct val="0"/>
                </a:spcBef>
                <a:spcAft>
                  <a:spcPct val="0"/>
                </a:spcAft>
                <a:buNone/>
              </a:pPr>
              <a:t>2042</a:t>
            </a:fld>
            <a:endParaRPr lang="en-US" sz="1200"/>
          </a:p>
        </p:txBody>
      </p:sp>
      <p:sp>
        <p:nvSpPr>
          <p:cNvPr id="309" name="Text Placeholder 10">
            <a:extLst>
              <a:ext uri="{FF2B5EF4-FFF2-40B4-BE49-F238E27FC236}">
                <a16:creationId xmlns:a16="http://schemas.microsoft.com/office/drawing/2014/main" id="{CB45B2AF-8815-A447-B3DB-245773A6A17A}"/>
              </a:ext>
            </a:extLst>
          </p:cNvPr>
          <p:cNvSpPr txBox="1">
            <a:spLocks/>
          </p:cNvSpPr>
          <p:nvPr>
            <p:custDataLst>
              <p:tags r:id="rId36"/>
            </p:custDataLst>
          </p:nvPr>
        </p:nvSpPr>
        <p:spPr bwMode="gray">
          <a:xfrm>
            <a:off x="7412038" y="5621339"/>
            <a:ext cx="336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694C905-993D-4215-9516-6483B03F9969}" type="datetime'''''''''''''''''''''''''''''''''''''2''''''0''''''''48'''''">
              <a:rPr lang="en-US" altLang="en-US" sz="1200" smtClean="0">
                <a:effectLst/>
              </a:rPr>
              <a:pPr marL="0" indent="0" algn="ctr">
                <a:spcBef>
                  <a:spcPct val="0"/>
                </a:spcBef>
                <a:spcAft>
                  <a:spcPct val="0"/>
                </a:spcAft>
                <a:buNone/>
              </a:pPr>
              <a:t>2048</a:t>
            </a:fld>
            <a:endParaRPr lang="en-US" sz="1200"/>
          </a:p>
        </p:txBody>
      </p:sp>
      <p:sp>
        <p:nvSpPr>
          <p:cNvPr id="304" name="Text Placeholder 10">
            <a:extLst>
              <a:ext uri="{FF2B5EF4-FFF2-40B4-BE49-F238E27FC236}">
                <a16:creationId xmlns:a16="http://schemas.microsoft.com/office/drawing/2014/main" id="{E73E5A99-2ACD-6B97-31E5-8A711BE6229A}"/>
              </a:ext>
            </a:extLst>
          </p:cNvPr>
          <p:cNvSpPr txBox="1">
            <a:spLocks/>
          </p:cNvSpPr>
          <p:nvPr>
            <p:custDataLst>
              <p:tags r:id="rId37"/>
            </p:custDataLst>
          </p:nvPr>
        </p:nvSpPr>
        <p:spPr bwMode="gray">
          <a:xfrm>
            <a:off x="5375275" y="5621339"/>
            <a:ext cx="336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E142B77-C904-4B76-8CB5-84AFA005EECA}" type="datetime'''''2''''''0''4''0'''''''''''">
              <a:rPr lang="en-US" altLang="en-US" sz="1200" smtClean="0">
                <a:effectLst/>
              </a:rPr>
              <a:pPr marL="0" indent="0" algn="ctr">
                <a:spcBef>
                  <a:spcPct val="0"/>
                </a:spcBef>
                <a:spcAft>
                  <a:spcPct val="0"/>
                </a:spcAft>
                <a:buNone/>
              </a:pPr>
              <a:t>2040</a:t>
            </a:fld>
            <a:endParaRPr lang="en-US" sz="1200"/>
          </a:p>
        </p:txBody>
      </p:sp>
      <p:sp>
        <p:nvSpPr>
          <p:cNvPr id="303" name="Text Placeholder 10">
            <a:extLst>
              <a:ext uri="{FF2B5EF4-FFF2-40B4-BE49-F238E27FC236}">
                <a16:creationId xmlns:a16="http://schemas.microsoft.com/office/drawing/2014/main" id="{D5D0420D-6BD5-739E-ABD7-1A6EBF3A5E5A}"/>
              </a:ext>
            </a:extLst>
          </p:cNvPr>
          <p:cNvSpPr txBox="1">
            <a:spLocks/>
          </p:cNvSpPr>
          <p:nvPr>
            <p:custDataLst>
              <p:tags r:id="rId38"/>
            </p:custDataLst>
          </p:nvPr>
        </p:nvSpPr>
        <p:spPr bwMode="gray">
          <a:xfrm>
            <a:off x="4867275" y="5621339"/>
            <a:ext cx="336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7790C3E-66E2-46EF-94F9-F612152C22F7}" type="datetime'''''''2''''''''''''''''''''0''3''8'''''''''">
              <a:rPr lang="en-US" altLang="en-US" sz="1200" smtClean="0">
                <a:effectLst/>
              </a:rPr>
              <a:pPr marL="0" indent="0" algn="ctr">
                <a:spcBef>
                  <a:spcPct val="0"/>
                </a:spcBef>
                <a:spcAft>
                  <a:spcPct val="0"/>
                </a:spcAft>
                <a:buNone/>
              </a:pPr>
              <a:t>2038</a:t>
            </a:fld>
            <a:endParaRPr lang="en-US" sz="1200"/>
          </a:p>
        </p:txBody>
      </p:sp>
      <p:sp>
        <p:nvSpPr>
          <p:cNvPr id="302" name="Text Placeholder 10">
            <a:extLst>
              <a:ext uri="{FF2B5EF4-FFF2-40B4-BE49-F238E27FC236}">
                <a16:creationId xmlns:a16="http://schemas.microsoft.com/office/drawing/2014/main" id="{A6165789-9102-6EDE-B305-60070FC0D7C8}"/>
              </a:ext>
            </a:extLst>
          </p:cNvPr>
          <p:cNvSpPr txBox="1">
            <a:spLocks/>
          </p:cNvSpPr>
          <p:nvPr>
            <p:custDataLst>
              <p:tags r:id="rId39"/>
            </p:custDataLst>
          </p:nvPr>
        </p:nvSpPr>
        <p:spPr bwMode="gray">
          <a:xfrm>
            <a:off x="4357688" y="5621339"/>
            <a:ext cx="336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6E08CFE-94F3-4B7F-B081-622DA264B08B}" type="datetime'''''''''2''''0''''''''''3''''''''''''''6'''">
              <a:rPr lang="en-US" altLang="en-US" sz="1200" smtClean="0">
                <a:effectLst/>
              </a:rPr>
              <a:pPr marL="0" indent="0" algn="ctr">
                <a:spcBef>
                  <a:spcPct val="0"/>
                </a:spcBef>
                <a:spcAft>
                  <a:spcPct val="0"/>
                </a:spcAft>
                <a:buNone/>
              </a:pPr>
              <a:t>2036</a:t>
            </a:fld>
            <a:endParaRPr lang="en-US" sz="1200"/>
          </a:p>
        </p:txBody>
      </p:sp>
      <p:sp>
        <p:nvSpPr>
          <p:cNvPr id="301" name="Text Placeholder 10">
            <a:extLst>
              <a:ext uri="{FF2B5EF4-FFF2-40B4-BE49-F238E27FC236}">
                <a16:creationId xmlns:a16="http://schemas.microsoft.com/office/drawing/2014/main" id="{760852AF-69BF-C92E-3EA5-0459A1A952BA}"/>
              </a:ext>
            </a:extLst>
          </p:cNvPr>
          <p:cNvSpPr txBox="1">
            <a:spLocks/>
          </p:cNvSpPr>
          <p:nvPr>
            <p:custDataLst>
              <p:tags r:id="rId40"/>
            </p:custDataLst>
          </p:nvPr>
        </p:nvSpPr>
        <p:spPr bwMode="gray">
          <a:xfrm>
            <a:off x="3848100" y="5621339"/>
            <a:ext cx="336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37F821B-4A0E-48BD-999E-A562370FDC48}" type="datetime'''''''2''''''0''''''''''''''''''''''34'''''''''''''''">
              <a:rPr lang="en-US" altLang="en-US" sz="1200" smtClean="0">
                <a:effectLst/>
              </a:rPr>
              <a:pPr marL="0" indent="0" algn="ctr">
                <a:spcBef>
                  <a:spcPct val="0"/>
                </a:spcBef>
                <a:spcAft>
                  <a:spcPct val="0"/>
                </a:spcAft>
                <a:buNone/>
              </a:pPr>
              <a:t>2034</a:t>
            </a:fld>
            <a:endParaRPr lang="en-US" sz="1200"/>
          </a:p>
        </p:txBody>
      </p:sp>
      <p:sp>
        <p:nvSpPr>
          <p:cNvPr id="300" name="Text Placeholder 10">
            <a:extLst>
              <a:ext uri="{FF2B5EF4-FFF2-40B4-BE49-F238E27FC236}">
                <a16:creationId xmlns:a16="http://schemas.microsoft.com/office/drawing/2014/main" id="{AA231D8A-6552-4E8B-4045-544198096464}"/>
              </a:ext>
            </a:extLst>
          </p:cNvPr>
          <p:cNvSpPr txBox="1">
            <a:spLocks/>
          </p:cNvSpPr>
          <p:nvPr>
            <p:custDataLst>
              <p:tags r:id="rId41"/>
            </p:custDataLst>
          </p:nvPr>
        </p:nvSpPr>
        <p:spPr bwMode="gray">
          <a:xfrm>
            <a:off x="3338513" y="5621339"/>
            <a:ext cx="336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4C0D85F-1F57-4ED5-A269-CF87CBF97B77}" type="datetime'''20''''''3''''''''''''''''2'''''''''''''''''''''''''">
              <a:rPr lang="en-US" altLang="en-US" sz="1200" smtClean="0">
                <a:effectLst/>
              </a:rPr>
              <a:pPr marL="0" indent="0" algn="ctr">
                <a:spcBef>
                  <a:spcPct val="0"/>
                </a:spcBef>
                <a:spcAft>
                  <a:spcPct val="0"/>
                </a:spcAft>
                <a:buNone/>
              </a:pPr>
              <a:t>2032</a:t>
            </a:fld>
            <a:endParaRPr lang="en-US" sz="1200"/>
          </a:p>
        </p:txBody>
      </p:sp>
      <p:sp>
        <p:nvSpPr>
          <p:cNvPr id="299" name="Text Placeholder 10">
            <a:extLst>
              <a:ext uri="{FF2B5EF4-FFF2-40B4-BE49-F238E27FC236}">
                <a16:creationId xmlns:a16="http://schemas.microsoft.com/office/drawing/2014/main" id="{B7A844A6-71B7-DC73-A0B2-67AC1C8879DC}"/>
              </a:ext>
            </a:extLst>
          </p:cNvPr>
          <p:cNvSpPr txBox="1">
            <a:spLocks/>
          </p:cNvSpPr>
          <p:nvPr>
            <p:custDataLst>
              <p:tags r:id="rId42"/>
            </p:custDataLst>
          </p:nvPr>
        </p:nvSpPr>
        <p:spPr bwMode="gray">
          <a:xfrm>
            <a:off x="2830513" y="5621339"/>
            <a:ext cx="336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CCE5154-0F26-4AE5-91FE-0C9BB522872B}" type="datetime'''''''2''0''''''''''''''''''3''0'''''">
              <a:rPr lang="en-US" altLang="en-US" sz="1200" smtClean="0">
                <a:effectLst/>
              </a:rPr>
              <a:pPr marL="0" indent="0" algn="ctr">
                <a:spcBef>
                  <a:spcPct val="0"/>
                </a:spcBef>
                <a:spcAft>
                  <a:spcPct val="0"/>
                </a:spcAft>
                <a:buNone/>
              </a:pPr>
              <a:t>2030</a:t>
            </a:fld>
            <a:endParaRPr lang="en-US" sz="1200"/>
          </a:p>
        </p:txBody>
      </p:sp>
      <p:sp>
        <p:nvSpPr>
          <p:cNvPr id="298" name="Text Placeholder 10">
            <a:extLst>
              <a:ext uri="{FF2B5EF4-FFF2-40B4-BE49-F238E27FC236}">
                <a16:creationId xmlns:a16="http://schemas.microsoft.com/office/drawing/2014/main" id="{FA3BCA54-8382-6F3D-033F-6A3322BD875C}"/>
              </a:ext>
            </a:extLst>
          </p:cNvPr>
          <p:cNvSpPr txBox="1">
            <a:spLocks/>
          </p:cNvSpPr>
          <p:nvPr>
            <p:custDataLst>
              <p:tags r:id="rId43"/>
            </p:custDataLst>
          </p:nvPr>
        </p:nvSpPr>
        <p:spPr bwMode="gray">
          <a:xfrm>
            <a:off x="2320925" y="5621339"/>
            <a:ext cx="336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0BB7BB2-D0E8-4FFD-A210-B079FCF0B6F8}" type="datetime'''''''2''''''02''''8'''">
              <a:rPr lang="en-US" altLang="en-US" sz="1200" smtClean="0">
                <a:effectLst/>
              </a:rPr>
              <a:pPr marL="0" indent="0" algn="ctr">
                <a:spcBef>
                  <a:spcPct val="0"/>
                </a:spcBef>
                <a:spcAft>
                  <a:spcPct val="0"/>
                </a:spcAft>
                <a:buNone/>
              </a:pPr>
              <a:t>2028</a:t>
            </a:fld>
            <a:endParaRPr lang="en-US" sz="1200"/>
          </a:p>
        </p:txBody>
      </p:sp>
      <p:sp>
        <p:nvSpPr>
          <p:cNvPr id="297" name="Text Placeholder 10">
            <a:extLst>
              <a:ext uri="{FF2B5EF4-FFF2-40B4-BE49-F238E27FC236}">
                <a16:creationId xmlns:a16="http://schemas.microsoft.com/office/drawing/2014/main" id="{4FF816B2-C289-E399-A333-EDC280C70ABF}"/>
              </a:ext>
            </a:extLst>
          </p:cNvPr>
          <p:cNvSpPr txBox="1">
            <a:spLocks/>
          </p:cNvSpPr>
          <p:nvPr>
            <p:custDataLst>
              <p:tags r:id="rId44"/>
            </p:custDataLst>
          </p:nvPr>
        </p:nvSpPr>
        <p:spPr bwMode="gray">
          <a:xfrm>
            <a:off x="1811338" y="5621339"/>
            <a:ext cx="336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BC017E6-1470-4F58-BEF1-BECDFA761929}" type="datetime'''2''0''''''''''''2''6'''''''''''''''''''''''">
              <a:rPr lang="en-US" altLang="en-US" sz="1200" smtClean="0">
                <a:effectLst/>
              </a:rPr>
              <a:pPr marL="0" indent="0" algn="ctr">
                <a:spcBef>
                  <a:spcPct val="0"/>
                </a:spcBef>
                <a:spcAft>
                  <a:spcPct val="0"/>
                </a:spcAft>
                <a:buNone/>
              </a:pPr>
              <a:t>2026</a:t>
            </a:fld>
            <a:endParaRPr lang="en-US" sz="1200"/>
          </a:p>
        </p:txBody>
      </p:sp>
      <p:sp>
        <p:nvSpPr>
          <p:cNvPr id="296" name="Text Placeholder 10">
            <a:extLst>
              <a:ext uri="{FF2B5EF4-FFF2-40B4-BE49-F238E27FC236}">
                <a16:creationId xmlns:a16="http://schemas.microsoft.com/office/drawing/2014/main" id="{0B6A302D-3CD0-4985-5448-E5389F21F63F}"/>
              </a:ext>
            </a:extLst>
          </p:cNvPr>
          <p:cNvSpPr txBox="1">
            <a:spLocks/>
          </p:cNvSpPr>
          <p:nvPr>
            <p:custDataLst>
              <p:tags r:id="rId45"/>
            </p:custDataLst>
          </p:nvPr>
        </p:nvSpPr>
        <p:spPr bwMode="gray">
          <a:xfrm>
            <a:off x="1301750" y="5621339"/>
            <a:ext cx="336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17266D4-C5D8-47E5-B8BD-D6D5735E9DD2}" type="datetime'''''''''''''''''''''''''''''''20''''''''2''4'''''''''''''">
              <a:rPr lang="en-US" altLang="en-US" sz="1200" smtClean="0">
                <a:effectLst/>
              </a:rPr>
              <a:pPr marL="0" indent="0" algn="ctr">
                <a:spcBef>
                  <a:spcPct val="0"/>
                </a:spcBef>
                <a:spcAft>
                  <a:spcPct val="0"/>
                </a:spcAft>
                <a:buNone/>
              </a:pPr>
              <a:t>2024</a:t>
            </a:fld>
            <a:endParaRPr lang="en-US" sz="1200"/>
          </a:p>
        </p:txBody>
      </p:sp>
      <p:cxnSp>
        <p:nvCxnSpPr>
          <p:cNvPr id="336" name="Straight Connector 335">
            <a:extLst>
              <a:ext uri="{FF2B5EF4-FFF2-40B4-BE49-F238E27FC236}">
                <a16:creationId xmlns:a16="http://schemas.microsoft.com/office/drawing/2014/main" id="{B999F967-729F-3141-8404-30995DB44D61}"/>
              </a:ext>
            </a:extLst>
          </p:cNvPr>
          <p:cNvCxnSpPr/>
          <p:nvPr>
            <p:custDataLst>
              <p:tags r:id="rId46"/>
            </p:custDataLst>
          </p:nvPr>
        </p:nvCxnSpPr>
        <p:spPr bwMode="auto">
          <a:xfrm flipH="1">
            <a:off x="3090863" y="5143500"/>
            <a:ext cx="354013" cy="55563"/>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55" name="Straight Connector 354">
            <a:extLst>
              <a:ext uri="{FF2B5EF4-FFF2-40B4-BE49-F238E27FC236}">
                <a16:creationId xmlns:a16="http://schemas.microsoft.com/office/drawing/2014/main" id="{8CE0EEF4-9DE7-FF0A-8836-ADCFCEF7C869}"/>
              </a:ext>
            </a:extLst>
          </p:cNvPr>
          <p:cNvCxnSpPr/>
          <p:nvPr>
            <p:custDataLst>
              <p:tags r:id="rId47"/>
            </p:custDataLst>
          </p:nvPr>
        </p:nvCxnSpPr>
        <p:spPr bwMode="auto">
          <a:xfrm flipH="1">
            <a:off x="4365625" y="4700588"/>
            <a:ext cx="341313" cy="381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46" name="Straight Connector 345">
            <a:extLst>
              <a:ext uri="{FF2B5EF4-FFF2-40B4-BE49-F238E27FC236}">
                <a16:creationId xmlns:a16="http://schemas.microsoft.com/office/drawing/2014/main" id="{CB8A418E-B5AF-A803-E53A-141EB036ADEB}"/>
              </a:ext>
            </a:extLst>
          </p:cNvPr>
          <p:cNvCxnSpPr/>
          <p:nvPr>
            <p:custDataLst>
              <p:tags r:id="rId48"/>
            </p:custDataLst>
          </p:nvPr>
        </p:nvCxnSpPr>
        <p:spPr bwMode="auto">
          <a:xfrm flipH="1">
            <a:off x="4302125" y="3957638"/>
            <a:ext cx="246063" cy="70167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31" name="Straight Connector 330">
            <a:extLst>
              <a:ext uri="{FF2B5EF4-FFF2-40B4-BE49-F238E27FC236}">
                <a16:creationId xmlns:a16="http://schemas.microsoft.com/office/drawing/2014/main" id="{10AF2A0B-DD53-E2DD-C38C-70F2823F93B7}"/>
              </a:ext>
            </a:extLst>
          </p:cNvPr>
          <p:cNvCxnSpPr/>
          <p:nvPr>
            <p:custDataLst>
              <p:tags r:id="rId49"/>
            </p:custDataLst>
          </p:nvPr>
        </p:nvCxnSpPr>
        <p:spPr bwMode="auto">
          <a:xfrm>
            <a:off x="2189163" y="4975225"/>
            <a:ext cx="466725" cy="144463"/>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41" name="Straight Connector 340">
            <a:extLst>
              <a:ext uri="{FF2B5EF4-FFF2-40B4-BE49-F238E27FC236}">
                <a16:creationId xmlns:a16="http://schemas.microsoft.com/office/drawing/2014/main" id="{320F2393-55F2-C896-19DF-ADF2B2BAA474}"/>
              </a:ext>
            </a:extLst>
          </p:cNvPr>
          <p:cNvCxnSpPr/>
          <p:nvPr>
            <p:custDataLst>
              <p:tags r:id="rId50"/>
            </p:custDataLst>
          </p:nvPr>
        </p:nvCxnSpPr>
        <p:spPr bwMode="auto">
          <a:xfrm flipH="1" flipV="1">
            <a:off x="3092450" y="5292726"/>
            <a:ext cx="323850" cy="23813"/>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80" name="Straight Connector 279">
            <a:extLst>
              <a:ext uri="{FF2B5EF4-FFF2-40B4-BE49-F238E27FC236}">
                <a16:creationId xmlns:a16="http://schemas.microsoft.com/office/drawing/2014/main" id="{333B88B6-33C5-BF51-13E0-3D5E4B78C1D1}"/>
              </a:ext>
            </a:extLst>
          </p:cNvPr>
          <p:cNvCxnSpPr>
            <a:cxnSpLocks/>
          </p:cNvCxnSpPr>
          <p:nvPr>
            <p:custDataLst>
              <p:tags r:id="rId51"/>
            </p:custDataLst>
          </p:nvPr>
        </p:nvCxnSpPr>
        <p:spPr bwMode="auto">
          <a:xfrm>
            <a:off x="1766888" y="4032250"/>
            <a:ext cx="1162050" cy="10160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05" name="Straight Connector 304">
            <a:extLst>
              <a:ext uri="{FF2B5EF4-FFF2-40B4-BE49-F238E27FC236}">
                <a16:creationId xmlns:a16="http://schemas.microsoft.com/office/drawing/2014/main" id="{07D16E20-5DB6-9781-FBEF-E57D4EA32066}"/>
              </a:ext>
            </a:extLst>
          </p:cNvPr>
          <p:cNvCxnSpPr>
            <a:cxnSpLocks/>
          </p:cNvCxnSpPr>
          <p:nvPr>
            <p:custDataLst>
              <p:tags r:id="rId52"/>
            </p:custDataLst>
          </p:nvPr>
        </p:nvCxnSpPr>
        <p:spPr bwMode="auto">
          <a:xfrm flipH="1">
            <a:off x="3038475" y="4271963"/>
            <a:ext cx="250825" cy="53657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92" name="Text Placeholder 10">
            <a:extLst>
              <a:ext uri="{FF2B5EF4-FFF2-40B4-BE49-F238E27FC236}">
                <a16:creationId xmlns:a16="http://schemas.microsoft.com/office/drawing/2014/main" id="{6522153B-537E-A959-8399-88D06E7098B5}"/>
              </a:ext>
            </a:extLst>
          </p:cNvPr>
          <p:cNvSpPr txBox="1">
            <a:spLocks/>
          </p:cNvSpPr>
          <p:nvPr>
            <p:custDataLst>
              <p:tags r:id="rId53"/>
            </p:custDataLst>
          </p:nvPr>
        </p:nvSpPr>
        <p:spPr bwMode="gray">
          <a:xfrm>
            <a:off x="2630488" y="4089400"/>
            <a:ext cx="1403350"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82D92DE0-A7FF-44A9-954B-8AFA00BB336E}" type="datetime'C''''''''''r''e''''''''dit ''''Sui''''''''sse ''''(''High'')'">
              <a:rPr lang="en-US" altLang="en-US" sz="1200" smtClean="0"/>
              <a:pPr marL="0" indent="0">
                <a:spcBef>
                  <a:spcPct val="0"/>
                </a:spcBef>
                <a:spcAft>
                  <a:spcPct val="0"/>
                </a:spcAft>
                <a:buNone/>
              </a:pPr>
              <a:t>Credit Suisse (High)</a:t>
            </a:fld>
            <a:endParaRPr lang="en-US" sz="1200"/>
          </a:p>
        </p:txBody>
      </p:sp>
      <p:sp>
        <p:nvSpPr>
          <p:cNvPr id="93" name="Text Placeholder 10">
            <a:extLst>
              <a:ext uri="{FF2B5EF4-FFF2-40B4-BE49-F238E27FC236}">
                <a16:creationId xmlns:a16="http://schemas.microsoft.com/office/drawing/2014/main" id="{044ACEA3-E2A2-3E29-62C2-AC0ABFDF8B0C}"/>
              </a:ext>
            </a:extLst>
          </p:cNvPr>
          <p:cNvSpPr txBox="1">
            <a:spLocks/>
          </p:cNvSpPr>
          <p:nvPr>
            <p:custDataLst>
              <p:tags r:id="rId54"/>
            </p:custDataLst>
          </p:nvPr>
        </p:nvSpPr>
        <p:spPr bwMode="gray">
          <a:xfrm>
            <a:off x="3416300" y="5276850"/>
            <a:ext cx="1370013"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E6450595-944C-4A51-B2C1-881CEA9E1F46}" type="datetime'C''''''r''ed''i''''t ''''''Sui''s''''s''e (Lo''w'''''''')'">
              <a:rPr lang="en-US" altLang="en-US" sz="1200" smtClean="0"/>
              <a:pPr marL="0" indent="0">
                <a:spcBef>
                  <a:spcPct val="0"/>
                </a:spcBef>
                <a:spcAft>
                  <a:spcPct val="0"/>
                </a:spcAft>
                <a:buNone/>
              </a:pPr>
              <a:t>Credit Suisse (Low)</a:t>
            </a:fld>
            <a:endParaRPr lang="en-US" sz="1200"/>
          </a:p>
        </p:txBody>
      </p:sp>
      <p:sp>
        <p:nvSpPr>
          <p:cNvPr id="87" name="Text Placeholder 10">
            <a:extLst>
              <a:ext uri="{FF2B5EF4-FFF2-40B4-BE49-F238E27FC236}">
                <a16:creationId xmlns:a16="http://schemas.microsoft.com/office/drawing/2014/main" id="{8AC913F4-C100-13EF-7852-7E271DBBD85A}"/>
              </a:ext>
            </a:extLst>
          </p:cNvPr>
          <p:cNvSpPr txBox="1">
            <a:spLocks/>
          </p:cNvSpPr>
          <p:nvPr>
            <p:custDataLst>
              <p:tags r:id="rId55"/>
            </p:custDataLst>
          </p:nvPr>
        </p:nvSpPr>
        <p:spPr bwMode="auto">
          <a:xfrm>
            <a:off x="793750" y="5946775"/>
            <a:ext cx="10223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a:t>Projection year</a:t>
            </a:r>
            <a:endParaRPr lang="en-US" sz="1200"/>
          </a:p>
        </p:txBody>
      </p:sp>
      <p:sp>
        <p:nvSpPr>
          <p:cNvPr id="94" name="Text Placeholder 10">
            <a:extLst>
              <a:ext uri="{FF2B5EF4-FFF2-40B4-BE49-F238E27FC236}">
                <a16:creationId xmlns:a16="http://schemas.microsoft.com/office/drawing/2014/main" id="{DEC220B8-AAF8-ACF8-3441-312C51C74FB3}"/>
              </a:ext>
            </a:extLst>
          </p:cNvPr>
          <p:cNvSpPr txBox="1">
            <a:spLocks/>
          </p:cNvSpPr>
          <p:nvPr>
            <p:custDataLst>
              <p:tags r:id="rId56"/>
            </p:custDataLst>
          </p:nvPr>
        </p:nvSpPr>
        <p:spPr bwMode="gray">
          <a:xfrm>
            <a:off x="3444875" y="4975225"/>
            <a:ext cx="984250"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B8D6F439-16EB-4639-A9CA-52FC75BA1AE3}" type="datetime'E''''Y''-''''''''P''''''''''''a''r''''''t''he''no''n'''''">
              <a:rPr lang="en-US" altLang="en-US" sz="1200" smtClean="0"/>
              <a:pPr marL="0" indent="0">
                <a:spcBef>
                  <a:spcPct val="0"/>
                </a:spcBef>
                <a:spcAft>
                  <a:spcPct val="0"/>
                </a:spcAft>
                <a:buNone/>
              </a:pPr>
              <a:t>EY-Parthenon</a:t>
            </a:fld>
            <a:endParaRPr lang="en-US" sz="1200"/>
          </a:p>
        </p:txBody>
      </p:sp>
      <p:sp>
        <p:nvSpPr>
          <p:cNvPr id="88" name="Text Placeholder 10">
            <a:extLst>
              <a:ext uri="{FF2B5EF4-FFF2-40B4-BE49-F238E27FC236}">
                <a16:creationId xmlns:a16="http://schemas.microsoft.com/office/drawing/2014/main" id="{1B161BB0-A4CD-BE5D-BA93-2B4B6E165EF9}"/>
              </a:ext>
            </a:extLst>
          </p:cNvPr>
          <p:cNvSpPr txBox="1">
            <a:spLocks/>
          </p:cNvSpPr>
          <p:nvPr>
            <p:custDataLst>
              <p:tags r:id="rId57"/>
            </p:custDataLst>
          </p:nvPr>
        </p:nvSpPr>
        <p:spPr bwMode="auto">
          <a:xfrm>
            <a:off x="430213" y="1881188"/>
            <a:ext cx="313372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400"/>
              <a:t>Global alternative meat market, $ billions USD</a:t>
            </a:r>
            <a:endParaRPr lang="en-US" sz="1400"/>
          </a:p>
        </p:txBody>
      </p:sp>
      <p:sp>
        <p:nvSpPr>
          <p:cNvPr id="123" name="Text Placeholder 10">
            <a:extLst>
              <a:ext uri="{FF2B5EF4-FFF2-40B4-BE49-F238E27FC236}">
                <a16:creationId xmlns:a16="http://schemas.microsoft.com/office/drawing/2014/main" id="{F0BB8D68-36B6-A0EF-5D72-67BC34FF7024}"/>
              </a:ext>
            </a:extLst>
          </p:cNvPr>
          <p:cNvSpPr txBox="1">
            <a:spLocks/>
          </p:cNvSpPr>
          <p:nvPr>
            <p:custDataLst>
              <p:tags r:id="rId58"/>
            </p:custDataLst>
          </p:nvPr>
        </p:nvSpPr>
        <p:spPr bwMode="gray">
          <a:xfrm>
            <a:off x="4124325" y="3775075"/>
            <a:ext cx="912813"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46EA5084-7923-4E69-AF1D-1B48DBFDB857}" type="datetime'B''''''''''lu''e'' ''Hor''''''''''''i''''z''''''o''''n'''">
              <a:rPr lang="en-US" altLang="en-US" sz="1200" smtClean="0"/>
              <a:pPr marL="0" indent="0">
                <a:spcBef>
                  <a:spcPct val="0"/>
                </a:spcBef>
                <a:spcAft>
                  <a:spcPct val="0"/>
                </a:spcAft>
                <a:buNone/>
              </a:pPr>
              <a:t>Blue Horizon</a:t>
            </a:fld>
            <a:endParaRPr lang="en-US" sz="1200"/>
          </a:p>
        </p:txBody>
      </p:sp>
      <p:sp>
        <p:nvSpPr>
          <p:cNvPr id="90" name="Text Placeholder 10">
            <a:extLst>
              <a:ext uri="{FF2B5EF4-FFF2-40B4-BE49-F238E27FC236}">
                <a16:creationId xmlns:a16="http://schemas.microsoft.com/office/drawing/2014/main" id="{5257E095-B4C7-E65A-07FA-21C1E2DE450F}"/>
              </a:ext>
            </a:extLst>
          </p:cNvPr>
          <p:cNvSpPr txBox="1">
            <a:spLocks/>
          </p:cNvSpPr>
          <p:nvPr>
            <p:custDataLst>
              <p:tags r:id="rId59"/>
            </p:custDataLst>
          </p:nvPr>
        </p:nvSpPr>
        <p:spPr bwMode="gray">
          <a:xfrm>
            <a:off x="1577975" y="4792663"/>
            <a:ext cx="627063"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01BB438F-6781-4A93-AF23-91FC824C8987}" type="datetime'''B''a''''''r''''''cl''''''''a''y''''''''s'''''''''''''''">
              <a:rPr lang="en-US" altLang="en-US" sz="1200" smtClean="0"/>
              <a:pPr marL="0" indent="0">
                <a:spcBef>
                  <a:spcPct val="0"/>
                </a:spcBef>
                <a:spcAft>
                  <a:spcPct val="0"/>
                </a:spcAft>
                <a:buNone/>
              </a:pPr>
              <a:t>Barclays</a:t>
            </a:fld>
            <a:endParaRPr lang="en-US" sz="1200"/>
          </a:p>
        </p:txBody>
      </p:sp>
      <p:sp>
        <p:nvSpPr>
          <p:cNvPr id="124" name="Text Placeholder 10">
            <a:extLst>
              <a:ext uri="{FF2B5EF4-FFF2-40B4-BE49-F238E27FC236}">
                <a16:creationId xmlns:a16="http://schemas.microsoft.com/office/drawing/2014/main" id="{16889B34-C43D-F229-301C-F801C2DC61A8}"/>
              </a:ext>
            </a:extLst>
          </p:cNvPr>
          <p:cNvSpPr txBox="1">
            <a:spLocks/>
          </p:cNvSpPr>
          <p:nvPr>
            <p:custDataLst>
              <p:tags r:id="rId60"/>
            </p:custDataLst>
          </p:nvPr>
        </p:nvSpPr>
        <p:spPr bwMode="gray">
          <a:xfrm>
            <a:off x="4706938" y="4589463"/>
            <a:ext cx="374650"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2D99A5D5-949D-4299-AE0E-DE696D8763F4}" type="datetime'''''''''B''''''C''''''''''''''''''''''G'''''''''''''">
              <a:rPr lang="en-US" altLang="en-US" sz="1200" smtClean="0"/>
              <a:pPr marL="0" indent="0">
                <a:spcBef>
                  <a:spcPct val="0"/>
                </a:spcBef>
                <a:spcAft>
                  <a:spcPct val="0"/>
                </a:spcAft>
                <a:buNone/>
              </a:pPr>
              <a:t>BCG</a:t>
            </a:fld>
            <a:endParaRPr lang="en-US" sz="1200"/>
          </a:p>
        </p:txBody>
      </p:sp>
      <p:sp>
        <p:nvSpPr>
          <p:cNvPr id="89" name="Text Placeholder 10">
            <a:extLst>
              <a:ext uri="{FF2B5EF4-FFF2-40B4-BE49-F238E27FC236}">
                <a16:creationId xmlns:a16="http://schemas.microsoft.com/office/drawing/2014/main" id="{070E0F4B-074F-B6CD-6E84-C38C8472A511}"/>
              </a:ext>
            </a:extLst>
          </p:cNvPr>
          <p:cNvSpPr txBox="1">
            <a:spLocks/>
          </p:cNvSpPr>
          <p:nvPr>
            <p:custDataLst>
              <p:tags r:id="rId61"/>
            </p:custDataLst>
          </p:nvPr>
        </p:nvSpPr>
        <p:spPr bwMode="gray">
          <a:xfrm>
            <a:off x="1323975" y="5303838"/>
            <a:ext cx="871538"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FF714053-BE03-4553-A9CE-92F8E81EE640}" type="datetime'E''''''''''u''''''r''''''o''''''m''''oni''''''''''''tor'''''''">
              <a:rPr lang="en-US" altLang="en-US" sz="1200" smtClean="0"/>
              <a:pPr marL="0" indent="0">
                <a:spcBef>
                  <a:spcPct val="0"/>
                </a:spcBef>
                <a:spcAft>
                  <a:spcPct val="0"/>
                </a:spcAft>
                <a:buNone/>
              </a:pPr>
              <a:t>Euromonitor</a:t>
            </a:fld>
            <a:endParaRPr lang="en-US" sz="1200"/>
          </a:p>
        </p:txBody>
      </p:sp>
      <p:sp>
        <p:nvSpPr>
          <p:cNvPr id="125" name="Text Placeholder 10">
            <a:extLst>
              <a:ext uri="{FF2B5EF4-FFF2-40B4-BE49-F238E27FC236}">
                <a16:creationId xmlns:a16="http://schemas.microsoft.com/office/drawing/2014/main" id="{D125EF82-C250-BA59-AE21-AF509D2CE366}"/>
              </a:ext>
            </a:extLst>
          </p:cNvPr>
          <p:cNvSpPr txBox="1">
            <a:spLocks/>
          </p:cNvSpPr>
          <p:nvPr>
            <p:custDataLst>
              <p:tags r:id="rId62"/>
            </p:custDataLst>
          </p:nvPr>
        </p:nvSpPr>
        <p:spPr bwMode="gray">
          <a:xfrm>
            <a:off x="5653088" y="2503488"/>
            <a:ext cx="915988"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137D9713-FB9C-467E-A0AE-7B3626A55AAD}" type="datetime'''''''''A''''''.T.'''''' Ke''''a''''rn''''e''''''''''y'''''">
              <a:rPr lang="en-US" altLang="en-US" sz="1200" smtClean="0"/>
              <a:pPr marL="0" indent="0">
                <a:spcBef>
                  <a:spcPct val="0"/>
                </a:spcBef>
                <a:spcAft>
                  <a:spcPct val="0"/>
                </a:spcAft>
                <a:buNone/>
              </a:pPr>
              <a:t>A.T. Kearney</a:t>
            </a:fld>
            <a:endParaRPr lang="en-US" sz="1200"/>
          </a:p>
        </p:txBody>
      </p:sp>
      <p:sp>
        <p:nvSpPr>
          <p:cNvPr id="126" name="Text Placeholder 10">
            <a:extLst>
              <a:ext uri="{FF2B5EF4-FFF2-40B4-BE49-F238E27FC236}">
                <a16:creationId xmlns:a16="http://schemas.microsoft.com/office/drawing/2014/main" id="{A9D8B1A2-E3A2-2600-7C1A-FA52925AB576}"/>
              </a:ext>
            </a:extLst>
          </p:cNvPr>
          <p:cNvSpPr txBox="1">
            <a:spLocks/>
          </p:cNvSpPr>
          <p:nvPr>
            <p:custDataLst>
              <p:tags r:id="rId63"/>
            </p:custDataLst>
          </p:nvPr>
        </p:nvSpPr>
        <p:spPr bwMode="gray">
          <a:xfrm>
            <a:off x="5653088" y="4178300"/>
            <a:ext cx="987425"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F6E79777-B2E7-458D-A4A4-184A62FE56F0}" type="datetime'''''''''Je''''''ffr''ie''s'' (''''''H''''''i''''gh'''''''')'">
              <a:rPr lang="en-US" altLang="en-US" sz="1200" smtClean="0"/>
              <a:pPr marL="0" indent="0">
                <a:spcBef>
                  <a:spcPct val="0"/>
                </a:spcBef>
                <a:spcAft>
                  <a:spcPct val="0"/>
                </a:spcAft>
                <a:buNone/>
              </a:pPr>
              <a:t>Jeffries (High)</a:t>
            </a:fld>
            <a:endParaRPr lang="en-US" sz="1200"/>
          </a:p>
        </p:txBody>
      </p:sp>
      <p:sp>
        <p:nvSpPr>
          <p:cNvPr id="127" name="Text Placeholder 10">
            <a:extLst>
              <a:ext uri="{FF2B5EF4-FFF2-40B4-BE49-F238E27FC236}">
                <a16:creationId xmlns:a16="http://schemas.microsoft.com/office/drawing/2014/main" id="{466094F5-815D-474D-6C14-CF0A27B1DCAC}"/>
              </a:ext>
            </a:extLst>
          </p:cNvPr>
          <p:cNvSpPr txBox="1">
            <a:spLocks/>
          </p:cNvSpPr>
          <p:nvPr>
            <p:custDataLst>
              <p:tags r:id="rId64"/>
            </p:custDataLst>
          </p:nvPr>
        </p:nvSpPr>
        <p:spPr bwMode="gray">
          <a:xfrm>
            <a:off x="5653088" y="4791075"/>
            <a:ext cx="1216025"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35FF0EDB-B474-4568-977E-7436C83142DA}" type="datetime'''''''''J''''effr''i''e''s ''''(''''M''''''edi''''um)'''''''''">
              <a:rPr lang="en-US" altLang="en-US" sz="1200" smtClean="0"/>
              <a:pPr marL="0" indent="0">
                <a:spcBef>
                  <a:spcPct val="0"/>
                </a:spcBef>
                <a:spcAft>
                  <a:spcPct val="0"/>
                </a:spcAft>
                <a:buNone/>
              </a:pPr>
              <a:t>Jeffries (Medium)</a:t>
            </a:fld>
            <a:endParaRPr lang="en-US" sz="1200"/>
          </a:p>
        </p:txBody>
      </p:sp>
      <p:sp>
        <p:nvSpPr>
          <p:cNvPr id="128" name="Text Placeholder 10">
            <a:extLst>
              <a:ext uri="{FF2B5EF4-FFF2-40B4-BE49-F238E27FC236}">
                <a16:creationId xmlns:a16="http://schemas.microsoft.com/office/drawing/2014/main" id="{3507FCBA-EE96-C8CB-5171-CAD16266ABCA}"/>
              </a:ext>
            </a:extLst>
          </p:cNvPr>
          <p:cNvSpPr txBox="1">
            <a:spLocks/>
          </p:cNvSpPr>
          <p:nvPr>
            <p:custDataLst>
              <p:tags r:id="rId65"/>
            </p:custDataLst>
          </p:nvPr>
        </p:nvSpPr>
        <p:spPr bwMode="gray">
          <a:xfrm>
            <a:off x="5653088" y="5189538"/>
            <a:ext cx="954088"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8EB9D9E6-77AD-4FE8-B9B4-6A19A8EA90D9}" type="datetime'J''e''ff''''''ri''es ''''(''''''L''''''''''''''''''ow'''''')'">
              <a:rPr lang="en-US" altLang="en-US" sz="1200" smtClean="0"/>
              <a:pPr marL="0" indent="0">
                <a:spcBef>
                  <a:spcPct val="0"/>
                </a:spcBef>
                <a:spcAft>
                  <a:spcPct val="0"/>
                </a:spcAft>
                <a:buNone/>
              </a:pPr>
              <a:t>Jeffries (Low)</a:t>
            </a:fld>
            <a:endParaRPr lang="en-US" sz="1200"/>
          </a:p>
        </p:txBody>
      </p:sp>
      <p:sp>
        <p:nvSpPr>
          <p:cNvPr id="129" name="Text Placeholder 10">
            <a:extLst>
              <a:ext uri="{FF2B5EF4-FFF2-40B4-BE49-F238E27FC236}">
                <a16:creationId xmlns:a16="http://schemas.microsoft.com/office/drawing/2014/main" id="{4B4CC290-DB79-6111-2EF7-568C5F981B2B}"/>
              </a:ext>
            </a:extLst>
          </p:cNvPr>
          <p:cNvSpPr txBox="1">
            <a:spLocks/>
          </p:cNvSpPr>
          <p:nvPr>
            <p:custDataLst>
              <p:tags r:id="rId66"/>
            </p:custDataLst>
          </p:nvPr>
        </p:nvSpPr>
        <p:spPr bwMode="gray">
          <a:xfrm>
            <a:off x="6577013" y="2404745"/>
            <a:ext cx="1403350"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13F09B11-BCC8-4A88-AA65-0D0A8BCA7003}" type="datetime'''''''''Credi''t ''''S''u''is''s''e'''''''' ''''(H''igh'')'''">
              <a:rPr lang="en-US" altLang="en-US" sz="1200" smtClean="0"/>
              <a:pPr marL="0" indent="0">
                <a:spcBef>
                  <a:spcPct val="0"/>
                </a:spcBef>
                <a:spcAft>
                  <a:spcPct val="0"/>
                </a:spcAft>
                <a:buNone/>
              </a:pPr>
              <a:t>Credit Suisse (High)</a:t>
            </a:fld>
            <a:endParaRPr lang="en-US" sz="1200"/>
          </a:p>
        </p:txBody>
      </p:sp>
      <p:sp>
        <p:nvSpPr>
          <p:cNvPr id="130" name="Text Placeholder 10">
            <a:extLst>
              <a:ext uri="{FF2B5EF4-FFF2-40B4-BE49-F238E27FC236}">
                <a16:creationId xmlns:a16="http://schemas.microsoft.com/office/drawing/2014/main" id="{80924133-74D5-21C1-6ECE-FF2B6289AAA4}"/>
              </a:ext>
            </a:extLst>
          </p:cNvPr>
          <p:cNvSpPr txBox="1">
            <a:spLocks/>
          </p:cNvSpPr>
          <p:nvPr>
            <p:custDataLst>
              <p:tags r:id="rId67"/>
            </p:custDataLst>
          </p:nvPr>
        </p:nvSpPr>
        <p:spPr bwMode="gray">
          <a:xfrm>
            <a:off x="6610350" y="3952875"/>
            <a:ext cx="1370013"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2D8077D5-457B-4862-815D-71D1A8B37D65}" type="datetime'Cr''''e''''''''d''''it'''' ''''S''''ui''ss''e (L''ow)'''">
              <a:rPr lang="en-US" altLang="en-US" sz="1200" smtClean="0"/>
              <a:pPr marL="0" indent="0">
                <a:spcBef>
                  <a:spcPct val="0"/>
                </a:spcBef>
                <a:spcAft>
                  <a:spcPct val="0"/>
                </a:spcAft>
                <a:buNone/>
              </a:pPr>
              <a:t>Credit Suisse (Low)</a:t>
            </a:fld>
            <a:endParaRPr lang="en-US" sz="1200"/>
          </a:p>
        </p:txBody>
      </p:sp>
      <p:sp>
        <p:nvSpPr>
          <p:cNvPr id="91" name="Text Placeholder 10">
            <a:extLst>
              <a:ext uri="{FF2B5EF4-FFF2-40B4-BE49-F238E27FC236}">
                <a16:creationId xmlns:a16="http://schemas.microsoft.com/office/drawing/2014/main" id="{510C3119-9510-A3CF-3856-BA3F44EE7F7F}"/>
              </a:ext>
            </a:extLst>
          </p:cNvPr>
          <p:cNvSpPr txBox="1">
            <a:spLocks/>
          </p:cNvSpPr>
          <p:nvPr>
            <p:custDataLst>
              <p:tags r:id="rId68"/>
            </p:custDataLst>
          </p:nvPr>
        </p:nvSpPr>
        <p:spPr bwMode="gray">
          <a:xfrm>
            <a:off x="1054100" y="3849688"/>
            <a:ext cx="1217613"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D776C41C-45CC-41D3-8D3C-F7B64422C6A4}" type="datetime'''''''S''''y''''nt''''''''''''''''''hesis ''Capi''ta''''''''l'">
              <a:rPr lang="en-US" altLang="en-US" sz="1200" smtClean="0"/>
              <a:pPr marL="0" indent="0">
                <a:spcBef>
                  <a:spcPct val="0"/>
                </a:spcBef>
                <a:spcAft>
                  <a:spcPct val="0"/>
                </a:spcAft>
                <a:buNone/>
              </a:pPr>
              <a:t>Synthesis Capital</a:t>
            </a:fld>
            <a:endParaRPr lang="en-US" sz="1200"/>
          </a:p>
        </p:txBody>
      </p:sp>
      <p:sp>
        <p:nvSpPr>
          <p:cNvPr id="250" name="Oval 249">
            <a:extLst>
              <a:ext uri="{FF2B5EF4-FFF2-40B4-BE49-F238E27FC236}">
                <a16:creationId xmlns:a16="http://schemas.microsoft.com/office/drawing/2014/main" id="{21CB69F2-3001-0308-8883-3CEAE178A2EE}"/>
              </a:ext>
            </a:extLst>
          </p:cNvPr>
          <p:cNvSpPr/>
          <p:nvPr>
            <p:custDataLst>
              <p:tags r:id="rId69"/>
            </p:custDataLst>
          </p:nvPr>
        </p:nvSpPr>
        <p:spPr bwMode="auto">
          <a:xfrm>
            <a:off x="5673725" y="6016625"/>
            <a:ext cx="177800" cy="177800"/>
          </a:xfrm>
          <a:prstGeom prst="ellipse">
            <a:avLst/>
          </a:prstGeom>
          <a:solidFill>
            <a:srgbClr val="9DB1CF"/>
          </a:solidFill>
          <a:ln w="9525" cap="flat" cmpd="sng" algn="ctr">
            <a:solidFill>
              <a:srgbClr val="9DB1CF"/>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51" name="Oval 250">
            <a:extLst>
              <a:ext uri="{FF2B5EF4-FFF2-40B4-BE49-F238E27FC236}">
                <a16:creationId xmlns:a16="http://schemas.microsoft.com/office/drawing/2014/main" id="{80ED22C6-CB47-3814-D024-2EFA49FB9270}"/>
              </a:ext>
            </a:extLst>
          </p:cNvPr>
          <p:cNvSpPr/>
          <p:nvPr>
            <p:custDataLst>
              <p:tags r:id="rId70"/>
            </p:custDataLst>
          </p:nvPr>
        </p:nvSpPr>
        <p:spPr bwMode="auto">
          <a:xfrm>
            <a:off x="6376988" y="6016625"/>
            <a:ext cx="177800" cy="177800"/>
          </a:xfrm>
          <a:prstGeom prst="ellipse">
            <a:avLst/>
          </a:prstGeom>
          <a:solidFill>
            <a:srgbClr val="6F8DB9"/>
          </a:solidFill>
          <a:ln w="9525" cap="flat" cmpd="sng" algn="ctr">
            <a:solidFill>
              <a:srgbClr val="6F8DB9"/>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49" name="Oval 248">
            <a:extLst>
              <a:ext uri="{FF2B5EF4-FFF2-40B4-BE49-F238E27FC236}">
                <a16:creationId xmlns:a16="http://schemas.microsoft.com/office/drawing/2014/main" id="{44D6EF8E-56FB-9A9C-7048-6E7F163CDC78}"/>
              </a:ext>
            </a:extLst>
          </p:cNvPr>
          <p:cNvSpPr/>
          <p:nvPr>
            <p:custDataLst>
              <p:tags r:id="rId71"/>
            </p:custDataLst>
          </p:nvPr>
        </p:nvSpPr>
        <p:spPr bwMode="auto">
          <a:xfrm>
            <a:off x="7080250" y="6016625"/>
            <a:ext cx="177800" cy="177800"/>
          </a:xfrm>
          <a:prstGeom prst="ellipse">
            <a:avLst/>
          </a:prstGeom>
          <a:solidFill>
            <a:srgbClr val="364D6E"/>
          </a:solidFill>
          <a:ln w="9525" cap="flat" cmpd="sng" algn="ctr">
            <a:solidFill>
              <a:srgbClr val="364D6E"/>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45" name="Text Placeholder 10">
            <a:extLst>
              <a:ext uri="{FF2B5EF4-FFF2-40B4-BE49-F238E27FC236}">
                <a16:creationId xmlns:a16="http://schemas.microsoft.com/office/drawing/2014/main" id="{28CDF5BD-B0B6-5902-F807-7B0D7F734203}"/>
              </a:ext>
            </a:extLst>
          </p:cNvPr>
          <p:cNvSpPr txBox="1">
            <a:spLocks/>
          </p:cNvSpPr>
          <p:nvPr>
            <p:custDataLst>
              <p:tags r:id="rId72"/>
            </p:custDataLst>
          </p:nvPr>
        </p:nvSpPr>
        <p:spPr bwMode="auto">
          <a:xfrm>
            <a:off x="5921375" y="6021388"/>
            <a:ext cx="336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D3EE5D8A-4DF8-4080-9036-5357656E336B}" type="datetime'2''''''''''''''''''0''''''1''''''''''''''''9'''''''''''''''">
              <a:rPr lang="en-US" altLang="en-US" sz="1200" smtClean="0">
                <a:effectLst/>
              </a:rPr>
              <a:pPr marL="0" indent="0">
                <a:spcBef>
                  <a:spcPct val="0"/>
                </a:spcBef>
                <a:spcAft>
                  <a:spcPct val="0"/>
                </a:spcAft>
                <a:buNone/>
              </a:pPr>
              <a:t>2019</a:t>
            </a:fld>
            <a:endParaRPr lang="en-US" sz="1200"/>
          </a:p>
        </p:txBody>
      </p:sp>
      <p:sp>
        <p:nvSpPr>
          <p:cNvPr id="247" name="Text Placeholder 10">
            <a:extLst>
              <a:ext uri="{FF2B5EF4-FFF2-40B4-BE49-F238E27FC236}">
                <a16:creationId xmlns:a16="http://schemas.microsoft.com/office/drawing/2014/main" id="{1E9D1DEF-CCAE-996A-9691-8EAD8635DE90}"/>
              </a:ext>
            </a:extLst>
          </p:cNvPr>
          <p:cNvSpPr txBox="1">
            <a:spLocks/>
          </p:cNvSpPr>
          <p:nvPr>
            <p:custDataLst>
              <p:tags r:id="rId73"/>
            </p:custDataLst>
          </p:nvPr>
        </p:nvSpPr>
        <p:spPr bwMode="auto">
          <a:xfrm>
            <a:off x="6624638" y="6021388"/>
            <a:ext cx="336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A665602F-569C-46CD-B648-9A5FE03D3BAC}" type="datetime'''''''''''''''''''''''''202''''''''''1'''">
              <a:rPr lang="en-US" altLang="en-US" sz="1200" smtClean="0">
                <a:effectLst/>
              </a:rPr>
              <a:pPr marL="0" indent="0">
                <a:spcBef>
                  <a:spcPct val="0"/>
                </a:spcBef>
                <a:spcAft>
                  <a:spcPct val="0"/>
                </a:spcAft>
                <a:buNone/>
              </a:pPr>
              <a:t>2021</a:t>
            </a:fld>
            <a:endParaRPr lang="en-US" sz="1200"/>
          </a:p>
        </p:txBody>
      </p:sp>
      <p:sp>
        <p:nvSpPr>
          <p:cNvPr id="248" name="Text Placeholder 10">
            <a:extLst>
              <a:ext uri="{FF2B5EF4-FFF2-40B4-BE49-F238E27FC236}">
                <a16:creationId xmlns:a16="http://schemas.microsoft.com/office/drawing/2014/main" id="{AE02FF64-1D6D-0CA7-7873-459F648BBCCC}"/>
              </a:ext>
            </a:extLst>
          </p:cNvPr>
          <p:cNvSpPr txBox="1">
            <a:spLocks/>
          </p:cNvSpPr>
          <p:nvPr>
            <p:custDataLst>
              <p:tags r:id="rId74"/>
            </p:custDataLst>
          </p:nvPr>
        </p:nvSpPr>
        <p:spPr bwMode="auto">
          <a:xfrm>
            <a:off x="7327900" y="6021388"/>
            <a:ext cx="3365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3ABA76BC-343A-432F-8CDA-DB34B31DDF55}" type="datetime'''''''''''2''''0''''''2''''''''''''2'''''''''''''''">
              <a:rPr lang="en-US" altLang="en-US" sz="1200" smtClean="0">
                <a:effectLst/>
              </a:rPr>
              <a:pPr marL="0" indent="0">
                <a:spcBef>
                  <a:spcPct val="0"/>
                </a:spcBef>
                <a:spcAft>
                  <a:spcPct val="0"/>
                </a:spcAft>
                <a:buNone/>
              </a:pPr>
              <a:t>2022</a:t>
            </a:fld>
            <a:endParaRPr lang="en-US" sz="1200"/>
          </a:p>
        </p:txBody>
      </p:sp>
      <p:sp>
        <p:nvSpPr>
          <p:cNvPr id="216" name="Rectangle 215">
            <a:extLst>
              <a:ext uri="{FF2B5EF4-FFF2-40B4-BE49-F238E27FC236}">
                <a16:creationId xmlns:a16="http://schemas.microsoft.com/office/drawing/2014/main" id="{54091543-4910-A7D0-4FC0-3DF13AD5EBDA}"/>
              </a:ext>
            </a:extLst>
          </p:cNvPr>
          <p:cNvSpPr/>
          <p:nvPr/>
        </p:nvSpPr>
        <p:spPr bwMode="gray">
          <a:xfrm>
            <a:off x="4318201" y="5964237"/>
            <a:ext cx="1277266" cy="30638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a:solidFill>
                  <a:schemeClr val="tx1"/>
                </a:solidFill>
              </a:rPr>
              <a:t>Year released</a:t>
            </a:r>
          </a:p>
        </p:txBody>
      </p:sp>
      <p:sp>
        <p:nvSpPr>
          <p:cNvPr id="4" name="TextBox 3">
            <a:extLst>
              <a:ext uri="{FF2B5EF4-FFF2-40B4-BE49-F238E27FC236}">
                <a16:creationId xmlns:a16="http://schemas.microsoft.com/office/drawing/2014/main" id="{A6AC7AE1-DAC7-9417-C280-3624857115B4}"/>
              </a:ext>
            </a:extLst>
          </p:cNvPr>
          <p:cNvSpPr txBox="1"/>
          <p:nvPr/>
        </p:nvSpPr>
        <p:spPr bwMode="gray">
          <a:xfrm>
            <a:off x="9159599" y="1554480"/>
            <a:ext cx="2619419" cy="2239074"/>
          </a:xfrm>
          <a:prstGeom prst="rect">
            <a:avLst/>
          </a:prstGeom>
          <a:solidFill>
            <a:srgbClr val="E3E8EE"/>
          </a:solidFill>
        </p:spPr>
        <p:txBody>
          <a:bodyPr wrap="square" lIns="137160" tIns="137160" rIns="274320" bIns="137160" rtlCol="0" anchor="t">
            <a:sp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a:spcBef>
                <a:spcPts val="600"/>
              </a:spcBef>
              <a:buFontTx/>
              <a:buNone/>
              <a:defRPr/>
            </a:pPr>
            <a:r>
              <a:rPr lang="en-US" sz="1250" b="1"/>
              <a:t>Observations</a:t>
            </a:r>
          </a:p>
          <a:p>
            <a:pPr marL="176530" indent="-171450">
              <a:spcBef>
                <a:spcPts val="600"/>
              </a:spcBef>
              <a:buFont typeface="Arial" panose="020B0604020202020204" pitchFamily="34" charset="0"/>
              <a:buChar char="•"/>
            </a:pPr>
            <a:r>
              <a:rPr lang="en-US" sz="1050" b="1">
                <a:cs typeface="Arial"/>
              </a:rPr>
              <a:t>Demand for alternative proteins forecasts vary significantly, </a:t>
            </a:r>
            <a:r>
              <a:rPr lang="en-US" sz="1050">
                <a:cs typeface="Arial"/>
              </a:rPr>
              <a:t>not only between different sources but also between the upper and lower bound projection of the same source.</a:t>
            </a:r>
          </a:p>
          <a:p>
            <a:pPr marL="176530" indent="-171450">
              <a:spcBef>
                <a:spcPts val="600"/>
              </a:spcBef>
              <a:buFont typeface="Arial" panose="020B0604020202020204" pitchFamily="34" charset="0"/>
              <a:buChar char="•"/>
            </a:pPr>
            <a:r>
              <a:rPr lang="en-US" sz="1050">
                <a:cs typeface="Arial"/>
              </a:rPr>
              <a:t>Even reaching the lower bound market growth will </a:t>
            </a:r>
            <a:r>
              <a:rPr lang="en-US" sz="1050" b="1">
                <a:cs typeface="Arial"/>
              </a:rPr>
              <a:t>require significant investment and advancement in technology.</a:t>
            </a:r>
          </a:p>
        </p:txBody>
      </p:sp>
      <p:sp>
        <p:nvSpPr>
          <p:cNvPr id="86" name="Chevron 85">
            <a:extLst>
              <a:ext uri="{FF2B5EF4-FFF2-40B4-BE49-F238E27FC236}">
                <a16:creationId xmlns:a16="http://schemas.microsoft.com/office/drawing/2014/main" id="{4BF1C77D-541B-9D8F-3ABE-A0B0CA39B994}"/>
              </a:ext>
            </a:extLst>
          </p:cNvPr>
          <p:cNvSpPr/>
          <p:nvPr/>
        </p:nvSpPr>
        <p:spPr bwMode="gray">
          <a:xfrm>
            <a:off x="3800260" y="25336"/>
            <a:ext cx="2016458" cy="359675"/>
          </a:xfrm>
          <a:prstGeom prst="chevron">
            <a:avLst>
              <a:gd name="adj" fmla="val 23887"/>
            </a:avLst>
          </a:prstGeom>
          <a:solidFill>
            <a:srgbClr val="1A8193">
              <a:alpha val="8117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0" bIns="36000" numCol="1" spcCol="0" rtlCol="0" fromWordArt="0" anchor="t" anchorCtr="0" forceAA="0" compatLnSpc="1">
            <a:prstTxWarp prst="textNoShape">
              <a:avLst/>
            </a:prstTxWarp>
            <a:noAutofit/>
          </a:bodyPr>
          <a:lstStyle/>
          <a:p>
            <a:pPr marL="0" indent="0">
              <a:buNone/>
            </a:pPr>
            <a:r>
              <a:rPr lang="en-US" sz="1600" dirty="0"/>
              <a:t>Market Projections</a:t>
            </a:r>
            <a:endParaRPr lang="en-US" sz="1600" dirty="0">
              <a:solidFill>
                <a:schemeClr val="bg1"/>
              </a:solidFill>
            </a:endParaRPr>
          </a:p>
        </p:txBody>
      </p:sp>
      <p:sp>
        <p:nvSpPr>
          <p:cNvPr id="95" name="Chevron 94">
            <a:extLst>
              <a:ext uri="{FF2B5EF4-FFF2-40B4-BE49-F238E27FC236}">
                <a16:creationId xmlns:a16="http://schemas.microsoft.com/office/drawing/2014/main" id="{6DCDA060-EBF4-063F-2C3C-E180BA1DC129}"/>
              </a:ext>
            </a:extLst>
          </p:cNvPr>
          <p:cNvSpPr/>
          <p:nvPr/>
        </p:nvSpPr>
        <p:spPr bwMode="gray">
          <a:xfrm>
            <a:off x="1656286" y="25336"/>
            <a:ext cx="2207689"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dirty="0">
                <a:solidFill>
                  <a:schemeClr val="bg1"/>
                </a:solidFill>
              </a:rPr>
              <a:t>Alternative Proteins</a:t>
            </a:r>
          </a:p>
        </p:txBody>
      </p:sp>
      <p:sp>
        <p:nvSpPr>
          <p:cNvPr id="96" name="Pentagon 95">
            <a:extLst>
              <a:ext uri="{FF2B5EF4-FFF2-40B4-BE49-F238E27FC236}">
                <a16:creationId xmlns:a16="http://schemas.microsoft.com/office/drawing/2014/main" id="{0ABC83A4-DD34-4FA8-2BDC-C245E06D9284}"/>
              </a:ext>
            </a:extLst>
          </p:cNvPr>
          <p:cNvSpPr/>
          <p:nvPr/>
        </p:nvSpPr>
        <p:spPr bwMode="gray">
          <a:xfrm>
            <a:off x="32754" y="25336"/>
            <a:ext cx="1680432"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dirty="0">
                <a:solidFill>
                  <a:schemeClr val="bg1"/>
                </a:solidFill>
              </a:rPr>
              <a:t>Finance</a:t>
            </a:r>
          </a:p>
        </p:txBody>
      </p:sp>
    </p:spTree>
    <p:extLst>
      <p:ext uri="{BB962C8B-B14F-4D97-AF65-F5344CB8AC3E}">
        <p14:creationId xmlns:p14="http://schemas.microsoft.com/office/powerpoint/2010/main" val="12891512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BA52E-574F-D502-B5BF-05679087988B}"/>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26E15E84-B78A-03C2-8298-D4BFEFF4F7FA}"/>
              </a:ext>
            </a:extLst>
          </p:cNvPr>
          <p:cNvGraphicFramePr>
            <a:graphicFrameLocks noChangeAspect="1"/>
          </p:cNvGraphicFramePr>
          <p:nvPr>
            <p:custDataLst>
              <p:tags r:id="rId2"/>
            </p:custDataLst>
            <p:extLst>
              <p:ext uri="{D42A27DB-BD31-4B8C-83A1-F6EECF244321}">
                <p14:modId xmlns:p14="http://schemas.microsoft.com/office/powerpoint/2010/main" val="233958998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64518" name="think-cell Slide" r:id="rId8" imgW="7772400" imgH="10058400" progId="TCLayout.ActiveDocument.1">
                  <p:embed/>
                </p:oleObj>
              </mc:Choice>
              <mc:Fallback>
                <p:oleObj name="think-cell Slide" r:id="rId8" imgW="7772400" imgH="10058400" progId="TCLayout.ActiveDocument.1">
                  <p:embed/>
                  <p:pic>
                    <p:nvPicPr>
                      <p:cNvPr id="8" name="think-cell data - do not delete" hidden="1">
                        <a:extLst>
                          <a:ext uri="{FF2B5EF4-FFF2-40B4-BE49-F238E27FC236}">
                            <a16:creationId xmlns:a16="http://schemas.microsoft.com/office/drawing/2014/main" id="{26E15E84-B78A-03C2-8298-D4BFEFF4F7FA}"/>
                          </a:ext>
                        </a:extLst>
                      </p:cNvPr>
                      <p:cNvPicPr/>
                      <p:nvPr/>
                    </p:nvPicPr>
                    <p:blipFill>
                      <a:blip r:embed="rId9"/>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040D9CD-E1BD-C03C-0014-1AAC1E19A7AF}"/>
              </a:ext>
            </a:extLst>
          </p:cNvPr>
          <p:cNvSpPr>
            <a:spLocks noGrp="1"/>
          </p:cNvSpPr>
          <p:nvPr>
            <p:ph type="title"/>
          </p:nvPr>
        </p:nvSpPr>
        <p:spPr>
          <a:xfrm>
            <a:off x="303163" y="521190"/>
            <a:ext cx="11531600" cy="882788"/>
          </a:xfrm>
        </p:spPr>
        <p:txBody>
          <a:bodyPr vert="horz">
            <a:noAutofit/>
          </a:bodyPr>
          <a:lstStyle/>
          <a:p>
            <a:r>
              <a:rPr lang="en-US"/>
              <a:t>Significant funding gaps in the alternative protein value chain</a:t>
            </a:r>
          </a:p>
        </p:txBody>
      </p:sp>
      <p:sp>
        <p:nvSpPr>
          <p:cNvPr id="14" name="btfpNotesBox292759">
            <a:extLst>
              <a:ext uri="{FF2B5EF4-FFF2-40B4-BE49-F238E27FC236}">
                <a16:creationId xmlns:a16="http://schemas.microsoft.com/office/drawing/2014/main" id="{D6BB8588-C5AC-8432-D574-9FBDB2E779FA}"/>
              </a:ext>
            </a:extLst>
          </p:cNvPr>
          <p:cNvSpPr txBox="1"/>
          <p:nvPr>
            <p:custDataLst>
              <p:tags r:id="rId3"/>
            </p:custDataLst>
          </p:nvPr>
        </p:nvSpPr>
        <p:spPr bwMode="gray">
          <a:xfrm>
            <a:off x="330198" y="6419088"/>
            <a:ext cx="9998078" cy="369332"/>
          </a:xfrm>
          <a:prstGeom prst="rect">
            <a:avLst/>
          </a:prstGeom>
          <a:noFill/>
        </p:spPr>
        <p:txBody>
          <a:bodyPr vert="horz" wrap="square" lIns="0" tIns="0" rIns="0" bIns="0" rtlCol="0" anchor="b">
            <a:spAutoFit/>
          </a:bodyPr>
          <a:lstStyle/>
          <a:p>
            <a:pPr marL="0" indent="0">
              <a:buNone/>
            </a:pPr>
            <a:endParaRPr lang="en-US" sz="800">
              <a:solidFill>
                <a:srgbClr val="000000"/>
              </a:solidFill>
            </a:endParaRPr>
          </a:p>
          <a:p>
            <a:pPr marL="0" indent="0">
              <a:buNone/>
            </a:pPr>
            <a:r>
              <a:rPr lang="en-US" sz="800">
                <a:solidFill>
                  <a:srgbClr val="000000"/>
                </a:solidFill>
              </a:rPr>
              <a:t>Sources: Good Food Institute, </a:t>
            </a:r>
            <a:r>
              <a:rPr lang="en-US" sz="800">
                <a:solidFill>
                  <a:srgbClr val="000000"/>
                </a:solidFill>
                <a:hlinkClick r:id="rId10"/>
              </a:rPr>
              <a:t>Advancing Solutions for Alternative Proteins</a:t>
            </a:r>
            <a:r>
              <a:rPr lang="en-US" sz="800">
                <a:solidFill>
                  <a:srgbClr val="000000"/>
                </a:solidFill>
              </a:rPr>
              <a:t> (2024); BCG, </a:t>
            </a:r>
            <a:r>
              <a:rPr lang="en-US" sz="800">
                <a:solidFill>
                  <a:srgbClr val="000000"/>
                </a:solidFill>
                <a:hlinkClick r:id="rId11"/>
              </a:rPr>
              <a:t>What Alternative Proteins Can Learn from EV Companies</a:t>
            </a:r>
            <a:r>
              <a:rPr lang="en-US" sz="800">
                <a:solidFill>
                  <a:srgbClr val="000000"/>
                </a:solidFill>
                <a:latin typeface="Arial" panose="020B0604020202020204" pitchFamily="34" charset="0"/>
                <a:cs typeface="Arial" panose="020B0604020202020204" pitchFamily="34" charset="0"/>
              </a:rPr>
              <a:t> </a:t>
            </a:r>
            <a:r>
              <a:rPr lang="en-US" sz="800">
                <a:solidFill>
                  <a:srgbClr val="000000"/>
                </a:solidFill>
              </a:rPr>
              <a:t>(2024).</a:t>
            </a:r>
          </a:p>
          <a:p>
            <a:r>
              <a:rPr lang="en-US" sz="800">
                <a:solidFill>
                  <a:srgbClr val="000000"/>
                </a:solidFill>
              </a:rPr>
              <a:t>Credit: </a:t>
            </a:r>
            <a:r>
              <a:rPr lang="en-US" sz="800" err="1">
                <a:solidFill>
                  <a:srgbClr val="000000"/>
                </a:solidFill>
                <a:cs typeface="Arial"/>
              </a:rPr>
              <a:t>Asya</a:t>
            </a:r>
            <a:r>
              <a:rPr lang="en-US" sz="800">
                <a:solidFill>
                  <a:srgbClr val="000000"/>
                </a:solidFill>
                <a:cs typeface="Arial"/>
              </a:rPr>
              <a:t> </a:t>
            </a:r>
            <a:r>
              <a:rPr lang="en-US" sz="800" err="1">
                <a:solidFill>
                  <a:srgbClr val="000000"/>
                </a:solidFill>
                <a:cs typeface="Arial"/>
              </a:rPr>
              <a:t>Ikizler</a:t>
            </a:r>
            <a:r>
              <a:rPr lang="en-US" sz="800">
                <a:solidFill>
                  <a:srgbClr val="000000"/>
                </a:solidFill>
                <a:cs typeface="Arial"/>
              </a:rPr>
              <a:t>, </a:t>
            </a:r>
            <a:r>
              <a:rPr lang="en-US" sz="800" err="1">
                <a:solidFill>
                  <a:srgbClr val="000000"/>
                </a:solidFill>
                <a:cs typeface="Arial"/>
              </a:rPr>
              <a:t>Ariela</a:t>
            </a:r>
            <a:r>
              <a:rPr lang="en-US" sz="800">
                <a:solidFill>
                  <a:srgbClr val="000000"/>
                </a:solidFill>
                <a:cs typeface="Arial"/>
              </a:rPr>
              <a:t> </a:t>
            </a:r>
            <a:r>
              <a:rPr lang="en-US" sz="800" err="1">
                <a:solidFill>
                  <a:srgbClr val="000000"/>
                </a:solidFill>
                <a:cs typeface="Arial"/>
              </a:rPr>
              <a:t>Farchi</a:t>
            </a:r>
            <a:r>
              <a:rPr lang="en-US" sz="800">
                <a:solidFill>
                  <a:srgbClr val="000000"/>
                </a:solidFill>
                <a:cs typeface="Arial"/>
              </a:rPr>
              <a:t>,</a:t>
            </a:r>
            <a:r>
              <a:rPr lang="en-US" sz="800">
                <a:latin typeface="Arial"/>
                <a:cs typeface="Arial"/>
              </a:rPr>
              <a:t> 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a:t>
            </a:r>
            <a:r>
              <a:rPr lang="en-US" sz="800">
                <a:solidFill>
                  <a:srgbClr val="000000"/>
                </a:solidFill>
                <a:cs typeface="Arial"/>
              </a:rPr>
              <a:t>,</a:t>
            </a:r>
            <a:r>
              <a:rPr lang="en-US" sz="800"/>
              <a:t> and </a:t>
            </a:r>
            <a:r>
              <a:rPr lang="en-US" sz="800">
                <a:hlinkClick r:id="rId12"/>
              </a:rPr>
              <a:t>Gernot Wagner</a:t>
            </a:r>
            <a:r>
              <a:rPr lang="en-US" sz="800"/>
              <a:t>. </a:t>
            </a:r>
            <a:r>
              <a:rPr lang="en-US" sz="800">
                <a:hlinkClick r:id="rId13"/>
              </a:rPr>
              <a:t>Share with attribution</a:t>
            </a:r>
            <a:r>
              <a:rPr lang="en-US" sz="800"/>
              <a:t>: </a:t>
            </a:r>
            <a:r>
              <a:rPr lang="en-US" sz="800" err="1"/>
              <a:t>Sayn</a:t>
            </a:r>
            <a:r>
              <a:rPr lang="en-US" sz="800"/>
              <a:t>-Wittgenstein </a:t>
            </a:r>
            <a:r>
              <a:rPr lang="en-US" sz="800" i="1"/>
              <a:t>et al., </a:t>
            </a:r>
            <a:r>
              <a:rPr lang="en-US" sz="800"/>
              <a:t>“</a:t>
            </a:r>
            <a:r>
              <a:rPr lang="en-US" sz="800">
                <a:hlinkClick r:id="rId14"/>
              </a:rPr>
              <a:t>Sustainable Proteins</a:t>
            </a:r>
            <a:r>
              <a:rPr lang="en-US" sz="800"/>
              <a:t>” (16 May 2025).</a:t>
            </a:r>
            <a:endParaRPr lang="en-US" sz="800">
              <a:solidFill>
                <a:srgbClr val="000000"/>
              </a:solidFill>
            </a:endParaRPr>
          </a:p>
        </p:txBody>
      </p:sp>
      <p:sp>
        <p:nvSpPr>
          <p:cNvPr id="3" name="TextBox 2">
            <a:extLst>
              <a:ext uri="{FF2B5EF4-FFF2-40B4-BE49-F238E27FC236}">
                <a16:creationId xmlns:a16="http://schemas.microsoft.com/office/drawing/2014/main" id="{5CAC4199-5AF1-7AE5-2596-65FFB559B63E}"/>
              </a:ext>
            </a:extLst>
          </p:cNvPr>
          <p:cNvSpPr txBox="1"/>
          <p:nvPr/>
        </p:nvSpPr>
        <p:spPr bwMode="gray">
          <a:xfrm>
            <a:off x="9092186" y="1252728"/>
            <a:ext cx="2788183" cy="5132174"/>
          </a:xfrm>
          <a:prstGeom prst="rect">
            <a:avLst/>
          </a:prstGeom>
          <a:solidFill>
            <a:srgbClr val="E3E8EE"/>
          </a:solidFill>
        </p:spPr>
        <p:txBody>
          <a:bodyPr wrap="square" lIns="137160" tIns="137160" rIns="270000" bIns="137160" rtlCol="0">
            <a:spAutoFit/>
          </a:bodyPr>
          <a:lstStyle/>
          <a:p>
            <a:pPr marL="0" indent="0">
              <a:spcBef>
                <a:spcPts val="600"/>
              </a:spcBef>
              <a:buNone/>
            </a:pPr>
            <a:r>
              <a:rPr lang="en-US" sz="1250" b="1">
                <a:solidFill>
                  <a:schemeClr val="tx1"/>
                </a:solidFill>
                <a:cs typeface="Arial"/>
              </a:rPr>
              <a:t>Observations</a:t>
            </a:r>
            <a:endParaRPr lang="en-US" sz="800">
              <a:cs typeface="Arial"/>
            </a:endParaRPr>
          </a:p>
          <a:p>
            <a:pPr marL="171450" indent="-171450">
              <a:spcBef>
                <a:spcPts val="600"/>
              </a:spcBef>
              <a:buFont typeface="Arial" panose="020B0604020202020204" pitchFamily="34" charset="0"/>
              <a:buChar char="•"/>
            </a:pPr>
            <a:r>
              <a:rPr lang="en-US" sz="1050">
                <a:cs typeface="Arial"/>
              </a:rPr>
              <a:t>There are currently </a:t>
            </a:r>
            <a:r>
              <a:rPr lang="en-US" sz="1050" b="1">
                <a:cs typeface="Arial"/>
              </a:rPr>
              <a:t>significant funding gaps</a:t>
            </a:r>
            <a:r>
              <a:rPr lang="en-US" sz="1050">
                <a:cs typeface="Arial"/>
              </a:rPr>
              <a:t> in the value chain, with only R&amp;D and production receiving sufficient funding.</a:t>
            </a:r>
          </a:p>
          <a:p>
            <a:pPr marL="171450" indent="-171450">
              <a:spcBef>
                <a:spcPts val="600"/>
              </a:spcBef>
              <a:buFont typeface="Arial" panose="020B0604020202020204" pitchFamily="34" charset="0"/>
              <a:buChar char="•"/>
            </a:pPr>
            <a:r>
              <a:rPr lang="en-US" sz="1050">
                <a:cs typeface="Arial"/>
              </a:rPr>
              <a:t>Investment in critical </a:t>
            </a:r>
            <a:r>
              <a:rPr lang="en-US" sz="1050" b="1">
                <a:cs typeface="Arial"/>
              </a:rPr>
              <a:t>infrastructure for</a:t>
            </a:r>
            <a:r>
              <a:rPr lang="en-US" sz="1050">
                <a:cs typeface="Arial"/>
              </a:rPr>
              <a:t> </a:t>
            </a:r>
            <a:r>
              <a:rPr lang="en-US" sz="1050" b="1">
                <a:cs typeface="Arial"/>
              </a:rPr>
              <a:t>industrial-scale production and consumer adoption</a:t>
            </a:r>
            <a:r>
              <a:rPr lang="en-US" sz="1050">
                <a:cs typeface="Arial"/>
              </a:rPr>
              <a:t> is still lacking.</a:t>
            </a:r>
          </a:p>
          <a:p>
            <a:pPr marL="171450" indent="-171450">
              <a:spcBef>
                <a:spcPts val="600"/>
              </a:spcBef>
              <a:buFont typeface="Arial" panose="020B0604020202020204" pitchFamily="34" charset="0"/>
              <a:buChar char="•"/>
            </a:pPr>
            <a:r>
              <a:rPr lang="en-US" sz="1050">
                <a:cs typeface="Arial"/>
              </a:rPr>
              <a:t>Investing in a </a:t>
            </a:r>
            <a:r>
              <a:rPr lang="en-US" sz="1050" b="1">
                <a:cs typeface="Arial"/>
              </a:rPr>
              <a:t>strong value chain </a:t>
            </a:r>
            <a:r>
              <a:rPr lang="en-US" sz="1050">
                <a:cs typeface="Arial"/>
              </a:rPr>
              <a:t>is necessary to successfully scale production and optimize costs of  alternative proteins.</a:t>
            </a:r>
          </a:p>
          <a:p>
            <a:pPr marL="171450" indent="-171450">
              <a:spcBef>
                <a:spcPts val="600"/>
              </a:spcBef>
              <a:buFont typeface="Arial" panose="020B0604020202020204" pitchFamily="34" charset="0"/>
              <a:buChar char="•"/>
            </a:pPr>
            <a:r>
              <a:rPr lang="en-US" sz="1050">
                <a:cs typeface="Arial"/>
              </a:rPr>
              <a:t>Most funding for alternative proteins comes from VC. </a:t>
            </a:r>
            <a:r>
              <a:rPr lang="en-US" sz="1050" b="1">
                <a:cs typeface="Arial"/>
              </a:rPr>
              <a:t>Funding from industry, capital markets, and governments </a:t>
            </a:r>
            <a:r>
              <a:rPr lang="en-US" sz="1050">
                <a:cs typeface="Arial"/>
              </a:rPr>
              <a:t>is</a:t>
            </a:r>
            <a:r>
              <a:rPr lang="en-US" sz="1050" b="1">
                <a:cs typeface="Arial"/>
              </a:rPr>
              <a:t> </a:t>
            </a:r>
            <a:r>
              <a:rPr lang="en-US" sz="1050">
                <a:cs typeface="Arial"/>
              </a:rPr>
              <a:t>not yet as prevalent.</a:t>
            </a:r>
          </a:p>
          <a:p>
            <a:pPr marL="171450" indent="-171450">
              <a:spcBef>
                <a:spcPts val="600"/>
              </a:spcBef>
              <a:buFont typeface="Arial" panose="020B0604020202020204" pitchFamily="34" charset="0"/>
              <a:buChar char="•"/>
            </a:pPr>
            <a:r>
              <a:rPr lang="en-US" sz="1050" b="1">
                <a:cs typeface="Arial"/>
              </a:rPr>
              <a:t>Knowledge sharing and open access to information </a:t>
            </a:r>
            <a:r>
              <a:rPr lang="en-US" sz="1050">
                <a:cs typeface="Arial"/>
              </a:rPr>
              <a:t>is key in such an interdisciplinary industry, in all development stages.</a:t>
            </a:r>
          </a:p>
          <a:p>
            <a:pPr marL="171450" indent="-171450">
              <a:spcBef>
                <a:spcPts val="600"/>
              </a:spcBef>
              <a:buFont typeface="Arial" panose="020B0604020202020204" pitchFamily="34" charset="0"/>
              <a:buChar char="•"/>
            </a:pPr>
            <a:r>
              <a:rPr lang="en-US" sz="1050" b="1">
                <a:cs typeface="Arial"/>
              </a:rPr>
              <a:t>More research is needed, </a:t>
            </a:r>
            <a:r>
              <a:rPr lang="en-US" sz="1050">
                <a:cs typeface="Arial"/>
              </a:rPr>
              <a:t>to not only develop better taste and texture but also understand what the general consumer wants — both of which are critical to generate demand at scale.</a:t>
            </a:r>
          </a:p>
        </p:txBody>
      </p:sp>
      <p:grpSp>
        <p:nvGrpSpPr>
          <p:cNvPr id="4" name="btfpColumnHeaderBox223027">
            <a:extLst>
              <a:ext uri="{FF2B5EF4-FFF2-40B4-BE49-F238E27FC236}">
                <a16:creationId xmlns:a16="http://schemas.microsoft.com/office/drawing/2014/main" id="{96104FD9-9DE5-381F-0F20-01CA087BC76A}"/>
              </a:ext>
            </a:extLst>
          </p:cNvPr>
          <p:cNvGrpSpPr/>
          <p:nvPr>
            <p:custDataLst>
              <p:tags r:id="rId4"/>
            </p:custDataLst>
          </p:nvPr>
        </p:nvGrpSpPr>
        <p:grpSpPr>
          <a:xfrm>
            <a:off x="280816" y="1416063"/>
            <a:ext cx="8576184" cy="288219"/>
            <a:chOff x="6346246" y="1456281"/>
            <a:chExt cx="2489988" cy="288219"/>
          </a:xfrm>
        </p:grpSpPr>
        <p:sp>
          <p:nvSpPr>
            <p:cNvPr id="5" name="btfpColumnHeaderBoxText223027">
              <a:extLst>
                <a:ext uri="{FF2B5EF4-FFF2-40B4-BE49-F238E27FC236}">
                  <a16:creationId xmlns:a16="http://schemas.microsoft.com/office/drawing/2014/main" id="{A4090043-D630-8688-310F-E1D8CDC6B473}"/>
                </a:ext>
              </a:extLst>
            </p:cNvPr>
            <p:cNvSpPr txBox="1"/>
            <p:nvPr/>
          </p:nvSpPr>
          <p:spPr bwMode="gray">
            <a:xfrm>
              <a:off x="6346246" y="1456281"/>
              <a:ext cx="2477492" cy="288219"/>
            </a:xfrm>
            <a:prstGeom prst="rect">
              <a:avLst/>
            </a:prstGeom>
            <a:noFill/>
          </p:spPr>
          <p:txBody>
            <a:bodyPr vert="horz" wrap="square" lIns="36036" tIns="36036" rIns="36036" bIns="36036" rtlCol="0" anchor="b">
              <a:spAutoFit/>
            </a:bodyPr>
            <a:lstStyle/>
            <a:p>
              <a:endParaRPr lang="en-US" sz="1400">
                <a:solidFill>
                  <a:schemeClr val="tx1"/>
                </a:solidFill>
              </a:endParaRPr>
            </a:p>
          </p:txBody>
        </p:sp>
        <p:cxnSp>
          <p:nvCxnSpPr>
            <p:cNvPr id="6" name="btfpColumnHeaderBoxLine223027">
              <a:extLst>
                <a:ext uri="{FF2B5EF4-FFF2-40B4-BE49-F238E27FC236}">
                  <a16:creationId xmlns:a16="http://schemas.microsoft.com/office/drawing/2014/main" id="{471DDD53-EFA9-2132-48AC-B007753B5B0C}"/>
                </a:ext>
              </a:extLst>
            </p:cNvPr>
            <p:cNvCxnSpPr/>
            <p:nvPr/>
          </p:nvCxnSpPr>
          <p:spPr bwMode="gray">
            <a:xfrm>
              <a:off x="6358742" y="1641707"/>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11" name="AutoShape 2">
            <a:extLst>
              <a:ext uri="{FF2B5EF4-FFF2-40B4-BE49-F238E27FC236}">
                <a16:creationId xmlns:a16="http://schemas.microsoft.com/office/drawing/2014/main" id="{9EF56EF7-6A60-4BB4-85B1-A36A7C65F8C3}"/>
              </a:ext>
            </a:extLst>
          </p:cNvPr>
          <p:cNvSpPr>
            <a:spLocks noChangeAspect="1" noChangeArrowheads="1"/>
          </p:cNvSpPr>
          <p:nvPr/>
        </p:nvSpPr>
        <p:spPr bwMode="auto">
          <a:xfrm>
            <a:off x="59436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a:extLst>
              <a:ext uri="{FF2B5EF4-FFF2-40B4-BE49-F238E27FC236}">
                <a16:creationId xmlns:a16="http://schemas.microsoft.com/office/drawing/2014/main" id="{D7FD8693-FE3C-4EAA-99B6-DA9F7DBD0174}"/>
              </a:ext>
            </a:extLst>
          </p:cNvPr>
          <p:cNvSpPr>
            <a:spLocks noChangeAspect="1" noChangeArrowheads="1"/>
          </p:cNvSpPr>
          <p:nvPr/>
        </p:nvSpPr>
        <p:spPr bwMode="auto">
          <a:xfrm>
            <a:off x="60960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2" name="btfpValueChain196270">
            <a:extLst>
              <a:ext uri="{FF2B5EF4-FFF2-40B4-BE49-F238E27FC236}">
                <a16:creationId xmlns:a16="http://schemas.microsoft.com/office/drawing/2014/main" id="{6974F5D3-0140-4F16-9D89-AA6FEF98699B}"/>
              </a:ext>
            </a:extLst>
          </p:cNvPr>
          <p:cNvGrpSpPr/>
          <p:nvPr>
            <p:custDataLst>
              <p:tags r:id="rId5"/>
            </p:custDataLst>
          </p:nvPr>
        </p:nvGrpSpPr>
        <p:grpSpPr>
          <a:xfrm>
            <a:off x="1073895" y="1741231"/>
            <a:ext cx="6483637" cy="636511"/>
            <a:chOff x="-85701" y="1541516"/>
            <a:chExt cx="10335630" cy="602129"/>
          </a:xfrm>
          <a:solidFill>
            <a:schemeClr val="accent2">
              <a:lumMod val="75000"/>
              <a:lumOff val="25000"/>
            </a:schemeClr>
          </a:solidFill>
        </p:grpSpPr>
        <p:sp>
          <p:nvSpPr>
            <p:cNvPr id="33" name="btfpValueChainElement1962701">
              <a:extLst>
                <a:ext uri="{FF2B5EF4-FFF2-40B4-BE49-F238E27FC236}">
                  <a16:creationId xmlns:a16="http://schemas.microsoft.com/office/drawing/2014/main" id="{E4E703DA-6A47-483D-B41F-4E717919DB8B}"/>
                </a:ext>
              </a:extLst>
            </p:cNvPr>
            <p:cNvSpPr/>
            <p:nvPr/>
          </p:nvSpPr>
          <p:spPr bwMode="gray">
            <a:xfrm>
              <a:off x="-85701" y="1544816"/>
              <a:ext cx="2223210" cy="589276"/>
            </a:xfrm>
            <a:prstGeom prst="homePlate">
              <a:avLst>
                <a:gd name="adj" fmla="val 24348"/>
              </a:avLst>
            </a:prstGeom>
            <a:grpFill/>
            <a:ln w="9525">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a:ea typeface="+mn-ea"/>
                  <a:cs typeface="+mn-cs"/>
                </a:rPr>
                <a:t>Research &amp; development</a:t>
              </a:r>
            </a:p>
          </p:txBody>
        </p:sp>
        <p:sp>
          <p:nvSpPr>
            <p:cNvPr id="34" name="btfpValueChainElement1962702">
              <a:extLst>
                <a:ext uri="{FF2B5EF4-FFF2-40B4-BE49-F238E27FC236}">
                  <a16:creationId xmlns:a16="http://schemas.microsoft.com/office/drawing/2014/main" id="{0EADABD6-D201-4E01-90BF-BDE8B7713B80}"/>
                </a:ext>
              </a:extLst>
            </p:cNvPr>
            <p:cNvSpPr/>
            <p:nvPr/>
          </p:nvSpPr>
          <p:spPr bwMode="gray">
            <a:xfrm>
              <a:off x="1966360" y="1541516"/>
              <a:ext cx="2290417" cy="584200"/>
            </a:xfrm>
            <a:prstGeom prst="chevron">
              <a:avLst>
                <a:gd name="adj" fmla="val 24348"/>
              </a:avLst>
            </a:prstGeom>
            <a:grpFill/>
            <a:ln w="9525">
              <a:solidFill>
                <a:schemeClr val="bg1">
                  <a:lumMod val="9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a:ea typeface="+mn-ea"/>
                  <a:cs typeface="+mn-cs"/>
                </a:rPr>
                <a:t>Procurement of</a:t>
              </a:r>
              <a:r>
                <a:rPr lang="en-US" sz="1000" b="1">
                  <a:solidFill>
                    <a:srgbClr val="FFFFFF"/>
                  </a:solidFill>
                  <a:latin typeface="Arial"/>
                </a:rPr>
                <a:t> i</a:t>
              </a:r>
              <a:r>
                <a:rPr kumimoji="0" lang="en-US" sz="1000" b="1" i="0" u="none" strike="noStrike" kern="1200" cap="none" spc="0" normalizeH="0" baseline="0" noProof="0">
                  <a:ln>
                    <a:noFill/>
                  </a:ln>
                  <a:solidFill>
                    <a:srgbClr val="FFFFFF"/>
                  </a:solidFill>
                  <a:effectLst/>
                  <a:uLnTx/>
                  <a:uFillTx/>
                  <a:latin typeface="Arial"/>
                  <a:ea typeface="+mn-ea"/>
                  <a:cs typeface="+mn-cs"/>
                </a:rPr>
                <a:t>ngredients</a:t>
              </a:r>
            </a:p>
          </p:txBody>
        </p:sp>
        <p:sp>
          <p:nvSpPr>
            <p:cNvPr id="35" name="btfpValueChainElement1962703">
              <a:extLst>
                <a:ext uri="{FF2B5EF4-FFF2-40B4-BE49-F238E27FC236}">
                  <a16:creationId xmlns:a16="http://schemas.microsoft.com/office/drawing/2014/main" id="{EC0FEEF4-1B39-4AFE-977A-050AD00CC90A}"/>
                </a:ext>
              </a:extLst>
            </p:cNvPr>
            <p:cNvSpPr/>
            <p:nvPr/>
          </p:nvSpPr>
          <p:spPr bwMode="gray">
            <a:xfrm>
              <a:off x="4103505" y="1541516"/>
              <a:ext cx="2223211" cy="584200"/>
            </a:xfrm>
            <a:prstGeom prst="chevron">
              <a:avLst>
                <a:gd name="adj" fmla="val 24348"/>
              </a:avLst>
            </a:prstGeom>
            <a:grpFill/>
            <a:ln w="9525">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a:ea typeface="+mn-ea"/>
                  <a:cs typeface="+mn-cs"/>
                </a:rPr>
                <a:t>Production</a:t>
              </a:r>
            </a:p>
          </p:txBody>
        </p:sp>
        <p:sp>
          <p:nvSpPr>
            <p:cNvPr id="36" name="btfpValueChainElement1962704">
              <a:extLst>
                <a:ext uri="{FF2B5EF4-FFF2-40B4-BE49-F238E27FC236}">
                  <a16:creationId xmlns:a16="http://schemas.microsoft.com/office/drawing/2014/main" id="{8FA7F3E2-B273-43C4-B9EC-4988101A0C79}"/>
                </a:ext>
              </a:extLst>
            </p:cNvPr>
            <p:cNvSpPr/>
            <p:nvPr/>
          </p:nvSpPr>
          <p:spPr bwMode="gray">
            <a:xfrm>
              <a:off x="6162646" y="1551970"/>
              <a:ext cx="2153604" cy="584200"/>
            </a:xfrm>
            <a:prstGeom prst="chevron">
              <a:avLst>
                <a:gd name="adj" fmla="val 24348"/>
              </a:avLst>
            </a:prstGeom>
            <a:grpFill/>
            <a:ln w="9525">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a:solidFill>
                    <a:srgbClr val="FFFFFF"/>
                  </a:solidFill>
                  <a:latin typeface="Arial"/>
                </a:rPr>
                <a:t>Distribution</a:t>
              </a:r>
              <a:endParaRPr kumimoji="0" lang="en-US" sz="1000" b="1" i="0" u="none" strike="noStrike" kern="1200" cap="none" spc="0" normalizeH="0" baseline="0" noProof="0">
                <a:ln>
                  <a:noFill/>
                </a:ln>
                <a:solidFill>
                  <a:srgbClr val="FFFFFF"/>
                </a:solidFill>
                <a:effectLst/>
                <a:uLnTx/>
                <a:uFillTx/>
                <a:latin typeface="Arial"/>
                <a:ea typeface="+mn-ea"/>
                <a:cs typeface="+mn-cs"/>
              </a:endParaRPr>
            </a:p>
          </p:txBody>
        </p:sp>
        <p:sp>
          <p:nvSpPr>
            <p:cNvPr id="37" name="btfpValueChainElement1962705">
              <a:extLst>
                <a:ext uri="{FF2B5EF4-FFF2-40B4-BE49-F238E27FC236}">
                  <a16:creationId xmlns:a16="http://schemas.microsoft.com/office/drawing/2014/main" id="{7BF839B5-93BD-4B21-BD70-321AF33290C2}"/>
                </a:ext>
              </a:extLst>
            </p:cNvPr>
            <p:cNvSpPr/>
            <p:nvPr/>
          </p:nvSpPr>
          <p:spPr bwMode="gray">
            <a:xfrm>
              <a:off x="8148057" y="1559445"/>
              <a:ext cx="2101872" cy="584200"/>
            </a:xfrm>
            <a:prstGeom prst="chevron">
              <a:avLst>
                <a:gd name="adj" fmla="val 24348"/>
              </a:avLst>
            </a:prstGeom>
            <a:grpFill/>
            <a:ln w="9525">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a:ea typeface="+mn-ea"/>
                  <a:cs typeface="+mn-cs"/>
                </a:rPr>
                <a:t>Branding </a:t>
              </a:r>
              <a:r>
                <a:rPr lang="en-US" sz="1000" b="1">
                  <a:solidFill>
                    <a:srgbClr val="FFFFFF"/>
                  </a:solidFill>
                  <a:latin typeface="Arial"/>
                </a:rPr>
                <a:t>&amp;</a:t>
              </a:r>
              <a:r>
                <a:rPr kumimoji="0" lang="en-US" sz="1000" b="1" i="0" u="none" strike="noStrike" kern="1200" cap="none" spc="0" normalizeH="0" baseline="0" noProof="0">
                  <a:ln>
                    <a:noFill/>
                  </a:ln>
                  <a:solidFill>
                    <a:srgbClr val="FFFFFF"/>
                  </a:solidFill>
                  <a:effectLst/>
                  <a:uLnTx/>
                  <a:uFillTx/>
                  <a:latin typeface="Arial"/>
                  <a:ea typeface="+mn-ea"/>
                  <a:cs typeface="+mn-cs"/>
                </a:rPr>
                <a:t> marketing</a:t>
              </a:r>
            </a:p>
          </p:txBody>
        </p:sp>
      </p:grpSp>
      <p:sp>
        <p:nvSpPr>
          <p:cNvPr id="45" name="btfpValueChainElement1962705">
            <a:extLst>
              <a:ext uri="{FF2B5EF4-FFF2-40B4-BE49-F238E27FC236}">
                <a16:creationId xmlns:a16="http://schemas.microsoft.com/office/drawing/2014/main" id="{1947BC29-74D3-486B-BDF0-B957FAFDCE27}"/>
              </a:ext>
            </a:extLst>
          </p:cNvPr>
          <p:cNvSpPr/>
          <p:nvPr/>
        </p:nvSpPr>
        <p:spPr bwMode="gray">
          <a:xfrm>
            <a:off x="7449809" y="1760457"/>
            <a:ext cx="1317940" cy="617558"/>
          </a:xfrm>
          <a:prstGeom prst="chevron">
            <a:avLst>
              <a:gd name="adj" fmla="val 24348"/>
            </a:avLst>
          </a:prstGeom>
          <a:solidFill>
            <a:schemeClr val="accent2">
              <a:lumMod val="75000"/>
              <a:lumOff val="25000"/>
            </a:schemeClr>
          </a:solidFill>
          <a:ln w="9525">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a:solidFill>
                  <a:srgbClr val="FFFFFF"/>
                </a:solidFill>
                <a:latin typeface="Arial"/>
              </a:rPr>
              <a:t>Food service &amp; retail</a:t>
            </a:r>
            <a:endParaRPr kumimoji="0" lang="en-US" sz="1000" b="1" i="0" u="none" strike="noStrike" kern="1200" cap="none" spc="0" normalizeH="0" baseline="0" noProof="0">
              <a:ln>
                <a:noFill/>
              </a:ln>
              <a:solidFill>
                <a:srgbClr val="FFFFFF"/>
              </a:solidFill>
              <a:effectLst/>
              <a:uLnTx/>
              <a:uFillTx/>
              <a:latin typeface="Arial"/>
              <a:ea typeface="+mn-ea"/>
              <a:cs typeface="+mn-cs"/>
            </a:endParaRPr>
          </a:p>
        </p:txBody>
      </p:sp>
      <p:pic>
        <p:nvPicPr>
          <p:cNvPr id="17" name="Graphic 16" descr="Checkmark with solid fill">
            <a:extLst>
              <a:ext uri="{FF2B5EF4-FFF2-40B4-BE49-F238E27FC236}">
                <a16:creationId xmlns:a16="http://schemas.microsoft.com/office/drawing/2014/main" id="{41B6A6F9-55C3-4DA5-849A-9796CB321606}"/>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463083" y="2493596"/>
            <a:ext cx="349796" cy="349796"/>
          </a:xfrm>
          <a:prstGeom prst="rect">
            <a:avLst/>
          </a:prstGeom>
        </p:spPr>
      </p:pic>
      <p:pic>
        <p:nvPicPr>
          <p:cNvPr id="46" name="Graphic 45" descr="Checkmark with solid fill">
            <a:extLst>
              <a:ext uri="{FF2B5EF4-FFF2-40B4-BE49-F238E27FC236}">
                <a16:creationId xmlns:a16="http://schemas.microsoft.com/office/drawing/2014/main" id="{CA8E1C8F-D0D4-4B2A-9425-B330F379475D}"/>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4150983" y="2458063"/>
            <a:ext cx="349796" cy="349796"/>
          </a:xfrm>
          <a:prstGeom prst="rect">
            <a:avLst/>
          </a:prstGeom>
        </p:spPr>
      </p:pic>
      <p:sp>
        <p:nvSpPr>
          <p:cNvPr id="48" name="TextBox 47">
            <a:extLst>
              <a:ext uri="{FF2B5EF4-FFF2-40B4-BE49-F238E27FC236}">
                <a16:creationId xmlns:a16="http://schemas.microsoft.com/office/drawing/2014/main" id="{1C962E6F-C79A-4536-B298-BEFAECFB450C}"/>
              </a:ext>
            </a:extLst>
          </p:cNvPr>
          <p:cNvSpPr txBox="1"/>
          <p:nvPr/>
        </p:nvSpPr>
        <p:spPr bwMode="gray">
          <a:xfrm>
            <a:off x="143152" y="3088386"/>
            <a:ext cx="995680" cy="380480"/>
          </a:xfrm>
          <a:prstGeom prst="rect">
            <a:avLst/>
          </a:prstGeom>
          <a:noFill/>
        </p:spPr>
        <p:txBody>
          <a:bodyPr wrap="square" lIns="36000" tIns="36000" rIns="36000" bIns="36000" rtlCol="0">
            <a:spAutoFit/>
          </a:bodyPr>
          <a:lstStyle/>
          <a:p>
            <a:pPr marL="0" indent="0">
              <a:buNone/>
            </a:pPr>
            <a:r>
              <a:rPr lang="en-US" sz="1000" b="1"/>
              <a:t>How is value created?</a:t>
            </a:r>
          </a:p>
        </p:txBody>
      </p:sp>
      <p:sp>
        <p:nvSpPr>
          <p:cNvPr id="50" name="TextBox 49">
            <a:extLst>
              <a:ext uri="{FF2B5EF4-FFF2-40B4-BE49-F238E27FC236}">
                <a16:creationId xmlns:a16="http://schemas.microsoft.com/office/drawing/2014/main" id="{AC09B79B-5B71-49DA-9111-F4DE83587248}"/>
              </a:ext>
            </a:extLst>
          </p:cNvPr>
          <p:cNvSpPr txBox="1"/>
          <p:nvPr/>
        </p:nvSpPr>
        <p:spPr bwMode="gray">
          <a:xfrm>
            <a:off x="2365151" y="2970069"/>
            <a:ext cx="1235932" cy="1042199"/>
          </a:xfrm>
          <a:prstGeom prst="rect">
            <a:avLst/>
          </a:prstGeom>
          <a:noFill/>
        </p:spPr>
        <p:txBody>
          <a:bodyPr wrap="square" lIns="36000" tIns="36000" rIns="36000" bIns="36000" rtlCol="0">
            <a:spAutoFit/>
          </a:bodyPr>
          <a:lstStyle/>
          <a:p>
            <a:r>
              <a:rPr lang="en-US" sz="900"/>
              <a:t>Sourcing of sustainably produced feedstock; understanding the functionality of protein structures</a:t>
            </a:r>
          </a:p>
          <a:p>
            <a:pPr marL="0" indent="0">
              <a:buNone/>
            </a:pPr>
            <a:endParaRPr lang="en-US" sz="900"/>
          </a:p>
        </p:txBody>
      </p:sp>
      <p:sp>
        <p:nvSpPr>
          <p:cNvPr id="51" name="TextBox 50">
            <a:extLst>
              <a:ext uri="{FF2B5EF4-FFF2-40B4-BE49-F238E27FC236}">
                <a16:creationId xmlns:a16="http://schemas.microsoft.com/office/drawing/2014/main" id="{73EFAB0A-51CD-4960-A55B-3A0136970799}"/>
              </a:ext>
            </a:extLst>
          </p:cNvPr>
          <p:cNvSpPr txBox="1"/>
          <p:nvPr/>
        </p:nvSpPr>
        <p:spPr bwMode="gray">
          <a:xfrm>
            <a:off x="3722068" y="2967108"/>
            <a:ext cx="1198582" cy="626701"/>
          </a:xfrm>
          <a:prstGeom prst="rect">
            <a:avLst/>
          </a:prstGeom>
          <a:noFill/>
        </p:spPr>
        <p:txBody>
          <a:bodyPr wrap="square" lIns="36000" tIns="36000" rIns="36000" bIns="36000" rtlCol="0">
            <a:spAutoFit/>
          </a:bodyPr>
          <a:lstStyle/>
          <a:p>
            <a:pPr marL="0" indent="0">
              <a:buNone/>
            </a:pPr>
            <a:r>
              <a:rPr lang="en-US" sz="900"/>
              <a:t>Processing of the feedstock to allow for further product development at scale</a:t>
            </a:r>
          </a:p>
        </p:txBody>
      </p:sp>
      <p:sp>
        <p:nvSpPr>
          <p:cNvPr id="52" name="TextBox 51">
            <a:extLst>
              <a:ext uri="{FF2B5EF4-FFF2-40B4-BE49-F238E27FC236}">
                <a16:creationId xmlns:a16="http://schemas.microsoft.com/office/drawing/2014/main" id="{57A41A69-2EB0-498C-A8D3-9019B97CF298}"/>
              </a:ext>
            </a:extLst>
          </p:cNvPr>
          <p:cNvSpPr txBox="1"/>
          <p:nvPr/>
        </p:nvSpPr>
        <p:spPr bwMode="gray">
          <a:xfrm>
            <a:off x="4993540" y="2967108"/>
            <a:ext cx="1198582" cy="626701"/>
          </a:xfrm>
          <a:prstGeom prst="rect">
            <a:avLst/>
          </a:prstGeom>
          <a:noFill/>
        </p:spPr>
        <p:txBody>
          <a:bodyPr wrap="square" lIns="36000" tIns="36000" rIns="36000" bIns="36000" rtlCol="0">
            <a:spAutoFit/>
          </a:bodyPr>
          <a:lstStyle/>
          <a:p>
            <a:pPr marL="0" indent="0">
              <a:buNone/>
            </a:pPr>
            <a:r>
              <a:rPr lang="en-US" sz="900"/>
              <a:t>Leveraging existing food logistics channels to circulate alternative proteins</a:t>
            </a:r>
          </a:p>
        </p:txBody>
      </p:sp>
      <p:sp>
        <p:nvSpPr>
          <p:cNvPr id="53" name="TextBox 52">
            <a:extLst>
              <a:ext uri="{FF2B5EF4-FFF2-40B4-BE49-F238E27FC236}">
                <a16:creationId xmlns:a16="http://schemas.microsoft.com/office/drawing/2014/main" id="{2D0A2DC7-46EE-411E-9505-D3C5B788FA23}"/>
              </a:ext>
            </a:extLst>
          </p:cNvPr>
          <p:cNvSpPr txBox="1"/>
          <p:nvPr/>
        </p:nvSpPr>
        <p:spPr bwMode="gray">
          <a:xfrm>
            <a:off x="6252379" y="2976110"/>
            <a:ext cx="1197430" cy="626701"/>
          </a:xfrm>
          <a:prstGeom prst="rect">
            <a:avLst/>
          </a:prstGeom>
          <a:noFill/>
        </p:spPr>
        <p:txBody>
          <a:bodyPr wrap="square" lIns="36000" tIns="36000" rIns="36000" bIns="36000" rtlCol="0">
            <a:spAutoFit/>
          </a:bodyPr>
          <a:lstStyle/>
          <a:p>
            <a:pPr marL="0" indent="0">
              <a:buNone/>
            </a:pPr>
            <a:r>
              <a:rPr lang="en-US" sz="900"/>
              <a:t>Increasing the public’s </a:t>
            </a:r>
            <a:r>
              <a:rPr lang="en-US" sz="900" b="1"/>
              <a:t>awareness, trust in, and demand for</a:t>
            </a:r>
            <a:r>
              <a:rPr lang="en-US" sz="900"/>
              <a:t> the product</a:t>
            </a:r>
          </a:p>
        </p:txBody>
      </p:sp>
      <p:sp>
        <p:nvSpPr>
          <p:cNvPr id="54" name="TextBox 53">
            <a:extLst>
              <a:ext uri="{FF2B5EF4-FFF2-40B4-BE49-F238E27FC236}">
                <a16:creationId xmlns:a16="http://schemas.microsoft.com/office/drawing/2014/main" id="{F2D1C6CD-51A3-4FDF-96F8-2EB6B6F1642B}"/>
              </a:ext>
            </a:extLst>
          </p:cNvPr>
          <p:cNvSpPr txBox="1"/>
          <p:nvPr/>
        </p:nvSpPr>
        <p:spPr bwMode="gray">
          <a:xfrm>
            <a:off x="7501101" y="2968373"/>
            <a:ext cx="1266647" cy="626701"/>
          </a:xfrm>
          <a:prstGeom prst="rect">
            <a:avLst/>
          </a:prstGeom>
          <a:noFill/>
        </p:spPr>
        <p:txBody>
          <a:bodyPr wrap="square" lIns="36000" tIns="36000" rIns="36000" bIns="36000" rtlCol="0">
            <a:spAutoFit/>
          </a:bodyPr>
          <a:lstStyle/>
          <a:p>
            <a:pPr marL="0" indent="0">
              <a:buNone/>
            </a:pPr>
            <a:r>
              <a:rPr lang="en-US" sz="900"/>
              <a:t>Serving products to customers; catering to different tastes through product versatility</a:t>
            </a:r>
          </a:p>
        </p:txBody>
      </p:sp>
      <p:sp>
        <p:nvSpPr>
          <p:cNvPr id="55" name="TextBox 54">
            <a:extLst>
              <a:ext uri="{FF2B5EF4-FFF2-40B4-BE49-F238E27FC236}">
                <a16:creationId xmlns:a16="http://schemas.microsoft.com/office/drawing/2014/main" id="{0D0469E3-D51F-42BB-A151-D8F00249F4C6}"/>
              </a:ext>
            </a:extLst>
          </p:cNvPr>
          <p:cNvSpPr txBox="1"/>
          <p:nvPr/>
        </p:nvSpPr>
        <p:spPr bwMode="gray">
          <a:xfrm>
            <a:off x="163221" y="2394916"/>
            <a:ext cx="995680" cy="534368"/>
          </a:xfrm>
          <a:prstGeom prst="rect">
            <a:avLst/>
          </a:prstGeom>
          <a:noFill/>
        </p:spPr>
        <p:txBody>
          <a:bodyPr wrap="square" lIns="36000" tIns="36000" rIns="36000" bIns="36000" rtlCol="0">
            <a:spAutoFit/>
          </a:bodyPr>
          <a:lstStyle/>
          <a:p>
            <a:pPr marL="0" indent="0">
              <a:buNone/>
            </a:pPr>
            <a:r>
              <a:rPr lang="en-US" sz="1000" b="1"/>
              <a:t>Is there sufficient funding?</a:t>
            </a:r>
          </a:p>
        </p:txBody>
      </p:sp>
      <p:cxnSp>
        <p:nvCxnSpPr>
          <p:cNvPr id="61" name="Straight Connector 60">
            <a:extLst>
              <a:ext uri="{FF2B5EF4-FFF2-40B4-BE49-F238E27FC236}">
                <a16:creationId xmlns:a16="http://schemas.microsoft.com/office/drawing/2014/main" id="{3A3BCDBC-5340-4EEE-B721-887917EEA8CC}"/>
              </a:ext>
            </a:extLst>
          </p:cNvPr>
          <p:cNvCxnSpPr>
            <a:cxnSpLocks/>
          </p:cNvCxnSpPr>
          <p:nvPr/>
        </p:nvCxnSpPr>
        <p:spPr bwMode="gray">
          <a:xfrm>
            <a:off x="163221" y="3886200"/>
            <a:ext cx="8571230" cy="0"/>
          </a:xfrm>
          <a:prstGeom prst="line">
            <a:avLst/>
          </a:prstGeom>
          <a:ln w="9525" cap="flat">
            <a:solidFill>
              <a:schemeClr val="bg2">
                <a:lumMod val="40000"/>
                <a:lumOff val="60000"/>
              </a:schemeClr>
            </a:solidFill>
            <a:prstDash val="dash"/>
            <a:miter lim="800000"/>
            <a:tailEnd type="none" w="med" len="lg"/>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74B4B1AC-24BA-43BA-9E3F-5748FFC73ADC}"/>
              </a:ext>
            </a:extLst>
          </p:cNvPr>
          <p:cNvSpPr txBox="1"/>
          <p:nvPr/>
        </p:nvSpPr>
        <p:spPr bwMode="gray">
          <a:xfrm>
            <a:off x="160272" y="4029698"/>
            <a:ext cx="894425" cy="226591"/>
          </a:xfrm>
          <a:prstGeom prst="rect">
            <a:avLst/>
          </a:prstGeom>
          <a:noFill/>
        </p:spPr>
        <p:txBody>
          <a:bodyPr wrap="square" lIns="36000" tIns="36000" rIns="36000" bIns="36000" rtlCol="0">
            <a:spAutoFit/>
          </a:bodyPr>
          <a:lstStyle/>
          <a:p>
            <a:pPr marL="0" indent="0">
              <a:buNone/>
            </a:pPr>
            <a:r>
              <a:rPr lang="en-US" sz="1000" b="1"/>
              <a:t>Priorities</a:t>
            </a:r>
          </a:p>
        </p:txBody>
      </p:sp>
      <p:sp>
        <p:nvSpPr>
          <p:cNvPr id="70" name="TextBox 69">
            <a:extLst>
              <a:ext uri="{FF2B5EF4-FFF2-40B4-BE49-F238E27FC236}">
                <a16:creationId xmlns:a16="http://schemas.microsoft.com/office/drawing/2014/main" id="{B400B3AE-81E2-4B69-BB6D-50DF0A39C46E}"/>
              </a:ext>
            </a:extLst>
          </p:cNvPr>
          <p:cNvSpPr txBox="1"/>
          <p:nvPr/>
        </p:nvSpPr>
        <p:spPr bwMode="gray">
          <a:xfrm>
            <a:off x="4974771" y="3870466"/>
            <a:ext cx="1273629" cy="1811641"/>
          </a:xfrm>
          <a:prstGeom prst="rect">
            <a:avLst/>
          </a:prstGeom>
          <a:noFill/>
        </p:spPr>
        <p:txBody>
          <a:bodyPr wrap="square" lIns="36000" tIns="36000" rIns="36000" bIns="36000" rtlCol="0">
            <a:spAutoFit/>
          </a:bodyPr>
          <a:lstStyle/>
          <a:p>
            <a:pPr marL="171450" indent="-171450">
              <a:spcAft>
                <a:spcPts val="300"/>
              </a:spcAft>
              <a:buFont typeface="Arial" panose="020B0604020202020204" pitchFamily="34" charset="0"/>
              <a:buChar char="•"/>
            </a:pPr>
            <a:r>
              <a:rPr lang="en-US" sz="900"/>
              <a:t>Find </a:t>
            </a:r>
            <a:r>
              <a:rPr lang="en-US" sz="900" b="1"/>
              <a:t>distribution partners</a:t>
            </a:r>
          </a:p>
          <a:p>
            <a:pPr marL="171450" indent="-171450">
              <a:spcAft>
                <a:spcPts val="300"/>
              </a:spcAft>
              <a:buFont typeface="Arial" panose="020B0604020202020204" pitchFamily="34" charset="0"/>
              <a:buChar char="•"/>
            </a:pPr>
            <a:r>
              <a:rPr lang="en-US" sz="900"/>
              <a:t>Find </a:t>
            </a:r>
            <a:r>
              <a:rPr lang="en-US" sz="900" b="1"/>
              <a:t>early-adopter </a:t>
            </a:r>
            <a:r>
              <a:rPr lang="en-US" sz="900"/>
              <a:t>consumers to </a:t>
            </a:r>
            <a:r>
              <a:rPr lang="en-US" sz="900" b="1"/>
              <a:t>demonstrate market interest </a:t>
            </a:r>
            <a:r>
              <a:rPr lang="en-US" sz="900"/>
              <a:t>to sustain distribution</a:t>
            </a:r>
          </a:p>
          <a:p>
            <a:pPr marL="171450" indent="-171450">
              <a:spcAft>
                <a:spcPts val="300"/>
              </a:spcAft>
              <a:buFont typeface="Arial" panose="020B0604020202020204" pitchFamily="34" charset="0"/>
              <a:buChar char="•"/>
            </a:pPr>
            <a:r>
              <a:rPr lang="en-US" sz="900" b="1"/>
              <a:t>Expand</a:t>
            </a:r>
            <a:r>
              <a:rPr lang="en-US" sz="900"/>
              <a:t> into additional channels, including</a:t>
            </a:r>
            <a:br>
              <a:rPr lang="en-US" sz="900"/>
            </a:br>
            <a:r>
              <a:rPr lang="en-US" sz="900" b="1"/>
              <a:t>e-commerce and direct to consumer</a:t>
            </a:r>
          </a:p>
        </p:txBody>
      </p:sp>
      <p:sp>
        <p:nvSpPr>
          <p:cNvPr id="71" name="TextBox 70">
            <a:extLst>
              <a:ext uri="{FF2B5EF4-FFF2-40B4-BE49-F238E27FC236}">
                <a16:creationId xmlns:a16="http://schemas.microsoft.com/office/drawing/2014/main" id="{F8444B7A-67F4-48F8-A3CD-68704AA6DEF3}"/>
              </a:ext>
            </a:extLst>
          </p:cNvPr>
          <p:cNvSpPr txBox="1"/>
          <p:nvPr/>
        </p:nvSpPr>
        <p:spPr bwMode="gray">
          <a:xfrm>
            <a:off x="3692296" y="3877198"/>
            <a:ext cx="1289127" cy="2758054"/>
          </a:xfrm>
          <a:prstGeom prst="rect">
            <a:avLst/>
          </a:prstGeom>
          <a:noFill/>
        </p:spPr>
        <p:txBody>
          <a:bodyPr wrap="square" lIns="36000" tIns="36000" rIns="36000" bIns="36000" rtlCol="0">
            <a:spAutoFit/>
          </a:bodyPr>
          <a:lstStyle/>
          <a:p>
            <a:pPr marL="171450" indent="-171450">
              <a:spcAft>
                <a:spcPts val="300"/>
              </a:spcAft>
              <a:buFont typeface="Arial" panose="020B0604020202020204" pitchFamily="34" charset="0"/>
              <a:buChar char="•"/>
            </a:pPr>
            <a:r>
              <a:rPr lang="en-US" sz="900"/>
              <a:t>Contract development to </a:t>
            </a:r>
            <a:r>
              <a:rPr lang="en-US" sz="900" b="1"/>
              <a:t>achieve necessary manufacturing capacity</a:t>
            </a:r>
          </a:p>
          <a:p>
            <a:pPr marL="171450" indent="-171450">
              <a:spcAft>
                <a:spcPts val="300"/>
              </a:spcAft>
              <a:buFont typeface="Arial" panose="020B0604020202020204" pitchFamily="34" charset="0"/>
              <a:buChar char="•"/>
            </a:pPr>
            <a:r>
              <a:rPr lang="en-US" sz="900" b="1"/>
              <a:t>Evolve past pilot-scale projects </a:t>
            </a:r>
            <a:r>
              <a:rPr lang="en-US" sz="900"/>
              <a:t>to serve greater populations</a:t>
            </a:r>
          </a:p>
          <a:p>
            <a:pPr marL="171450" indent="-171450">
              <a:spcAft>
                <a:spcPts val="300"/>
              </a:spcAft>
              <a:buFont typeface="Arial" panose="020B0604020202020204" pitchFamily="34" charset="0"/>
              <a:buChar char="•"/>
            </a:pPr>
            <a:r>
              <a:rPr lang="en-US" sz="900" b="1"/>
              <a:t>Scale up capacity</a:t>
            </a:r>
          </a:p>
          <a:p>
            <a:pPr marL="171450" indent="-171450">
              <a:spcAft>
                <a:spcPts val="300"/>
              </a:spcAft>
              <a:buFont typeface="Arial" panose="020B0604020202020204" pitchFamily="34" charset="0"/>
              <a:buChar char="•"/>
            </a:pPr>
            <a:r>
              <a:rPr lang="en-US" sz="900"/>
              <a:t>Utilize</a:t>
            </a:r>
            <a:r>
              <a:rPr lang="en-US" sz="900" b="1"/>
              <a:t> novel texturizing equipment</a:t>
            </a:r>
          </a:p>
          <a:p>
            <a:pPr marL="171450" indent="-171450">
              <a:spcAft>
                <a:spcPts val="300"/>
              </a:spcAft>
              <a:buFont typeface="Arial" panose="020B0604020202020204" pitchFamily="34" charset="0"/>
              <a:buChar char="•"/>
            </a:pPr>
            <a:r>
              <a:rPr lang="en-US" sz="900"/>
              <a:t>Optimize and </a:t>
            </a:r>
            <a:br>
              <a:rPr lang="en-US" sz="900"/>
            </a:br>
            <a:r>
              <a:rPr lang="en-US" sz="900" b="1"/>
              <a:t>retrofit existing manufacturing equipment</a:t>
            </a:r>
          </a:p>
          <a:p>
            <a:pPr marL="171450" indent="-171450">
              <a:spcAft>
                <a:spcPts val="300"/>
              </a:spcAft>
              <a:buFont typeface="Arial" panose="020B0604020202020204" pitchFamily="34" charset="0"/>
              <a:buChar char="•"/>
            </a:pPr>
            <a:r>
              <a:rPr lang="en-US" sz="900"/>
              <a:t>,</a:t>
            </a:r>
          </a:p>
        </p:txBody>
      </p:sp>
      <p:cxnSp>
        <p:nvCxnSpPr>
          <p:cNvPr id="72" name="Straight Connector 71">
            <a:extLst>
              <a:ext uri="{FF2B5EF4-FFF2-40B4-BE49-F238E27FC236}">
                <a16:creationId xmlns:a16="http://schemas.microsoft.com/office/drawing/2014/main" id="{5A34956D-AF73-43F6-AAC7-418C0677886A}"/>
              </a:ext>
            </a:extLst>
          </p:cNvPr>
          <p:cNvCxnSpPr>
            <a:cxnSpLocks/>
          </p:cNvCxnSpPr>
          <p:nvPr/>
        </p:nvCxnSpPr>
        <p:spPr bwMode="gray">
          <a:xfrm>
            <a:off x="196519" y="2963934"/>
            <a:ext cx="8571230" cy="0"/>
          </a:xfrm>
          <a:prstGeom prst="line">
            <a:avLst/>
          </a:prstGeom>
          <a:ln w="9525" cap="flat">
            <a:solidFill>
              <a:schemeClr val="bg2">
                <a:lumMod val="40000"/>
                <a:lumOff val="60000"/>
              </a:schemeClr>
            </a:solidFill>
            <a:prstDash val="dash"/>
            <a:miter lim="800000"/>
            <a:tailEnd type="none" w="med" len="lg"/>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FB5BB6F2-AA37-4D0A-8BC8-867476C69896}"/>
              </a:ext>
            </a:extLst>
          </p:cNvPr>
          <p:cNvSpPr txBox="1"/>
          <p:nvPr/>
        </p:nvSpPr>
        <p:spPr bwMode="gray">
          <a:xfrm>
            <a:off x="2361172" y="3889161"/>
            <a:ext cx="1360896" cy="2404111"/>
          </a:xfrm>
          <a:prstGeom prst="rect">
            <a:avLst/>
          </a:prstGeom>
          <a:noFill/>
        </p:spPr>
        <p:txBody>
          <a:bodyPr wrap="square" lIns="36000" tIns="36000" rIns="36000" bIns="36000" rtlCol="0">
            <a:spAutoFit/>
          </a:bodyPr>
          <a:lstStyle/>
          <a:p>
            <a:pPr marL="171450" indent="-171450">
              <a:spcAft>
                <a:spcPts val="300"/>
              </a:spcAft>
              <a:buFont typeface="Arial" panose="020B0604020202020204" pitchFamily="34" charset="0"/>
              <a:buChar char="•"/>
            </a:pPr>
            <a:r>
              <a:rPr lang="en-US" sz="900" b="1"/>
              <a:t>Optimize</a:t>
            </a:r>
            <a:r>
              <a:rPr lang="en-US" sz="900"/>
              <a:t> </a:t>
            </a:r>
            <a:r>
              <a:rPr lang="en-US" sz="900" b="1"/>
              <a:t>ingredients</a:t>
            </a:r>
            <a:r>
              <a:rPr lang="en-US" sz="900"/>
              <a:t> and </a:t>
            </a:r>
            <a:br>
              <a:rPr lang="en-US" sz="900"/>
            </a:br>
            <a:r>
              <a:rPr lang="en-US" sz="900"/>
              <a:t>their processing</a:t>
            </a:r>
          </a:p>
          <a:p>
            <a:pPr marL="171450" indent="-171450">
              <a:spcAft>
                <a:spcPts val="300"/>
              </a:spcAft>
              <a:buFont typeface="Arial" panose="020B0604020202020204" pitchFamily="34" charset="0"/>
              <a:buChar char="•"/>
            </a:pPr>
            <a:r>
              <a:rPr lang="en-US" sz="900" b="1"/>
              <a:t>Improve market mechanisms </a:t>
            </a:r>
            <a:r>
              <a:rPr lang="en-US" sz="900"/>
              <a:t>for supply chain efficiency</a:t>
            </a:r>
          </a:p>
          <a:p>
            <a:pPr marL="171450" indent="-171450">
              <a:spcAft>
                <a:spcPts val="300"/>
              </a:spcAft>
              <a:buFont typeface="Arial" panose="020B0604020202020204" pitchFamily="34" charset="0"/>
              <a:buChar char="•"/>
            </a:pPr>
            <a:r>
              <a:rPr lang="en-US" sz="900" b="1"/>
              <a:t>Establish relationships </a:t>
            </a:r>
            <a:r>
              <a:rPr lang="en-US" sz="900"/>
              <a:t>between distributors and manufacturers</a:t>
            </a:r>
          </a:p>
          <a:p>
            <a:pPr marL="171450" indent="-171450">
              <a:spcAft>
                <a:spcPts val="300"/>
              </a:spcAft>
              <a:buFont typeface="Arial" panose="020B0604020202020204" pitchFamily="34" charset="0"/>
              <a:buChar char="•"/>
            </a:pPr>
            <a:r>
              <a:rPr lang="en-US" sz="900"/>
              <a:t>Upcycle and </a:t>
            </a:r>
            <a:r>
              <a:rPr lang="en-US" sz="900" b="1"/>
              <a:t>commercialize traditional food process by-products</a:t>
            </a:r>
            <a:endParaRPr lang="en-US" sz="900"/>
          </a:p>
        </p:txBody>
      </p:sp>
      <p:sp>
        <p:nvSpPr>
          <p:cNvPr id="82" name="TextBox 81">
            <a:extLst>
              <a:ext uri="{FF2B5EF4-FFF2-40B4-BE49-F238E27FC236}">
                <a16:creationId xmlns:a16="http://schemas.microsoft.com/office/drawing/2014/main" id="{75583CB9-360A-4D81-B88F-841CFEFB2173}"/>
              </a:ext>
            </a:extLst>
          </p:cNvPr>
          <p:cNvSpPr txBox="1"/>
          <p:nvPr/>
        </p:nvSpPr>
        <p:spPr bwMode="gray">
          <a:xfrm>
            <a:off x="1072995" y="3886200"/>
            <a:ext cx="1288177" cy="2419499"/>
          </a:xfrm>
          <a:prstGeom prst="rect">
            <a:avLst/>
          </a:prstGeom>
          <a:noFill/>
        </p:spPr>
        <p:txBody>
          <a:bodyPr wrap="square" lIns="36000" tIns="36000" rIns="36000" bIns="36000" rtlCol="0">
            <a:spAutoFit/>
          </a:bodyPr>
          <a:lstStyle/>
          <a:p>
            <a:pPr marL="171450" indent="-171450">
              <a:spcAft>
                <a:spcPts val="300"/>
              </a:spcAft>
              <a:buFont typeface="Arial" panose="020B0604020202020204" pitchFamily="34" charset="0"/>
              <a:buChar char="•"/>
            </a:pPr>
            <a:r>
              <a:rPr lang="en-US" sz="900"/>
              <a:t>Optimize</a:t>
            </a:r>
            <a:r>
              <a:rPr lang="en-US" sz="900" b="1"/>
              <a:t> taste</a:t>
            </a:r>
          </a:p>
          <a:p>
            <a:pPr marL="171450" indent="-171450">
              <a:spcAft>
                <a:spcPts val="300"/>
              </a:spcAft>
              <a:buFont typeface="Arial" panose="020B0604020202020204" pitchFamily="34" charset="0"/>
              <a:buChar char="•"/>
            </a:pPr>
            <a:r>
              <a:rPr lang="en-US" sz="900"/>
              <a:t>Find and process </a:t>
            </a:r>
            <a:r>
              <a:rPr lang="en-US" sz="900" b="1"/>
              <a:t>novel sources of proteins</a:t>
            </a:r>
          </a:p>
          <a:p>
            <a:pPr marL="171450" indent="-171450">
              <a:spcAft>
                <a:spcPts val="300"/>
              </a:spcAft>
              <a:buFont typeface="Arial" panose="020B0604020202020204" pitchFamily="34" charset="0"/>
              <a:buChar char="•"/>
            </a:pPr>
            <a:r>
              <a:rPr lang="en-US" sz="900"/>
              <a:t>Conduct</a:t>
            </a:r>
            <a:r>
              <a:rPr lang="en-US" sz="900" b="1"/>
              <a:t> consumer preference studies</a:t>
            </a:r>
          </a:p>
          <a:p>
            <a:pPr marL="171450" indent="-171450">
              <a:spcAft>
                <a:spcPts val="300"/>
              </a:spcAft>
              <a:buFont typeface="Arial" panose="020B0604020202020204" pitchFamily="34" charset="0"/>
              <a:buChar char="•"/>
            </a:pPr>
            <a:r>
              <a:rPr lang="en-US" sz="900"/>
              <a:t>Expand </a:t>
            </a:r>
            <a:r>
              <a:rPr lang="en-US" sz="900" b="1"/>
              <a:t>scientific collaboration</a:t>
            </a:r>
          </a:p>
          <a:p>
            <a:pPr marL="171450" indent="-171450">
              <a:spcAft>
                <a:spcPts val="300"/>
              </a:spcAft>
              <a:buFont typeface="Arial" panose="020B0604020202020204" pitchFamily="34" charset="0"/>
              <a:buChar char="•"/>
            </a:pPr>
            <a:r>
              <a:rPr lang="en-US" sz="900" b="1"/>
              <a:t>Accelerate development </a:t>
            </a:r>
            <a:r>
              <a:rPr lang="en-US" sz="900"/>
              <a:t>of successful alternative proteins</a:t>
            </a:r>
          </a:p>
          <a:p>
            <a:pPr marL="171450" indent="-171450">
              <a:spcAft>
                <a:spcPts val="300"/>
              </a:spcAft>
              <a:buFont typeface="Arial" panose="020B0604020202020204" pitchFamily="34" charset="0"/>
              <a:buChar char="•"/>
            </a:pPr>
            <a:r>
              <a:rPr lang="en-US" sz="900" b="1"/>
              <a:t>Reduce cost</a:t>
            </a:r>
          </a:p>
          <a:p>
            <a:pPr marL="171450" indent="-171450">
              <a:spcAft>
                <a:spcPts val="300"/>
              </a:spcAft>
              <a:buFont typeface="Arial" panose="020B0604020202020204" pitchFamily="34" charset="0"/>
              <a:buChar char="•"/>
            </a:pPr>
            <a:endParaRPr lang="en-US" sz="900"/>
          </a:p>
          <a:p>
            <a:pPr marL="171450" indent="-171450">
              <a:spcAft>
                <a:spcPts val="300"/>
              </a:spcAft>
              <a:buFont typeface="Arial" panose="020B0604020202020204" pitchFamily="34" charset="0"/>
              <a:buChar char="•"/>
            </a:pPr>
            <a:endParaRPr lang="en-US" sz="900"/>
          </a:p>
        </p:txBody>
      </p:sp>
      <p:sp>
        <p:nvSpPr>
          <p:cNvPr id="83" name="TextBox 82">
            <a:extLst>
              <a:ext uri="{FF2B5EF4-FFF2-40B4-BE49-F238E27FC236}">
                <a16:creationId xmlns:a16="http://schemas.microsoft.com/office/drawing/2014/main" id="{764CAC24-670B-4FC3-AAF7-30D99A5DD4EA}"/>
              </a:ext>
            </a:extLst>
          </p:cNvPr>
          <p:cNvSpPr txBox="1"/>
          <p:nvPr/>
        </p:nvSpPr>
        <p:spPr bwMode="gray">
          <a:xfrm>
            <a:off x="6239007" y="3891510"/>
            <a:ext cx="1262095" cy="1950140"/>
          </a:xfrm>
          <a:prstGeom prst="rect">
            <a:avLst/>
          </a:prstGeom>
          <a:noFill/>
        </p:spPr>
        <p:txBody>
          <a:bodyPr wrap="square" lIns="36000" tIns="36000" rIns="36000" bIns="36000" rtlCol="0">
            <a:spAutoFit/>
          </a:bodyPr>
          <a:lstStyle/>
          <a:p>
            <a:pPr marL="171450" indent="-171450">
              <a:spcAft>
                <a:spcPts val="300"/>
              </a:spcAft>
              <a:buFont typeface="Arial" panose="020B0604020202020204" pitchFamily="34" charset="0"/>
              <a:buChar char="•"/>
            </a:pPr>
            <a:r>
              <a:rPr lang="en-US" sz="900"/>
              <a:t>Conduct consumer preference studies to </a:t>
            </a:r>
            <a:r>
              <a:rPr lang="en-US" sz="900" b="1"/>
              <a:t>understand what appeals to consumers </a:t>
            </a:r>
            <a:r>
              <a:rPr lang="en-US" sz="900"/>
              <a:t>and drives demand</a:t>
            </a:r>
          </a:p>
          <a:p>
            <a:pPr marL="171450" indent="-171450">
              <a:spcAft>
                <a:spcPts val="300"/>
              </a:spcAft>
              <a:buFont typeface="Arial" panose="020B0604020202020204" pitchFamily="34" charset="0"/>
              <a:buChar char="•"/>
            </a:pPr>
            <a:r>
              <a:rPr lang="en-US" sz="900" b="1"/>
              <a:t>Highlight the sensory food experience </a:t>
            </a:r>
            <a:r>
              <a:rPr lang="en-US" sz="900"/>
              <a:t>over environmental benefits</a:t>
            </a:r>
            <a:endParaRPr lang="en-US" sz="900" b="1"/>
          </a:p>
          <a:p>
            <a:pPr marL="171450" indent="-171450">
              <a:spcAft>
                <a:spcPts val="300"/>
              </a:spcAft>
              <a:buFont typeface="Arial" panose="020B0604020202020204" pitchFamily="34" charset="0"/>
              <a:buChar char="•"/>
            </a:pPr>
            <a:r>
              <a:rPr lang="en-US" sz="900"/>
              <a:t>Focus on the </a:t>
            </a:r>
            <a:r>
              <a:rPr lang="en-US" sz="900" b="1"/>
              <a:t>taste of the product</a:t>
            </a:r>
          </a:p>
        </p:txBody>
      </p:sp>
      <p:sp>
        <p:nvSpPr>
          <p:cNvPr id="15" name="TextBox 14">
            <a:extLst>
              <a:ext uri="{FF2B5EF4-FFF2-40B4-BE49-F238E27FC236}">
                <a16:creationId xmlns:a16="http://schemas.microsoft.com/office/drawing/2014/main" id="{59E09C6D-18EE-000D-1E4E-0E4D8E5532E5}"/>
              </a:ext>
            </a:extLst>
          </p:cNvPr>
          <p:cNvSpPr txBox="1"/>
          <p:nvPr/>
        </p:nvSpPr>
        <p:spPr bwMode="gray">
          <a:xfrm>
            <a:off x="7449809" y="3872842"/>
            <a:ext cx="1335786" cy="1080671"/>
          </a:xfrm>
          <a:prstGeom prst="rect">
            <a:avLst/>
          </a:prstGeom>
          <a:noFill/>
        </p:spPr>
        <p:txBody>
          <a:bodyPr wrap="square" lIns="36000" tIns="36000" rIns="36000" bIns="36000" rtlCol="0">
            <a:spAutoFit/>
          </a:bodyPr>
          <a:lstStyle/>
          <a:p>
            <a:pPr marL="171450" indent="-171450">
              <a:spcAft>
                <a:spcPts val="300"/>
              </a:spcAft>
              <a:buFont typeface="Arial" panose="020B0604020202020204" pitchFamily="34" charset="0"/>
              <a:buChar char="•"/>
            </a:pPr>
            <a:r>
              <a:rPr lang="en-US" sz="900" b="1"/>
              <a:t>Reskill the relevant workforce </a:t>
            </a:r>
            <a:r>
              <a:rPr lang="en-US" sz="900"/>
              <a:t>for best practices on cooking different sources of protein that appeal to general consumers</a:t>
            </a:r>
          </a:p>
          <a:p>
            <a:pPr marL="171450" indent="-171450">
              <a:spcAft>
                <a:spcPts val="300"/>
              </a:spcAft>
              <a:buFont typeface="Arial" panose="020B0604020202020204" pitchFamily="34" charset="0"/>
              <a:buChar char="•"/>
            </a:pPr>
            <a:endParaRPr lang="en-US" sz="900"/>
          </a:p>
        </p:txBody>
      </p:sp>
      <p:sp>
        <p:nvSpPr>
          <p:cNvPr id="16" name="TextBox 15">
            <a:extLst>
              <a:ext uri="{FF2B5EF4-FFF2-40B4-BE49-F238E27FC236}">
                <a16:creationId xmlns:a16="http://schemas.microsoft.com/office/drawing/2014/main" id="{6D54C44A-F195-A557-2709-3A2749EF20B5}"/>
              </a:ext>
            </a:extLst>
          </p:cNvPr>
          <p:cNvSpPr txBox="1"/>
          <p:nvPr/>
        </p:nvSpPr>
        <p:spPr bwMode="gray">
          <a:xfrm>
            <a:off x="1076436" y="2970069"/>
            <a:ext cx="1284736" cy="626701"/>
          </a:xfrm>
          <a:prstGeom prst="rect">
            <a:avLst/>
          </a:prstGeom>
          <a:noFill/>
        </p:spPr>
        <p:txBody>
          <a:bodyPr wrap="square" lIns="36000" tIns="36000" rIns="36000" bIns="36000" rtlCol="0">
            <a:spAutoFit/>
          </a:bodyPr>
          <a:lstStyle/>
          <a:p>
            <a:pPr marL="0" indent="0">
              <a:buNone/>
            </a:pPr>
            <a:r>
              <a:rPr lang="en-US" sz="900"/>
              <a:t>Innovative product development and existing product enhancement </a:t>
            </a:r>
          </a:p>
        </p:txBody>
      </p:sp>
      <p:sp>
        <p:nvSpPr>
          <p:cNvPr id="13" name="btfpColumnHeaderBoxText223027">
            <a:extLst>
              <a:ext uri="{FF2B5EF4-FFF2-40B4-BE49-F238E27FC236}">
                <a16:creationId xmlns:a16="http://schemas.microsoft.com/office/drawing/2014/main" id="{AC84E1C0-064B-709C-7D32-4D63485DC20F}"/>
              </a:ext>
            </a:extLst>
          </p:cNvPr>
          <p:cNvSpPr txBox="1"/>
          <p:nvPr/>
        </p:nvSpPr>
        <p:spPr bwMode="gray">
          <a:xfrm>
            <a:off x="330198" y="1282492"/>
            <a:ext cx="11687680" cy="318997"/>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latin typeface="Arial" panose="020B0604020202020204" pitchFamily="34" charset="0"/>
                <a:cs typeface="Arial" panose="020B0604020202020204" pitchFamily="34" charset="0"/>
              </a:rPr>
              <a:t>Only a few sections have sufficient funding for successful at-scale deployment</a:t>
            </a:r>
          </a:p>
        </p:txBody>
      </p:sp>
      <p:sp>
        <p:nvSpPr>
          <p:cNvPr id="41" name="Chevron 40">
            <a:extLst>
              <a:ext uri="{FF2B5EF4-FFF2-40B4-BE49-F238E27FC236}">
                <a16:creationId xmlns:a16="http://schemas.microsoft.com/office/drawing/2014/main" id="{4BF1C77D-541B-9D8F-3ABE-A0B0CA39B994}"/>
              </a:ext>
            </a:extLst>
          </p:cNvPr>
          <p:cNvSpPr/>
          <p:nvPr/>
        </p:nvSpPr>
        <p:spPr bwMode="gray">
          <a:xfrm>
            <a:off x="3800260" y="25336"/>
            <a:ext cx="2016458" cy="359675"/>
          </a:xfrm>
          <a:prstGeom prst="chevron">
            <a:avLst>
              <a:gd name="adj" fmla="val 23887"/>
            </a:avLst>
          </a:prstGeom>
          <a:solidFill>
            <a:srgbClr val="1A8193">
              <a:alpha val="8117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0" bIns="36000" numCol="1" spcCol="0" rtlCol="0" fromWordArt="0" anchor="t" anchorCtr="0" forceAA="0" compatLnSpc="1">
            <a:prstTxWarp prst="textNoShape">
              <a:avLst/>
            </a:prstTxWarp>
            <a:noAutofit/>
          </a:bodyPr>
          <a:lstStyle/>
          <a:p>
            <a:pPr marL="0" indent="0">
              <a:buNone/>
            </a:pPr>
            <a:r>
              <a:rPr lang="en-US" sz="1600" dirty="0"/>
              <a:t>Demand Increase</a:t>
            </a:r>
            <a:endParaRPr lang="en-US" sz="1600" dirty="0">
              <a:solidFill>
                <a:schemeClr val="bg1"/>
              </a:solidFill>
            </a:endParaRPr>
          </a:p>
        </p:txBody>
      </p:sp>
      <p:sp>
        <p:nvSpPr>
          <p:cNvPr id="42" name="Chevron 41">
            <a:extLst>
              <a:ext uri="{FF2B5EF4-FFF2-40B4-BE49-F238E27FC236}">
                <a16:creationId xmlns:a16="http://schemas.microsoft.com/office/drawing/2014/main" id="{6DCDA060-EBF4-063F-2C3C-E180BA1DC129}"/>
              </a:ext>
            </a:extLst>
          </p:cNvPr>
          <p:cNvSpPr/>
          <p:nvPr/>
        </p:nvSpPr>
        <p:spPr bwMode="gray">
          <a:xfrm>
            <a:off x="1656286" y="25336"/>
            <a:ext cx="2207689"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dirty="0">
                <a:solidFill>
                  <a:schemeClr val="bg1"/>
                </a:solidFill>
              </a:rPr>
              <a:t>Alternative Proteins</a:t>
            </a:r>
          </a:p>
        </p:txBody>
      </p:sp>
      <p:sp>
        <p:nvSpPr>
          <p:cNvPr id="43" name="Pentagon 42">
            <a:extLst>
              <a:ext uri="{FF2B5EF4-FFF2-40B4-BE49-F238E27FC236}">
                <a16:creationId xmlns:a16="http://schemas.microsoft.com/office/drawing/2014/main" id="{0ABC83A4-DD34-4FA8-2BDC-C245E06D9284}"/>
              </a:ext>
            </a:extLst>
          </p:cNvPr>
          <p:cNvSpPr/>
          <p:nvPr/>
        </p:nvSpPr>
        <p:spPr bwMode="gray">
          <a:xfrm>
            <a:off x="32754" y="25336"/>
            <a:ext cx="1680432"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dirty="0">
                <a:solidFill>
                  <a:schemeClr val="bg1"/>
                </a:solidFill>
              </a:rPr>
              <a:t>Finance</a:t>
            </a:r>
          </a:p>
        </p:txBody>
      </p:sp>
    </p:spTree>
    <p:extLst>
      <p:ext uri="{BB962C8B-B14F-4D97-AF65-F5344CB8AC3E}">
        <p14:creationId xmlns:p14="http://schemas.microsoft.com/office/powerpoint/2010/main" val="22798701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B28E3-CFE5-A27D-961F-41D7BAA6A36C}"/>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ED4EA3D-FECD-131F-0D0A-BB727D7925AA}"/>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5542" name="think-cell Slide" r:id="rId6" imgW="592" imgH="591" progId="TCLayout.ActiveDocument.1">
                  <p:embed/>
                </p:oleObj>
              </mc:Choice>
              <mc:Fallback>
                <p:oleObj name="think-cell Slide" r:id="rId6" imgW="592" imgH="591" progId="TCLayout.ActiveDocument.1">
                  <p:embed/>
                  <p:pic>
                    <p:nvPicPr>
                      <p:cNvPr id="7" name="think-cell data - do not delete" hidden="1">
                        <a:extLst>
                          <a:ext uri="{FF2B5EF4-FFF2-40B4-BE49-F238E27FC236}">
                            <a16:creationId xmlns:a16="http://schemas.microsoft.com/office/drawing/2014/main" id="{5ED4EA3D-FECD-131F-0D0A-BB727D7925A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9394C6B0-079A-157C-51E8-D8235C741781}"/>
              </a:ext>
            </a:extLst>
          </p:cNvPr>
          <p:cNvSpPr>
            <a:spLocks noGrp="1"/>
          </p:cNvSpPr>
          <p:nvPr>
            <p:ph type="title"/>
          </p:nvPr>
        </p:nvSpPr>
        <p:spPr/>
        <p:txBody>
          <a:bodyPr vert="horz">
            <a:noAutofit/>
          </a:bodyPr>
          <a:lstStyle/>
          <a:p>
            <a:r>
              <a:rPr lang="en-US">
                <a:latin typeface="Arial" panose="020B0604020202020204" pitchFamily="34" charset="0"/>
                <a:cs typeface="Arial" panose="020B0604020202020204" pitchFamily="34" charset="0"/>
              </a:rPr>
              <a:t>Inconsistent policies, subsidies, and lobbying remain important barriers for the protein transition</a:t>
            </a:r>
          </a:p>
        </p:txBody>
      </p:sp>
      <p:sp>
        <p:nvSpPr>
          <p:cNvPr id="24" name="TextBox 23">
            <a:extLst>
              <a:ext uri="{FF2B5EF4-FFF2-40B4-BE49-F238E27FC236}">
                <a16:creationId xmlns:a16="http://schemas.microsoft.com/office/drawing/2014/main" id="{C67F8708-BA22-1D02-B331-9A05CF2DBFF2}"/>
              </a:ext>
            </a:extLst>
          </p:cNvPr>
          <p:cNvSpPr txBox="1"/>
          <p:nvPr/>
        </p:nvSpPr>
        <p:spPr bwMode="gray">
          <a:xfrm>
            <a:off x="329738" y="6295184"/>
            <a:ext cx="9205019" cy="492443"/>
          </a:xfrm>
          <a:prstGeom prst="rect">
            <a:avLst/>
          </a:prstGeom>
          <a:noFill/>
        </p:spPr>
        <p:txBody>
          <a:bodyPr wrap="square" lIns="0" tIns="0" rIns="0" bIns="0" anchor="t">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cs typeface="Arial" panose="020B0604020202020204" pitchFamily="34" charset="0"/>
              </a:rPr>
              <a:t>Sources: MIT Technology Review, </a:t>
            </a:r>
            <a:r>
              <a:rPr kumimoji="0" lang="en-US" sz="800" b="0" i="0" u="none" strike="noStrike" kern="1200" cap="none" spc="0" normalizeH="0" baseline="0" noProof="0">
                <a:ln>
                  <a:noFill/>
                </a:ln>
                <a:solidFill>
                  <a:srgbClr val="000000"/>
                </a:solidFill>
                <a:effectLst/>
                <a:uLnTx/>
                <a:uFillTx/>
                <a:cs typeface="Arial" panose="020B0604020202020204" pitchFamily="34" charset="0"/>
                <a:hlinkClick r:id="rId8"/>
              </a:rPr>
              <a:t>Why ethanol aviation fuel tax subsidies aren’t a clear climate </a:t>
            </a:r>
            <a:r>
              <a:rPr lang="en-US" sz="800">
                <a:solidFill>
                  <a:srgbClr val="000000"/>
                </a:solidFill>
                <a:cs typeface="Arial" panose="020B0604020202020204" pitchFamily="34" charset="0"/>
                <a:hlinkClick r:id="rId8"/>
              </a:rPr>
              <a:t>w</a:t>
            </a:r>
            <a:r>
              <a:rPr kumimoji="0" lang="en-US" sz="800" b="0" i="0" u="none" strike="noStrike" kern="1200" cap="none" spc="0" normalizeH="0" baseline="0" noProof="0">
                <a:ln>
                  <a:noFill/>
                </a:ln>
                <a:solidFill>
                  <a:srgbClr val="000000"/>
                </a:solidFill>
                <a:effectLst/>
                <a:uLnTx/>
                <a:uFillTx/>
                <a:cs typeface="Arial" panose="020B0604020202020204" pitchFamily="34" charset="0"/>
                <a:hlinkClick r:id="rId8"/>
              </a:rPr>
              <a:t>in</a:t>
            </a:r>
            <a:r>
              <a:rPr kumimoji="0" lang="en-US" sz="800" b="0" i="0" u="none" strike="noStrike" kern="1200" cap="none" spc="0" normalizeH="0" baseline="0" noProof="0">
                <a:ln>
                  <a:noFill/>
                </a:ln>
                <a:solidFill>
                  <a:srgbClr val="000000"/>
                </a:solidFill>
                <a:effectLst/>
                <a:uLnTx/>
                <a:uFillTx/>
                <a:cs typeface="Arial" panose="020B0604020202020204" pitchFamily="34" charset="0"/>
              </a:rPr>
              <a:t> (2024)</a:t>
            </a:r>
            <a:r>
              <a:rPr kumimoji="0" lang="en-US" sz="800" kern="1200" cap="none" spc="0" normalizeH="0" baseline="0" noProof="0">
                <a:ln>
                  <a:noFill/>
                </a:ln>
                <a:solidFill>
                  <a:srgbClr val="000000"/>
                </a:solidFill>
                <a:uLnTx/>
                <a:uFillTx/>
                <a:cs typeface="Arial" panose="020B0604020202020204" pitchFamily="34" charset="0"/>
              </a:rPr>
              <a:t>; </a:t>
            </a:r>
            <a:r>
              <a:rPr lang="en-US" sz="800" b="0" i="0" u="none" strike="noStrike">
                <a:effectLst/>
                <a:cs typeface="Arial" panose="020B0604020202020204" pitchFamily="34" charset="0"/>
              </a:rPr>
              <a:t>Changing Markets Foundation, </a:t>
            </a:r>
            <a:r>
              <a:rPr lang="en-US" sz="800">
                <a:cs typeface="Arial" panose="020B0604020202020204" pitchFamily="34" charset="0"/>
                <a:hlinkClick r:id="rId9"/>
              </a:rPr>
              <a:t>How Big Meat and Dairy Avoid Climate Action </a:t>
            </a:r>
            <a:r>
              <a:rPr lang="en-US" sz="800">
                <a:cs typeface="Arial" panose="020B0604020202020204" pitchFamily="34" charset="0"/>
              </a:rPr>
              <a:t>(2024); </a:t>
            </a:r>
          </a:p>
          <a:p>
            <a:pPr marL="0" marR="0" lvl="0" indent="0" algn="l" defTabSz="711200" rtl="0" eaLnBrk="1" fontAlgn="auto" latinLnBrk="0" hangingPunct="1">
              <a:lnSpc>
                <a:spcPct val="100000"/>
              </a:lnSpc>
              <a:spcBef>
                <a:spcPts val="0"/>
              </a:spcBef>
              <a:spcAft>
                <a:spcPts val="0"/>
              </a:spcAft>
              <a:buClrTx/>
              <a:buSzTx/>
              <a:buFontTx/>
              <a:buNone/>
              <a:tabLst/>
              <a:defRPr/>
            </a:pPr>
            <a:r>
              <a:rPr lang="en-US" sz="800">
                <a:cs typeface="Arial" panose="020B0604020202020204" pitchFamily="34" charset="0"/>
              </a:rPr>
              <a:t>The Daily Economy, </a:t>
            </a:r>
            <a:r>
              <a:rPr lang="en-US" sz="800">
                <a:cs typeface="Arial" panose="020B0604020202020204" pitchFamily="34" charset="0"/>
                <a:hlinkClick r:id="rId10"/>
              </a:rPr>
              <a:t>The True Cost of a Hamburger</a:t>
            </a:r>
            <a:r>
              <a:rPr lang="en-US" sz="800">
                <a:solidFill>
                  <a:srgbClr val="000000"/>
                </a:solidFill>
                <a:latin typeface="Arial" panose="020B0604020202020204" pitchFamily="34" charset="0"/>
                <a:cs typeface="Arial" panose="020B0604020202020204" pitchFamily="34" charset="0"/>
              </a:rPr>
              <a:t> </a:t>
            </a:r>
            <a:r>
              <a:rPr lang="en-US" sz="800">
                <a:cs typeface="Arial" panose="020B0604020202020204" pitchFamily="34" charset="0"/>
              </a:rPr>
              <a:t>(2022); </a:t>
            </a:r>
            <a:r>
              <a:rPr lang="en-US" sz="800" err="1"/>
              <a:t>Béné</a:t>
            </a:r>
            <a:r>
              <a:rPr lang="en-US" sz="800"/>
              <a:t> and Lundy, </a:t>
            </a:r>
            <a:r>
              <a:rPr lang="en-US" sz="800">
                <a:hlinkClick r:id="rId11"/>
              </a:rPr>
              <a:t>Political Economy of Protein Transition</a:t>
            </a:r>
            <a:r>
              <a:rPr lang="en-US" sz="800">
                <a:solidFill>
                  <a:srgbClr val="000000"/>
                </a:solidFill>
                <a:latin typeface="Arial" panose="020B0604020202020204" pitchFamily="34" charset="0"/>
                <a:cs typeface="Arial" panose="020B0604020202020204" pitchFamily="34" charset="0"/>
              </a:rPr>
              <a:t> </a:t>
            </a:r>
            <a:r>
              <a:rPr lang="en-US" sz="800"/>
              <a:t>(2023); The Guardian, </a:t>
            </a:r>
            <a:r>
              <a:rPr lang="en-US" sz="800">
                <a:hlinkClick r:id="rId12"/>
              </a:rPr>
              <a:t>‘Gigantic’ power of meat industry blocking green alternatives </a:t>
            </a:r>
            <a:r>
              <a:rPr lang="en-US" sz="800">
                <a:solidFill>
                  <a:srgbClr val="000000"/>
                </a:solidFill>
                <a:latin typeface="Arial" panose="020B0604020202020204" pitchFamily="34" charset="0"/>
                <a:cs typeface="Arial" panose="020B0604020202020204" pitchFamily="34" charset="0"/>
              </a:rPr>
              <a:t> </a:t>
            </a:r>
            <a:r>
              <a:rPr lang="en-US" sz="800"/>
              <a:t>(2023); Nature Food, </a:t>
            </a:r>
            <a:r>
              <a:rPr lang="en-US" sz="800">
                <a:hlinkClick r:id="rId13"/>
              </a:rPr>
              <a:t>EU policy</a:t>
            </a:r>
            <a:r>
              <a:rPr lang="en-US" sz="800"/>
              <a:t> (2024).</a:t>
            </a:r>
            <a:endParaRPr kumimoji="0" lang="en-US" sz="800" b="0" i="0" u="none" strike="noStrike" kern="1200" cap="none" spc="0" normalizeH="0" baseline="0" noProof="0">
              <a:ln>
                <a:noFill/>
              </a:ln>
              <a:solidFill>
                <a:srgbClr val="000000"/>
              </a:solidFill>
              <a:effectLst/>
              <a:uLnTx/>
              <a:uFillTx/>
              <a:cs typeface="Arial" panose="020B0604020202020204" pitchFamily="34" charset="0"/>
            </a:endParaRPr>
          </a:p>
          <a:p>
            <a:pPr defTabSz="711200">
              <a:defRPr/>
            </a:pPr>
            <a:r>
              <a:rPr kumimoji="0" lang="en-US" sz="800" b="0" i="0" u="none" strike="noStrike" kern="1200" cap="none" spc="0" normalizeH="0" baseline="0" noProof="0">
                <a:ln>
                  <a:noFill/>
                </a:ln>
                <a:solidFill>
                  <a:srgbClr val="000000"/>
                </a:solidFill>
                <a:effectLst/>
                <a:uLnTx/>
                <a:uFillTx/>
                <a:cs typeface="Arial"/>
              </a:rPr>
              <a:t>Credit: </a:t>
            </a:r>
            <a:r>
              <a:rPr lang="en-US" sz="800" err="1">
                <a:solidFill>
                  <a:srgbClr val="000000"/>
                </a:solidFill>
                <a:cs typeface="Arial"/>
              </a:rPr>
              <a:t>Asya</a:t>
            </a:r>
            <a:r>
              <a:rPr lang="en-US" sz="800">
                <a:solidFill>
                  <a:srgbClr val="000000"/>
                </a:solidFill>
                <a:cs typeface="Arial"/>
              </a:rPr>
              <a:t> </a:t>
            </a:r>
            <a:r>
              <a:rPr lang="en-US" sz="800" err="1">
                <a:solidFill>
                  <a:srgbClr val="000000"/>
                </a:solidFill>
                <a:cs typeface="Arial"/>
              </a:rPr>
              <a:t>Ikizler</a:t>
            </a:r>
            <a:r>
              <a:rPr lang="en-US" sz="800">
                <a:solidFill>
                  <a:srgbClr val="000000"/>
                </a:solidFill>
                <a:cs typeface="Arial"/>
              </a:rPr>
              <a:t>, </a:t>
            </a:r>
            <a:r>
              <a:rPr lang="en-US" sz="800" err="1">
                <a:solidFill>
                  <a:srgbClr val="000000"/>
                </a:solidFill>
                <a:cs typeface="Arial"/>
              </a:rPr>
              <a:t>Ariela</a:t>
            </a:r>
            <a:r>
              <a:rPr lang="en-US" sz="800">
                <a:solidFill>
                  <a:srgbClr val="000000"/>
                </a:solidFill>
                <a:cs typeface="Arial"/>
              </a:rPr>
              <a:t> </a:t>
            </a:r>
            <a:r>
              <a:rPr lang="en-US" sz="800" err="1">
                <a:solidFill>
                  <a:srgbClr val="000000"/>
                </a:solidFill>
                <a:cs typeface="Arial"/>
              </a:rPr>
              <a:t>Farchi</a:t>
            </a:r>
            <a:r>
              <a:rPr lang="en-US" sz="800">
                <a:solidFill>
                  <a:srgbClr val="000000"/>
                </a:solidFill>
                <a:cs typeface="Arial"/>
              </a:rPr>
              <a:t>, </a:t>
            </a:r>
            <a:r>
              <a:rPr lang="en-US" sz="800">
                <a:cs typeface="Arial"/>
              </a:rPr>
              <a:t>Friedrich </a:t>
            </a:r>
            <a:r>
              <a:rPr lang="en-US" sz="800" err="1">
                <a:cs typeface="Arial"/>
              </a:rPr>
              <a:t>Sayn</a:t>
            </a:r>
            <a:r>
              <a:rPr lang="en-US" sz="800">
                <a:cs typeface="Arial"/>
              </a:rPr>
              <a:t>-Wittgenstein, </a:t>
            </a:r>
            <a:r>
              <a:rPr lang="en-US" sz="800" err="1">
                <a:cs typeface="Arial"/>
              </a:rPr>
              <a:t>Hyae</a:t>
            </a:r>
            <a:r>
              <a:rPr lang="en-US" sz="800">
                <a:cs typeface="Arial"/>
              </a:rPr>
              <a:t> </a:t>
            </a:r>
            <a:r>
              <a:rPr lang="en-US" sz="800" err="1">
                <a:cs typeface="Arial"/>
              </a:rPr>
              <a:t>Ryung</a:t>
            </a:r>
            <a:r>
              <a:rPr lang="en-US" sz="800">
                <a:cs typeface="Arial"/>
              </a:rPr>
              <a:t> Kim</a:t>
            </a:r>
            <a:r>
              <a:rPr lang="en-US" sz="800">
                <a:solidFill>
                  <a:srgbClr val="000000"/>
                </a:solidFill>
                <a:cs typeface="Arial"/>
              </a:rPr>
              <a:t>,</a:t>
            </a:r>
            <a:r>
              <a:rPr lang="en-US" sz="800"/>
              <a:t> and </a:t>
            </a:r>
            <a:r>
              <a:rPr lang="en-US" sz="800">
                <a:hlinkClick r:id="rId14"/>
              </a:rPr>
              <a:t>Gernot Wagner</a:t>
            </a:r>
            <a:r>
              <a:rPr lang="en-US" sz="800"/>
              <a:t>. </a:t>
            </a:r>
            <a:r>
              <a:rPr lang="en-US" sz="800">
                <a:hlinkClick r:id="rId15"/>
              </a:rPr>
              <a:t>Share with attribution</a:t>
            </a:r>
            <a:r>
              <a:rPr lang="en-US" sz="800"/>
              <a:t>: </a:t>
            </a:r>
            <a:r>
              <a:rPr lang="en-US" sz="800" err="1"/>
              <a:t>Sayn</a:t>
            </a:r>
            <a:r>
              <a:rPr lang="en-US" sz="800"/>
              <a:t>-Wittgenstein </a:t>
            </a:r>
            <a:r>
              <a:rPr lang="en-US" sz="800" i="1"/>
              <a:t>et al., </a:t>
            </a:r>
            <a:r>
              <a:rPr lang="en-US" sz="800"/>
              <a:t>“</a:t>
            </a:r>
            <a:r>
              <a:rPr lang="en-US" sz="800">
                <a:hlinkClick r:id="rId16"/>
              </a:rPr>
              <a:t>Sustainable Proteins</a:t>
            </a:r>
            <a:r>
              <a:rPr lang="en-US" sz="800"/>
              <a:t>” (16 May 2025).</a:t>
            </a:r>
            <a:endParaRPr lang="en-US" sz="800" b="0" i="0" u="none" strike="noStrike" kern="1200" cap="none" spc="0" normalizeH="0" baseline="0" noProof="0">
              <a:ln>
                <a:noFill/>
              </a:ln>
              <a:solidFill>
                <a:srgbClr val="000000"/>
              </a:solidFill>
              <a:effectLst/>
              <a:uLnTx/>
              <a:uFillTx/>
              <a:cs typeface="Arial" panose="020B0604020202020204" pitchFamily="34" charset="0"/>
            </a:endParaRPr>
          </a:p>
        </p:txBody>
      </p:sp>
      <p:graphicFrame>
        <p:nvGraphicFramePr>
          <p:cNvPr id="5" name="Table 4">
            <a:extLst>
              <a:ext uri="{FF2B5EF4-FFF2-40B4-BE49-F238E27FC236}">
                <a16:creationId xmlns:a16="http://schemas.microsoft.com/office/drawing/2014/main" id="{47260AC5-649D-3C0D-5C40-44F5099F137C}"/>
              </a:ext>
            </a:extLst>
          </p:cNvPr>
          <p:cNvGraphicFramePr>
            <a:graphicFrameLocks noGrp="1"/>
          </p:cNvGraphicFramePr>
          <p:nvPr>
            <p:extLst>
              <p:ext uri="{D42A27DB-BD31-4B8C-83A1-F6EECF244321}">
                <p14:modId xmlns:p14="http://schemas.microsoft.com/office/powerpoint/2010/main" val="698539305"/>
              </p:ext>
            </p:extLst>
          </p:nvPr>
        </p:nvGraphicFramePr>
        <p:xfrm>
          <a:off x="329738" y="1406106"/>
          <a:ext cx="11532523" cy="4791748"/>
        </p:xfrm>
        <a:graphic>
          <a:graphicData uri="http://schemas.openxmlformats.org/drawingml/2006/table">
            <a:tbl>
              <a:tblPr firstRow="1" bandRow="1">
                <a:tableStyleId>{5C22544A-7EE6-4342-B048-85BDC9FD1C3A}</a:tableStyleId>
              </a:tblPr>
              <a:tblGrid>
                <a:gridCol w="1737360">
                  <a:extLst>
                    <a:ext uri="{9D8B030D-6E8A-4147-A177-3AD203B41FA5}">
                      <a16:colId xmlns:a16="http://schemas.microsoft.com/office/drawing/2014/main" val="2635573434"/>
                    </a:ext>
                  </a:extLst>
                </a:gridCol>
                <a:gridCol w="3228109">
                  <a:extLst>
                    <a:ext uri="{9D8B030D-6E8A-4147-A177-3AD203B41FA5}">
                      <a16:colId xmlns:a16="http://schemas.microsoft.com/office/drawing/2014/main" val="3587737053"/>
                    </a:ext>
                  </a:extLst>
                </a:gridCol>
                <a:gridCol w="3269673">
                  <a:extLst>
                    <a:ext uri="{9D8B030D-6E8A-4147-A177-3AD203B41FA5}">
                      <a16:colId xmlns:a16="http://schemas.microsoft.com/office/drawing/2014/main" val="1930345772"/>
                    </a:ext>
                  </a:extLst>
                </a:gridCol>
                <a:gridCol w="3297381">
                  <a:extLst>
                    <a:ext uri="{9D8B030D-6E8A-4147-A177-3AD203B41FA5}">
                      <a16:colId xmlns:a16="http://schemas.microsoft.com/office/drawing/2014/main" val="799658698"/>
                    </a:ext>
                  </a:extLst>
                </a:gridCol>
              </a:tblGrid>
              <a:tr h="549434">
                <a:tc>
                  <a:txBody>
                    <a:bodyPr/>
                    <a:lstStyle/>
                    <a:p>
                      <a:endParaRPr lang="en-US" sz="1200">
                        <a:solidFill>
                          <a:schemeClr val="tx1"/>
                        </a:solidFill>
                      </a:endParaRPr>
                    </a:p>
                  </a:txBody>
                  <a:tcPr>
                    <a:solidFill>
                      <a:schemeClr val="bg1"/>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600" b="1">
                          <a:solidFill>
                            <a:srgbClr val="000000"/>
                          </a:solidFill>
                        </a:rPr>
                        <a:t>Inconsistent government policies</a:t>
                      </a:r>
                      <a:endParaRPr lang="en-US" sz="1600" b="1">
                        <a:solidFill>
                          <a:srgbClr val="000000"/>
                        </a:solidFill>
                        <a:latin typeface="Arial" panose="020B0604020202020204" pitchFamily="34" charset="0"/>
                        <a:cs typeface="Arial" panose="020B0604020202020204" pitchFamily="34" charset="0"/>
                      </a:endParaRPr>
                    </a:p>
                  </a:txBody>
                  <a:tcPr>
                    <a:solidFill>
                      <a:schemeClr val="bg1"/>
                    </a:solidFill>
                  </a:tcPr>
                </a:tc>
                <a:tc>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lang="en-US" b="1">
                          <a:solidFill>
                            <a:srgbClr val="000000"/>
                          </a:solidFill>
                        </a:rPr>
                        <a:t>S</a:t>
                      </a:r>
                      <a:r>
                        <a:rPr lang="en-US" sz="1600" b="1">
                          <a:solidFill>
                            <a:srgbClr val="000000"/>
                          </a:solidFill>
                        </a:rPr>
                        <a:t>ubsidies</a:t>
                      </a:r>
                      <a:endParaRPr lang="en-US" sz="1600" b="1">
                        <a:solidFill>
                          <a:srgbClr val="000000"/>
                        </a:solidFill>
                        <a:latin typeface="Arial" panose="020B0604020202020204" pitchFamily="34" charset="0"/>
                        <a:cs typeface="Arial" panose="020B0604020202020204" pitchFamily="34" charset="0"/>
                      </a:endParaRPr>
                    </a:p>
                  </a:txBody>
                  <a:tcPr>
                    <a:solidFill>
                      <a:schemeClr val="bg1"/>
                    </a:solidFill>
                  </a:tcPr>
                </a:tc>
                <a:tc>
                  <a:txBody>
                    <a:bodyPr/>
                    <a:lstStyle/>
                    <a:p>
                      <a:pPr marL="0" indent="0" algn="ctr">
                        <a:buNone/>
                      </a:pPr>
                      <a:r>
                        <a:rPr lang="en-US">
                          <a:solidFill>
                            <a:schemeClr val="tx1"/>
                          </a:solidFill>
                        </a:rPr>
                        <a:t>Lobbying</a:t>
                      </a:r>
                    </a:p>
                  </a:txBody>
                  <a:tcPr>
                    <a:solidFill>
                      <a:schemeClr val="bg1"/>
                    </a:solidFill>
                  </a:tcPr>
                </a:tc>
                <a:extLst>
                  <a:ext uri="{0D108BD9-81ED-4DB2-BD59-A6C34878D82A}">
                    <a16:rowId xmlns:a16="http://schemas.microsoft.com/office/drawing/2014/main" val="2856602201"/>
                  </a:ext>
                </a:extLst>
              </a:tr>
              <a:tr h="1108094">
                <a:tc>
                  <a:txBody>
                    <a:bodyPr/>
                    <a:lstStyle/>
                    <a:p>
                      <a:pPr marL="0" indent="0">
                        <a:buNone/>
                      </a:pPr>
                      <a:r>
                        <a:rPr lang="en-US" sz="1400" b="1">
                          <a:solidFill>
                            <a:schemeClr val="tx1"/>
                          </a:solidFill>
                        </a:rPr>
                        <a:t>Global</a:t>
                      </a:r>
                    </a:p>
                  </a:txBody>
                  <a:tcPr>
                    <a:solidFill>
                      <a:schemeClr val="accent6">
                        <a:lumMod val="20000"/>
                        <a:lumOff val="80000"/>
                      </a:schemeClr>
                    </a:solidFill>
                  </a:tcPr>
                </a:tc>
                <a:tc>
                  <a:txBody>
                    <a:bodyPr/>
                    <a:lstStyle/>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lang="en-US" sz="1050"/>
                        <a:t>Agriculture, climate, and health ministries around the world are not working together on food transition bills, creating </a:t>
                      </a:r>
                      <a:r>
                        <a:rPr lang="en-US" sz="1050" b="1"/>
                        <a:t>inconsistent and incoherent </a:t>
                      </a:r>
                      <a:r>
                        <a:rPr lang="en-US" sz="1050"/>
                        <a:t>policies surrounding food and protein systems.</a:t>
                      </a:r>
                    </a:p>
                  </a:txBody>
                  <a:tcPr>
                    <a:solidFill>
                      <a:schemeClr val="accent6">
                        <a:lumMod val="20000"/>
                        <a:lumOff val="80000"/>
                      </a:schemeClr>
                    </a:solidFill>
                  </a:tcPr>
                </a:tc>
                <a:tc>
                  <a:txBody>
                    <a:bodyPr/>
                    <a:lstStyle/>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lang="en-US" sz="1050" b="0" i="0">
                          <a:solidFill>
                            <a:srgbClr val="282828"/>
                          </a:solidFill>
                          <a:effectLst/>
                          <a:latin typeface="Arial" panose="020B0604020202020204" pitchFamily="34" charset="0"/>
                          <a:cs typeface="Arial" panose="020B0604020202020204" pitchFamily="34" charset="0"/>
                        </a:rPr>
                        <a:t>From 2008 to 2017</a:t>
                      </a:r>
                      <a:r>
                        <a:rPr lang="en-US" sz="1050" b="1" i="0">
                          <a:solidFill>
                            <a:srgbClr val="282828"/>
                          </a:solidFill>
                          <a:effectLst/>
                          <a:latin typeface="Arial" panose="020B0604020202020204" pitchFamily="34" charset="0"/>
                          <a:cs typeface="Arial" panose="020B0604020202020204" pitchFamily="34" charset="0"/>
                        </a:rPr>
                        <a:t>, the Brazilian government invested $22.2 billion in the beef industry, </a:t>
                      </a:r>
                      <a:r>
                        <a:rPr lang="en-US" sz="1050" b="0" i="0">
                          <a:solidFill>
                            <a:srgbClr val="282828"/>
                          </a:solidFill>
                          <a:effectLst/>
                          <a:latin typeface="Arial" panose="020B0604020202020204" pitchFamily="34" charset="0"/>
                          <a:cs typeface="Arial" panose="020B0604020202020204" pitchFamily="34" charset="0"/>
                        </a:rPr>
                        <a:t>resulting in increased deforestation to make more room for cattle ranching.</a:t>
                      </a:r>
                    </a:p>
                  </a:txBody>
                  <a:tcPr>
                    <a:solidFill>
                      <a:schemeClr val="accent6">
                        <a:lumMod val="20000"/>
                        <a:lumOff val="80000"/>
                      </a:schemeClr>
                    </a:solidFill>
                  </a:tcPr>
                </a:tc>
                <a:tc>
                  <a:txBody>
                    <a:bodyPr/>
                    <a:lstStyle/>
                    <a:p>
                      <a:pPr marL="177800" marR="0" lvl="0" indent="-177800" algn="l" rtl="0" eaLnBrk="1" fontAlgn="auto" latinLnBrk="0" hangingPunct="1">
                        <a:lnSpc>
                          <a:spcPct val="100000"/>
                        </a:lnSpc>
                        <a:spcBef>
                          <a:spcPts val="1200"/>
                        </a:spcBef>
                        <a:spcAft>
                          <a:spcPts val="0"/>
                        </a:spcAft>
                        <a:buClrTx/>
                        <a:buSzTx/>
                        <a:buFontTx/>
                        <a:buChar char="•"/>
                      </a:pPr>
                      <a:r>
                        <a:rPr lang="en-US" sz="1050"/>
                        <a:t>The number of lobbyists representing meat and dairy industries </a:t>
                      </a:r>
                      <a:r>
                        <a:rPr lang="en-US" sz="1050" b="1"/>
                        <a:t>tripled</a:t>
                      </a:r>
                      <a:r>
                        <a:rPr lang="en-US" sz="1050"/>
                        <a:t> from 2022 to 2023 at </a:t>
                      </a:r>
                      <a:r>
                        <a:rPr lang="en-US" sz="1050" b="0" i="0" u="none" strike="noStrike" noProof="0">
                          <a:latin typeface="Arial"/>
                        </a:rPr>
                        <a:t>the UN’s Conference of the Parties (</a:t>
                      </a:r>
                      <a:r>
                        <a:rPr lang="en-US" sz="1050"/>
                        <a:t>COP).</a:t>
                      </a:r>
                    </a:p>
                  </a:txBody>
                  <a:tcPr>
                    <a:solidFill>
                      <a:schemeClr val="accent6">
                        <a:lumMod val="20000"/>
                        <a:lumOff val="80000"/>
                      </a:schemeClr>
                    </a:solidFill>
                  </a:tcPr>
                </a:tc>
                <a:extLst>
                  <a:ext uri="{0D108BD9-81ED-4DB2-BD59-A6C34878D82A}">
                    <a16:rowId xmlns:a16="http://schemas.microsoft.com/office/drawing/2014/main" val="1151547838"/>
                  </a:ext>
                </a:extLst>
              </a:tr>
              <a:tr h="1894103">
                <a:tc>
                  <a:txBody>
                    <a:bodyPr/>
                    <a:lstStyle/>
                    <a:p>
                      <a:pPr marL="0" indent="0">
                        <a:buNone/>
                      </a:pPr>
                      <a:r>
                        <a:rPr lang="en-US" sz="1400" b="1">
                          <a:solidFill>
                            <a:schemeClr val="tx1"/>
                          </a:solidFill>
                        </a:rPr>
                        <a:t>U.S.</a:t>
                      </a:r>
                    </a:p>
                  </a:txBody>
                  <a:tcPr>
                    <a:solidFill>
                      <a:schemeClr val="accent5">
                        <a:lumMod val="20000"/>
                        <a:lumOff val="80000"/>
                      </a:schemeClr>
                    </a:solidFill>
                  </a:tcPr>
                </a:tc>
                <a:tc>
                  <a:txBody>
                    <a:bodyPr/>
                    <a:lstStyle/>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lang="en-US" sz="1050"/>
                        <a:t>Providing further ethanol subsidies under </a:t>
                      </a:r>
                      <a:br>
                        <a:rPr lang="en-US" sz="1050"/>
                      </a:br>
                      <a:r>
                        <a:rPr lang="en-US" sz="1050"/>
                        <a:t>the IRA has been criticized for being counterproductive for emissions reduction. </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lang="en-US" sz="1050"/>
                        <a:t>Half of the IRA’s agriculture budget ($20 billion) is for “climate-smart agriculture.” In 2024, it added to this list new </a:t>
                      </a:r>
                      <a:r>
                        <a:rPr lang="en-US" sz="1050" b="1"/>
                        <a:t>“provisional</a:t>
                      </a:r>
                      <a:r>
                        <a:rPr lang="en-US" sz="1050"/>
                        <a:t>” methods that have </a:t>
                      </a:r>
                      <a:r>
                        <a:rPr lang="en-US" sz="1050" b="1"/>
                        <a:t>not yet proved to reduce emissions.</a:t>
                      </a:r>
                    </a:p>
                  </a:txBody>
                  <a:tcPr>
                    <a:solidFill>
                      <a:schemeClr val="accent5">
                        <a:lumMod val="20000"/>
                        <a:lumOff val="80000"/>
                      </a:schemeClr>
                    </a:solidFill>
                  </a:tcPr>
                </a:tc>
                <a:tc>
                  <a:txBody>
                    <a:bodyPr/>
                    <a:lstStyle/>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lang="en-US" sz="1050"/>
                        <a:t>Since 1995, the United States has provided</a:t>
                      </a:r>
                      <a:r>
                        <a:rPr lang="en-US" sz="1050" b="1"/>
                        <a:t> </a:t>
                      </a:r>
                      <a:br>
                        <a:rPr lang="en-US" sz="1050" b="1"/>
                      </a:br>
                      <a:r>
                        <a:rPr lang="en-US" sz="1050" b="1">
                          <a:solidFill>
                            <a:srgbClr val="000000"/>
                          </a:solidFill>
                          <a:effectLst/>
                        </a:rPr>
                        <a:t>$116 billion </a:t>
                      </a:r>
                      <a:r>
                        <a:rPr lang="en-US" sz="1050">
                          <a:solidFill>
                            <a:srgbClr val="000000"/>
                          </a:solidFill>
                          <a:effectLst/>
                        </a:rPr>
                        <a:t>to corn and </a:t>
                      </a:r>
                      <a:r>
                        <a:rPr lang="en-US" sz="1050" b="1">
                          <a:solidFill>
                            <a:srgbClr val="000000"/>
                          </a:solidFill>
                          <a:effectLst/>
                        </a:rPr>
                        <a:t>$44.9 billion</a:t>
                      </a:r>
                      <a:r>
                        <a:rPr lang="en-US" sz="1050">
                          <a:solidFill>
                            <a:srgbClr val="000000"/>
                          </a:solidFill>
                          <a:effectLst/>
                        </a:rPr>
                        <a:t> to soybean production in subsidies for animal feed.</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lang="en-US" sz="1050" b="0">
                          <a:effectLst/>
                        </a:rPr>
                        <a:t>U.S. subsidies to the meat and dairy industry total </a:t>
                      </a:r>
                      <a:r>
                        <a:rPr lang="en-US" sz="1050" b="1" u="none" strike="noStrike">
                          <a:effectLst/>
                        </a:rPr>
                        <a:t>$38 billion </a:t>
                      </a:r>
                      <a:r>
                        <a:rPr lang="en-US" sz="1050" b="0" u="none" strike="noStrike">
                          <a:effectLst/>
                        </a:rPr>
                        <a:t>a year.</a:t>
                      </a:r>
                      <a:endParaRPr lang="en-US" sz="1050" b="0">
                        <a:effectLst/>
                      </a:endParaRP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lang="en-US" sz="1050">
                          <a:solidFill>
                            <a:srgbClr val="282828"/>
                          </a:solidFill>
                        </a:rPr>
                        <a:t>B</a:t>
                      </a:r>
                      <a:r>
                        <a:rPr lang="en-US" sz="1050" b="0">
                          <a:solidFill>
                            <a:srgbClr val="282828"/>
                          </a:solidFill>
                          <a:effectLst/>
                        </a:rPr>
                        <a:t>etween 1997 and 2005, through direct subsidies provided by various U.S. Department of Agriculture programs, </a:t>
                      </a:r>
                      <a:r>
                        <a:rPr lang="en-US" sz="1050" b="1">
                          <a:solidFill>
                            <a:srgbClr val="282828"/>
                          </a:solidFill>
                          <a:effectLst/>
                        </a:rPr>
                        <a:t>Tyson Foods managed to save an estimated $288 million per year.</a:t>
                      </a:r>
                    </a:p>
                  </a:txBody>
                  <a:tcPr>
                    <a:solidFill>
                      <a:schemeClr val="accent5">
                        <a:lumMod val="20000"/>
                        <a:lumOff val="80000"/>
                      </a:schemeClr>
                    </a:solidFill>
                  </a:tcPr>
                </a:tc>
                <a:tc>
                  <a:txBody>
                    <a:bodyPr/>
                    <a:lstStyle/>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lang="en-US" sz="1050"/>
                        <a:t>Six U.S. lobbying groups have spent over </a:t>
                      </a:r>
                      <a:br>
                        <a:rPr lang="en-US" sz="1050"/>
                      </a:br>
                      <a:r>
                        <a:rPr lang="en-US" sz="1050" b="1"/>
                        <a:t>$200 million</a:t>
                      </a:r>
                      <a:r>
                        <a:rPr lang="en-US" sz="1050"/>
                        <a:t> in political lobbying since 2000, including against climate regulations like the Clean Air Act and the Cap-and-Trade program.</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lang="en-US" sz="1050" b="1"/>
                        <a:t>Tyson </a:t>
                      </a:r>
                      <a:r>
                        <a:rPr lang="en-US" sz="1050"/>
                        <a:t>alone spent $25 million since 2000, which is </a:t>
                      </a:r>
                      <a:r>
                        <a:rPr lang="en-US" sz="1050" b="1"/>
                        <a:t>33% more than Exxon </a:t>
                      </a:r>
                      <a:r>
                        <a:rPr lang="en-US" sz="1050"/>
                        <a:t>when comparing as revenue shares.</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lang="en-US" sz="1050"/>
                        <a:t>In the United States, the meat industry spent </a:t>
                      </a:r>
                      <a:r>
                        <a:rPr lang="en-US" sz="1050" b="1"/>
                        <a:t>190</a:t>
                      </a:r>
                      <a:r>
                        <a:rPr lang="en-US" sz="1050"/>
                        <a:t> </a:t>
                      </a:r>
                      <a:r>
                        <a:rPr lang="en-US" sz="1050" b="1"/>
                        <a:t>times more on political lobbying </a:t>
                      </a:r>
                      <a:r>
                        <a:rPr lang="en-US" sz="1050"/>
                        <a:t>than on alternative proteins.</a:t>
                      </a:r>
                    </a:p>
                  </a:txBody>
                  <a:tcPr>
                    <a:solidFill>
                      <a:schemeClr val="accent5">
                        <a:lumMod val="20000"/>
                        <a:lumOff val="80000"/>
                      </a:schemeClr>
                    </a:solidFill>
                  </a:tcPr>
                </a:tc>
                <a:extLst>
                  <a:ext uri="{0D108BD9-81ED-4DB2-BD59-A6C34878D82A}">
                    <a16:rowId xmlns:a16="http://schemas.microsoft.com/office/drawing/2014/main" val="3211645445"/>
                  </a:ext>
                </a:extLst>
              </a:tr>
              <a:tr h="1108094">
                <a:tc>
                  <a:txBody>
                    <a:bodyPr/>
                    <a:lstStyle/>
                    <a:p>
                      <a:pPr marL="0" indent="0">
                        <a:buNone/>
                      </a:pPr>
                      <a:r>
                        <a:rPr lang="en-US" sz="1400" b="1">
                          <a:solidFill>
                            <a:schemeClr val="tx1"/>
                          </a:solidFill>
                        </a:rPr>
                        <a:t>EU</a:t>
                      </a:r>
                    </a:p>
                  </a:txBody>
                  <a:tcPr>
                    <a:solidFill>
                      <a:schemeClr val="accent1">
                        <a:lumMod val="20000"/>
                        <a:lumOff val="80000"/>
                      </a:schemeClr>
                    </a:solidFill>
                  </a:tcPr>
                </a:tc>
                <a:tc>
                  <a:txBody>
                    <a:bodyPr/>
                    <a:lstStyle/>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lang="en-US" sz="1050"/>
                        <a:t>EU From Farm to Fork vs. CAP investments</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lang="en-US" sz="1050">
                          <a:latin typeface="Arial" panose="020B0604020202020204" pitchFamily="34" charset="0"/>
                          <a:cs typeface="Arial" panose="020B0604020202020204" pitchFamily="34" charset="0"/>
                        </a:rPr>
                        <a:t>Over 80% of the European Union’s Common Agricultural Policy supports emissions-intensive animal products.</a:t>
                      </a:r>
                    </a:p>
                  </a:txBody>
                  <a:tcPr>
                    <a:solidFill>
                      <a:schemeClr val="accent1">
                        <a:lumMod val="20000"/>
                        <a:lumOff val="80000"/>
                      </a:schemeClr>
                    </a:solidFill>
                  </a:tcPr>
                </a:tc>
                <a:tc>
                  <a:txBody>
                    <a:bodyPr/>
                    <a:lstStyle/>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lang="en-US" sz="1050"/>
                        <a:t>An analysis of lobbying, subsidies, and regulations revealed that livestock farmers in the EU received </a:t>
                      </a:r>
                      <a:r>
                        <a:rPr lang="en-US" sz="1050" b="1"/>
                        <a:t>1,200 times more government funding</a:t>
                      </a:r>
                      <a:r>
                        <a:rPr lang="en-US" sz="1050"/>
                        <a:t> than plant-based and cultivated meat organizations.</a:t>
                      </a:r>
                      <a:endParaRPr lang="en-US" sz="1050">
                        <a:latin typeface="Arial" panose="020B0604020202020204" pitchFamily="34" charset="0"/>
                        <a:cs typeface="Arial" panose="020B0604020202020204" pitchFamily="34" charset="0"/>
                      </a:endParaRPr>
                    </a:p>
                  </a:txBody>
                  <a:tcPr>
                    <a:solidFill>
                      <a:schemeClr val="accent1">
                        <a:lumMod val="20000"/>
                        <a:lumOff val="80000"/>
                      </a:schemeClr>
                    </a:solidFill>
                  </a:tcPr>
                </a:tc>
                <a:tc>
                  <a:txBody>
                    <a:bodyPr/>
                    <a:lstStyle/>
                    <a:p>
                      <a:r>
                        <a:rPr lang="en-US" sz="1050"/>
                        <a:t>Meat and dairy lobbies have held over 600 top-level meetings with the European Commission in the past decade.</a:t>
                      </a:r>
                    </a:p>
                  </a:txBody>
                  <a:tcPr>
                    <a:solidFill>
                      <a:schemeClr val="accent1">
                        <a:lumMod val="20000"/>
                        <a:lumOff val="80000"/>
                      </a:schemeClr>
                    </a:solidFill>
                  </a:tcPr>
                </a:tc>
                <a:extLst>
                  <a:ext uri="{0D108BD9-81ED-4DB2-BD59-A6C34878D82A}">
                    <a16:rowId xmlns:a16="http://schemas.microsoft.com/office/drawing/2014/main" val="826076364"/>
                  </a:ext>
                </a:extLst>
              </a:tr>
            </a:tbl>
          </a:graphicData>
        </a:graphic>
      </p:graphicFrame>
      <p:pic>
        <p:nvPicPr>
          <p:cNvPr id="8" name="Graphic 7" descr="Bank outline">
            <a:extLst>
              <a:ext uri="{FF2B5EF4-FFF2-40B4-BE49-F238E27FC236}">
                <a16:creationId xmlns:a16="http://schemas.microsoft.com/office/drawing/2014/main" id="{D6DB52F0-A324-155C-2980-0F2C398A76A6}"/>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4648935" y="1462340"/>
            <a:ext cx="503045" cy="503045"/>
          </a:xfrm>
          <a:prstGeom prst="rect">
            <a:avLst/>
          </a:prstGeom>
        </p:spPr>
      </p:pic>
      <p:pic>
        <p:nvPicPr>
          <p:cNvPr id="9" name="Graphic 8" descr="Dollar with solid fill">
            <a:extLst>
              <a:ext uri="{FF2B5EF4-FFF2-40B4-BE49-F238E27FC236}">
                <a16:creationId xmlns:a16="http://schemas.microsoft.com/office/drawing/2014/main" id="{006FD63B-880B-4258-38B0-B69062E7A80A}"/>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8036700" y="1415977"/>
            <a:ext cx="503044" cy="503044"/>
          </a:xfrm>
          <a:prstGeom prst="rect">
            <a:avLst/>
          </a:prstGeom>
        </p:spPr>
      </p:pic>
      <p:pic>
        <p:nvPicPr>
          <p:cNvPr id="10" name="Graphic 9" descr="Handshake outline">
            <a:extLst>
              <a:ext uri="{FF2B5EF4-FFF2-40B4-BE49-F238E27FC236}">
                <a16:creationId xmlns:a16="http://schemas.microsoft.com/office/drawing/2014/main" id="{BB9AE9D0-A061-AFD5-FBBF-0897BEAD2332}"/>
              </a:ext>
            </a:extLst>
          </p:cNvPr>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11166469" y="1409695"/>
            <a:ext cx="589005" cy="589005"/>
          </a:xfrm>
          <a:prstGeom prst="rect">
            <a:avLst/>
          </a:prstGeom>
        </p:spPr>
      </p:pic>
      <p:sp>
        <p:nvSpPr>
          <p:cNvPr id="12" name="Chevron 11">
            <a:extLst>
              <a:ext uri="{FF2B5EF4-FFF2-40B4-BE49-F238E27FC236}">
                <a16:creationId xmlns:a16="http://schemas.microsoft.com/office/drawing/2014/main" id="{6DCDA060-EBF4-063F-2C3C-E180BA1DC129}"/>
              </a:ext>
            </a:extLst>
          </p:cNvPr>
          <p:cNvSpPr/>
          <p:nvPr/>
        </p:nvSpPr>
        <p:spPr bwMode="gray">
          <a:xfrm>
            <a:off x="1656286" y="25336"/>
            <a:ext cx="1237385"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dirty="0">
                <a:solidFill>
                  <a:schemeClr val="bg1"/>
                </a:solidFill>
              </a:rPr>
              <a:t>Barriers</a:t>
            </a:r>
          </a:p>
        </p:txBody>
      </p:sp>
      <p:sp>
        <p:nvSpPr>
          <p:cNvPr id="13" name="Pentagon 12">
            <a:extLst>
              <a:ext uri="{FF2B5EF4-FFF2-40B4-BE49-F238E27FC236}">
                <a16:creationId xmlns:a16="http://schemas.microsoft.com/office/drawing/2014/main" id="{0ABC83A4-DD34-4FA8-2BDC-C245E06D9284}"/>
              </a:ext>
            </a:extLst>
          </p:cNvPr>
          <p:cNvSpPr/>
          <p:nvPr/>
        </p:nvSpPr>
        <p:spPr bwMode="gray">
          <a:xfrm>
            <a:off x="32754" y="25336"/>
            <a:ext cx="1680432"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dirty="0">
                <a:solidFill>
                  <a:schemeClr val="bg1"/>
                </a:solidFill>
              </a:rPr>
              <a:t>Policy</a:t>
            </a:r>
          </a:p>
        </p:txBody>
      </p:sp>
    </p:spTree>
    <p:custDataLst>
      <p:tags r:id="rId2"/>
    </p:custDataLst>
    <p:extLst>
      <p:ext uri="{BB962C8B-B14F-4D97-AF65-F5344CB8AC3E}">
        <p14:creationId xmlns:p14="http://schemas.microsoft.com/office/powerpoint/2010/main" val="12019502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586C9-56C6-7145-69B3-25F56B829647}"/>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487BDB5-9DE6-B44E-8D05-14BBB78D7C8C}"/>
              </a:ext>
            </a:extLst>
          </p:cNvPr>
          <p:cNvGraphicFramePr>
            <a:graphicFrameLocks noChangeAspect="1"/>
          </p:cNvGraphicFramePr>
          <p:nvPr>
            <p:custDataLst>
              <p:tags r:id="rId2"/>
            </p:custDataLst>
            <p:extLst>
              <p:ext uri="{D42A27DB-BD31-4B8C-83A1-F6EECF244321}">
                <p14:modId xmlns:p14="http://schemas.microsoft.com/office/powerpoint/2010/main" val="203796461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66566" name="think-cell Slide" r:id="rId6" imgW="7772400" imgH="10058400" progId="TCLayout.ActiveDocument.1">
                  <p:embed/>
                </p:oleObj>
              </mc:Choice>
              <mc:Fallback>
                <p:oleObj name="think-cell Slide" r:id="rId6" imgW="7772400" imgH="10058400" progId="TCLayout.ActiveDocument.1">
                  <p:embed/>
                  <p:pic>
                    <p:nvPicPr>
                      <p:cNvPr id="3" name="think-cell data - do not delete" hidden="1">
                        <a:extLst>
                          <a:ext uri="{FF2B5EF4-FFF2-40B4-BE49-F238E27FC236}">
                            <a16:creationId xmlns:a16="http://schemas.microsoft.com/office/drawing/2014/main" id="{9487BDB5-9DE6-B44E-8D05-14BBB78D7C8C}"/>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70AC695-6B45-5647-98A0-A5181D283E03}"/>
              </a:ext>
            </a:extLst>
          </p:cNvPr>
          <p:cNvSpPr>
            <a:spLocks noGrp="1"/>
          </p:cNvSpPr>
          <p:nvPr>
            <p:ph type="title"/>
          </p:nvPr>
        </p:nvSpPr>
        <p:spPr>
          <a:xfrm>
            <a:off x="330200" y="521208"/>
            <a:ext cx="11531600" cy="882788"/>
          </a:xfrm>
        </p:spPr>
        <p:txBody>
          <a:bodyPr vert="horz">
            <a:noAutofit/>
          </a:bodyPr>
          <a:lstStyle/>
          <a:p>
            <a:r>
              <a:rPr lang="en-US"/>
              <a:t>Denmark </a:t>
            </a:r>
            <a:r>
              <a:rPr lang="en-US" b="1" i="0">
                <a:solidFill>
                  <a:srgbClr val="000000"/>
                </a:solidFill>
                <a:effectLst/>
              </a:rPr>
              <a:t>published world’s first national action plan for </a:t>
            </a:r>
            <a:br>
              <a:rPr lang="en-US" b="1" i="0">
                <a:solidFill>
                  <a:srgbClr val="000000"/>
                </a:solidFill>
                <a:effectLst/>
              </a:rPr>
            </a:br>
            <a:r>
              <a:rPr lang="en-US" b="1" i="0">
                <a:solidFill>
                  <a:srgbClr val="000000"/>
                </a:solidFill>
                <a:effectLst/>
              </a:rPr>
              <a:t>plant-based foods</a:t>
            </a:r>
            <a:r>
              <a:rPr lang="en-US">
                <a:solidFill>
                  <a:srgbClr val="000000"/>
                </a:solidFill>
              </a:rPr>
              <a:t>,</a:t>
            </a:r>
            <a:r>
              <a:rPr lang="en-US" b="1" i="0">
                <a:solidFill>
                  <a:srgbClr val="000000"/>
                </a:solidFill>
                <a:effectLst/>
              </a:rPr>
              <a:t> </a:t>
            </a:r>
            <a:r>
              <a:rPr lang="en-US">
                <a:solidFill>
                  <a:srgbClr val="000000"/>
                </a:solidFill>
              </a:rPr>
              <a:t>which supports </a:t>
            </a:r>
            <a:r>
              <a:rPr lang="en-US" b="1" i="0">
                <a:solidFill>
                  <a:srgbClr val="000000"/>
                </a:solidFill>
                <a:effectLst/>
              </a:rPr>
              <a:t>robust funding</a:t>
            </a:r>
            <a:endParaRPr lang="en-US" sz="2400"/>
          </a:p>
        </p:txBody>
      </p:sp>
      <p:sp>
        <p:nvSpPr>
          <p:cNvPr id="16" name="btfpColumnHeaderBoxText223027">
            <a:extLst>
              <a:ext uri="{FF2B5EF4-FFF2-40B4-BE49-F238E27FC236}">
                <a16:creationId xmlns:a16="http://schemas.microsoft.com/office/drawing/2014/main" id="{7030DFBC-3045-3104-552C-C2DC18D3E98D}"/>
              </a:ext>
            </a:extLst>
          </p:cNvPr>
          <p:cNvSpPr txBox="1"/>
          <p:nvPr/>
        </p:nvSpPr>
        <p:spPr bwMode="gray">
          <a:xfrm>
            <a:off x="329184" y="1559051"/>
            <a:ext cx="11687680" cy="288219"/>
          </a:xfrm>
          <a:prstGeom prst="rect">
            <a:avLst/>
          </a:prstGeom>
          <a:noFill/>
        </p:spPr>
        <p:txBody>
          <a:bodyPr vert="horz" wrap="square" lIns="36036" tIns="36036" rIns="36036" bIns="36036" rtlCol="0" anchor="b">
            <a:spAutoFit/>
          </a:bodyPr>
          <a:lstStyle/>
          <a:p>
            <a:pPr marL="0" indent="0">
              <a:spcBef>
                <a:spcPts val="0"/>
              </a:spcBef>
              <a:buNone/>
            </a:pPr>
            <a:r>
              <a:rPr lang="en-US" sz="1400" b="1">
                <a:solidFill>
                  <a:srgbClr val="000000"/>
                </a:solidFill>
                <a:latin typeface="Arial" panose="020B0604020202020204" pitchFamily="34" charset="0"/>
                <a:cs typeface="Arial" panose="020B0604020202020204" pitchFamily="34" charset="0"/>
              </a:rPr>
              <a:t>Denmark is investing €195 million in the Fund for Plant-Based Foods until 2030 to promote its plant-based industry as a whole</a:t>
            </a:r>
          </a:p>
        </p:txBody>
      </p:sp>
      <p:cxnSp>
        <p:nvCxnSpPr>
          <p:cNvPr id="19" name="btfpColumnHeaderBoxLine223027">
            <a:extLst>
              <a:ext uri="{FF2B5EF4-FFF2-40B4-BE49-F238E27FC236}">
                <a16:creationId xmlns:a16="http://schemas.microsoft.com/office/drawing/2014/main" id="{4385201F-F8FF-C5A0-6DE4-519267C150E8}"/>
              </a:ext>
            </a:extLst>
          </p:cNvPr>
          <p:cNvCxnSpPr/>
          <p:nvPr/>
        </p:nvCxnSpPr>
        <p:spPr bwMode="gray">
          <a:xfrm>
            <a:off x="329184" y="1824927"/>
            <a:ext cx="1116482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C777E8D-A3A4-EEE3-1E51-C2254089BCF5}"/>
              </a:ext>
            </a:extLst>
          </p:cNvPr>
          <p:cNvSpPr txBox="1"/>
          <p:nvPr/>
        </p:nvSpPr>
        <p:spPr bwMode="gray">
          <a:xfrm>
            <a:off x="329184" y="6419088"/>
            <a:ext cx="9708776" cy="369332"/>
          </a:xfrm>
          <a:prstGeom prst="rect">
            <a:avLst/>
          </a:prstGeom>
          <a:noFill/>
        </p:spPr>
        <p:txBody>
          <a:bodyPr wrap="square" lIns="0" tIns="0" rIns="0" bIns="0" anchor="t">
            <a:spAutoFit/>
          </a:bodyPr>
          <a:lstStyle/>
          <a:p>
            <a:pPr defTabSz="711200">
              <a:defRPr/>
            </a:pPr>
            <a:r>
              <a:rPr kumimoji="0" lang="en-US" sz="800" b="0" i="0" u="none" strike="noStrike" kern="1200" cap="none" spc="0" normalizeH="0" baseline="0" noProof="0">
                <a:ln>
                  <a:noFill/>
                </a:ln>
                <a:solidFill>
                  <a:srgbClr val="000000"/>
                </a:solidFill>
                <a:effectLst/>
                <a:uLnTx/>
                <a:uFillTx/>
                <a:latin typeface="Arial"/>
                <a:ea typeface="+mn-ea"/>
                <a:cs typeface="+mn-cs"/>
              </a:rPr>
              <a:t>Sources: FVM, </a:t>
            </a:r>
            <a:r>
              <a:rPr kumimoji="0" lang="en-US" sz="800" b="0" i="0" u="none" strike="noStrike" kern="1200" cap="none" spc="0" normalizeH="0" baseline="0" noProof="0">
                <a:ln>
                  <a:noFill/>
                </a:ln>
                <a:solidFill>
                  <a:srgbClr val="000000"/>
                </a:solidFill>
                <a:effectLst/>
                <a:uLnTx/>
                <a:uFillTx/>
                <a:latin typeface="Arial"/>
                <a:ea typeface="+mn-ea"/>
                <a:cs typeface="+mn-cs"/>
                <a:hlinkClick r:id="rId8"/>
              </a:rPr>
              <a:t>Strategy for green proteins</a:t>
            </a:r>
            <a:r>
              <a:rPr lang="en-US" sz="800">
                <a:solidFill>
                  <a:srgbClr val="000000"/>
                </a:solidFill>
                <a:latin typeface="Arial" panose="020B0604020202020204" pitchFamily="34" charset="0"/>
                <a:cs typeface="Arial" panose="020B0604020202020204" pitchFamily="34" charset="0"/>
              </a:rPr>
              <a:t> </a:t>
            </a:r>
            <a:r>
              <a:rPr kumimoji="0" lang="en-US" sz="800" b="0" i="0" u="none" strike="noStrike" kern="1200" cap="none" spc="0" normalizeH="0" baseline="0" noProof="0">
                <a:ln>
                  <a:noFill/>
                </a:ln>
                <a:solidFill>
                  <a:srgbClr val="000000"/>
                </a:solidFill>
                <a:effectLst/>
                <a:uLnTx/>
                <a:uFillTx/>
                <a:latin typeface="Arial"/>
                <a:ea typeface="+mn-ea"/>
                <a:cs typeface="+mn-cs"/>
              </a:rPr>
              <a:t>(2024); FVM, </a:t>
            </a:r>
            <a:r>
              <a:rPr kumimoji="0" lang="en-US" sz="800" b="0" i="0" u="none" strike="noStrike" kern="1200" cap="none" spc="0" normalizeH="0" baseline="0" noProof="0">
                <a:ln>
                  <a:noFill/>
                </a:ln>
                <a:solidFill>
                  <a:srgbClr val="000000"/>
                </a:solidFill>
                <a:effectLst/>
                <a:uLnTx/>
                <a:uFillTx/>
                <a:latin typeface="Arial"/>
                <a:ea typeface="+mn-ea"/>
                <a:cs typeface="+mn-cs"/>
                <a:hlinkClick r:id="rId9"/>
              </a:rPr>
              <a:t>Danish Action </a:t>
            </a:r>
            <a:r>
              <a:rPr lang="en-US" sz="800">
                <a:solidFill>
                  <a:srgbClr val="000000"/>
                </a:solidFill>
                <a:latin typeface="Arial"/>
                <a:hlinkClick r:id="rId9"/>
              </a:rPr>
              <a:t>P</a:t>
            </a:r>
            <a:r>
              <a:rPr kumimoji="0" lang="en-US" sz="800" b="0" i="0" u="none" strike="noStrike" kern="1200" cap="none" spc="0" normalizeH="0" baseline="0" noProof="0" err="1">
                <a:ln>
                  <a:noFill/>
                </a:ln>
                <a:solidFill>
                  <a:srgbClr val="000000"/>
                </a:solidFill>
                <a:effectLst/>
                <a:uLnTx/>
                <a:uFillTx/>
                <a:latin typeface="Arial"/>
                <a:ea typeface="+mn-ea"/>
                <a:cs typeface="+mn-cs"/>
                <a:hlinkClick r:id="rId9"/>
              </a:rPr>
              <a:t>lan</a:t>
            </a:r>
            <a:r>
              <a:rPr kumimoji="0" lang="en-US" sz="800" b="0" i="0" u="none" strike="noStrike" kern="1200" cap="none" spc="0" normalizeH="0" baseline="0" noProof="0">
                <a:ln>
                  <a:noFill/>
                </a:ln>
                <a:solidFill>
                  <a:srgbClr val="000000"/>
                </a:solidFill>
                <a:effectLst/>
                <a:uLnTx/>
                <a:uFillTx/>
                <a:latin typeface="Arial"/>
                <a:ea typeface="+mn-ea"/>
                <a:cs typeface="+mn-cs"/>
                <a:hlinkClick r:id="rId9"/>
              </a:rPr>
              <a:t> for Plant—Based Food</a:t>
            </a:r>
            <a:r>
              <a:rPr lang="en-US" sz="800">
                <a:solidFill>
                  <a:srgbClr val="000000"/>
                </a:solidFill>
                <a:latin typeface="Arial" panose="020B0604020202020204" pitchFamily="34" charset="0"/>
                <a:cs typeface="Arial" panose="020B0604020202020204" pitchFamily="34" charset="0"/>
              </a:rPr>
              <a:t> </a:t>
            </a:r>
            <a:r>
              <a:rPr kumimoji="0" lang="en-US" sz="800" b="0" i="0" u="none" strike="noStrike" kern="1200" cap="none" spc="0" normalizeH="0" baseline="0" noProof="0">
                <a:ln>
                  <a:noFill/>
                </a:ln>
                <a:solidFill>
                  <a:srgbClr val="000000"/>
                </a:solidFill>
                <a:effectLst/>
                <a:uLnTx/>
                <a:uFillTx/>
                <a:latin typeface="Arial"/>
                <a:ea typeface="+mn-ea"/>
                <a:cs typeface="+mn-cs"/>
              </a:rPr>
              <a:t>(2023); GFI,</a:t>
            </a:r>
            <a:r>
              <a:rPr lang="en-US" sz="800">
                <a:solidFill>
                  <a:srgbClr val="000000"/>
                </a:solidFill>
                <a:latin typeface="Arial" panose="020B0604020202020204" pitchFamily="34" charset="0"/>
                <a:cs typeface="Arial" panose="020B0604020202020204" pitchFamily="34" charset="0"/>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0"/>
              </a:rPr>
              <a:t>National action plan for plant-based foods</a:t>
            </a:r>
            <a:r>
              <a:rPr kumimoji="0" lang="en-US" sz="800" b="0" i="0" u="none" strike="noStrike" kern="1200" cap="none" spc="0" normalizeH="0" baseline="0" noProof="0">
                <a:ln>
                  <a:noFill/>
                </a:ln>
                <a:solidFill>
                  <a:srgbClr val="000000"/>
                </a:solidFill>
                <a:effectLst/>
                <a:uLnTx/>
                <a:uFillTx/>
                <a:latin typeface="Arial"/>
                <a:ea typeface="+mn-ea"/>
                <a:cs typeface="+mn-cs"/>
              </a:rPr>
              <a:t> (2023); Food and Agriculture Council,</a:t>
            </a:r>
            <a:br>
              <a:rPr kumimoji="0" lang="en-US" sz="800" b="0" i="0" u="none" strike="noStrike" kern="1200" cap="none" spc="0" normalizeH="0" baseline="0" noProof="0">
                <a:ln>
                  <a:noFill/>
                </a:ln>
                <a:solidFill>
                  <a:srgbClr val="000000"/>
                </a:solidFill>
                <a:effectLst/>
                <a:uLnTx/>
                <a:uFillTx/>
                <a:latin typeface="Arial"/>
                <a:ea typeface="+mn-ea"/>
                <a:cs typeface="+mn-cs"/>
              </a:rPr>
            </a:br>
            <a:r>
              <a:rPr kumimoji="0" lang="en-US" sz="800" b="0" i="0" u="none" strike="noStrike" kern="1200" cap="none" spc="0" normalizeH="0" baseline="0" noProof="0">
                <a:ln>
                  <a:noFill/>
                </a:ln>
                <a:solidFill>
                  <a:srgbClr val="000000"/>
                </a:solidFill>
                <a:effectLst/>
                <a:uLnTx/>
                <a:uFillTx/>
                <a:latin typeface="Arial"/>
                <a:ea typeface="+mn-ea"/>
                <a:cs typeface="+mn-cs"/>
                <a:hlinkClick r:id="rId11"/>
              </a:rPr>
              <a:t>Food and farming </a:t>
            </a:r>
            <a:r>
              <a:rPr kumimoji="0" lang="en-US" sz="800" b="0" i="0" u="none" strike="noStrike" kern="1200" cap="none" spc="0" normalizeH="0" baseline="0" noProof="0">
                <a:ln>
                  <a:noFill/>
                </a:ln>
                <a:solidFill>
                  <a:srgbClr val="000000"/>
                </a:solidFill>
                <a:effectLst/>
                <a:uLnTx/>
                <a:uFillTx/>
                <a:latin typeface="Arial"/>
                <a:ea typeface="+mn-ea"/>
                <a:cs typeface="+mn-cs"/>
              </a:rPr>
              <a:t>(2023); Forbes, </a:t>
            </a:r>
            <a:r>
              <a:rPr kumimoji="0" lang="en-US" sz="800" b="0" i="0" u="none" strike="noStrike" kern="1200" cap="none" spc="0" normalizeH="0" baseline="0" noProof="0">
                <a:ln>
                  <a:noFill/>
                </a:ln>
                <a:solidFill>
                  <a:srgbClr val="000000"/>
                </a:solidFill>
                <a:effectLst/>
                <a:uLnTx/>
                <a:uFillTx/>
                <a:latin typeface="Arial"/>
                <a:ea typeface="+mn-ea"/>
                <a:cs typeface="+mn-cs"/>
                <a:hlinkClick r:id="rId12"/>
              </a:rPr>
              <a:t>Denmark’s $195M Plant-Based Fund</a:t>
            </a:r>
            <a:r>
              <a:rPr kumimoji="0" lang="en-US" sz="800" b="0" i="0" u="none" strike="noStrike" kern="1200" cap="none" spc="0" normalizeH="0" baseline="0" noProof="0">
                <a:ln>
                  <a:noFill/>
                </a:ln>
                <a:solidFill>
                  <a:srgbClr val="000000"/>
                </a:solidFill>
                <a:effectLst/>
                <a:uLnTx/>
                <a:uFillTx/>
                <a:latin typeface="Arial"/>
                <a:ea typeface="+mn-ea"/>
                <a:cs typeface="+mn-cs"/>
              </a:rPr>
              <a:t> (2023). </a:t>
            </a:r>
          </a:p>
          <a:p>
            <a:pPr defTabSz="711200">
              <a:defRPr/>
            </a:pPr>
            <a:r>
              <a:rPr kumimoji="0" lang="en-US" sz="800" b="0" i="0" u="none" strike="noStrike" kern="1200" cap="none" spc="0" normalizeH="0" baseline="0" noProof="0">
                <a:ln>
                  <a:noFill/>
                </a:ln>
                <a:solidFill>
                  <a:srgbClr val="000000"/>
                </a:solidFill>
                <a:effectLst/>
                <a:uLnTx/>
                <a:uFillTx/>
                <a:latin typeface="Arial"/>
                <a:ea typeface="+mn-ea"/>
                <a:cs typeface="+mn-cs"/>
              </a:rPr>
              <a:t>Credit: </a:t>
            </a:r>
            <a:r>
              <a:rPr lang="en-US" sz="800" err="1">
                <a:solidFill>
                  <a:srgbClr val="000000"/>
                </a:solidFill>
                <a:cs typeface="Arial"/>
              </a:rPr>
              <a:t>Asya</a:t>
            </a:r>
            <a:r>
              <a:rPr lang="en-US" sz="800">
                <a:solidFill>
                  <a:srgbClr val="000000"/>
                </a:solidFill>
                <a:cs typeface="Arial"/>
              </a:rPr>
              <a:t> </a:t>
            </a:r>
            <a:r>
              <a:rPr lang="en-US" sz="800" err="1">
                <a:solidFill>
                  <a:srgbClr val="000000"/>
                </a:solidFill>
                <a:cs typeface="Arial"/>
              </a:rPr>
              <a:t>Ikizler</a:t>
            </a:r>
            <a:r>
              <a:rPr lang="en-US" sz="800">
                <a:solidFill>
                  <a:srgbClr val="000000"/>
                </a:solidFill>
                <a:cs typeface="Arial"/>
              </a:rPr>
              <a:t>, Friedrich </a:t>
            </a:r>
            <a:r>
              <a:rPr lang="en-US" sz="800" err="1">
                <a:solidFill>
                  <a:srgbClr val="000000"/>
                </a:solidFill>
                <a:cs typeface="Arial"/>
              </a:rPr>
              <a:t>Sayn</a:t>
            </a:r>
            <a:r>
              <a:rPr lang="en-US" sz="800">
                <a:solidFill>
                  <a:srgbClr val="000000"/>
                </a:solidFil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13"/>
              </a:rPr>
              <a:t>Gernot Wagner</a:t>
            </a:r>
            <a:r>
              <a:rPr lang="en-US" sz="800"/>
              <a:t>. </a:t>
            </a:r>
            <a:r>
              <a:rPr lang="en-US" sz="800">
                <a:hlinkClick r:id="rId14"/>
              </a:rPr>
              <a:t>Share with attribution</a:t>
            </a:r>
            <a:r>
              <a:rPr lang="en-US" sz="800"/>
              <a:t>: </a:t>
            </a:r>
            <a:r>
              <a:rPr lang="en-US" sz="800" err="1"/>
              <a:t>Sayn</a:t>
            </a:r>
            <a:r>
              <a:rPr lang="en-US" sz="800"/>
              <a:t>-Wittgenstein </a:t>
            </a:r>
            <a:r>
              <a:rPr lang="en-US" sz="800" i="1"/>
              <a:t>et al., </a:t>
            </a:r>
            <a:r>
              <a:rPr lang="en-US" sz="800"/>
              <a:t>“</a:t>
            </a:r>
            <a:r>
              <a:rPr lang="en-US" sz="800">
                <a:hlinkClick r:id="rId15"/>
              </a:rPr>
              <a:t>Sustainable Proteins</a:t>
            </a:r>
            <a:r>
              <a:rPr lang="en-US" sz="800"/>
              <a:t>” (16 May 2025).</a:t>
            </a:r>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sp>
        <p:nvSpPr>
          <p:cNvPr id="4" name="btfpColumnHeaderBoxText423786">
            <a:extLst>
              <a:ext uri="{FF2B5EF4-FFF2-40B4-BE49-F238E27FC236}">
                <a16:creationId xmlns:a16="http://schemas.microsoft.com/office/drawing/2014/main" id="{605376C8-DD57-1BE2-6506-8DE8AA9049DA}"/>
              </a:ext>
            </a:extLst>
          </p:cNvPr>
          <p:cNvSpPr txBox="1"/>
          <p:nvPr/>
        </p:nvSpPr>
        <p:spPr bwMode="gray">
          <a:xfrm>
            <a:off x="427564" y="1928299"/>
            <a:ext cx="4699000" cy="288219"/>
          </a:xfrm>
          <a:prstGeom prst="rect">
            <a:avLst/>
          </a:prstGeom>
          <a:noFill/>
        </p:spPr>
        <p:txBody>
          <a:bodyPr vert="horz" wrap="square" lIns="36036" tIns="36036" rIns="36036" bIns="36036" rtlCol="0" anchor="b">
            <a:spAutoFit/>
          </a:bodyPr>
          <a:lstStyle/>
          <a:p>
            <a:pPr marL="0" indent="0">
              <a:spcBef>
                <a:spcPts val="0"/>
              </a:spcBef>
              <a:buNone/>
            </a:pPr>
            <a:r>
              <a:rPr lang="en-US" sz="1400" b="1">
                <a:solidFill>
                  <a:srgbClr val="000000"/>
                </a:solidFill>
                <a:latin typeface="Arial" panose="020B0604020202020204" pitchFamily="34" charset="0"/>
                <a:cs typeface="Arial" panose="020B0604020202020204" pitchFamily="34" charset="0"/>
              </a:rPr>
              <a:t>Creating a strong plant-based value chain…</a:t>
            </a:r>
          </a:p>
        </p:txBody>
      </p:sp>
      <p:grpSp>
        <p:nvGrpSpPr>
          <p:cNvPr id="6" name="Group 5">
            <a:extLst>
              <a:ext uri="{FF2B5EF4-FFF2-40B4-BE49-F238E27FC236}">
                <a16:creationId xmlns:a16="http://schemas.microsoft.com/office/drawing/2014/main" id="{A7174257-3181-0CA9-47C5-ECF3C7FB5786}"/>
              </a:ext>
            </a:extLst>
          </p:cNvPr>
          <p:cNvGrpSpPr/>
          <p:nvPr/>
        </p:nvGrpSpPr>
        <p:grpSpPr>
          <a:xfrm>
            <a:off x="7464588" y="1935593"/>
            <a:ext cx="4727412" cy="3423714"/>
            <a:chOff x="6467393" y="1776705"/>
            <a:chExt cx="4727412" cy="3423714"/>
          </a:xfrm>
        </p:grpSpPr>
        <p:sp>
          <p:nvSpPr>
            <p:cNvPr id="37" name="btfpColumnHeaderBoxText423786">
              <a:extLst>
                <a:ext uri="{FF2B5EF4-FFF2-40B4-BE49-F238E27FC236}">
                  <a16:creationId xmlns:a16="http://schemas.microsoft.com/office/drawing/2014/main" id="{C5199AB4-04DB-DD2A-9464-A70F9ECB5ABE}"/>
                </a:ext>
              </a:extLst>
            </p:cNvPr>
            <p:cNvSpPr txBox="1"/>
            <p:nvPr/>
          </p:nvSpPr>
          <p:spPr bwMode="gray">
            <a:xfrm>
              <a:off x="6495805" y="1776705"/>
              <a:ext cx="4699000" cy="288219"/>
            </a:xfrm>
            <a:prstGeom prst="rect">
              <a:avLst/>
            </a:prstGeom>
            <a:noFill/>
          </p:spPr>
          <p:txBody>
            <a:bodyPr vert="horz" wrap="square" lIns="36036" tIns="36036" rIns="36036" bIns="36036" rtlCol="0" anchor="b">
              <a:spAutoFit/>
            </a:bodyPr>
            <a:lstStyle/>
            <a:p>
              <a:pPr marL="0" indent="0">
                <a:spcBef>
                  <a:spcPts val="0"/>
                </a:spcBef>
                <a:buNone/>
              </a:pPr>
              <a:r>
                <a:rPr lang="en-US" sz="1400" b="1">
                  <a:solidFill>
                    <a:srgbClr val="000000"/>
                  </a:solidFill>
                  <a:latin typeface="Arial" panose="020B0604020202020204" pitchFamily="34" charset="0"/>
                  <a:cs typeface="Arial" panose="020B0604020202020204" pitchFamily="34" charset="0"/>
                </a:rPr>
                <a:t>…with a robust funding plan</a:t>
              </a:r>
            </a:p>
          </p:txBody>
        </p:sp>
        <p:grpSp>
          <p:nvGrpSpPr>
            <p:cNvPr id="5" name="Group 4">
              <a:extLst>
                <a:ext uri="{FF2B5EF4-FFF2-40B4-BE49-F238E27FC236}">
                  <a16:creationId xmlns:a16="http://schemas.microsoft.com/office/drawing/2014/main" id="{C99EDE7C-F64D-9084-967D-24B1AA823281}"/>
                </a:ext>
              </a:extLst>
            </p:cNvPr>
            <p:cNvGrpSpPr/>
            <p:nvPr/>
          </p:nvGrpSpPr>
          <p:grpSpPr>
            <a:xfrm>
              <a:off x="6467393" y="2149905"/>
              <a:ext cx="4159274" cy="3050514"/>
              <a:chOff x="6467393" y="2149905"/>
              <a:chExt cx="4159274" cy="3050514"/>
            </a:xfrm>
          </p:grpSpPr>
          <p:sp>
            <p:nvSpPr>
              <p:cNvPr id="38" name="btfpColumnHeaderBoxText223027">
                <a:extLst>
                  <a:ext uri="{FF2B5EF4-FFF2-40B4-BE49-F238E27FC236}">
                    <a16:creationId xmlns:a16="http://schemas.microsoft.com/office/drawing/2014/main" id="{8C27E552-E102-D4B6-C49E-D3A3F26B3631}"/>
                  </a:ext>
                </a:extLst>
              </p:cNvPr>
              <p:cNvSpPr txBox="1"/>
              <p:nvPr/>
            </p:nvSpPr>
            <p:spPr bwMode="gray">
              <a:xfrm>
                <a:off x="6476047" y="2149905"/>
                <a:ext cx="4150620" cy="3050514"/>
              </a:xfrm>
              <a:prstGeom prst="rect">
                <a:avLst/>
              </a:prstGeom>
              <a:noFill/>
            </p:spPr>
            <p:txBody>
              <a:bodyPr vert="horz" wrap="square" lIns="36036" tIns="36036" rIns="36036" bIns="36036" rtlCol="0" anchor="b">
                <a:spAutoFit/>
              </a:bodyPr>
              <a:lstStyle/>
              <a:p>
                <a:pPr>
                  <a:spcBef>
                    <a:spcPts val="600"/>
                  </a:spcBef>
                  <a:spcAft>
                    <a:spcPts val="600"/>
                  </a:spcAft>
                </a:pPr>
                <a:r>
                  <a:rPr lang="en-US" sz="1400" b="1"/>
                  <a:t>Plant-Based Foods Grant </a:t>
                </a:r>
                <a:r>
                  <a:rPr lang="en-US" sz="1050"/>
                  <a:t>(at least half of the fund):</a:t>
                </a:r>
              </a:p>
              <a:p>
                <a:pPr marL="171450" indent="-171450">
                  <a:spcBef>
                    <a:spcPts val="600"/>
                  </a:spcBef>
                  <a:spcAft>
                    <a:spcPts val="600"/>
                  </a:spcAft>
                  <a:buFont typeface="Arial" panose="020B0604020202020204" pitchFamily="34" charset="0"/>
                  <a:buChar char="•"/>
                </a:pPr>
                <a:r>
                  <a:rPr lang="en-US" sz="1050"/>
                  <a:t>To develop the plant-based food sector across the value chain, e.g., food companies, sales promotion, research institutions, innovation, and knowledge dissemination</a:t>
                </a:r>
              </a:p>
              <a:p>
                <a:pPr algn="l">
                  <a:spcBef>
                    <a:spcPts val="300"/>
                  </a:spcBef>
                </a:pPr>
                <a:r>
                  <a:rPr lang="en-US" sz="1400" b="1"/>
                  <a:t>Other uses of the fund:</a:t>
                </a:r>
              </a:p>
              <a:p>
                <a:pPr marL="171450" indent="-171450" algn="l">
                  <a:spcBef>
                    <a:spcPts val="300"/>
                  </a:spcBef>
                  <a:buFont typeface="Arial" panose="020B0604020202020204" pitchFamily="34" charset="0"/>
                  <a:buChar char="•"/>
                </a:pPr>
                <a:r>
                  <a:rPr lang="en-US" sz="1050"/>
                  <a:t>Farmers planting protein-rich crops for human consumption</a:t>
                </a:r>
              </a:p>
              <a:p>
                <a:pPr marL="171450" indent="-171450" algn="l">
                  <a:spcBef>
                    <a:spcPts val="300"/>
                  </a:spcBef>
                  <a:buFont typeface="Arial" panose="020B0604020202020204" pitchFamily="34" charset="0"/>
                  <a:buChar char="•"/>
                </a:pPr>
                <a:r>
                  <a:rPr lang="en-US" sz="1050"/>
                  <a:t>Strategy for Green Jobs in Agriculture</a:t>
                </a:r>
              </a:p>
              <a:p>
                <a:pPr marL="171450" indent="-171450" algn="l">
                  <a:spcBef>
                    <a:spcPts val="300"/>
                  </a:spcBef>
                  <a:buFont typeface="Arial" panose="020B0604020202020204" pitchFamily="34" charset="0"/>
                  <a:buChar char="•"/>
                </a:pPr>
                <a:r>
                  <a:rPr lang="en-US" sz="1050"/>
                  <a:t>Overall promotion of the sector in Denmark</a:t>
                </a:r>
              </a:p>
              <a:p>
                <a:pPr marL="171450" indent="-171450" algn="l">
                  <a:spcBef>
                    <a:spcPts val="600"/>
                  </a:spcBef>
                  <a:spcAft>
                    <a:spcPts val="600"/>
                  </a:spcAft>
                  <a:buFont typeface="Arial" panose="020B0604020202020204" pitchFamily="34" charset="0"/>
                  <a:buChar char="•"/>
                </a:pPr>
                <a:endParaRPr lang="en-US" sz="1050"/>
              </a:p>
              <a:p>
                <a:pPr marL="171450" indent="-171450" algn="l">
                  <a:spcBef>
                    <a:spcPts val="600"/>
                  </a:spcBef>
                  <a:spcAft>
                    <a:spcPts val="600"/>
                  </a:spcAft>
                  <a:buFont typeface="Arial" panose="020B0604020202020204" pitchFamily="34" charset="0"/>
                  <a:buChar char="•"/>
                </a:pPr>
                <a:endParaRPr lang="en-US" sz="1050"/>
              </a:p>
              <a:p>
                <a:pPr marL="171450" indent="-171450" algn="l">
                  <a:spcBef>
                    <a:spcPts val="600"/>
                  </a:spcBef>
                  <a:spcAft>
                    <a:spcPts val="600"/>
                  </a:spcAft>
                  <a:buFont typeface="Arial" panose="020B0604020202020204" pitchFamily="34" charset="0"/>
                  <a:buChar char="•"/>
                </a:pPr>
                <a:endParaRPr lang="en-US" sz="1050"/>
              </a:p>
              <a:p>
                <a:pPr marL="171450" indent="-171450">
                  <a:spcBef>
                    <a:spcPts val="600"/>
                  </a:spcBef>
                  <a:spcAft>
                    <a:spcPts val="600"/>
                  </a:spcAft>
                  <a:buFont typeface="Arial" panose="020B0604020202020204" pitchFamily="34" charset="0"/>
                  <a:buChar char="•"/>
                </a:pPr>
                <a:endParaRPr lang="en-US" sz="1100"/>
              </a:p>
            </p:txBody>
          </p:sp>
          <p:sp>
            <p:nvSpPr>
              <p:cNvPr id="39" name="btfpColumnHeaderBoxText423786">
                <a:extLst>
                  <a:ext uri="{FF2B5EF4-FFF2-40B4-BE49-F238E27FC236}">
                    <a16:creationId xmlns:a16="http://schemas.microsoft.com/office/drawing/2014/main" id="{06BC2A08-BDAC-9873-B7DD-9D0879F70A47}"/>
                  </a:ext>
                </a:extLst>
              </p:cNvPr>
              <p:cNvSpPr txBox="1"/>
              <p:nvPr/>
            </p:nvSpPr>
            <p:spPr bwMode="gray">
              <a:xfrm>
                <a:off x="6467393" y="4295716"/>
                <a:ext cx="4159274" cy="849912"/>
              </a:xfrm>
              <a:prstGeom prst="rect">
                <a:avLst/>
              </a:prstGeom>
              <a:noFill/>
            </p:spPr>
            <p:txBody>
              <a:bodyPr vert="horz" wrap="square" lIns="36036" tIns="36036" rIns="36036" bIns="36036" rtlCol="0" anchor="b">
                <a:spAutoFit/>
              </a:bodyPr>
              <a:lstStyle/>
              <a:p>
                <a:pPr>
                  <a:spcAft>
                    <a:spcPts val="600"/>
                  </a:spcAft>
                </a:pPr>
                <a:r>
                  <a:rPr lang="en-US" sz="1400" b="1">
                    <a:latin typeface="Arial" panose="020B0604020202020204" pitchFamily="34" charset="0"/>
                    <a:cs typeface="Arial" panose="020B0604020202020204" pitchFamily="34" charset="0"/>
                  </a:rPr>
                  <a:t>Strategy for Green Proteins (2024)</a:t>
                </a:r>
              </a:p>
              <a:p>
                <a:pPr marL="171450" indent="-171450">
                  <a:spcAft>
                    <a:spcPts val="600"/>
                  </a:spcAft>
                  <a:buFont typeface="Arial" panose="020B0604020202020204" pitchFamily="34" charset="0"/>
                  <a:buChar char="•"/>
                </a:pPr>
                <a:r>
                  <a:rPr lang="en-US" sz="1050">
                    <a:latin typeface="Arial" panose="020B0604020202020204" pitchFamily="34" charset="0"/>
                    <a:cs typeface="Arial" panose="020B0604020202020204" pitchFamily="34" charset="0"/>
                  </a:rPr>
                  <a:t>This plan is to increase production of green proteins for animals and humans, to not only boost plant-based food production but also replace animal feed such as soy.</a:t>
                </a:r>
              </a:p>
            </p:txBody>
          </p:sp>
        </p:grpSp>
      </p:grpSp>
      <p:grpSp>
        <p:nvGrpSpPr>
          <p:cNvPr id="9" name="Group 8">
            <a:extLst>
              <a:ext uri="{FF2B5EF4-FFF2-40B4-BE49-F238E27FC236}">
                <a16:creationId xmlns:a16="http://schemas.microsoft.com/office/drawing/2014/main" id="{7842CCCD-48BA-73C5-89D6-DCA69F1B3407}"/>
              </a:ext>
            </a:extLst>
          </p:cNvPr>
          <p:cNvGrpSpPr/>
          <p:nvPr/>
        </p:nvGrpSpPr>
        <p:grpSpPr>
          <a:xfrm>
            <a:off x="353862" y="2379330"/>
            <a:ext cx="1912153" cy="3876570"/>
            <a:chOff x="325400" y="2237282"/>
            <a:chExt cx="1470912" cy="3876570"/>
          </a:xfrm>
        </p:grpSpPr>
        <p:grpSp>
          <p:nvGrpSpPr>
            <p:cNvPr id="21" name="btfpValueChain196270">
              <a:extLst>
                <a:ext uri="{FF2B5EF4-FFF2-40B4-BE49-F238E27FC236}">
                  <a16:creationId xmlns:a16="http://schemas.microsoft.com/office/drawing/2014/main" id="{982BE1CE-9263-9C13-8607-E4AB517F8667}"/>
                </a:ext>
              </a:extLst>
            </p:cNvPr>
            <p:cNvGrpSpPr/>
            <p:nvPr>
              <p:custDataLst>
                <p:tags r:id="rId3"/>
              </p:custDataLst>
            </p:nvPr>
          </p:nvGrpSpPr>
          <p:grpSpPr>
            <a:xfrm rot="5400000">
              <a:off x="-925265" y="3558602"/>
              <a:ext cx="3876570" cy="1233930"/>
              <a:chOff x="53789" y="1528030"/>
              <a:chExt cx="11159659" cy="589276"/>
            </a:xfrm>
            <a:solidFill>
              <a:schemeClr val="accent1"/>
            </a:solidFill>
          </p:grpSpPr>
          <p:sp>
            <p:nvSpPr>
              <p:cNvPr id="22" name="btfpValueChainElement1962701">
                <a:extLst>
                  <a:ext uri="{FF2B5EF4-FFF2-40B4-BE49-F238E27FC236}">
                    <a16:creationId xmlns:a16="http://schemas.microsoft.com/office/drawing/2014/main" id="{2AF29EE4-DA33-D82F-24CE-BF241492B508}"/>
                  </a:ext>
                </a:extLst>
              </p:cNvPr>
              <p:cNvSpPr/>
              <p:nvPr/>
            </p:nvSpPr>
            <p:spPr bwMode="gray">
              <a:xfrm>
                <a:off x="53789" y="1528030"/>
                <a:ext cx="2223209" cy="589276"/>
              </a:xfrm>
              <a:prstGeom prst="homePlate">
                <a:avLst>
                  <a:gd name="adj" fmla="val 24348"/>
                </a:avLst>
              </a:prstGeom>
              <a:grpFill/>
              <a:ln w="9525">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a:ea typeface="+mn-ea"/>
                  <a:cs typeface="+mn-cs"/>
                </a:endParaRPr>
              </a:p>
            </p:txBody>
          </p:sp>
          <p:sp>
            <p:nvSpPr>
              <p:cNvPr id="23" name="btfpValueChainElement1962702">
                <a:extLst>
                  <a:ext uri="{FF2B5EF4-FFF2-40B4-BE49-F238E27FC236}">
                    <a16:creationId xmlns:a16="http://schemas.microsoft.com/office/drawing/2014/main" id="{A33AF6B3-4512-E554-60F8-4D1422952C4A}"/>
                  </a:ext>
                </a:extLst>
              </p:cNvPr>
              <p:cNvSpPr/>
              <p:nvPr/>
            </p:nvSpPr>
            <p:spPr bwMode="gray">
              <a:xfrm>
                <a:off x="2311288" y="1533106"/>
                <a:ext cx="2290418" cy="584200"/>
              </a:xfrm>
              <a:prstGeom prst="chevron">
                <a:avLst>
                  <a:gd name="adj" fmla="val 24348"/>
                </a:avLst>
              </a:prstGeom>
              <a:grpFill/>
              <a:ln w="9525">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a:ea typeface="+mn-ea"/>
                  <a:cs typeface="+mn-cs"/>
                </a:endParaRPr>
              </a:p>
            </p:txBody>
          </p:sp>
          <p:sp>
            <p:nvSpPr>
              <p:cNvPr id="24" name="btfpValueChainElement1962703">
                <a:extLst>
                  <a:ext uri="{FF2B5EF4-FFF2-40B4-BE49-F238E27FC236}">
                    <a16:creationId xmlns:a16="http://schemas.microsoft.com/office/drawing/2014/main" id="{F15A3389-ECF5-E47D-B5DA-19189FCB3A92}"/>
                  </a:ext>
                </a:extLst>
              </p:cNvPr>
              <p:cNvSpPr/>
              <p:nvPr/>
            </p:nvSpPr>
            <p:spPr bwMode="gray">
              <a:xfrm>
                <a:off x="4601706" y="1533106"/>
                <a:ext cx="2223211" cy="584200"/>
              </a:xfrm>
              <a:prstGeom prst="chevron">
                <a:avLst>
                  <a:gd name="adj" fmla="val 24348"/>
                </a:avLst>
              </a:prstGeom>
              <a:grpFill/>
              <a:ln w="9525">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a:ea typeface="+mn-ea"/>
                  <a:cs typeface="+mn-cs"/>
                </a:endParaRPr>
              </a:p>
            </p:txBody>
          </p:sp>
          <p:sp>
            <p:nvSpPr>
              <p:cNvPr id="25" name="btfpValueChainElement1962704">
                <a:extLst>
                  <a:ext uri="{FF2B5EF4-FFF2-40B4-BE49-F238E27FC236}">
                    <a16:creationId xmlns:a16="http://schemas.microsoft.com/office/drawing/2014/main" id="{BAF50317-C72D-7D50-393F-1F864C4F0793}"/>
                  </a:ext>
                </a:extLst>
              </p:cNvPr>
              <p:cNvSpPr/>
              <p:nvPr/>
            </p:nvSpPr>
            <p:spPr bwMode="gray">
              <a:xfrm>
                <a:off x="6824917" y="1533106"/>
                <a:ext cx="2286657" cy="584200"/>
              </a:xfrm>
              <a:prstGeom prst="chevron">
                <a:avLst>
                  <a:gd name="adj" fmla="val 24348"/>
                </a:avLst>
              </a:prstGeom>
              <a:grpFill/>
              <a:ln w="9525">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a:ea typeface="+mn-ea"/>
                  <a:cs typeface="+mn-cs"/>
                </a:endParaRPr>
              </a:p>
            </p:txBody>
          </p:sp>
          <p:sp>
            <p:nvSpPr>
              <p:cNvPr id="26" name="btfpValueChainElement1962705">
                <a:extLst>
                  <a:ext uri="{FF2B5EF4-FFF2-40B4-BE49-F238E27FC236}">
                    <a16:creationId xmlns:a16="http://schemas.microsoft.com/office/drawing/2014/main" id="{84A9FA48-2F1F-BEC3-E48C-8F79552C85A1}"/>
                  </a:ext>
                </a:extLst>
              </p:cNvPr>
              <p:cNvSpPr/>
              <p:nvPr/>
            </p:nvSpPr>
            <p:spPr bwMode="gray">
              <a:xfrm>
                <a:off x="9111575" y="1533106"/>
                <a:ext cx="2101873" cy="584200"/>
              </a:xfrm>
              <a:prstGeom prst="chevron">
                <a:avLst>
                  <a:gd name="adj" fmla="val 24348"/>
                </a:avLst>
              </a:prstGeom>
              <a:grpFill/>
              <a:ln w="9525">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lvl="0" algn="ctr">
                  <a:defRPr/>
                </a:pPr>
                <a:endParaRPr kumimoji="0" lang="en-US" sz="1000" b="1" i="0" u="none" strike="noStrike" kern="1200" cap="none" spc="0" normalizeH="0" baseline="0" noProof="0">
                  <a:ln>
                    <a:noFill/>
                  </a:ln>
                  <a:solidFill>
                    <a:srgbClr val="FFFFFF"/>
                  </a:solidFill>
                  <a:effectLst/>
                  <a:uLnTx/>
                  <a:uFillTx/>
                  <a:latin typeface="Arial"/>
                  <a:ea typeface="+mn-ea"/>
                  <a:cs typeface="+mn-cs"/>
                </a:endParaRPr>
              </a:p>
            </p:txBody>
          </p:sp>
        </p:grpSp>
        <p:sp>
          <p:nvSpPr>
            <p:cNvPr id="28" name="TextBox 27">
              <a:extLst>
                <a:ext uri="{FF2B5EF4-FFF2-40B4-BE49-F238E27FC236}">
                  <a16:creationId xmlns:a16="http://schemas.microsoft.com/office/drawing/2014/main" id="{778A177C-DC5E-38AA-D806-6CFE2928EADF}"/>
                </a:ext>
              </a:extLst>
            </p:cNvPr>
            <p:cNvSpPr txBox="1"/>
            <p:nvPr/>
          </p:nvSpPr>
          <p:spPr bwMode="gray">
            <a:xfrm>
              <a:off x="450916" y="2326496"/>
              <a:ext cx="1250512" cy="415498"/>
            </a:xfrm>
            <a:prstGeom prst="rect">
              <a:avLst/>
            </a:prstGeom>
            <a:solidFill>
              <a:schemeClr val="accent1">
                <a:alpha val="0"/>
              </a:schemeClr>
            </a:solidFill>
          </p:spPr>
          <p:txBody>
            <a:bodyPr wrap="square" lIns="137160" tIns="137160" rIns="274320" bIns="137160" rtlCol="0">
              <a:spAutoFit/>
            </a:bodyPr>
            <a:lstStyle/>
            <a:p>
              <a:pPr marL="0" indent="0" algn="ctr">
                <a:spcBef>
                  <a:spcPts val="600"/>
                </a:spcBef>
                <a:spcAft>
                  <a:spcPts val="600"/>
                </a:spcAft>
                <a:buNone/>
              </a:pPr>
              <a:r>
                <a:rPr lang="en-US" sz="900" b="1">
                  <a:solidFill>
                    <a:schemeClr val="bg1"/>
                  </a:solidFill>
                </a:rPr>
                <a:t>A good food base</a:t>
              </a:r>
            </a:p>
          </p:txBody>
        </p:sp>
        <p:sp>
          <p:nvSpPr>
            <p:cNvPr id="29" name="TextBox 28">
              <a:extLst>
                <a:ext uri="{FF2B5EF4-FFF2-40B4-BE49-F238E27FC236}">
                  <a16:creationId xmlns:a16="http://schemas.microsoft.com/office/drawing/2014/main" id="{84B50B34-7673-6444-DF4C-AF9E548BA6B0}"/>
                </a:ext>
              </a:extLst>
            </p:cNvPr>
            <p:cNvSpPr txBox="1"/>
            <p:nvPr/>
          </p:nvSpPr>
          <p:spPr bwMode="gray">
            <a:xfrm>
              <a:off x="396054" y="3124610"/>
              <a:ext cx="1250512" cy="553998"/>
            </a:xfrm>
            <a:prstGeom prst="rect">
              <a:avLst/>
            </a:prstGeom>
            <a:solidFill>
              <a:schemeClr val="accent1">
                <a:alpha val="0"/>
              </a:schemeClr>
            </a:solidFill>
          </p:spPr>
          <p:txBody>
            <a:bodyPr wrap="square" lIns="137160" tIns="137160" rIns="274320" bIns="137160" rtlCol="0">
              <a:spAutoFit/>
            </a:bodyPr>
            <a:lstStyle/>
            <a:p>
              <a:pPr marL="0" indent="0" algn="ctr">
                <a:spcBef>
                  <a:spcPts val="600"/>
                </a:spcBef>
                <a:spcAft>
                  <a:spcPts val="600"/>
                </a:spcAft>
                <a:buNone/>
              </a:pPr>
              <a:r>
                <a:rPr lang="en-US" sz="900" b="1">
                  <a:solidFill>
                    <a:schemeClr val="bg1"/>
                  </a:solidFill>
                </a:rPr>
                <a:t>Production and processing</a:t>
              </a:r>
            </a:p>
          </p:txBody>
        </p:sp>
        <p:sp>
          <p:nvSpPr>
            <p:cNvPr id="30" name="TextBox 29">
              <a:extLst>
                <a:ext uri="{FF2B5EF4-FFF2-40B4-BE49-F238E27FC236}">
                  <a16:creationId xmlns:a16="http://schemas.microsoft.com/office/drawing/2014/main" id="{43E77B06-A692-C650-BE65-CBBF80A7F1CB}"/>
                </a:ext>
              </a:extLst>
            </p:cNvPr>
            <p:cNvSpPr txBox="1"/>
            <p:nvPr/>
          </p:nvSpPr>
          <p:spPr bwMode="gray">
            <a:xfrm>
              <a:off x="450916" y="3992019"/>
              <a:ext cx="1250512" cy="553998"/>
            </a:xfrm>
            <a:prstGeom prst="rect">
              <a:avLst/>
            </a:prstGeom>
            <a:solidFill>
              <a:schemeClr val="accent1">
                <a:alpha val="0"/>
              </a:schemeClr>
            </a:solidFill>
          </p:spPr>
          <p:txBody>
            <a:bodyPr wrap="square" lIns="137160" tIns="137160" rIns="274320" bIns="13716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a:ea typeface="+mn-ea"/>
                  <a:cs typeface="+mn-cs"/>
                </a:rPr>
                <a:t>Healthy, plant-based </a:t>
              </a:r>
              <a:r>
                <a:rPr lang="en-US" sz="900" b="1">
                  <a:solidFill>
                    <a:srgbClr val="FFFFFF"/>
                  </a:solidFill>
                  <a:latin typeface="Arial"/>
                </a:rPr>
                <a:t>f</a:t>
              </a:r>
              <a:r>
                <a:rPr kumimoji="0" lang="en-US" sz="900" b="1" i="0" u="none" strike="noStrike" kern="1200" cap="none" spc="0" normalizeH="0" baseline="0" noProof="0">
                  <a:ln>
                    <a:noFill/>
                  </a:ln>
                  <a:solidFill>
                    <a:srgbClr val="FFFFFF"/>
                  </a:solidFill>
                  <a:effectLst/>
                  <a:uLnTx/>
                  <a:uFillTx/>
                  <a:latin typeface="Arial"/>
                  <a:ea typeface="+mn-ea"/>
                  <a:cs typeface="+mn-cs"/>
                </a:rPr>
                <a:t>oods </a:t>
              </a:r>
              <a:r>
                <a:rPr lang="en-US" sz="900" b="1">
                  <a:solidFill>
                    <a:srgbClr val="FFFFFF"/>
                  </a:solidFill>
                  <a:latin typeface="Arial"/>
                </a:rPr>
                <a:t>f</a:t>
              </a:r>
              <a:r>
                <a:rPr kumimoji="0" lang="en-US" sz="900" b="1" i="0" u="none" strike="noStrike" kern="1200" cap="none" spc="0" normalizeH="0" baseline="0" noProof="0">
                  <a:ln>
                    <a:noFill/>
                  </a:ln>
                  <a:solidFill>
                    <a:srgbClr val="FFFFFF"/>
                  </a:solidFill>
                  <a:effectLst/>
                  <a:uLnTx/>
                  <a:uFillTx/>
                  <a:latin typeface="Arial"/>
                  <a:ea typeface="+mn-ea"/>
                  <a:cs typeface="+mn-cs"/>
                </a:rPr>
                <a:t>or </a:t>
              </a:r>
              <a:r>
                <a:rPr lang="en-US" sz="900" b="1">
                  <a:solidFill>
                    <a:srgbClr val="FFFFFF"/>
                  </a:solidFill>
                  <a:latin typeface="Arial"/>
                </a:rPr>
                <a:t>a</a:t>
              </a:r>
              <a:r>
                <a:rPr kumimoji="0" lang="en-US" sz="900" b="1" i="0" u="none" strike="noStrike" kern="1200" cap="none" spc="0" normalizeH="0" baseline="0" noProof="0">
                  <a:ln>
                    <a:noFill/>
                  </a:ln>
                  <a:solidFill>
                    <a:srgbClr val="FFFFFF"/>
                  </a:solidFill>
                  <a:effectLst/>
                  <a:uLnTx/>
                  <a:uFillTx/>
                  <a:latin typeface="Arial"/>
                  <a:ea typeface="+mn-ea"/>
                  <a:cs typeface="+mn-cs"/>
                </a:rPr>
                <a:t>ll</a:t>
              </a:r>
            </a:p>
          </p:txBody>
        </p:sp>
        <p:sp>
          <p:nvSpPr>
            <p:cNvPr id="31" name="TextBox 30">
              <a:extLst>
                <a:ext uri="{FF2B5EF4-FFF2-40B4-BE49-F238E27FC236}">
                  <a16:creationId xmlns:a16="http://schemas.microsoft.com/office/drawing/2014/main" id="{9F55BCAB-2E72-1C34-9789-3A9338BBB139}"/>
                </a:ext>
              </a:extLst>
            </p:cNvPr>
            <p:cNvSpPr txBox="1"/>
            <p:nvPr/>
          </p:nvSpPr>
          <p:spPr bwMode="gray">
            <a:xfrm>
              <a:off x="325400" y="4751128"/>
              <a:ext cx="1470912" cy="553998"/>
            </a:xfrm>
            <a:prstGeom prst="rect">
              <a:avLst/>
            </a:prstGeom>
            <a:solidFill>
              <a:schemeClr val="accent1">
                <a:alpha val="0"/>
              </a:schemeClr>
            </a:solidFill>
          </p:spPr>
          <p:txBody>
            <a:bodyPr wrap="square" lIns="137160" tIns="137160" rIns="274320" bIns="13716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a:ea typeface="+mn-ea"/>
                  <a:cs typeface="+mn-cs"/>
                </a:rPr>
                <a:t>Export and internationalization</a:t>
              </a:r>
            </a:p>
          </p:txBody>
        </p:sp>
        <p:sp>
          <p:nvSpPr>
            <p:cNvPr id="32" name="TextBox 31">
              <a:extLst>
                <a:ext uri="{FF2B5EF4-FFF2-40B4-BE49-F238E27FC236}">
                  <a16:creationId xmlns:a16="http://schemas.microsoft.com/office/drawing/2014/main" id="{35B8E2D8-D66C-4A75-D028-291FD46B9DB3}"/>
                </a:ext>
              </a:extLst>
            </p:cNvPr>
            <p:cNvSpPr txBox="1"/>
            <p:nvPr/>
          </p:nvSpPr>
          <p:spPr bwMode="gray">
            <a:xfrm>
              <a:off x="428816" y="5508476"/>
              <a:ext cx="1250512" cy="415498"/>
            </a:xfrm>
            <a:prstGeom prst="rect">
              <a:avLst/>
            </a:prstGeom>
            <a:solidFill>
              <a:schemeClr val="accent1">
                <a:alpha val="0"/>
              </a:schemeClr>
            </a:solidFill>
          </p:spPr>
          <p:txBody>
            <a:bodyPr wrap="square" lIns="137160" tIns="137160" rIns="274320" bIns="13716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a:ea typeface="+mn-ea"/>
                  <a:cs typeface="+mn-cs"/>
                </a:rPr>
                <a:t>R&amp;D and</a:t>
              </a:r>
              <a:r>
                <a:rPr lang="en-US" sz="900" b="1">
                  <a:solidFill>
                    <a:srgbClr val="FFFFFF"/>
                  </a:solidFill>
                  <a:latin typeface="Arial"/>
                </a:rPr>
                <a:t> i</a:t>
              </a:r>
              <a:r>
                <a:rPr kumimoji="0" lang="en-US" sz="900" b="1" i="0" u="none" strike="noStrike" kern="1200" cap="none" spc="0" normalizeH="0" baseline="0" noProof="0">
                  <a:ln>
                    <a:noFill/>
                  </a:ln>
                  <a:solidFill>
                    <a:srgbClr val="FFFFFF"/>
                  </a:solidFill>
                  <a:effectLst/>
                  <a:uLnTx/>
                  <a:uFillTx/>
                  <a:latin typeface="Arial"/>
                  <a:ea typeface="+mn-ea"/>
                  <a:cs typeface="+mn-cs"/>
                </a:rPr>
                <a:t>nnovation</a:t>
              </a:r>
            </a:p>
          </p:txBody>
        </p:sp>
      </p:grpSp>
      <p:grpSp>
        <p:nvGrpSpPr>
          <p:cNvPr id="7" name="Group 6">
            <a:extLst>
              <a:ext uri="{FF2B5EF4-FFF2-40B4-BE49-F238E27FC236}">
                <a16:creationId xmlns:a16="http://schemas.microsoft.com/office/drawing/2014/main" id="{1D9CDFC4-9CB9-8289-A7A8-D3D43A8DCA2B}"/>
              </a:ext>
            </a:extLst>
          </p:cNvPr>
          <p:cNvGrpSpPr/>
          <p:nvPr/>
        </p:nvGrpSpPr>
        <p:grpSpPr>
          <a:xfrm>
            <a:off x="2043167" y="2377239"/>
            <a:ext cx="6166794" cy="3594082"/>
            <a:chOff x="1457325" y="2216046"/>
            <a:chExt cx="6166794" cy="3594082"/>
          </a:xfrm>
        </p:grpSpPr>
        <p:sp>
          <p:nvSpPr>
            <p:cNvPr id="34" name="TextBox 33">
              <a:extLst>
                <a:ext uri="{FF2B5EF4-FFF2-40B4-BE49-F238E27FC236}">
                  <a16:creationId xmlns:a16="http://schemas.microsoft.com/office/drawing/2014/main" id="{167558C4-36C3-03FA-DC5A-048C84E24F63}"/>
                </a:ext>
              </a:extLst>
            </p:cNvPr>
            <p:cNvSpPr txBox="1"/>
            <p:nvPr/>
          </p:nvSpPr>
          <p:spPr bwMode="gray">
            <a:xfrm>
              <a:off x="1457325" y="2216046"/>
              <a:ext cx="4926277" cy="615553"/>
            </a:xfrm>
            <a:prstGeom prst="rect">
              <a:avLst/>
            </a:prstGeom>
            <a:solidFill>
              <a:srgbClr val="E3E8EE">
                <a:alpha val="0"/>
              </a:srgbClr>
            </a:solidFill>
          </p:spPr>
          <p:txBody>
            <a:bodyPr wrap="square">
              <a:spAutoFit/>
            </a:bodyPr>
            <a:lstStyle/>
            <a:p>
              <a:pPr marL="171450" indent="-171450">
                <a:spcBef>
                  <a:spcPts val="300"/>
                </a:spcBef>
                <a:buFont typeface="Arial" panose="020B0604020202020204" pitchFamily="34" charset="0"/>
                <a:buChar char="•"/>
              </a:pPr>
              <a:r>
                <a:rPr lang="en-US" sz="1050">
                  <a:solidFill>
                    <a:schemeClr val="tx1"/>
                  </a:solidFill>
                </a:rPr>
                <a:t>Transforming agricultural land to grow protein-rich crops, organic crops, and land-based seaweed cultivation</a:t>
              </a:r>
            </a:p>
            <a:p>
              <a:pPr marL="171450" indent="-171450">
                <a:spcBef>
                  <a:spcPts val="300"/>
                </a:spcBef>
                <a:buFont typeface="Arial" panose="020B0604020202020204" pitchFamily="34" charset="0"/>
                <a:buChar char="•"/>
              </a:pPr>
              <a:r>
                <a:rPr lang="en-US" sz="1050">
                  <a:solidFill>
                    <a:schemeClr val="tx1"/>
                  </a:solidFill>
                </a:rPr>
                <a:t>Green biorefining</a:t>
              </a:r>
            </a:p>
          </p:txBody>
        </p:sp>
        <p:sp>
          <p:nvSpPr>
            <p:cNvPr id="35" name="TextBox 34">
              <a:extLst>
                <a:ext uri="{FF2B5EF4-FFF2-40B4-BE49-F238E27FC236}">
                  <a16:creationId xmlns:a16="http://schemas.microsoft.com/office/drawing/2014/main" id="{4AE06EE3-13E0-8DDC-1E8A-BC0B289B6D87}"/>
                </a:ext>
              </a:extLst>
            </p:cNvPr>
            <p:cNvSpPr txBox="1"/>
            <p:nvPr/>
          </p:nvSpPr>
          <p:spPr bwMode="gray">
            <a:xfrm>
              <a:off x="1487113" y="3016100"/>
              <a:ext cx="4926277" cy="677108"/>
            </a:xfrm>
            <a:prstGeom prst="rect">
              <a:avLst/>
            </a:prstGeom>
            <a:solidFill>
              <a:srgbClr val="E3E8EE">
                <a:alpha val="0"/>
              </a:srgbClr>
            </a:solidFill>
          </p:spPr>
          <p:txBody>
            <a:bodyPr wrap="square">
              <a:spAutoFit/>
            </a:bodyPr>
            <a:lstStyle/>
            <a:p>
              <a:pPr marL="171450" indent="-171450">
                <a:spcBef>
                  <a:spcPts val="300"/>
                </a:spcBef>
                <a:buFont typeface="Arial" panose="020B0604020202020204" pitchFamily="34" charset="0"/>
                <a:buChar char="•"/>
              </a:pPr>
              <a:r>
                <a:rPr lang="en-US" sz="1050">
                  <a:solidFill>
                    <a:schemeClr val="tx1"/>
                  </a:solidFill>
                </a:rPr>
                <a:t>Develop ingredients</a:t>
              </a:r>
            </a:p>
            <a:p>
              <a:pPr marL="171450" indent="-171450">
                <a:spcBef>
                  <a:spcPts val="300"/>
                </a:spcBef>
                <a:buFont typeface="Arial" panose="020B0604020202020204" pitchFamily="34" charset="0"/>
                <a:buChar char="•"/>
              </a:pPr>
              <a:r>
                <a:rPr lang="en-US" sz="1050"/>
                <a:t>R</a:t>
              </a:r>
              <a:r>
                <a:rPr lang="en-US" sz="1050">
                  <a:solidFill>
                    <a:schemeClr val="tx1"/>
                  </a:solidFill>
                </a:rPr>
                <a:t>efine and scale the ingredients</a:t>
              </a:r>
            </a:p>
            <a:p>
              <a:pPr marL="171450" indent="-171450">
                <a:spcBef>
                  <a:spcPts val="300"/>
                </a:spcBef>
                <a:buFont typeface="Arial" panose="020B0604020202020204" pitchFamily="34" charset="0"/>
                <a:buChar char="•"/>
              </a:pPr>
              <a:r>
                <a:rPr lang="en-US" sz="1050">
                  <a:solidFill>
                    <a:schemeClr val="tx1"/>
                  </a:solidFill>
                </a:rPr>
                <a:t>Support producers in the fruit, vegetables, nuts, and mushrooms sectors</a:t>
              </a:r>
            </a:p>
          </p:txBody>
        </p:sp>
        <p:sp>
          <p:nvSpPr>
            <p:cNvPr id="40" name="TextBox 39">
              <a:extLst>
                <a:ext uri="{FF2B5EF4-FFF2-40B4-BE49-F238E27FC236}">
                  <a16:creationId xmlns:a16="http://schemas.microsoft.com/office/drawing/2014/main" id="{B5EB6DB9-02AF-9897-9324-15C307090197}"/>
                </a:ext>
              </a:extLst>
            </p:cNvPr>
            <p:cNvSpPr txBox="1"/>
            <p:nvPr/>
          </p:nvSpPr>
          <p:spPr bwMode="gray">
            <a:xfrm>
              <a:off x="1496525" y="3903759"/>
              <a:ext cx="4926277" cy="453970"/>
            </a:xfrm>
            <a:prstGeom prst="rect">
              <a:avLst/>
            </a:prstGeom>
            <a:solidFill>
              <a:srgbClr val="E3E8EE">
                <a:alpha val="0"/>
              </a:srgbClr>
            </a:solidFill>
          </p:spPr>
          <p:txBody>
            <a:bodyPr wrap="square">
              <a:spAutoFit/>
            </a:bodyPr>
            <a:lstStyle/>
            <a:p>
              <a:pPr marL="171450" indent="-171450">
                <a:spcBef>
                  <a:spcPts val="300"/>
                </a:spcBef>
                <a:buFont typeface="Arial" panose="020B0604020202020204" pitchFamily="34" charset="0"/>
                <a:buChar char="•"/>
              </a:pPr>
              <a:r>
                <a:rPr lang="en-US" sz="1050">
                  <a:solidFill>
                    <a:schemeClr val="tx1"/>
                  </a:solidFill>
                </a:rPr>
                <a:t>Green skill building through vocational training and higher education</a:t>
              </a:r>
            </a:p>
            <a:p>
              <a:pPr marL="171450" indent="-171450">
                <a:spcBef>
                  <a:spcPts val="300"/>
                </a:spcBef>
                <a:buFont typeface="Arial" panose="020B0604020202020204" pitchFamily="34" charset="0"/>
                <a:buChar char="•"/>
              </a:pPr>
              <a:r>
                <a:rPr lang="en-US" sz="1050">
                  <a:solidFill>
                    <a:schemeClr val="tx1"/>
                  </a:solidFill>
                </a:rPr>
                <a:t>Mainstreaming through public procurement </a:t>
              </a:r>
            </a:p>
          </p:txBody>
        </p:sp>
        <p:sp>
          <p:nvSpPr>
            <p:cNvPr id="42" name="TextBox 41">
              <a:extLst>
                <a:ext uri="{FF2B5EF4-FFF2-40B4-BE49-F238E27FC236}">
                  <a16:creationId xmlns:a16="http://schemas.microsoft.com/office/drawing/2014/main" id="{A56A8C42-20F4-C758-E01C-CEE04ED479C3}"/>
                </a:ext>
              </a:extLst>
            </p:cNvPr>
            <p:cNvSpPr txBox="1"/>
            <p:nvPr/>
          </p:nvSpPr>
          <p:spPr bwMode="gray">
            <a:xfrm>
              <a:off x="1496525" y="4688736"/>
              <a:ext cx="6127594" cy="453970"/>
            </a:xfrm>
            <a:prstGeom prst="rect">
              <a:avLst/>
            </a:prstGeom>
            <a:solidFill>
              <a:srgbClr val="E3E8EE">
                <a:alpha val="0"/>
              </a:srgbClr>
            </a:solidFill>
          </p:spPr>
          <p:txBody>
            <a:bodyPr wrap="square">
              <a:spAutoFit/>
            </a:bodyPr>
            <a:lstStyle/>
            <a:p>
              <a:pPr marL="171450" indent="-171450">
                <a:spcBef>
                  <a:spcPts val="300"/>
                </a:spcBef>
                <a:buFont typeface="Arial" panose="020B0604020202020204" pitchFamily="34" charset="0"/>
                <a:buChar char="•"/>
              </a:pPr>
              <a:r>
                <a:rPr lang="en-US" sz="1050">
                  <a:solidFill>
                    <a:schemeClr val="tx1"/>
                  </a:solidFill>
                </a:rPr>
                <a:t>Green skill building through vocational training and higher education</a:t>
              </a:r>
            </a:p>
            <a:p>
              <a:pPr marL="171450" indent="-171450">
                <a:spcBef>
                  <a:spcPts val="300"/>
                </a:spcBef>
                <a:buFont typeface="Arial" panose="020B0604020202020204" pitchFamily="34" charset="0"/>
                <a:buChar char="•"/>
              </a:pPr>
              <a:r>
                <a:rPr lang="en-US" sz="1050">
                  <a:solidFill>
                    <a:schemeClr val="tx1"/>
                  </a:solidFill>
                </a:rPr>
                <a:t>Mainstreaming through public procurement </a:t>
              </a:r>
            </a:p>
          </p:txBody>
        </p:sp>
        <p:sp>
          <p:nvSpPr>
            <p:cNvPr id="43" name="TextBox 42">
              <a:extLst>
                <a:ext uri="{FF2B5EF4-FFF2-40B4-BE49-F238E27FC236}">
                  <a16:creationId xmlns:a16="http://schemas.microsoft.com/office/drawing/2014/main" id="{3F129D4E-D60F-82E4-618A-95982ACE56DC}"/>
                </a:ext>
              </a:extLst>
            </p:cNvPr>
            <p:cNvSpPr txBox="1"/>
            <p:nvPr/>
          </p:nvSpPr>
          <p:spPr bwMode="gray">
            <a:xfrm>
              <a:off x="1477700" y="5356158"/>
              <a:ext cx="6127594" cy="453970"/>
            </a:xfrm>
            <a:prstGeom prst="rect">
              <a:avLst/>
            </a:prstGeom>
            <a:solidFill>
              <a:srgbClr val="E3E8EE">
                <a:alpha val="0"/>
              </a:srgbClr>
            </a:solidFill>
          </p:spPr>
          <p:txBody>
            <a:bodyPr wrap="square">
              <a:spAutoFit/>
            </a:bodyPr>
            <a:lstStyle/>
            <a:p>
              <a:pPr marL="171450" indent="-171450">
                <a:spcBef>
                  <a:spcPts val="300"/>
                </a:spcBef>
                <a:buFont typeface="Arial" panose="020B0604020202020204" pitchFamily="34" charset="0"/>
                <a:buChar char="•"/>
              </a:pPr>
              <a:r>
                <a:rPr lang="en-US" sz="1050">
                  <a:solidFill>
                    <a:schemeClr val="tx1"/>
                  </a:solidFill>
                </a:rPr>
                <a:t>For plant-based foods and technologies</a:t>
              </a:r>
            </a:p>
            <a:p>
              <a:pPr marL="171450" indent="-171450">
                <a:spcBef>
                  <a:spcPts val="300"/>
                </a:spcBef>
                <a:buFont typeface="Arial" panose="020B0604020202020204" pitchFamily="34" charset="0"/>
                <a:buChar char="•"/>
              </a:pPr>
              <a:r>
                <a:rPr lang="en-US" sz="1050">
                  <a:solidFill>
                    <a:schemeClr val="tx1"/>
                  </a:solidFill>
                </a:rPr>
                <a:t>For more sustainable agricultural and food production</a:t>
              </a:r>
            </a:p>
          </p:txBody>
        </p:sp>
      </p:grpSp>
      <p:pic>
        <p:nvPicPr>
          <p:cNvPr id="12" name="Picture 11" descr="A red and white flag&#10;&#10;Description automatically generated">
            <a:extLst>
              <a:ext uri="{FF2B5EF4-FFF2-40B4-BE49-F238E27FC236}">
                <a16:creationId xmlns:a16="http://schemas.microsoft.com/office/drawing/2014/main" id="{44FD0500-E5AF-EC32-C72C-A233A079215D}"/>
              </a:ext>
            </a:extLst>
          </p:cNvPr>
          <p:cNvPicPr>
            <a:picLocks noChangeAspect="1"/>
          </p:cNvPicPr>
          <p:nvPr/>
        </p:nvPicPr>
        <p:blipFill>
          <a:blip r:embed="rId16" cstate="print">
            <a:extLst>
              <a:ext uri="{28A0092B-C50C-407E-A947-70E740481C1C}">
                <a14:useLocalDpi xmlns:a14="http://schemas.microsoft.com/office/drawing/2010/main"/>
              </a:ext>
              <a:ext uri="{837473B0-CC2E-450A-ABE3-18F120FF3D39}">
                <a1611:picAttrSrcUrl xmlns:a1611="http://schemas.microsoft.com/office/drawing/2016/11/main" xmlns="" r:id="rId17"/>
              </a:ext>
            </a:extLst>
          </a:blip>
          <a:stretch>
            <a:fillRect/>
          </a:stretch>
        </p:blipFill>
        <p:spPr>
          <a:xfrm>
            <a:off x="4018705" y="41894"/>
            <a:ext cx="581806" cy="34684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hevron 53">
            <a:extLst>
              <a:ext uri="{FF2B5EF4-FFF2-40B4-BE49-F238E27FC236}">
                <a16:creationId xmlns:a16="http://schemas.microsoft.com/office/drawing/2014/main" id="{A281B611-3E2D-81C0-191C-6B611202FDC8}"/>
              </a:ext>
            </a:extLst>
          </p:cNvPr>
          <p:cNvSpPr/>
          <p:nvPr/>
        </p:nvSpPr>
        <p:spPr bwMode="gray">
          <a:xfrm>
            <a:off x="1655782" y="27881"/>
            <a:ext cx="2275701" cy="357129"/>
          </a:xfrm>
          <a:prstGeom prst="chevron">
            <a:avLst>
              <a:gd name="adj" fmla="val 23887"/>
            </a:avLst>
          </a:prstGeom>
          <a:solidFill>
            <a:srgbClr val="1A8193">
              <a:alpha val="8117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dirty="0">
                <a:solidFill>
                  <a:schemeClr val="bg1"/>
                </a:solidFill>
              </a:rPr>
              <a:t>Case Study: Denmark  </a:t>
            </a:r>
            <a:endParaRPr lang="en-US" sz="1400" dirty="0">
              <a:solidFill>
                <a:schemeClr val="bg1"/>
              </a:solidFill>
            </a:endParaRPr>
          </a:p>
        </p:txBody>
      </p:sp>
      <p:sp>
        <p:nvSpPr>
          <p:cNvPr id="36" name="Pentagon 35">
            <a:extLst>
              <a:ext uri="{FF2B5EF4-FFF2-40B4-BE49-F238E27FC236}">
                <a16:creationId xmlns:a16="http://schemas.microsoft.com/office/drawing/2014/main" id="{0ABC83A4-DD34-4FA8-2BDC-C245E06D9284}"/>
              </a:ext>
            </a:extLst>
          </p:cNvPr>
          <p:cNvSpPr/>
          <p:nvPr/>
        </p:nvSpPr>
        <p:spPr bwMode="gray">
          <a:xfrm>
            <a:off x="32754" y="25336"/>
            <a:ext cx="1680432"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dirty="0">
                <a:solidFill>
                  <a:schemeClr val="bg1"/>
                </a:solidFill>
              </a:rPr>
              <a:t>Policy</a:t>
            </a:r>
          </a:p>
        </p:txBody>
      </p:sp>
    </p:spTree>
    <p:extLst>
      <p:ext uri="{BB962C8B-B14F-4D97-AF65-F5344CB8AC3E}">
        <p14:creationId xmlns:p14="http://schemas.microsoft.com/office/powerpoint/2010/main" val="18333461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DB527-ABE4-220E-C24C-1321045BD576}"/>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B9254A4-B4AB-2F9E-B252-B849EF6D196C}"/>
              </a:ext>
            </a:extLst>
          </p:cNvPr>
          <p:cNvGraphicFramePr>
            <a:graphicFrameLocks noChangeAspect="1"/>
          </p:cNvGraphicFramePr>
          <p:nvPr>
            <p:custDataLst>
              <p:tags r:id="rId2"/>
            </p:custDataLst>
            <p:extLst>
              <p:ext uri="{D42A27DB-BD31-4B8C-83A1-F6EECF244321}">
                <p14:modId xmlns:p14="http://schemas.microsoft.com/office/powerpoint/2010/main" val="127063664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67590" name="think-cell Slide" r:id="rId6" imgW="7772400" imgH="10058400" progId="TCLayout.ActiveDocument.1">
                  <p:embed/>
                </p:oleObj>
              </mc:Choice>
              <mc:Fallback>
                <p:oleObj name="think-cell Slide" r:id="rId6" imgW="7772400" imgH="10058400" progId="TCLayout.ActiveDocument.1">
                  <p:embed/>
                  <p:pic>
                    <p:nvPicPr>
                      <p:cNvPr id="3" name="think-cell data - do not delete" hidden="1">
                        <a:extLst>
                          <a:ext uri="{FF2B5EF4-FFF2-40B4-BE49-F238E27FC236}">
                            <a16:creationId xmlns:a16="http://schemas.microsoft.com/office/drawing/2014/main" id="{FB9254A4-B4AB-2F9E-B252-B849EF6D196C}"/>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2DA9756-2861-3F17-E7D3-1F6FC6F466CD}"/>
              </a:ext>
            </a:extLst>
          </p:cNvPr>
          <p:cNvSpPr>
            <a:spLocks noGrp="1"/>
          </p:cNvSpPr>
          <p:nvPr>
            <p:ph type="title"/>
          </p:nvPr>
        </p:nvSpPr>
        <p:spPr>
          <a:xfrm>
            <a:off x="330200" y="521391"/>
            <a:ext cx="11861800" cy="882788"/>
          </a:xfrm>
        </p:spPr>
        <p:txBody>
          <a:bodyPr vert="horz">
            <a:noAutofit/>
          </a:bodyPr>
          <a:lstStyle/>
          <a:p>
            <a:r>
              <a:rPr lang="en-US" b="1" i="0">
                <a:solidFill>
                  <a:srgbClr val="000000"/>
                </a:solidFill>
                <a:effectLst/>
              </a:rPr>
              <a:t>Denmark wants to be the first mover and a leader in the sustainable proteins market by publishing the world’s first national action plan</a:t>
            </a:r>
            <a:endParaRPr lang="en-US"/>
          </a:p>
        </p:txBody>
      </p:sp>
      <p:sp>
        <p:nvSpPr>
          <p:cNvPr id="15" name="TextBox 14">
            <a:extLst>
              <a:ext uri="{FF2B5EF4-FFF2-40B4-BE49-F238E27FC236}">
                <a16:creationId xmlns:a16="http://schemas.microsoft.com/office/drawing/2014/main" id="{AA42D403-D362-61C2-0EF2-603C4FBC2F99}"/>
              </a:ext>
            </a:extLst>
          </p:cNvPr>
          <p:cNvSpPr txBox="1"/>
          <p:nvPr/>
        </p:nvSpPr>
        <p:spPr bwMode="gray">
          <a:xfrm>
            <a:off x="9108558" y="1554480"/>
            <a:ext cx="2785730" cy="4008790"/>
          </a:xfrm>
          <a:prstGeom prst="rect">
            <a:avLst/>
          </a:prstGeom>
          <a:solidFill>
            <a:srgbClr val="E3E8EE"/>
          </a:solidFill>
        </p:spPr>
        <p:txBody>
          <a:bodyPr wrap="square" lIns="137160" tIns="137160" rIns="270000" bIns="137160" rtlCol="0">
            <a:spAutoFit/>
          </a:bodyPr>
          <a:lstStyle/>
          <a:p>
            <a:pPr marL="0" indent="0">
              <a:spcBef>
                <a:spcPts val="1200"/>
              </a:spcBef>
              <a:spcAft>
                <a:spcPts val="600"/>
              </a:spcAft>
              <a:buNone/>
            </a:pPr>
            <a:r>
              <a:rPr lang="en-US" sz="1250" b="1">
                <a:solidFill>
                  <a:schemeClr val="tx1"/>
                </a:solidFill>
                <a:latin typeface="Arial" panose="020B0604020202020204" pitchFamily="34" charset="0"/>
                <a:cs typeface="Arial" panose="020B0604020202020204" pitchFamily="34" charset="0"/>
              </a:rPr>
              <a:t>Observations</a:t>
            </a:r>
            <a:endParaRPr lang="en-US" sz="1050">
              <a:latin typeface="Arial" panose="020B0604020202020204" pitchFamily="34" charset="0"/>
              <a:cs typeface="Arial" panose="020B0604020202020204" pitchFamily="34" charset="0"/>
            </a:endParaRPr>
          </a:p>
          <a:p>
            <a:pPr marL="171450" indent="-171450">
              <a:spcAft>
                <a:spcPts val="600"/>
              </a:spcAft>
              <a:buFont typeface="Arial" panose="020B0604020202020204" pitchFamily="34" charset="0"/>
              <a:buChar char="•"/>
            </a:pPr>
            <a:r>
              <a:rPr lang="en-US" sz="1050">
                <a:solidFill>
                  <a:srgbClr val="000000"/>
                </a:solidFill>
                <a:latin typeface="Arial" panose="020B0604020202020204" pitchFamily="34" charset="0"/>
                <a:cs typeface="Arial" panose="020B0604020202020204" pitchFamily="34" charset="0"/>
              </a:rPr>
              <a:t>The comprehensive plan includes </a:t>
            </a:r>
            <a:r>
              <a:rPr lang="en-US" sz="1050" b="1">
                <a:solidFill>
                  <a:srgbClr val="000000"/>
                </a:solidFill>
                <a:latin typeface="Arial" panose="020B0604020202020204" pitchFamily="34" charset="0"/>
                <a:cs typeface="Arial" panose="020B0604020202020204" pitchFamily="34" charset="0"/>
              </a:rPr>
              <a:t>funding, new jobs, and creation of a value chain</a:t>
            </a:r>
            <a:r>
              <a:rPr lang="en-US" sz="1050">
                <a:solidFill>
                  <a:srgbClr val="000000"/>
                </a:solidFill>
                <a:latin typeface="Arial" panose="020B0604020202020204" pitchFamily="34" charset="0"/>
                <a:cs typeface="Arial" panose="020B0604020202020204" pitchFamily="34" charset="0"/>
              </a:rPr>
              <a:t> to add value to the Danish economy, allowing agricultural carbon tax </a:t>
            </a:r>
            <a:r>
              <a:rPr lang="en-US" sz="1050" b="1">
                <a:solidFill>
                  <a:srgbClr val="000000"/>
                </a:solidFill>
                <a:latin typeface="Arial" panose="020B0604020202020204" pitchFamily="34" charset="0"/>
                <a:cs typeface="Arial" panose="020B0604020202020204" pitchFamily="34" charset="0"/>
              </a:rPr>
              <a:t>without alienating farmers and creating mass political backlash.</a:t>
            </a:r>
            <a:endParaRPr lang="en-US" sz="1050" b="1">
              <a:latin typeface="Arial" panose="020B0604020202020204" pitchFamily="34" charset="0"/>
              <a:cs typeface="Arial" panose="020B0604020202020204" pitchFamily="34" charset="0"/>
            </a:endParaRPr>
          </a:p>
          <a:p>
            <a:pPr marL="171450" indent="-171450">
              <a:spcAft>
                <a:spcPts val="600"/>
              </a:spcAft>
              <a:buFont typeface="Arial" panose="020B0604020202020204" pitchFamily="34" charset="0"/>
              <a:buChar char="•"/>
            </a:pPr>
            <a:r>
              <a:rPr lang="en-US" sz="1050">
                <a:latin typeface="Arial" panose="020B0604020202020204" pitchFamily="34" charset="0"/>
                <a:cs typeface="Arial" panose="020B0604020202020204" pitchFamily="34" charset="0"/>
              </a:rPr>
              <a:t>Denmark’s plant-based action plan focuses on the </a:t>
            </a:r>
            <a:r>
              <a:rPr lang="en-US" sz="1050" b="1" i="0">
                <a:solidFill>
                  <a:srgbClr val="333333"/>
                </a:solidFill>
                <a:effectLst/>
                <a:latin typeface="Arial" panose="020B0604020202020204" pitchFamily="34" charset="0"/>
                <a:cs typeface="Arial" panose="020B0604020202020204" pitchFamily="34" charset="0"/>
              </a:rPr>
              <a:t>attractiveness</a:t>
            </a:r>
            <a:r>
              <a:rPr lang="en-US" sz="1050" b="0" i="0">
                <a:solidFill>
                  <a:srgbClr val="333333"/>
                </a:solidFill>
                <a:effectLst/>
                <a:latin typeface="Arial" panose="020B0604020202020204" pitchFamily="34" charset="0"/>
                <a:cs typeface="Arial" panose="020B0604020202020204" pitchFamily="34" charset="0"/>
              </a:rPr>
              <a:t> </a:t>
            </a:r>
            <a:r>
              <a:rPr lang="en-US" sz="1050" b="1" i="0">
                <a:effectLst/>
                <a:latin typeface="Arial" panose="020B0604020202020204" pitchFamily="34" charset="0"/>
                <a:cs typeface="Arial" panose="020B0604020202020204" pitchFamily="34" charset="0"/>
              </a:rPr>
              <a:t>of plant-based food production</a:t>
            </a:r>
            <a:r>
              <a:rPr lang="en-US" sz="1050" b="0" i="0">
                <a:effectLst/>
                <a:latin typeface="Arial" panose="020B0604020202020204" pitchFamily="34" charset="0"/>
                <a:cs typeface="Arial" panose="020B0604020202020204" pitchFamily="34" charset="0"/>
              </a:rPr>
              <a:t> rather than a crack-down on the meat industry.</a:t>
            </a:r>
            <a:endParaRPr lang="en-US" sz="1050">
              <a:latin typeface="Arial" panose="020B0604020202020204" pitchFamily="34" charset="0"/>
              <a:cs typeface="Arial" panose="020B0604020202020204" pitchFamily="34" charset="0"/>
            </a:endParaRPr>
          </a:p>
          <a:p>
            <a:pPr marL="171450" indent="-171450">
              <a:spcAft>
                <a:spcPts val="600"/>
              </a:spcAft>
              <a:buFont typeface="Arial" panose="020B0604020202020204" pitchFamily="34" charset="0"/>
              <a:buChar char="•"/>
            </a:pPr>
            <a:r>
              <a:rPr lang="en-US" sz="1050">
                <a:latin typeface="Arial" panose="020B0604020202020204" pitchFamily="34" charset="0"/>
                <a:cs typeface="Arial" panose="020B0604020202020204" pitchFamily="34" charset="0"/>
              </a:rPr>
              <a:t>The plan was developed closely with Denmark’s </a:t>
            </a:r>
            <a:r>
              <a:rPr lang="en-US" sz="1050" b="1">
                <a:latin typeface="Arial" panose="020B0604020202020204" pitchFamily="34" charset="0"/>
                <a:cs typeface="Arial" panose="020B0604020202020204" pitchFamily="34" charset="0"/>
              </a:rPr>
              <a:t>largest farmers’ association to avoid backlash.</a:t>
            </a:r>
          </a:p>
          <a:p>
            <a:pPr marL="171450" indent="-171450">
              <a:spcAft>
                <a:spcPts val="600"/>
              </a:spcAft>
              <a:buFont typeface="Arial" panose="020B0604020202020204" pitchFamily="34" charset="0"/>
              <a:buChar char="•"/>
            </a:pPr>
            <a:r>
              <a:rPr lang="en-US" sz="1050">
                <a:latin typeface="Arial" panose="020B0604020202020204" pitchFamily="34" charset="0"/>
                <a:cs typeface="Arial" panose="020B0604020202020204" pitchFamily="34" charset="0"/>
              </a:rPr>
              <a:t>22% of total Danish exports are agricultural products, notably pork, dairy, and fish, yet it also introduced the world’s first </a:t>
            </a:r>
            <a:r>
              <a:rPr lang="en-US" sz="1050" b="1">
                <a:latin typeface="Arial" panose="020B0604020202020204" pitchFamily="34" charset="0"/>
                <a:cs typeface="Arial" panose="020B0604020202020204" pitchFamily="34" charset="0"/>
              </a:rPr>
              <a:t>agricultural carbon tax.</a:t>
            </a:r>
          </a:p>
        </p:txBody>
      </p:sp>
      <p:sp>
        <p:nvSpPr>
          <p:cNvPr id="16" name="btfpColumnHeaderBoxText223027">
            <a:extLst>
              <a:ext uri="{FF2B5EF4-FFF2-40B4-BE49-F238E27FC236}">
                <a16:creationId xmlns:a16="http://schemas.microsoft.com/office/drawing/2014/main" id="{B434F512-0D21-C74C-A382-913C7B31DD45}"/>
              </a:ext>
            </a:extLst>
          </p:cNvPr>
          <p:cNvSpPr txBox="1"/>
          <p:nvPr/>
        </p:nvSpPr>
        <p:spPr bwMode="gray">
          <a:xfrm>
            <a:off x="329184" y="1516008"/>
            <a:ext cx="11687680" cy="318997"/>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latin typeface="Arial"/>
                <a:cs typeface="Arial"/>
              </a:rPr>
              <a:t>Denmark’s sustainable proteins leadership strategy imitates wind energy trajectory</a:t>
            </a:r>
          </a:p>
        </p:txBody>
      </p:sp>
      <p:cxnSp>
        <p:nvCxnSpPr>
          <p:cNvPr id="19" name="btfpColumnHeaderBoxLine223027">
            <a:extLst>
              <a:ext uri="{FF2B5EF4-FFF2-40B4-BE49-F238E27FC236}">
                <a16:creationId xmlns:a16="http://schemas.microsoft.com/office/drawing/2014/main" id="{D1762789-C842-30A1-6080-EC43343F58A9}"/>
              </a:ext>
            </a:extLst>
          </p:cNvPr>
          <p:cNvCxnSpPr>
            <a:cxnSpLocks/>
          </p:cNvCxnSpPr>
          <p:nvPr/>
        </p:nvCxnSpPr>
        <p:spPr bwMode="gray">
          <a:xfrm>
            <a:off x="342899" y="1825568"/>
            <a:ext cx="8321040"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4" name="btfpColumnHeaderBoxText423786">
            <a:extLst>
              <a:ext uri="{FF2B5EF4-FFF2-40B4-BE49-F238E27FC236}">
                <a16:creationId xmlns:a16="http://schemas.microsoft.com/office/drawing/2014/main" id="{BB69F8C9-8911-E61F-3641-63085A9E4715}"/>
              </a:ext>
            </a:extLst>
          </p:cNvPr>
          <p:cNvSpPr txBox="1"/>
          <p:nvPr/>
        </p:nvSpPr>
        <p:spPr bwMode="gray">
          <a:xfrm>
            <a:off x="329184" y="2057983"/>
            <a:ext cx="4699000" cy="318997"/>
          </a:xfrm>
          <a:prstGeom prst="rect">
            <a:avLst/>
          </a:prstGeom>
          <a:noFill/>
        </p:spPr>
        <p:txBody>
          <a:bodyPr vert="horz" wrap="square" lIns="36036" tIns="36036" rIns="36036" bIns="36036" rtlCol="0" anchor="b">
            <a:spAutoFit/>
          </a:bodyPr>
          <a:lstStyle/>
          <a:p>
            <a:pPr marL="0" indent="0">
              <a:spcBef>
                <a:spcPts val="0"/>
              </a:spcBef>
              <a:buNone/>
            </a:pPr>
            <a:r>
              <a:rPr lang="en-US" sz="1600" b="1">
                <a:solidFill>
                  <a:srgbClr val="000000"/>
                </a:solidFill>
                <a:latin typeface="Arial" panose="020B0604020202020204" pitchFamily="34" charset="0"/>
                <a:cs typeface="Arial" panose="020B0604020202020204" pitchFamily="34" charset="0"/>
              </a:rPr>
              <a:t>How did Denmark pass this policy?</a:t>
            </a:r>
          </a:p>
        </p:txBody>
      </p:sp>
      <p:grpSp>
        <p:nvGrpSpPr>
          <p:cNvPr id="40" name="btfpRowHeaderBox489333">
            <a:extLst>
              <a:ext uri="{FF2B5EF4-FFF2-40B4-BE49-F238E27FC236}">
                <a16:creationId xmlns:a16="http://schemas.microsoft.com/office/drawing/2014/main" id="{9EBAA17B-BF87-D781-8D9C-DADBFB9A5AED}"/>
              </a:ext>
            </a:extLst>
          </p:cNvPr>
          <p:cNvGrpSpPr/>
          <p:nvPr>
            <p:custDataLst>
              <p:tags r:id="rId3"/>
            </p:custDataLst>
          </p:nvPr>
        </p:nvGrpSpPr>
        <p:grpSpPr>
          <a:xfrm>
            <a:off x="281513" y="2476689"/>
            <a:ext cx="1135064" cy="3366045"/>
            <a:chOff x="6344540" y="2105002"/>
            <a:chExt cx="2520060" cy="3099747"/>
          </a:xfrm>
        </p:grpSpPr>
        <p:sp>
          <p:nvSpPr>
            <p:cNvPr id="41" name="btfpRowHeaderBoxText489333">
              <a:extLst>
                <a:ext uri="{FF2B5EF4-FFF2-40B4-BE49-F238E27FC236}">
                  <a16:creationId xmlns:a16="http://schemas.microsoft.com/office/drawing/2014/main" id="{104AC897-FE1F-F362-1062-E1E9F289C4C0}"/>
                </a:ext>
              </a:extLst>
            </p:cNvPr>
            <p:cNvSpPr txBox="1"/>
            <p:nvPr/>
          </p:nvSpPr>
          <p:spPr bwMode="gray">
            <a:xfrm>
              <a:off x="6344540" y="2107122"/>
              <a:ext cx="2245577" cy="817081"/>
            </a:xfrm>
            <a:prstGeom prst="rect">
              <a:avLst/>
            </a:prstGeom>
            <a:noFill/>
          </p:spPr>
          <p:txBody>
            <a:bodyPr vert="horz" wrap="square" lIns="36036" tIns="36036" rIns="36000" bIns="36036" rtlCol="0" anchor="t">
              <a:noAutofit/>
            </a:bodyPr>
            <a:lstStyle/>
            <a:p>
              <a:pPr>
                <a:spcAft>
                  <a:spcPts val="600"/>
                </a:spcAft>
              </a:pPr>
              <a:r>
                <a:rPr lang="en-US" sz="1050" b="1">
                  <a:latin typeface="Arial"/>
                  <a:cs typeface="Arial"/>
                </a:rPr>
                <a:t>Beyond the environment, the case for simply smart business</a:t>
              </a:r>
            </a:p>
          </p:txBody>
        </p:sp>
        <p:cxnSp>
          <p:nvCxnSpPr>
            <p:cNvPr id="42" name="btfpRowHeaderBoxLine489333">
              <a:extLst>
                <a:ext uri="{FF2B5EF4-FFF2-40B4-BE49-F238E27FC236}">
                  <a16:creationId xmlns:a16="http://schemas.microsoft.com/office/drawing/2014/main" id="{509E8B5C-4F67-0B35-E2A3-6F4D812FB7EE}"/>
                </a:ext>
              </a:extLst>
            </p:cNvPr>
            <p:cNvCxnSpPr/>
            <p:nvPr/>
          </p:nvCxnSpPr>
          <p:spPr bwMode="gray">
            <a:xfrm>
              <a:off x="8864600" y="2105002"/>
              <a:ext cx="0" cy="972979"/>
            </a:xfrm>
            <a:prstGeom prst="line">
              <a:avLst/>
            </a:prstGeom>
            <a:ln w="152400" cap="flat">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6" name="btfpRowHeaderBoxLine489333">
              <a:extLst>
                <a:ext uri="{FF2B5EF4-FFF2-40B4-BE49-F238E27FC236}">
                  <a16:creationId xmlns:a16="http://schemas.microsoft.com/office/drawing/2014/main" id="{DE43D6AC-BDE1-A15D-A0FE-E37E9D1887C2}"/>
                </a:ext>
              </a:extLst>
            </p:cNvPr>
            <p:cNvCxnSpPr>
              <a:cxnSpLocks/>
            </p:cNvCxnSpPr>
            <p:nvPr/>
          </p:nvCxnSpPr>
          <p:spPr bwMode="gray">
            <a:xfrm>
              <a:off x="8864600" y="3247547"/>
              <a:ext cx="0" cy="880689"/>
            </a:xfrm>
            <a:prstGeom prst="line">
              <a:avLst/>
            </a:prstGeom>
            <a:ln w="152400" cap="flat">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3" name="btfpRowHeaderBoxLine489333">
              <a:extLst>
                <a:ext uri="{FF2B5EF4-FFF2-40B4-BE49-F238E27FC236}">
                  <a16:creationId xmlns:a16="http://schemas.microsoft.com/office/drawing/2014/main" id="{AC44F63B-7438-521C-BE49-38A19B35D9EB}"/>
                </a:ext>
              </a:extLst>
            </p:cNvPr>
            <p:cNvCxnSpPr>
              <a:cxnSpLocks/>
            </p:cNvCxnSpPr>
            <p:nvPr/>
          </p:nvCxnSpPr>
          <p:spPr bwMode="gray">
            <a:xfrm>
              <a:off x="8864600" y="4324060"/>
              <a:ext cx="0" cy="880689"/>
            </a:xfrm>
            <a:prstGeom prst="line">
              <a:avLst/>
            </a:prstGeom>
            <a:ln w="152400" cap="flat">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43" name="btfpBulletedList493169">
            <a:extLst>
              <a:ext uri="{FF2B5EF4-FFF2-40B4-BE49-F238E27FC236}">
                <a16:creationId xmlns:a16="http://schemas.microsoft.com/office/drawing/2014/main" id="{8C98F06F-9FFA-036F-B359-F53D062003F5}"/>
              </a:ext>
            </a:extLst>
          </p:cNvPr>
          <p:cNvSpPr txBox="1"/>
          <p:nvPr/>
        </p:nvSpPr>
        <p:spPr bwMode="gray">
          <a:xfrm>
            <a:off x="1555988" y="2480937"/>
            <a:ext cx="7280340" cy="861774"/>
          </a:xfrm>
          <a:prstGeom prst="rect">
            <a:avLst/>
          </a:prstGeom>
          <a:noFill/>
        </p:spPr>
        <p:txBody>
          <a:bodyPr wrap="square" lIns="91440" tIns="45720" rIns="91440" bIns="45720" anchor="t">
            <a:spAutoFit/>
          </a:bodyPr>
          <a:lstStyle/>
          <a:p>
            <a:pPr marL="171450" indent="-171450">
              <a:spcAft>
                <a:spcPts val="600"/>
              </a:spcAft>
              <a:buFont typeface="Arial" panose="020B0604020202020204" pitchFamily="34" charset="0"/>
              <a:buChar char="•"/>
            </a:pPr>
            <a:r>
              <a:rPr lang="en-US" sz="1000">
                <a:latin typeface="Arial"/>
                <a:cs typeface="Arial"/>
              </a:rPr>
              <a:t>The action plan is a strategic move based on the business case to make Denmark a front-runner in the plant-based food market and capture the growing market. </a:t>
            </a:r>
            <a:endParaRPr lang="en-US"/>
          </a:p>
          <a:p>
            <a:pPr marL="171450" indent="-171450">
              <a:spcAft>
                <a:spcPts val="600"/>
              </a:spcAft>
              <a:buFont typeface="Arial" panose="020B0604020202020204" pitchFamily="34" charset="0"/>
              <a:buChar char="•"/>
            </a:pPr>
            <a:r>
              <a:rPr lang="en-US" sz="1000">
                <a:latin typeface="Arial"/>
                <a:cs typeface="Arial"/>
              </a:rPr>
              <a:t>Denmark adopted a similar strategy to become a leader in wind energy; it's on track to do the same with plant-based food.</a:t>
            </a:r>
            <a:endParaRPr lang="en-US"/>
          </a:p>
          <a:p>
            <a:pPr marL="171450" indent="-171450">
              <a:spcAft>
                <a:spcPts val="600"/>
              </a:spcAft>
              <a:buFont typeface="Arial" panose="020B0604020202020204" pitchFamily="34" charset="0"/>
              <a:buChar char="•"/>
            </a:pPr>
            <a:r>
              <a:rPr lang="en-US" sz="1000">
                <a:latin typeface="Arial"/>
                <a:cs typeface="Arial"/>
              </a:rPr>
              <a:t>This precedent enabled the policy to gain bipartisan support.</a:t>
            </a:r>
            <a:endParaRPr lang="en-US" sz="1000">
              <a:latin typeface="Arial" panose="020B0604020202020204" pitchFamily="34" charset="0"/>
              <a:cs typeface="Arial" panose="020B0604020202020204" pitchFamily="34" charset="0"/>
            </a:endParaRPr>
          </a:p>
        </p:txBody>
      </p:sp>
      <p:sp>
        <p:nvSpPr>
          <p:cNvPr id="45" name="btfpRowHeaderBoxText489333">
            <a:extLst>
              <a:ext uri="{FF2B5EF4-FFF2-40B4-BE49-F238E27FC236}">
                <a16:creationId xmlns:a16="http://schemas.microsoft.com/office/drawing/2014/main" id="{1CC445E1-C035-DA9A-C5E1-8BB4AA4B395D}"/>
              </a:ext>
            </a:extLst>
          </p:cNvPr>
          <p:cNvSpPr txBox="1"/>
          <p:nvPr/>
        </p:nvSpPr>
        <p:spPr bwMode="gray">
          <a:xfrm>
            <a:off x="270256" y="3808280"/>
            <a:ext cx="1182689" cy="776890"/>
          </a:xfrm>
          <a:prstGeom prst="rect">
            <a:avLst/>
          </a:prstGeom>
          <a:noFill/>
        </p:spPr>
        <p:txBody>
          <a:bodyPr vert="horz" wrap="square" lIns="36036" tIns="36036" rIns="36000" bIns="36036" rtlCol="0" anchor="t">
            <a:noAutofit/>
          </a:bodyPr>
          <a:lstStyle/>
          <a:p>
            <a:pPr>
              <a:spcAft>
                <a:spcPts val="600"/>
              </a:spcAft>
            </a:pPr>
            <a:r>
              <a:rPr lang="en-US" sz="1050" b="1">
                <a:latin typeface="Arial" panose="020B0604020202020204" pitchFamily="34" charset="0"/>
                <a:cs typeface="Arial" panose="020B0604020202020204" pitchFamily="34" charset="0"/>
              </a:rPr>
              <a:t>Pragmatic and cooperative approach to avoid backlash</a:t>
            </a:r>
          </a:p>
        </p:txBody>
      </p:sp>
      <p:cxnSp>
        <p:nvCxnSpPr>
          <p:cNvPr id="47" name="Straight Connector 46">
            <a:extLst>
              <a:ext uri="{FF2B5EF4-FFF2-40B4-BE49-F238E27FC236}">
                <a16:creationId xmlns:a16="http://schemas.microsoft.com/office/drawing/2014/main" id="{F4E44D88-F52B-087D-E049-B9725AD65BFE}"/>
              </a:ext>
            </a:extLst>
          </p:cNvPr>
          <p:cNvCxnSpPr>
            <a:cxnSpLocks/>
          </p:cNvCxnSpPr>
          <p:nvPr/>
        </p:nvCxnSpPr>
        <p:spPr bwMode="gray">
          <a:xfrm flipV="1">
            <a:off x="252937" y="3603979"/>
            <a:ext cx="8081965" cy="29694"/>
          </a:xfrm>
          <a:prstGeom prst="line">
            <a:avLst/>
          </a:prstGeom>
          <a:ln w="9525" cap="flat">
            <a:solidFill>
              <a:schemeClr val="bg2">
                <a:lumMod val="40000"/>
                <a:lumOff val="60000"/>
              </a:schemeClr>
            </a:solidFill>
            <a:prstDash val="dash"/>
            <a:miter lim="800000"/>
            <a:tailEnd type="none" w="med" len="lg"/>
          </a:ln>
        </p:spPr>
        <p:style>
          <a:lnRef idx="1">
            <a:schemeClr val="accent1"/>
          </a:lnRef>
          <a:fillRef idx="0">
            <a:schemeClr val="accent1"/>
          </a:fillRef>
          <a:effectRef idx="0">
            <a:schemeClr val="accent1"/>
          </a:effectRef>
          <a:fontRef idx="minor">
            <a:schemeClr val="tx1"/>
          </a:fontRef>
        </p:style>
      </p:cxnSp>
      <p:sp>
        <p:nvSpPr>
          <p:cNvPr id="51" name="btfpBulletedList493169">
            <a:extLst>
              <a:ext uri="{FF2B5EF4-FFF2-40B4-BE49-F238E27FC236}">
                <a16:creationId xmlns:a16="http://schemas.microsoft.com/office/drawing/2014/main" id="{E8C7DC3B-6974-3E42-297A-62692E50032E}"/>
              </a:ext>
            </a:extLst>
          </p:cNvPr>
          <p:cNvSpPr txBox="1"/>
          <p:nvPr/>
        </p:nvSpPr>
        <p:spPr bwMode="gray">
          <a:xfrm>
            <a:off x="1555988" y="3807372"/>
            <a:ext cx="6851715" cy="553998"/>
          </a:xfrm>
          <a:prstGeom prst="rect">
            <a:avLst/>
          </a:prstGeom>
          <a:noFill/>
        </p:spPr>
        <p:txBody>
          <a:bodyPr wrap="square" lIns="91440" tIns="45720" rIns="91440" bIns="45720" anchor="t">
            <a:spAutoFit/>
          </a:bodyPr>
          <a:lstStyle/>
          <a:p>
            <a:pPr marL="171450" indent="-171450">
              <a:spcAft>
                <a:spcPts val="600"/>
              </a:spcAft>
              <a:buFont typeface="Arial" panose="020B0604020202020204" pitchFamily="34" charset="0"/>
              <a:buChar char="•"/>
            </a:pPr>
            <a:r>
              <a:rPr lang="en-US" sz="1000">
                <a:latin typeface="Arial"/>
                <a:cs typeface="Arial"/>
              </a:rPr>
              <a:t>The action plan aims to make Denmark a front-runner in plant-based proteins. The role of its Strategy for Green  Jobs in Agriculture is to grow jobs and develop plans with farmers' associations to avoid political backlash. Previously, countries trying to pass agricultural policies, like the Netherlands, faced mass protests.</a:t>
            </a:r>
            <a:endParaRPr lang="en-US" sz="1000">
              <a:latin typeface="Arial" panose="020B0604020202020204" pitchFamily="34" charset="0"/>
              <a:cs typeface="Arial" panose="020B0604020202020204" pitchFamily="34" charset="0"/>
            </a:endParaRPr>
          </a:p>
        </p:txBody>
      </p:sp>
      <p:cxnSp>
        <p:nvCxnSpPr>
          <p:cNvPr id="56" name="Straight Connector 55">
            <a:extLst>
              <a:ext uri="{FF2B5EF4-FFF2-40B4-BE49-F238E27FC236}">
                <a16:creationId xmlns:a16="http://schemas.microsoft.com/office/drawing/2014/main" id="{392E3E79-1DB0-7CC1-BC7E-635134539903}"/>
              </a:ext>
            </a:extLst>
          </p:cNvPr>
          <p:cNvCxnSpPr>
            <a:cxnSpLocks/>
          </p:cNvCxnSpPr>
          <p:nvPr/>
        </p:nvCxnSpPr>
        <p:spPr bwMode="gray">
          <a:xfrm flipV="1">
            <a:off x="286609" y="4756918"/>
            <a:ext cx="8048293" cy="31551"/>
          </a:xfrm>
          <a:prstGeom prst="line">
            <a:avLst/>
          </a:prstGeom>
          <a:ln w="9525" cap="flat">
            <a:solidFill>
              <a:schemeClr val="bg2">
                <a:lumMod val="40000"/>
                <a:lumOff val="60000"/>
              </a:schemeClr>
            </a:solidFill>
            <a:prstDash val="dash"/>
            <a:miter lim="800000"/>
            <a:tailEnd type="none" w="med" len="lg"/>
          </a:ln>
        </p:spPr>
        <p:style>
          <a:lnRef idx="1">
            <a:schemeClr val="accent1"/>
          </a:lnRef>
          <a:fillRef idx="0">
            <a:schemeClr val="accent1"/>
          </a:fillRef>
          <a:effectRef idx="0">
            <a:schemeClr val="accent1"/>
          </a:effectRef>
          <a:fontRef idx="minor">
            <a:schemeClr val="tx1"/>
          </a:fontRef>
        </p:style>
      </p:cxnSp>
      <p:sp>
        <p:nvSpPr>
          <p:cNvPr id="57" name="btfpRowHeaderBoxText489333">
            <a:extLst>
              <a:ext uri="{FF2B5EF4-FFF2-40B4-BE49-F238E27FC236}">
                <a16:creationId xmlns:a16="http://schemas.microsoft.com/office/drawing/2014/main" id="{9830E4A8-E359-16D8-2B5C-1247F72A82BD}"/>
              </a:ext>
            </a:extLst>
          </p:cNvPr>
          <p:cNvSpPr txBox="1"/>
          <p:nvPr/>
        </p:nvSpPr>
        <p:spPr bwMode="gray">
          <a:xfrm>
            <a:off x="252937" y="4923803"/>
            <a:ext cx="1182689" cy="1523895"/>
          </a:xfrm>
          <a:prstGeom prst="rect">
            <a:avLst/>
          </a:prstGeom>
          <a:noFill/>
        </p:spPr>
        <p:txBody>
          <a:bodyPr vert="horz" wrap="square" lIns="36036" tIns="36036" rIns="36000" bIns="36036" rtlCol="0" anchor="t">
            <a:noAutofit/>
          </a:bodyPr>
          <a:lstStyle/>
          <a:p>
            <a:pPr>
              <a:spcAft>
                <a:spcPts val="600"/>
              </a:spcAft>
            </a:pPr>
            <a:r>
              <a:rPr lang="en-US" sz="1050" b="1">
                <a:latin typeface="Arial" panose="020B0604020202020204" pitchFamily="34" charset="0"/>
                <a:cs typeface="Arial" panose="020B0604020202020204" pitchFamily="34" charset="0"/>
              </a:rPr>
              <a:t>Holistic framework </a:t>
            </a:r>
            <a:br>
              <a:rPr lang="en-US" sz="1050" b="1">
                <a:latin typeface="Arial" panose="020B0604020202020204" pitchFamily="34" charset="0"/>
                <a:cs typeface="Arial" panose="020B0604020202020204" pitchFamily="34" charset="0"/>
              </a:rPr>
            </a:br>
            <a:r>
              <a:rPr lang="en-US" sz="1050" b="1">
                <a:latin typeface="Arial" panose="020B0604020202020204" pitchFamily="34" charset="0"/>
                <a:cs typeface="Arial" panose="020B0604020202020204" pitchFamily="34" charset="0"/>
              </a:rPr>
              <a:t>and planning</a:t>
            </a:r>
          </a:p>
        </p:txBody>
      </p:sp>
      <p:sp>
        <p:nvSpPr>
          <p:cNvPr id="59" name="btfpBulletedList493169">
            <a:extLst>
              <a:ext uri="{FF2B5EF4-FFF2-40B4-BE49-F238E27FC236}">
                <a16:creationId xmlns:a16="http://schemas.microsoft.com/office/drawing/2014/main" id="{CFE3644C-0CB4-EFBD-6649-3D4D26959180}"/>
              </a:ext>
            </a:extLst>
          </p:cNvPr>
          <p:cNvSpPr txBox="1"/>
          <p:nvPr/>
        </p:nvSpPr>
        <p:spPr bwMode="gray">
          <a:xfrm>
            <a:off x="1553899" y="4866274"/>
            <a:ext cx="6937440" cy="1169551"/>
          </a:xfrm>
          <a:prstGeom prst="rect">
            <a:avLst/>
          </a:prstGeom>
          <a:noFill/>
        </p:spPr>
        <p:txBody>
          <a:bodyPr wrap="square" lIns="91440" tIns="45720" rIns="91440" bIns="45720" anchor="t">
            <a:spAutoFit/>
          </a:bodyPr>
          <a:lstStyle/>
          <a:p>
            <a:pPr marL="171450" indent="-171450">
              <a:spcAft>
                <a:spcPts val="600"/>
              </a:spcAft>
              <a:buFont typeface="Arial" panose="020B0604020202020204" pitchFamily="34" charset="0"/>
              <a:buChar char="•"/>
            </a:pPr>
            <a:r>
              <a:rPr lang="en-US" sz="1000" b="1">
                <a:latin typeface="Arial"/>
                <a:cs typeface="Arial"/>
              </a:rPr>
              <a:t>Supply chain development: </a:t>
            </a:r>
            <a:r>
              <a:rPr lang="en-US" sz="1000">
                <a:latin typeface="Arial"/>
                <a:cs typeface="Arial"/>
              </a:rPr>
              <a:t>Investment in agriculture, food innovation, and processing infrastructure to expand sustainable protein production and avoid bottlenecks.</a:t>
            </a:r>
          </a:p>
          <a:p>
            <a:pPr marL="171450" indent="-171450">
              <a:spcAft>
                <a:spcPts val="600"/>
              </a:spcAft>
              <a:buFont typeface="Arial" panose="020B0604020202020204" pitchFamily="34" charset="0"/>
              <a:buChar char="•"/>
            </a:pPr>
            <a:r>
              <a:rPr lang="en-US" sz="1000" b="1">
                <a:latin typeface="Arial"/>
                <a:cs typeface="Arial"/>
              </a:rPr>
              <a:t>Demand stimulation: </a:t>
            </a:r>
            <a:r>
              <a:rPr lang="en-US" sz="1000">
                <a:latin typeface="Arial"/>
                <a:cs typeface="Arial"/>
              </a:rPr>
              <a:t>Public awareness campaigns, chef training, and school curricula to promote plant-based diets and drive consumer adoption.</a:t>
            </a:r>
          </a:p>
          <a:p>
            <a:pPr marL="171450" indent="-171450">
              <a:spcAft>
                <a:spcPts val="600"/>
              </a:spcAft>
              <a:buFont typeface="Arial" panose="020B0604020202020204" pitchFamily="34" charset="0"/>
              <a:buChar char="•"/>
            </a:pPr>
            <a:r>
              <a:rPr lang="en-US" sz="1000" b="1">
                <a:latin typeface="Arial"/>
                <a:cs typeface="Arial"/>
              </a:rPr>
              <a:t>Research and innovation: </a:t>
            </a:r>
            <a:r>
              <a:rPr lang="en-US" sz="1000">
                <a:latin typeface="Arial"/>
                <a:cs typeface="Arial"/>
              </a:rPr>
              <a:t>Significant funding for R&amp;D to improve plant-based product quality, alongside policies and incentives that support market growth.</a:t>
            </a:r>
            <a:endParaRPr lang="en-US" sz="100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D3D0FEF-4D88-DE09-18B2-4D979FFB4177}"/>
              </a:ext>
            </a:extLst>
          </p:cNvPr>
          <p:cNvSpPr txBox="1"/>
          <p:nvPr/>
        </p:nvSpPr>
        <p:spPr bwMode="gray">
          <a:xfrm>
            <a:off x="329184" y="6354441"/>
            <a:ext cx="8889578" cy="369332"/>
          </a:xfrm>
          <a:prstGeom prst="rect">
            <a:avLst/>
          </a:prstGeom>
          <a:noFill/>
        </p:spPr>
        <p:txBody>
          <a:bodyPr wrap="square" lIns="0" tIns="0" rIns="0" bIns="0" anchor="t">
            <a:spAutoFit/>
          </a:bodyPr>
          <a:lstStyle/>
          <a:p>
            <a:pPr defTabSz="711200">
              <a:defRPr/>
            </a:pPr>
            <a:r>
              <a:rPr kumimoji="0" lang="en-US" sz="800" b="0" i="0" u="none" strike="noStrike" kern="1200" cap="none" spc="0" normalizeH="0" baseline="0" noProof="0">
                <a:ln>
                  <a:noFill/>
                </a:ln>
                <a:solidFill>
                  <a:srgbClr val="000000"/>
                </a:solidFill>
                <a:effectLst/>
                <a:uLnTx/>
                <a:uFillTx/>
                <a:latin typeface="Arial"/>
                <a:ea typeface="+mn-ea"/>
                <a:cs typeface="+mn-cs"/>
              </a:rPr>
              <a:t>Sources: FVM, </a:t>
            </a:r>
            <a:r>
              <a:rPr kumimoji="0" lang="en-US" sz="800" b="0" i="0" u="none" strike="noStrike" kern="1200" cap="none" spc="0" normalizeH="0" baseline="0" noProof="0">
                <a:ln>
                  <a:noFill/>
                </a:ln>
                <a:solidFill>
                  <a:srgbClr val="000000"/>
                </a:solidFill>
                <a:effectLst/>
                <a:uLnTx/>
                <a:uFillTx/>
                <a:latin typeface="Arial"/>
                <a:ea typeface="+mn-ea"/>
                <a:cs typeface="+mn-cs"/>
                <a:hlinkClick r:id="rId8"/>
              </a:rPr>
              <a:t>Strategy for green proteins </a:t>
            </a:r>
            <a:r>
              <a:rPr kumimoji="0" lang="en-US" sz="800" b="0" i="0" u="none" strike="noStrike" kern="1200" cap="none" spc="0" normalizeH="0" baseline="0" noProof="0">
                <a:ln>
                  <a:noFill/>
                </a:ln>
                <a:solidFill>
                  <a:srgbClr val="000000"/>
                </a:solidFill>
                <a:effectLst/>
                <a:uLnTx/>
                <a:uFillTx/>
                <a:latin typeface="Arial"/>
                <a:ea typeface="+mn-ea"/>
                <a:cs typeface="+mn-cs"/>
              </a:rPr>
              <a:t>(2024); FVM, </a:t>
            </a:r>
            <a:r>
              <a:rPr kumimoji="0" lang="en-US" sz="800" b="0" i="0" u="none" strike="noStrike" kern="1200" cap="none" spc="0" normalizeH="0" baseline="0" noProof="0">
                <a:ln>
                  <a:noFill/>
                </a:ln>
                <a:solidFill>
                  <a:srgbClr val="000000"/>
                </a:solidFill>
                <a:effectLst/>
                <a:uLnTx/>
                <a:uFillTx/>
                <a:latin typeface="Arial"/>
                <a:ea typeface="+mn-ea"/>
                <a:cs typeface="+mn-cs"/>
                <a:hlinkClick r:id="rId9"/>
              </a:rPr>
              <a:t>Danish Action </a:t>
            </a:r>
            <a:r>
              <a:rPr lang="en-US" sz="800">
                <a:solidFill>
                  <a:srgbClr val="000000"/>
                </a:solidFill>
                <a:latin typeface="Arial"/>
                <a:hlinkClick r:id="rId9"/>
              </a:rPr>
              <a:t>P</a:t>
            </a:r>
            <a:r>
              <a:rPr kumimoji="0" lang="en-US" sz="800" b="0" i="0" u="none" strike="noStrike" kern="1200" cap="none" spc="0" normalizeH="0" baseline="0" noProof="0" err="1">
                <a:ln>
                  <a:noFill/>
                </a:ln>
                <a:solidFill>
                  <a:srgbClr val="000000"/>
                </a:solidFill>
                <a:effectLst/>
                <a:uLnTx/>
                <a:uFillTx/>
                <a:latin typeface="Arial"/>
                <a:ea typeface="+mn-ea"/>
                <a:cs typeface="+mn-cs"/>
                <a:hlinkClick r:id="rId9"/>
              </a:rPr>
              <a:t>lan</a:t>
            </a:r>
            <a:r>
              <a:rPr kumimoji="0" lang="en-US" sz="800" b="0" i="0" u="none" strike="noStrike" kern="1200" cap="none" spc="0" normalizeH="0" baseline="0" noProof="0">
                <a:ln>
                  <a:noFill/>
                </a:ln>
                <a:solidFill>
                  <a:srgbClr val="000000"/>
                </a:solidFill>
                <a:effectLst/>
                <a:uLnTx/>
                <a:uFillTx/>
                <a:latin typeface="Arial"/>
                <a:ea typeface="+mn-ea"/>
                <a:cs typeface="+mn-cs"/>
                <a:hlinkClick r:id="rId9"/>
              </a:rPr>
              <a:t> for Plant—Based Food</a:t>
            </a:r>
            <a:r>
              <a:rPr lang="en-US" sz="800">
                <a:solidFill>
                  <a:srgbClr val="000000"/>
                </a:solidFill>
                <a:latin typeface="Arial" panose="020B0604020202020204" pitchFamily="34" charset="0"/>
                <a:cs typeface="Arial" panose="020B0604020202020204" pitchFamily="34" charset="0"/>
              </a:rPr>
              <a:t> </a:t>
            </a:r>
            <a:r>
              <a:rPr kumimoji="0" lang="en-US" sz="800" b="0" i="0" u="none" strike="noStrike" kern="1200" cap="none" spc="0" normalizeH="0" baseline="0" noProof="0">
                <a:ln>
                  <a:noFill/>
                </a:ln>
                <a:solidFill>
                  <a:srgbClr val="000000"/>
                </a:solidFill>
                <a:effectLst/>
                <a:uLnTx/>
                <a:uFillTx/>
                <a:latin typeface="Arial"/>
                <a:ea typeface="+mn-ea"/>
                <a:cs typeface="+mn-cs"/>
              </a:rPr>
              <a:t>(2023); GFI,</a:t>
            </a:r>
            <a:r>
              <a:rPr lang="en-US" sz="800">
                <a:solidFill>
                  <a:srgbClr val="000000"/>
                </a:solidFill>
                <a:latin typeface="Arial" panose="020B0604020202020204" pitchFamily="34" charset="0"/>
                <a:cs typeface="Arial" panose="020B0604020202020204" pitchFamily="34" charset="0"/>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0"/>
              </a:rPr>
              <a:t>National action plan for plant-based foods</a:t>
            </a:r>
            <a:r>
              <a:rPr kumimoji="0" lang="en-US" sz="800" b="0" i="0" u="none" strike="noStrike" kern="1200" cap="none" spc="0" normalizeH="0" baseline="0" noProof="0">
                <a:ln>
                  <a:noFill/>
                </a:ln>
                <a:solidFill>
                  <a:srgbClr val="000000"/>
                </a:solidFill>
                <a:effectLst/>
                <a:uLnTx/>
                <a:uFillTx/>
                <a:latin typeface="Arial"/>
                <a:ea typeface="+mn-ea"/>
                <a:cs typeface="+mn-cs"/>
              </a:rPr>
              <a:t> (2023); Food and Agriculture Council, </a:t>
            </a:r>
            <a:r>
              <a:rPr kumimoji="0" lang="en-US" sz="800" b="0" i="0" u="none" strike="noStrike" kern="1200" cap="none" spc="0" normalizeH="0" baseline="0" noProof="0">
                <a:ln>
                  <a:noFill/>
                </a:ln>
                <a:solidFill>
                  <a:srgbClr val="000000"/>
                </a:solidFill>
                <a:effectLst/>
                <a:uLnTx/>
                <a:uFillTx/>
                <a:latin typeface="Arial"/>
                <a:ea typeface="+mn-ea"/>
                <a:cs typeface="+mn-cs"/>
                <a:hlinkClick r:id="rId11"/>
              </a:rPr>
              <a:t>Food and Farming </a:t>
            </a:r>
            <a:r>
              <a:rPr kumimoji="0" lang="en-US" sz="800" b="0" i="0" u="none" strike="noStrike" kern="1200" cap="none" spc="0" normalizeH="0" baseline="0" noProof="0">
                <a:ln>
                  <a:noFill/>
                </a:ln>
                <a:solidFill>
                  <a:srgbClr val="000000"/>
                </a:solidFill>
                <a:effectLst/>
                <a:uLnTx/>
                <a:uFillTx/>
                <a:latin typeface="Arial"/>
                <a:ea typeface="+mn-ea"/>
                <a:cs typeface="+mn-cs"/>
              </a:rPr>
              <a:t>(2023); Forbes, </a:t>
            </a:r>
            <a:r>
              <a:rPr kumimoji="0" lang="en-US" sz="800" b="0" i="0" u="none" strike="noStrike" kern="1200" cap="none" spc="0" normalizeH="0" baseline="0" noProof="0">
                <a:ln>
                  <a:noFill/>
                </a:ln>
                <a:solidFill>
                  <a:srgbClr val="000000"/>
                </a:solidFill>
                <a:effectLst/>
                <a:uLnTx/>
                <a:uFillTx/>
                <a:latin typeface="Arial"/>
                <a:ea typeface="+mn-ea"/>
                <a:cs typeface="+mn-cs"/>
                <a:hlinkClick r:id="rId12"/>
              </a:rPr>
              <a:t>Denmark’s $195M Plant-Based Fund</a:t>
            </a:r>
            <a:r>
              <a:rPr kumimoji="0" lang="en-US" sz="800" b="0" i="0" u="none" strike="noStrike" kern="1200" cap="none" spc="0" normalizeH="0" baseline="0" noProof="0">
                <a:ln>
                  <a:noFill/>
                </a:ln>
                <a:solidFill>
                  <a:srgbClr val="000000"/>
                </a:solidFill>
                <a:effectLst/>
                <a:uLnTx/>
                <a:uFillTx/>
                <a:latin typeface="Arial"/>
                <a:ea typeface="+mn-ea"/>
                <a:cs typeface="+mn-cs"/>
              </a:rPr>
              <a:t> (2023).</a:t>
            </a:r>
          </a:p>
          <a:p>
            <a:pPr defTabSz="711200">
              <a:defRPr/>
            </a:pPr>
            <a:r>
              <a:rPr kumimoji="0" lang="en-US" sz="800" b="0" i="0" u="none" strike="noStrike" kern="1200" cap="none" spc="0" normalizeH="0" baseline="0" noProof="0">
                <a:ln>
                  <a:noFill/>
                </a:ln>
                <a:solidFill>
                  <a:srgbClr val="000000"/>
                </a:solidFill>
                <a:effectLst/>
                <a:uLnTx/>
                <a:uFillTx/>
                <a:latin typeface="Arial"/>
                <a:ea typeface="+mn-ea"/>
                <a:cs typeface="+mn-cs"/>
              </a:rPr>
              <a:t>Credit: </a:t>
            </a:r>
            <a:r>
              <a:rPr lang="en-US" sz="800" err="1">
                <a:solidFill>
                  <a:srgbClr val="000000"/>
                </a:solidFill>
                <a:cs typeface="Arial"/>
              </a:rPr>
              <a:t>Asya</a:t>
            </a:r>
            <a:r>
              <a:rPr lang="en-US" sz="800">
                <a:solidFill>
                  <a:srgbClr val="000000"/>
                </a:solidFill>
                <a:cs typeface="Arial"/>
              </a:rPr>
              <a:t> </a:t>
            </a:r>
            <a:r>
              <a:rPr lang="en-US" sz="800" err="1">
                <a:solidFill>
                  <a:srgbClr val="000000"/>
                </a:solidFill>
                <a:cs typeface="Arial"/>
              </a:rPr>
              <a:t>Ikizler</a:t>
            </a:r>
            <a:r>
              <a:rPr lang="en-US" sz="800">
                <a:solidFill>
                  <a:srgbClr val="000000"/>
                </a:solidFill>
                <a:cs typeface="Arial"/>
              </a:rPr>
              <a:t>, Friedrich </a:t>
            </a:r>
            <a:r>
              <a:rPr lang="en-US" sz="800" err="1">
                <a:solidFill>
                  <a:srgbClr val="000000"/>
                </a:solidFill>
                <a:cs typeface="Arial"/>
              </a:rPr>
              <a:t>Sayn</a:t>
            </a:r>
            <a:r>
              <a:rPr lang="en-US" sz="800">
                <a:solidFill>
                  <a:srgbClr val="000000"/>
                </a:solidFil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13"/>
              </a:rPr>
              <a:t>Gernot Wagner</a:t>
            </a:r>
            <a:r>
              <a:rPr lang="en-US" sz="800"/>
              <a:t>. </a:t>
            </a:r>
            <a:r>
              <a:rPr lang="en-US" sz="800">
                <a:hlinkClick r:id="rId14"/>
              </a:rPr>
              <a:t>Share with attribution</a:t>
            </a:r>
            <a:r>
              <a:rPr lang="en-US" sz="800"/>
              <a:t>: </a:t>
            </a:r>
            <a:r>
              <a:rPr lang="en-US" sz="800" err="1"/>
              <a:t>Sayn</a:t>
            </a:r>
            <a:r>
              <a:rPr lang="en-US" sz="800"/>
              <a:t>-Wittgenstein </a:t>
            </a:r>
            <a:r>
              <a:rPr lang="en-US" sz="800" i="1"/>
              <a:t>et al., </a:t>
            </a:r>
            <a:r>
              <a:rPr lang="en-US" sz="800"/>
              <a:t>“</a:t>
            </a:r>
            <a:r>
              <a:rPr lang="en-US" sz="800">
                <a:hlinkClick r:id="rId15"/>
              </a:rPr>
              <a:t>Sustainable Proteins</a:t>
            </a:r>
            <a:r>
              <a:rPr lang="en-US" sz="800"/>
              <a:t>” (16 May 2025).</a:t>
            </a:r>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pic>
        <p:nvPicPr>
          <p:cNvPr id="24" name="Picture 23" descr="A red and white flag&#10;&#10;Description automatically generated">
            <a:extLst>
              <a:ext uri="{FF2B5EF4-FFF2-40B4-BE49-F238E27FC236}">
                <a16:creationId xmlns:a16="http://schemas.microsoft.com/office/drawing/2014/main" id="{44FD0500-E5AF-EC32-C72C-A233A079215D}"/>
              </a:ext>
            </a:extLst>
          </p:cNvPr>
          <p:cNvPicPr>
            <a:picLocks noChangeAspect="1"/>
          </p:cNvPicPr>
          <p:nvPr/>
        </p:nvPicPr>
        <p:blipFill>
          <a:blip r:embed="rId16" cstate="print">
            <a:extLst>
              <a:ext uri="{28A0092B-C50C-407E-A947-70E740481C1C}">
                <a14:useLocalDpi xmlns:a14="http://schemas.microsoft.com/office/drawing/2010/main"/>
              </a:ext>
              <a:ext uri="{837473B0-CC2E-450A-ABE3-18F120FF3D39}">
                <a1611:picAttrSrcUrl xmlns:a1611="http://schemas.microsoft.com/office/drawing/2016/11/main" xmlns="" r:id="rId17"/>
              </a:ext>
            </a:extLst>
          </a:blip>
          <a:stretch>
            <a:fillRect/>
          </a:stretch>
        </p:blipFill>
        <p:spPr>
          <a:xfrm>
            <a:off x="4018705" y="41894"/>
            <a:ext cx="581806" cy="34684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Chevron 53">
            <a:extLst>
              <a:ext uri="{FF2B5EF4-FFF2-40B4-BE49-F238E27FC236}">
                <a16:creationId xmlns:a16="http://schemas.microsoft.com/office/drawing/2014/main" id="{A281B611-3E2D-81C0-191C-6B611202FDC8}"/>
              </a:ext>
            </a:extLst>
          </p:cNvPr>
          <p:cNvSpPr/>
          <p:nvPr/>
        </p:nvSpPr>
        <p:spPr bwMode="gray">
          <a:xfrm>
            <a:off x="1655782" y="27881"/>
            <a:ext cx="2275701" cy="357129"/>
          </a:xfrm>
          <a:prstGeom prst="chevron">
            <a:avLst>
              <a:gd name="adj" fmla="val 23887"/>
            </a:avLst>
          </a:prstGeom>
          <a:solidFill>
            <a:srgbClr val="1A8193">
              <a:alpha val="8117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dirty="0">
                <a:solidFill>
                  <a:schemeClr val="bg1"/>
                </a:solidFill>
              </a:rPr>
              <a:t>Case Study: Denmark  </a:t>
            </a:r>
            <a:endParaRPr lang="en-US" sz="1400" dirty="0">
              <a:solidFill>
                <a:schemeClr val="bg1"/>
              </a:solidFill>
            </a:endParaRPr>
          </a:p>
        </p:txBody>
      </p:sp>
      <p:sp>
        <p:nvSpPr>
          <p:cNvPr id="26" name="Pentagon 25">
            <a:extLst>
              <a:ext uri="{FF2B5EF4-FFF2-40B4-BE49-F238E27FC236}">
                <a16:creationId xmlns:a16="http://schemas.microsoft.com/office/drawing/2014/main" id="{0ABC83A4-DD34-4FA8-2BDC-C245E06D9284}"/>
              </a:ext>
            </a:extLst>
          </p:cNvPr>
          <p:cNvSpPr/>
          <p:nvPr/>
        </p:nvSpPr>
        <p:spPr bwMode="gray">
          <a:xfrm>
            <a:off x="32754" y="25336"/>
            <a:ext cx="1680432"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dirty="0">
                <a:solidFill>
                  <a:schemeClr val="bg1"/>
                </a:solidFill>
              </a:rPr>
              <a:t>Policy</a:t>
            </a:r>
          </a:p>
        </p:txBody>
      </p:sp>
    </p:spTree>
    <p:extLst>
      <p:ext uri="{BB962C8B-B14F-4D97-AF65-F5344CB8AC3E}">
        <p14:creationId xmlns:p14="http://schemas.microsoft.com/office/powerpoint/2010/main" val="25751390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45A04-F5E0-90C5-3521-BB9456BE0A64}"/>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91FB93E-BBFC-51C5-6A1F-155D265E7D97}"/>
              </a:ext>
            </a:extLst>
          </p:cNvPr>
          <p:cNvGraphicFramePr>
            <a:graphicFrameLocks noChangeAspect="1"/>
          </p:cNvGraphicFramePr>
          <p:nvPr>
            <p:custDataLst>
              <p:tags r:id="rId2"/>
            </p:custDataLst>
            <p:extLst>
              <p:ext uri="{D42A27DB-BD31-4B8C-83A1-F6EECF244321}">
                <p14:modId xmlns:p14="http://schemas.microsoft.com/office/powerpoint/2010/main" val="30328971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68614" name="think-cell Slide" r:id="rId63" imgW="7772400" imgH="10058400" progId="TCLayout.ActiveDocument.1">
                  <p:embed/>
                </p:oleObj>
              </mc:Choice>
              <mc:Fallback>
                <p:oleObj name="think-cell Slide" r:id="rId63" imgW="7772400" imgH="10058400" progId="TCLayout.ActiveDocument.1">
                  <p:embed/>
                  <p:pic>
                    <p:nvPicPr>
                      <p:cNvPr id="3" name="think-cell data - do not delete" hidden="1">
                        <a:extLst>
                          <a:ext uri="{FF2B5EF4-FFF2-40B4-BE49-F238E27FC236}">
                            <a16:creationId xmlns:a16="http://schemas.microsoft.com/office/drawing/2014/main" id="{891FB93E-BBFC-51C5-6A1F-155D265E7D97}"/>
                          </a:ext>
                        </a:extLst>
                      </p:cNvPr>
                      <p:cNvPicPr/>
                      <p:nvPr/>
                    </p:nvPicPr>
                    <p:blipFill>
                      <a:blip r:embed="rId6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00A0C70-1857-3EDB-A51A-A699AC693226}"/>
              </a:ext>
            </a:extLst>
          </p:cNvPr>
          <p:cNvSpPr>
            <a:spLocks noGrp="1"/>
          </p:cNvSpPr>
          <p:nvPr>
            <p:ph type="title"/>
          </p:nvPr>
        </p:nvSpPr>
        <p:spPr/>
        <p:txBody>
          <a:bodyPr vert="horz">
            <a:noAutofit/>
          </a:bodyPr>
          <a:lstStyle/>
          <a:p>
            <a:r>
              <a:rPr lang="en-US" b="1" i="0">
                <a:solidFill>
                  <a:srgbClr val="000000"/>
                </a:solidFill>
                <a:effectLst/>
              </a:rPr>
              <a:t>Singapore is the global commercial and policy leader for cultivated meat and the first nation to approve its sale</a:t>
            </a:r>
            <a:endParaRPr lang="en-US"/>
          </a:p>
        </p:txBody>
      </p:sp>
      <p:sp>
        <p:nvSpPr>
          <p:cNvPr id="16" name="btfpColumnHeaderBoxText223027">
            <a:extLst>
              <a:ext uri="{FF2B5EF4-FFF2-40B4-BE49-F238E27FC236}">
                <a16:creationId xmlns:a16="http://schemas.microsoft.com/office/drawing/2014/main" id="{0D43C78C-D8D7-193B-5BF0-7708D2C3DD8F}"/>
              </a:ext>
            </a:extLst>
          </p:cNvPr>
          <p:cNvSpPr txBox="1"/>
          <p:nvPr/>
        </p:nvSpPr>
        <p:spPr bwMode="gray">
          <a:xfrm>
            <a:off x="367900" y="1373540"/>
            <a:ext cx="11687680" cy="288219"/>
          </a:xfrm>
          <a:prstGeom prst="rect">
            <a:avLst/>
          </a:prstGeom>
          <a:noFill/>
        </p:spPr>
        <p:txBody>
          <a:bodyPr vert="horz" wrap="square" lIns="36036" tIns="36036" rIns="36036" bIns="36036" rtlCol="0" anchor="b">
            <a:spAutoFit/>
          </a:bodyPr>
          <a:lstStyle/>
          <a:p>
            <a:pPr marL="0" indent="0">
              <a:spcBef>
                <a:spcPts val="0"/>
              </a:spcBef>
              <a:buNone/>
            </a:pPr>
            <a:r>
              <a:rPr lang="en-US" sz="1400" b="1" dirty="0">
                <a:solidFill>
                  <a:srgbClr val="000000"/>
                </a:solidFill>
                <a:latin typeface="Arial" panose="020B0604020202020204" pitchFamily="34" charset="0"/>
                <a:cs typeface="Arial" panose="020B0604020202020204" pitchFamily="34" charset="0"/>
              </a:rPr>
              <a:t>Its leadership in cultivated meat innovation stems from national food security priorities, providing tailwinds for the market</a:t>
            </a:r>
          </a:p>
        </p:txBody>
      </p:sp>
      <p:cxnSp>
        <p:nvCxnSpPr>
          <p:cNvPr id="19" name="btfpColumnHeaderBoxLine223027">
            <a:extLst>
              <a:ext uri="{FF2B5EF4-FFF2-40B4-BE49-F238E27FC236}">
                <a16:creationId xmlns:a16="http://schemas.microsoft.com/office/drawing/2014/main" id="{72A839E8-7775-41A6-9A35-1EB622CB96C4}"/>
              </a:ext>
            </a:extLst>
          </p:cNvPr>
          <p:cNvCxnSpPr>
            <a:cxnSpLocks/>
          </p:cNvCxnSpPr>
          <p:nvPr/>
        </p:nvCxnSpPr>
        <p:spPr bwMode="gray">
          <a:xfrm>
            <a:off x="367900" y="1661759"/>
            <a:ext cx="10735880"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84A0FEA-C180-5228-3C70-F0CA3809C637}"/>
              </a:ext>
            </a:extLst>
          </p:cNvPr>
          <p:cNvSpPr txBox="1"/>
          <p:nvPr/>
        </p:nvSpPr>
        <p:spPr bwMode="gray">
          <a:xfrm>
            <a:off x="329184" y="6419088"/>
            <a:ext cx="9211721" cy="369332"/>
          </a:xfrm>
          <a:prstGeom prst="rect">
            <a:avLst/>
          </a:prstGeom>
          <a:noFill/>
        </p:spPr>
        <p:txBody>
          <a:bodyPr wrap="square" lIns="0" tIns="0" rIns="0" bIns="0" anchor="t">
            <a:spAutoFit/>
          </a:bodyPr>
          <a:lstStyle/>
          <a:p>
            <a:pPr defTabSz="711200">
              <a:defRPr/>
            </a:pPr>
            <a:r>
              <a:rPr kumimoji="0" lang="en-US" sz="800" b="0" i="0" u="none" strike="noStrike" kern="1200" cap="none" spc="0" normalizeH="0" baseline="0" noProof="0">
                <a:ln>
                  <a:noFill/>
                </a:ln>
                <a:solidFill>
                  <a:srgbClr val="000000"/>
                </a:solidFill>
                <a:effectLst/>
                <a:uLnTx/>
                <a:uFillTx/>
                <a:latin typeface="Arial"/>
                <a:ea typeface="+mn-ea"/>
                <a:cs typeface="+mn-cs"/>
              </a:rPr>
              <a:t>Sources: Singapore Food Agency, </a:t>
            </a:r>
            <a:r>
              <a:rPr kumimoji="0" lang="en-US" sz="800" b="0" i="0" u="none" strike="noStrike" kern="1200" cap="none" spc="0" normalizeH="0" baseline="0" noProof="0">
                <a:ln>
                  <a:noFill/>
                </a:ln>
                <a:solidFill>
                  <a:srgbClr val="000000"/>
                </a:solidFill>
                <a:effectLst/>
                <a:uLnTx/>
                <a:uFillTx/>
                <a:latin typeface="Arial"/>
                <a:ea typeface="+mn-ea"/>
                <a:cs typeface="+mn-cs"/>
                <a:hlinkClick r:id="rId65"/>
              </a:rPr>
              <a:t>30 by 30</a:t>
            </a:r>
            <a:r>
              <a:rPr kumimoji="0" lang="en-US" sz="800" b="0" i="0" u="none" strike="noStrike" kern="1200" cap="none" spc="0" normalizeH="0" baseline="0" noProof="0">
                <a:ln>
                  <a:noFill/>
                </a:ln>
                <a:solidFill>
                  <a:srgbClr val="000000"/>
                </a:solidFill>
                <a:effectLst/>
                <a:uLnTx/>
                <a:uFillTx/>
                <a:latin typeface="Arial"/>
                <a:ea typeface="+mn-ea"/>
                <a:cs typeface="+mn-cs"/>
              </a:rPr>
              <a:t> (2024);</a:t>
            </a:r>
            <a:r>
              <a:rPr lang="en-US" sz="800">
                <a:solidFill>
                  <a:srgbClr val="000000"/>
                </a:solidFill>
                <a:latin typeface="Arial"/>
              </a:rPr>
              <a:t> Si</a:t>
            </a:r>
            <a:r>
              <a:rPr kumimoji="0" lang="en-US" sz="800" b="0" i="0" u="none" strike="noStrike" kern="1200" cap="none" spc="0" normalizeH="0" baseline="0" noProof="0" err="1">
                <a:ln>
                  <a:noFill/>
                </a:ln>
                <a:solidFill>
                  <a:srgbClr val="000000"/>
                </a:solidFill>
                <a:effectLst/>
                <a:uLnTx/>
                <a:uFillTx/>
                <a:latin typeface="Arial"/>
                <a:ea typeface="+mn-ea"/>
                <a:cs typeface="+mn-cs"/>
              </a:rPr>
              <a:t>ngapore</a:t>
            </a:r>
            <a:r>
              <a:rPr kumimoji="0" lang="en-US" sz="800" b="0" i="0" u="none" strike="noStrike" kern="1200" cap="none" spc="0" normalizeH="0" baseline="0" noProof="0">
                <a:ln>
                  <a:noFill/>
                </a:ln>
                <a:solidFill>
                  <a:srgbClr val="000000"/>
                </a:solidFill>
                <a:effectLst/>
                <a:uLnTx/>
                <a:uFillTx/>
                <a:latin typeface="Arial"/>
                <a:ea typeface="+mn-ea"/>
                <a:cs typeface="+mn-cs"/>
              </a:rPr>
              <a:t> Agency for Science; Technology, and Research, </a:t>
            </a:r>
            <a:r>
              <a:rPr kumimoji="0" lang="en-US" sz="800" b="0" i="0" u="none" strike="noStrike" kern="1200" cap="none" spc="0" normalizeH="0" baseline="0" noProof="0">
                <a:ln>
                  <a:noFill/>
                </a:ln>
                <a:solidFill>
                  <a:srgbClr val="000000"/>
                </a:solidFill>
                <a:effectLst/>
                <a:uLnTx/>
                <a:uFillTx/>
                <a:latin typeface="Arial"/>
                <a:ea typeface="+mn-ea"/>
                <a:cs typeface="+mn-cs"/>
                <a:hlinkClick r:id="rId66"/>
              </a:rPr>
              <a:t>Seed Grant</a:t>
            </a:r>
            <a:r>
              <a:rPr kumimoji="0" lang="en-US" sz="800" b="0" i="0" u="none" strike="noStrike" kern="1200" cap="none" spc="0" normalizeH="0" baseline="0" noProof="0">
                <a:ln>
                  <a:noFill/>
                </a:ln>
                <a:solidFill>
                  <a:srgbClr val="000000"/>
                </a:solidFill>
                <a:effectLst/>
                <a:uLnTx/>
                <a:uFillTx/>
                <a:latin typeface="Arial"/>
                <a:ea typeface="+mn-ea"/>
                <a:cs typeface="+mn-cs"/>
              </a:rPr>
              <a:t> (2022); Wired, </a:t>
            </a:r>
            <a:r>
              <a:rPr kumimoji="0" lang="en-US" sz="800" b="0" i="0" u="none" strike="noStrike" kern="1200" cap="none" spc="0" normalizeH="0" baseline="0" noProof="0">
                <a:ln>
                  <a:noFill/>
                </a:ln>
                <a:solidFill>
                  <a:srgbClr val="000000"/>
                </a:solidFill>
                <a:effectLst/>
                <a:uLnTx/>
                <a:uFillTx/>
                <a:latin typeface="Arial"/>
                <a:ea typeface="+mn-ea"/>
                <a:cs typeface="+mn-cs"/>
                <a:hlinkClick r:id="rId67"/>
              </a:rPr>
              <a:t>Lab-Grown Meat </a:t>
            </a:r>
            <a:r>
              <a:rPr lang="en-US" sz="800">
                <a:solidFill>
                  <a:srgbClr val="000000"/>
                </a:solidFill>
                <a:latin typeface="Arial"/>
                <a:hlinkClick r:id="rId67"/>
              </a:rPr>
              <a:t>Is </a:t>
            </a:r>
            <a:r>
              <a:rPr kumimoji="0" lang="en-US" sz="800" b="0" i="0" u="none" strike="noStrike" kern="1200" cap="none" spc="0" normalizeH="0" baseline="0" noProof="0">
                <a:ln>
                  <a:noFill/>
                </a:ln>
                <a:solidFill>
                  <a:srgbClr val="000000"/>
                </a:solidFill>
                <a:effectLst/>
                <a:uLnTx/>
                <a:uFillTx/>
                <a:latin typeface="Arial"/>
                <a:ea typeface="+mn-ea"/>
                <a:cs typeface="+mn-cs"/>
                <a:hlinkClick r:id="rId67"/>
              </a:rPr>
              <a:t>on Shelves Now</a:t>
            </a:r>
            <a:r>
              <a:rPr kumimoji="0" lang="en-US" sz="800" b="0" i="0" u="none" strike="noStrike" kern="1200" cap="none" spc="0" normalizeH="0" baseline="0" noProof="0">
                <a:ln>
                  <a:noFill/>
                </a:ln>
                <a:solidFill>
                  <a:srgbClr val="000000"/>
                </a:solidFill>
                <a:effectLst/>
                <a:uLnTx/>
                <a:uFillTx/>
                <a:latin typeface="Arial"/>
                <a:ea typeface="+mn-ea"/>
                <a:cs typeface="+mn-cs"/>
              </a:rPr>
              <a:t>; GFI,</a:t>
            </a:r>
            <a:r>
              <a:rPr lang="en-US" sz="800">
                <a:solidFill>
                  <a:srgbClr val="000000"/>
                </a:solidFill>
                <a:latin typeface="Arial" panose="020B0604020202020204" pitchFamily="34" charset="0"/>
                <a:cs typeface="Arial" panose="020B0604020202020204" pitchFamily="34" charset="0"/>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68"/>
              </a:rPr>
              <a:t>National action plan for plant-based foods</a:t>
            </a:r>
            <a:r>
              <a:rPr kumimoji="0" lang="en-US" sz="800" b="0" i="0" u="none" strike="noStrike" kern="1200" cap="none" spc="0" normalizeH="0" baseline="0" noProof="0">
                <a:ln>
                  <a:noFill/>
                </a:ln>
                <a:solidFill>
                  <a:srgbClr val="000000"/>
                </a:solidFill>
                <a:effectLst/>
                <a:uLnTx/>
                <a:uFillTx/>
                <a:latin typeface="Arial"/>
                <a:ea typeface="+mn-ea"/>
                <a:cs typeface="+mn-cs"/>
              </a:rPr>
              <a:t> (2024);</a:t>
            </a:r>
            <a:r>
              <a:rPr lang="en-US" sz="800">
                <a:solidFill>
                  <a:srgbClr val="000000"/>
                </a:solidFill>
                <a:latin typeface="Arial"/>
                <a:ea typeface="+mn-ea"/>
                <a:cs typeface="+mn-cs"/>
              </a:rPr>
              <a:t> Good Food Institute, </a:t>
            </a:r>
            <a:r>
              <a:rPr kumimoji="0" lang="en-US" sz="800" b="0" i="0" u="none" strike="noStrike" kern="1200" cap="none" spc="0" normalizeH="0" baseline="0" noProof="0">
                <a:ln>
                  <a:noFill/>
                </a:ln>
                <a:solidFill>
                  <a:srgbClr val="000000"/>
                </a:solidFill>
                <a:effectLst/>
                <a:uLnTx/>
                <a:uFillTx/>
                <a:latin typeface="Arial"/>
                <a:hlinkClick r:id="rId69"/>
              </a:rPr>
              <a:t>State of the Industry Report: Cultivated meat</a:t>
            </a:r>
            <a:r>
              <a:rPr kumimoji="0" lang="en-US" sz="800" b="0" i="0" u="none" strike="noStrike" kern="1200" cap="none" spc="0" normalizeH="0" baseline="0" noProof="0">
                <a:ln>
                  <a:noFill/>
                </a:ln>
                <a:solidFill>
                  <a:srgbClr val="000000"/>
                </a:solidFill>
                <a:effectLst/>
                <a:uLnTx/>
                <a:uFillTx/>
                <a:latin typeface="Arial"/>
              </a:rPr>
              <a:t> (2023).</a:t>
            </a:r>
            <a:endParaRPr kumimoji="0" lang="en-US" sz="800" b="0" i="0" u="none" strike="noStrike" kern="1200" cap="none" spc="0" normalizeH="0" baseline="0" noProof="0">
              <a:ln>
                <a:noFill/>
              </a:ln>
              <a:solidFill>
                <a:srgbClr val="000000"/>
              </a:solidFill>
              <a:effectLst/>
              <a:uLnTx/>
              <a:uFillTx/>
              <a:latin typeface="Arial"/>
              <a:ea typeface="+mn-ea"/>
              <a:cs typeface="+mn-cs"/>
            </a:endParaRPr>
          </a:p>
          <a:p>
            <a:pPr defTabSz="711200">
              <a:defRPr/>
            </a:pPr>
            <a:r>
              <a:rPr kumimoji="0" lang="en-US" sz="800" b="0" i="0" u="none" strike="noStrike" kern="1200" cap="none" spc="0" normalizeH="0" baseline="0" noProof="0">
                <a:ln>
                  <a:noFill/>
                </a:ln>
                <a:solidFill>
                  <a:srgbClr val="000000"/>
                </a:solidFill>
                <a:effectLst/>
                <a:uLnTx/>
                <a:uFillTx/>
                <a:latin typeface="Arial"/>
                <a:ea typeface="+mn-ea"/>
                <a:cs typeface="+mn-cs"/>
              </a:rPr>
              <a:t>Credit:</a:t>
            </a:r>
            <a:r>
              <a:rPr lang="en-US" sz="800">
                <a:solidFill>
                  <a:srgbClr val="000000"/>
                </a:solidFill>
                <a:cs typeface="Arial"/>
              </a:rPr>
              <a:t> M.A. Miller, </a:t>
            </a:r>
            <a:r>
              <a:rPr lang="en-US" sz="800" err="1">
                <a:solidFill>
                  <a:srgbClr val="000000"/>
                </a:solidFill>
                <a:cs typeface="Arial"/>
              </a:rPr>
              <a:t>Ariela</a:t>
            </a:r>
            <a:r>
              <a:rPr lang="en-US" sz="800">
                <a:solidFill>
                  <a:srgbClr val="000000"/>
                </a:solidFill>
                <a:cs typeface="Arial"/>
              </a:rPr>
              <a:t> </a:t>
            </a:r>
            <a:r>
              <a:rPr lang="en-US" sz="800" err="1">
                <a:solidFill>
                  <a:srgbClr val="000000"/>
                </a:solidFill>
                <a:cs typeface="Arial"/>
              </a:rPr>
              <a:t>Farchi</a:t>
            </a:r>
            <a:r>
              <a:rPr lang="en-US" sz="800">
                <a:solidFill>
                  <a:srgbClr val="000000"/>
                </a:solidFill>
                <a:cs typeface="Arial"/>
              </a:rPr>
              <a:t>, </a:t>
            </a:r>
            <a:r>
              <a:rPr lang="en-US" sz="800">
                <a:latin typeface="Arial"/>
                <a:cs typeface="Arial"/>
              </a:rPr>
              <a:t>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a:t>
            </a:r>
            <a:r>
              <a:rPr lang="en-US" sz="800">
                <a:solidFill>
                  <a:srgbClr val="000000"/>
                </a:solidFill>
                <a:cs typeface="Arial"/>
              </a:rPr>
              <a:t>,</a:t>
            </a:r>
            <a:r>
              <a:rPr lang="en-US" sz="800"/>
              <a:t> and </a:t>
            </a:r>
            <a:r>
              <a:rPr lang="en-US" sz="800">
                <a:hlinkClick r:id="rId70"/>
              </a:rPr>
              <a:t>Gernot Wagner</a:t>
            </a:r>
            <a:r>
              <a:rPr lang="en-US" sz="800"/>
              <a:t>. </a:t>
            </a:r>
            <a:r>
              <a:rPr lang="en-US" sz="800">
                <a:hlinkClick r:id="rId71"/>
              </a:rPr>
              <a:t>Share with attribution</a:t>
            </a:r>
            <a:r>
              <a:rPr lang="en-US" sz="800"/>
              <a:t>: </a:t>
            </a:r>
            <a:r>
              <a:rPr lang="en-US" sz="800" err="1"/>
              <a:t>Sayn</a:t>
            </a:r>
            <a:r>
              <a:rPr lang="en-US" sz="800"/>
              <a:t>-Wittgenstein </a:t>
            </a:r>
            <a:r>
              <a:rPr lang="en-US" sz="800" i="1"/>
              <a:t>et al., </a:t>
            </a:r>
            <a:r>
              <a:rPr lang="en-US" sz="800"/>
              <a:t>“</a:t>
            </a:r>
            <a:r>
              <a:rPr lang="en-US" sz="800">
                <a:hlinkClick r:id="rId72"/>
              </a:rPr>
              <a:t>Sustainable Proteins</a:t>
            </a:r>
            <a:r>
              <a:rPr lang="en-US" sz="800"/>
              <a:t>” (16 May 2025).</a:t>
            </a:r>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grpSp>
        <p:nvGrpSpPr>
          <p:cNvPr id="94" name="btfpRowHeaderBox489333">
            <a:extLst>
              <a:ext uri="{FF2B5EF4-FFF2-40B4-BE49-F238E27FC236}">
                <a16:creationId xmlns:a16="http://schemas.microsoft.com/office/drawing/2014/main" id="{1CACB7F3-0D0A-5FC9-B52A-979D4BA02021}"/>
              </a:ext>
            </a:extLst>
          </p:cNvPr>
          <p:cNvGrpSpPr/>
          <p:nvPr>
            <p:custDataLst>
              <p:tags r:id="rId3"/>
            </p:custDataLst>
          </p:nvPr>
        </p:nvGrpSpPr>
        <p:grpSpPr>
          <a:xfrm>
            <a:off x="84853" y="1949466"/>
            <a:ext cx="1064648" cy="1260813"/>
            <a:chOff x="6030924" y="2105002"/>
            <a:chExt cx="2286490" cy="1086103"/>
          </a:xfrm>
        </p:grpSpPr>
        <p:sp>
          <p:nvSpPr>
            <p:cNvPr id="95" name="btfpRowHeaderBoxText489333">
              <a:extLst>
                <a:ext uri="{FF2B5EF4-FFF2-40B4-BE49-F238E27FC236}">
                  <a16:creationId xmlns:a16="http://schemas.microsoft.com/office/drawing/2014/main" id="{3BFDF2E6-FC3C-DB9A-6CAC-E2CEBEBEE568}"/>
                </a:ext>
              </a:extLst>
            </p:cNvPr>
            <p:cNvSpPr txBox="1"/>
            <p:nvPr/>
          </p:nvSpPr>
          <p:spPr bwMode="gray">
            <a:xfrm>
              <a:off x="6030924" y="2218126"/>
              <a:ext cx="2286490" cy="972979"/>
            </a:xfrm>
            <a:prstGeom prst="rect">
              <a:avLst/>
            </a:prstGeom>
            <a:noFill/>
          </p:spPr>
          <p:txBody>
            <a:bodyPr vert="horz" wrap="square" lIns="36036" tIns="36036" rIns="36000" bIns="36036" rtlCol="0" anchor="t">
              <a:noAutofit/>
            </a:bodyPr>
            <a:lstStyle/>
            <a:p>
              <a:pPr>
                <a:spcAft>
                  <a:spcPts val="600"/>
                </a:spcAft>
              </a:pPr>
              <a:r>
                <a:rPr lang="en-US" sz="1400" b="1">
                  <a:latin typeface="Arial" panose="020B0604020202020204" pitchFamily="34" charset="0"/>
                  <a:cs typeface="Arial" panose="020B0604020202020204" pitchFamily="34" charset="0"/>
                </a:rPr>
                <a:t>Singapore context</a:t>
              </a:r>
            </a:p>
          </p:txBody>
        </p:sp>
        <p:cxnSp>
          <p:nvCxnSpPr>
            <p:cNvPr id="96" name="btfpRowHeaderBoxLine489333">
              <a:extLst>
                <a:ext uri="{FF2B5EF4-FFF2-40B4-BE49-F238E27FC236}">
                  <a16:creationId xmlns:a16="http://schemas.microsoft.com/office/drawing/2014/main" id="{487A388F-B76A-A3F9-8EA9-E739878A2BA3}"/>
                </a:ext>
              </a:extLst>
            </p:cNvPr>
            <p:cNvCxnSpPr>
              <a:cxnSpLocks/>
            </p:cNvCxnSpPr>
            <p:nvPr/>
          </p:nvCxnSpPr>
          <p:spPr bwMode="gray">
            <a:xfrm>
              <a:off x="8168563" y="2105002"/>
              <a:ext cx="2594" cy="816513"/>
            </a:xfrm>
            <a:prstGeom prst="line">
              <a:avLst/>
            </a:prstGeom>
            <a:ln w="152400" cap="flat">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97" name="btfpBulletedList493169">
            <a:extLst>
              <a:ext uri="{FF2B5EF4-FFF2-40B4-BE49-F238E27FC236}">
                <a16:creationId xmlns:a16="http://schemas.microsoft.com/office/drawing/2014/main" id="{7C435D3B-323F-439F-C999-17EE984B7824}"/>
              </a:ext>
            </a:extLst>
          </p:cNvPr>
          <p:cNvSpPr txBox="1"/>
          <p:nvPr/>
        </p:nvSpPr>
        <p:spPr bwMode="gray">
          <a:xfrm>
            <a:off x="1160283" y="1949467"/>
            <a:ext cx="3807797" cy="1061829"/>
          </a:xfrm>
          <a:prstGeom prst="rect">
            <a:avLst/>
          </a:prstGeom>
          <a:noFill/>
        </p:spPr>
        <p:txBody>
          <a:bodyPr wrap="square">
            <a:spAutoFit/>
          </a:bodyPr>
          <a:lstStyle/>
          <a:p>
            <a:pPr marL="171450" indent="-171450">
              <a:buFont typeface="Arial" panose="020B0604020202020204" pitchFamily="34" charset="0"/>
              <a:buChar char="•"/>
            </a:pPr>
            <a:r>
              <a:rPr lang="en-US" sz="1050">
                <a:solidFill>
                  <a:schemeClr val="tx1"/>
                </a:solidFill>
              </a:rPr>
              <a:t>6 million population, island country</a:t>
            </a:r>
          </a:p>
          <a:p>
            <a:pPr marL="171450" indent="-171450">
              <a:buFont typeface="Arial" panose="020B0604020202020204" pitchFamily="34" charset="0"/>
              <a:buChar char="•"/>
            </a:pPr>
            <a:r>
              <a:rPr lang="en-US" sz="1050">
                <a:solidFill>
                  <a:schemeClr val="tx1"/>
                </a:solidFill>
              </a:rPr>
              <a:t>Relies on imports for </a:t>
            </a:r>
            <a:r>
              <a:rPr lang="en-US" sz="1050" b="1">
                <a:solidFill>
                  <a:schemeClr val="tx1"/>
                </a:solidFill>
              </a:rPr>
              <a:t>90% of its food</a:t>
            </a:r>
          </a:p>
          <a:p>
            <a:pPr marL="171450" indent="-171450">
              <a:buFont typeface="Arial" panose="020B0604020202020204" pitchFamily="34" charset="0"/>
              <a:buChar char="•"/>
            </a:pPr>
            <a:r>
              <a:rPr lang="en-US" sz="1050">
                <a:solidFill>
                  <a:schemeClr val="tx1"/>
                </a:solidFill>
              </a:rPr>
              <a:t>Malaysia banned exports of chicken to Singapore during COVID</a:t>
            </a:r>
          </a:p>
          <a:p>
            <a:pPr marL="171450" indent="-171450">
              <a:buFont typeface="Arial" panose="020B0604020202020204" pitchFamily="34" charset="0"/>
              <a:buChar char="•"/>
            </a:pPr>
            <a:r>
              <a:rPr lang="en-US" sz="1050" b="1">
                <a:solidFill>
                  <a:schemeClr val="tx1"/>
                </a:solidFill>
              </a:rPr>
              <a:t>First country to approve cultivated meat </a:t>
            </a:r>
            <a:r>
              <a:rPr lang="en-US" sz="1050">
                <a:solidFill>
                  <a:schemeClr val="tx1"/>
                </a:solidFill>
              </a:rPr>
              <a:t>for human consumption and to sell cultivated meat in retail locations</a:t>
            </a:r>
            <a:r>
              <a:rPr lang="en-US" sz="1050" baseline="30000">
                <a:solidFill>
                  <a:schemeClr val="tx1"/>
                </a:solidFill>
                <a:hlinkClick r:id="rId73"/>
              </a:rPr>
              <a:t>1</a:t>
            </a:r>
            <a:endParaRPr lang="en-US" sz="1050" baseline="30000">
              <a:solidFill>
                <a:schemeClr val="tx1"/>
              </a:solidFill>
            </a:endParaRPr>
          </a:p>
        </p:txBody>
      </p:sp>
      <p:cxnSp>
        <p:nvCxnSpPr>
          <p:cNvPr id="98" name="Straight Connector 97">
            <a:extLst>
              <a:ext uri="{FF2B5EF4-FFF2-40B4-BE49-F238E27FC236}">
                <a16:creationId xmlns:a16="http://schemas.microsoft.com/office/drawing/2014/main" id="{E7073BD1-3258-1C70-F4CB-B0747E5F5484}"/>
              </a:ext>
            </a:extLst>
          </p:cNvPr>
          <p:cNvCxnSpPr>
            <a:cxnSpLocks/>
          </p:cNvCxnSpPr>
          <p:nvPr/>
        </p:nvCxnSpPr>
        <p:spPr bwMode="gray">
          <a:xfrm>
            <a:off x="220755" y="2960195"/>
            <a:ext cx="4747325" cy="0"/>
          </a:xfrm>
          <a:prstGeom prst="line">
            <a:avLst/>
          </a:prstGeom>
          <a:ln w="9525" cap="flat">
            <a:solidFill>
              <a:schemeClr val="bg2">
                <a:lumMod val="40000"/>
                <a:lumOff val="60000"/>
              </a:schemeClr>
            </a:solidFill>
            <a:prstDash val="dash"/>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02" name="btfpBulletedList493169">
            <a:extLst>
              <a:ext uri="{FF2B5EF4-FFF2-40B4-BE49-F238E27FC236}">
                <a16:creationId xmlns:a16="http://schemas.microsoft.com/office/drawing/2014/main" id="{3A542F5C-EEAF-D732-1A79-ECAC36A24A0B}"/>
              </a:ext>
            </a:extLst>
          </p:cNvPr>
          <p:cNvSpPr txBox="1"/>
          <p:nvPr/>
        </p:nvSpPr>
        <p:spPr bwMode="gray">
          <a:xfrm>
            <a:off x="1160283" y="2999070"/>
            <a:ext cx="3825817" cy="2839239"/>
          </a:xfrm>
          <a:prstGeom prst="rect">
            <a:avLst/>
          </a:prstGeom>
          <a:noFill/>
        </p:spPr>
        <p:txBody>
          <a:bodyPr wrap="square">
            <a:spAutoFit/>
          </a:bodyPr>
          <a:lstStyle/>
          <a:p>
            <a:pPr marL="171450" indent="-171450">
              <a:buFont typeface="Arial" panose="020B0604020202020204" pitchFamily="34" charset="0"/>
              <a:buChar char="•"/>
            </a:pPr>
            <a:r>
              <a:rPr lang="en-US" sz="1050">
                <a:solidFill>
                  <a:schemeClr val="tx1"/>
                </a:solidFill>
              </a:rPr>
              <a:t>30% of food produced nationally by 2030</a:t>
            </a:r>
          </a:p>
          <a:p>
            <a:pPr marL="171450" indent="-171450">
              <a:buFont typeface="Arial" panose="020B0604020202020204" pitchFamily="34" charset="0"/>
              <a:buChar char="•"/>
            </a:pPr>
            <a:r>
              <a:rPr lang="en-US" sz="1050">
                <a:solidFill>
                  <a:schemeClr val="tx1"/>
                </a:solidFill>
              </a:rPr>
              <a:t>Devised in May 2019</a:t>
            </a:r>
          </a:p>
          <a:p>
            <a:pPr marL="171450" indent="-171450">
              <a:buFont typeface="Arial" panose="020B0604020202020204" pitchFamily="34" charset="0"/>
              <a:buChar char="•"/>
            </a:pPr>
            <a:r>
              <a:rPr lang="en-US" sz="1050"/>
              <a:t>Addresses </a:t>
            </a:r>
            <a:r>
              <a:rPr lang="en-US" sz="1050">
                <a:solidFill>
                  <a:schemeClr val="tx1"/>
                </a:solidFill>
              </a:rPr>
              <a:t>food insecurity and climate risk through three strategic pillars: </a:t>
            </a:r>
          </a:p>
          <a:p>
            <a:pPr marL="685800" lvl="1" indent="-228600">
              <a:buAutoNum type="arabicParenBoth"/>
            </a:pPr>
            <a:r>
              <a:rPr lang="en-US" sz="1050">
                <a:solidFill>
                  <a:schemeClr val="tx1"/>
                </a:solidFill>
              </a:rPr>
              <a:t>Diversifying sources of food imports</a:t>
            </a:r>
          </a:p>
          <a:p>
            <a:pPr marL="685800" lvl="1" indent="-228600">
              <a:buAutoNum type="arabicParenBoth"/>
            </a:pPr>
            <a:r>
              <a:rPr lang="en-US" sz="1050" b="1">
                <a:solidFill>
                  <a:srgbClr val="08A0DD"/>
                </a:solidFill>
              </a:rPr>
              <a:t>Increasing local production</a:t>
            </a:r>
          </a:p>
          <a:p>
            <a:pPr marL="685800" lvl="1" indent="-228600">
              <a:buAutoNum type="arabicParenBoth"/>
            </a:pPr>
            <a:r>
              <a:rPr lang="en-US" sz="1050"/>
              <a:t>G</a:t>
            </a:r>
            <a:r>
              <a:rPr lang="en-US" sz="1050">
                <a:solidFill>
                  <a:schemeClr val="tx1"/>
                </a:solidFill>
              </a:rPr>
              <a:t>rowing food overseas</a:t>
            </a:r>
          </a:p>
          <a:p>
            <a:pPr marL="171450" indent="-171450">
              <a:buFont typeface="Arial" panose="020B0604020202020204" pitchFamily="34" charset="0"/>
              <a:buChar char="•"/>
            </a:pPr>
            <a:r>
              <a:rPr lang="en-US" sz="1050">
                <a:solidFill>
                  <a:schemeClr val="tx1"/>
                </a:solidFill>
              </a:rPr>
              <a:t>The Singapore Food Story R&amp;D </a:t>
            </a:r>
            <a:r>
              <a:rPr lang="en-US" sz="1050" err="1">
                <a:solidFill>
                  <a:schemeClr val="tx1"/>
                </a:solidFill>
              </a:rPr>
              <a:t>Programme</a:t>
            </a:r>
            <a:r>
              <a:rPr lang="en-US" sz="1050">
                <a:solidFill>
                  <a:schemeClr val="tx1"/>
                </a:solidFill>
              </a:rPr>
              <a:t> has allocated </a:t>
            </a:r>
            <a:r>
              <a:rPr lang="en-US" sz="1050" b="1">
                <a:solidFill>
                  <a:schemeClr val="tx1"/>
                </a:solidFill>
              </a:rPr>
              <a:t>more than $309 million </a:t>
            </a:r>
            <a:r>
              <a:rPr lang="en-US" sz="1050" b="1"/>
              <a:t>in</a:t>
            </a:r>
            <a:r>
              <a:rPr lang="en-US" sz="1050" b="1">
                <a:solidFill>
                  <a:schemeClr val="tx1"/>
                </a:solidFill>
              </a:rPr>
              <a:t> funds:</a:t>
            </a:r>
          </a:p>
          <a:p>
            <a:pPr marL="628650" lvl="1" indent="-171450">
              <a:buFont typeface="Courier New" panose="02070309020205020404" pitchFamily="49" charset="0"/>
              <a:buChar char="o"/>
            </a:pPr>
            <a:r>
              <a:rPr lang="en-US" sz="1050">
                <a:solidFill>
                  <a:schemeClr val="tx1"/>
                </a:solidFill>
              </a:rPr>
              <a:t>A 2022 call for grant proposals under Theme 2 targeted </a:t>
            </a:r>
            <a:r>
              <a:rPr lang="en-US" sz="1050" err="1">
                <a:solidFill>
                  <a:schemeClr val="tx1"/>
                </a:solidFill>
              </a:rPr>
              <a:t>productization</a:t>
            </a:r>
            <a:r>
              <a:rPr lang="en-US" sz="1050">
                <a:solidFill>
                  <a:schemeClr val="tx1"/>
                </a:solidFill>
              </a:rPr>
              <a:t>, prototyping, and sustainability of production.</a:t>
            </a:r>
          </a:p>
          <a:p>
            <a:pPr marL="628650" lvl="1" indent="-171450">
              <a:buFont typeface="Courier New" panose="02070309020205020404" pitchFamily="49" charset="0"/>
              <a:buChar char="o"/>
            </a:pPr>
            <a:r>
              <a:rPr lang="en-US" sz="1050"/>
              <a:t>P</a:t>
            </a:r>
            <a:r>
              <a:rPr lang="en-US" sz="1050">
                <a:solidFill>
                  <a:schemeClr val="tx1"/>
                </a:solidFill>
              </a:rPr>
              <a:t>romised subsequent funding to projects that demonstrated commercial potential.</a:t>
            </a:r>
          </a:p>
          <a:p>
            <a:pPr marL="171450" indent="-171450">
              <a:buFont typeface="Arial" panose="020B0604020202020204" pitchFamily="34" charset="0"/>
              <a:buChar char="•"/>
            </a:pPr>
            <a:r>
              <a:rPr lang="en-US" sz="1050">
                <a:solidFill>
                  <a:schemeClr val="tx1"/>
                </a:solidFill>
              </a:rPr>
              <a:t>The targets, policies, and incentives facilitated by 30 by 30 have set the stage for cultivated proteins</a:t>
            </a:r>
          </a:p>
          <a:p>
            <a:pPr lvl="1"/>
            <a:endParaRPr lang="en-US" sz="1050"/>
          </a:p>
        </p:txBody>
      </p:sp>
      <p:graphicFrame>
        <p:nvGraphicFramePr>
          <p:cNvPr id="449" name="Chart 448">
            <a:extLst>
              <a:ext uri="{FF2B5EF4-FFF2-40B4-BE49-F238E27FC236}">
                <a16:creationId xmlns:a16="http://schemas.microsoft.com/office/drawing/2014/main" id="{5A6FA4BD-5E36-22F5-3A04-5930DDBB93B0}"/>
              </a:ext>
            </a:extLst>
          </p:cNvPr>
          <p:cNvGraphicFramePr/>
          <p:nvPr>
            <p:custDataLst>
              <p:tags r:id="rId4"/>
            </p:custDataLst>
            <p:extLst>
              <p:ext uri="{D42A27DB-BD31-4B8C-83A1-F6EECF244321}">
                <p14:modId xmlns:p14="http://schemas.microsoft.com/office/powerpoint/2010/main" val="994734849"/>
              </p:ext>
            </p:extLst>
          </p:nvPr>
        </p:nvGraphicFramePr>
        <p:xfrm>
          <a:off x="5835650" y="1893888"/>
          <a:ext cx="6086475" cy="3171825"/>
        </p:xfrm>
        <a:graphic>
          <a:graphicData uri="http://schemas.openxmlformats.org/drawingml/2006/chart">
            <c:chart xmlns:c="http://schemas.openxmlformats.org/drawingml/2006/chart" xmlns:r="http://schemas.openxmlformats.org/officeDocument/2006/relationships" r:id="rId74"/>
          </a:graphicData>
        </a:graphic>
      </p:graphicFrame>
      <p:cxnSp>
        <p:nvCxnSpPr>
          <p:cNvPr id="399" name="Straight Connector 398">
            <a:extLst>
              <a:ext uri="{FF2B5EF4-FFF2-40B4-BE49-F238E27FC236}">
                <a16:creationId xmlns:a16="http://schemas.microsoft.com/office/drawing/2014/main" id="{2BE87134-D1DA-7D08-74C9-E1BAF415C929}"/>
              </a:ext>
            </a:extLst>
          </p:cNvPr>
          <p:cNvCxnSpPr/>
          <p:nvPr>
            <p:custDataLst>
              <p:tags r:id="rId5"/>
            </p:custDataLst>
          </p:nvPr>
        </p:nvCxnSpPr>
        <p:spPr bwMode="auto">
          <a:xfrm flipH="1">
            <a:off x="5875338" y="4840288"/>
            <a:ext cx="42863"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18" name="Straight Connector 517">
            <a:extLst>
              <a:ext uri="{FF2B5EF4-FFF2-40B4-BE49-F238E27FC236}">
                <a16:creationId xmlns:a16="http://schemas.microsoft.com/office/drawing/2014/main" id="{51083117-D404-E08D-FF14-69582A4D6B6C}"/>
              </a:ext>
            </a:extLst>
          </p:cNvPr>
          <p:cNvCxnSpPr/>
          <p:nvPr>
            <p:custDataLst>
              <p:tags r:id="rId6"/>
            </p:custDataLst>
          </p:nvPr>
        </p:nvCxnSpPr>
        <p:spPr bwMode="auto">
          <a:xfrm flipH="1">
            <a:off x="5875338" y="2119313"/>
            <a:ext cx="42863"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14" name="Straight Connector 513">
            <a:extLst>
              <a:ext uri="{FF2B5EF4-FFF2-40B4-BE49-F238E27FC236}">
                <a16:creationId xmlns:a16="http://schemas.microsoft.com/office/drawing/2014/main" id="{542D50B5-1F84-A126-2C66-E66E5C5FF4F1}"/>
              </a:ext>
            </a:extLst>
          </p:cNvPr>
          <p:cNvCxnSpPr/>
          <p:nvPr>
            <p:custDataLst>
              <p:tags r:id="rId7"/>
            </p:custDataLst>
          </p:nvPr>
        </p:nvCxnSpPr>
        <p:spPr bwMode="auto">
          <a:xfrm flipH="1">
            <a:off x="5875338" y="4371975"/>
            <a:ext cx="42863"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17" name="Straight Connector 516">
            <a:extLst>
              <a:ext uri="{FF2B5EF4-FFF2-40B4-BE49-F238E27FC236}">
                <a16:creationId xmlns:a16="http://schemas.microsoft.com/office/drawing/2014/main" id="{6FE173F4-1699-277A-FD35-79AF56A29C56}"/>
              </a:ext>
            </a:extLst>
          </p:cNvPr>
          <p:cNvCxnSpPr/>
          <p:nvPr>
            <p:custDataLst>
              <p:tags r:id="rId8"/>
            </p:custDataLst>
          </p:nvPr>
        </p:nvCxnSpPr>
        <p:spPr bwMode="auto">
          <a:xfrm flipH="1">
            <a:off x="5875338" y="2587625"/>
            <a:ext cx="42863"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01" name="Straight Connector 400">
            <a:extLst>
              <a:ext uri="{FF2B5EF4-FFF2-40B4-BE49-F238E27FC236}">
                <a16:creationId xmlns:a16="http://schemas.microsoft.com/office/drawing/2014/main" id="{8D187408-85DC-773F-294F-937180B7B316}"/>
              </a:ext>
            </a:extLst>
          </p:cNvPr>
          <p:cNvCxnSpPr/>
          <p:nvPr>
            <p:custDataLst>
              <p:tags r:id="rId9"/>
            </p:custDataLst>
          </p:nvPr>
        </p:nvCxnSpPr>
        <p:spPr bwMode="auto">
          <a:xfrm flipH="1">
            <a:off x="5875338" y="3903663"/>
            <a:ext cx="42863"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16" name="Straight Connector 515">
            <a:extLst>
              <a:ext uri="{FF2B5EF4-FFF2-40B4-BE49-F238E27FC236}">
                <a16:creationId xmlns:a16="http://schemas.microsoft.com/office/drawing/2014/main" id="{7D78D567-E188-4948-D3D6-D9867CC753D7}"/>
              </a:ext>
            </a:extLst>
          </p:cNvPr>
          <p:cNvCxnSpPr/>
          <p:nvPr>
            <p:custDataLst>
              <p:tags r:id="rId10"/>
            </p:custDataLst>
          </p:nvPr>
        </p:nvCxnSpPr>
        <p:spPr bwMode="auto">
          <a:xfrm flipH="1">
            <a:off x="5875338" y="2870200"/>
            <a:ext cx="42863"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15" name="Straight Connector 514">
            <a:extLst>
              <a:ext uri="{FF2B5EF4-FFF2-40B4-BE49-F238E27FC236}">
                <a16:creationId xmlns:a16="http://schemas.microsoft.com/office/drawing/2014/main" id="{3CC941A7-4D16-EDD2-57B7-7ED69EB64747}"/>
              </a:ext>
            </a:extLst>
          </p:cNvPr>
          <p:cNvCxnSpPr/>
          <p:nvPr>
            <p:custDataLst>
              <p:tags r:id="rId11"/>
            </p:custDataLst>
          </p:nvPr>
        </p:nvCxnSpPr>
        <p:spPr bwMode="auto">
          <a:xfrm flipH="1">
            <a:off x="5875338" y="3436938"/>
            <a:ext cx="42863" cy="0"/>
          </a:xfrm>
          <a:prstGeom prst="line">
            <a:avLst/>
          </a:prstGeom>
          <a:ln w="952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511" name="Text Placeholder 10">
            <a:extLst>
              <a:ext uri="{FF2B5EF4-FFF2-40B4-BE49-F238E27FC236}">
                <a16:creationId xmlns:a16="http://schemas.microsoft.com/office/drawing/2014/main" id="{E5B47B81-66A2-AE0D-7996-C849B1AE65D3}"/>
              </a:ext>
            </a:extLst>
          </p:cNvPr>
          <p:cNvSpPr txBox="1">
            <a:spLocks/>
          </p:cNvSpPr>
          <p:nvPr>
            <p:custDataLst>
              <p:tags r:id="rId12"/>
            </p:custDataLst>
          </p:nvPr>
        </p:nvSpPr>
        <p:spPr bwMode="gray">
          <a:xfrm>
            <a:off x="5580063" y="2794000"/>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8966A411-A7F0-41C8-B52F-7F2A720DDDA3}" type="datetime'''''''''6''''''''''''''''''''''''''''''''5''''''''''''''''0'''">
              <a:rPr lang="en-US" altLang="en-US" sz="1000" smtClean="0">
                <a:effectLst/>
              </a:rPr>
              <a:pPr marL="0" indent="0" algn="r">
                <a:spcBef>
                  <a:spcPct val="0"/>
                </a:spcBef>
                <a:spcAft>
                  <a:spcPct val="0"/>
                </a:spcAft>
                <a:buNone/>
              </a:pPr>
              <a:t>650</a:t>
            </a:fld>
            <a:endParaRPr lang="en-US" sz="1000"/>
          </a:p>
        </p:txBody>
      </p:sp>
      <p:sp>
        <p:nvSpPr>
          <p:cNvPr id="510" name="Text Placeholder 10">
            <a:extLst>
              <a:ext uri="{FF2B5EF4-FFF2-40B4-BE49-F238E27FC236}">
                <a16:creationId xmlns:a16="http://schemas.microsoft.com/office/drawing/2014/main" id="{66B4724B-22A2-CFB2-8C41-934196809143}"/>
              </a:ext>
            </a:extLst>
          </p:cNvPr>
          <p:cNvSpPr txBox="1">
            <a:spLocks/>
          </p:cNvSpPr>
          <p:nvPr>
            <p:custDataLst>
              <p:tags r:id="rId13"/>
            </p:custDataLst>
          </p:nvPr>
        </p:nvSpPr>
        <p:spPr bwMode="gray">
          <a:xfrm>
            <a:off x="5580063" y="3360738"/>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01D8E692-FF8C-44F6-8811-067551C8EF0C}" type="datetime'1''''''''''''''''''''''''''''''''''''''''5''''''''''''''0'''''">
              <a:rPr lang="en-US" altLang="en-US" sz="1000" smtClean="0">
                <a:effectLst/>
              </a:rPr>
              <a:pPr marL="0" indent="0" algn="r">
                <a:spcBef>
                  <a:spcPct val="0"/>
                </a:spcBef>
                <a:spcAft>
                  <a:spcPct val="0"/>
                </a:spcAft>
                <a:buNone/>
              </a:pPr>
              <a:t>150</a:t>
            </a:fld>
            <a:endParaRPr lang="en-US" sz="1000"/>
          </a:p>
        </p:txBody>
      </p:sp>
      <p:sp>
        <p:nvSpPr>
          <p:cNvPr id="512" name="Text Placeholder 10">
            <a:extLst>
              <a:ext uri="{FF2B5EF4-FFF2-40B4-BE49-F238E27FC236}">
                <a16:creationId xmlns:a16="http://schemas.microsoft.com/office/drawing/2014/main" id="{673290AD-79B5-2F54-73AE-4B346DD7432E}"/>
              </a:ext>
            </a:extLst>
          </p:cNvPr>
          <p:cNvSpPr txBox="1">
            <a:spLocks/>
          </p:cNvSpPr>
          <p:nvPr>
            <p:custDataLst>
              <p:tags r:id="rId14"/>
            </p:custDataLst>
          </p:nvPr>
        </p:nvSpPr>
        <p:spPr bwMode="gray">
          <a:xfrm>
            <a:off x="5475288" y="2511425"/>
            <a:ext cx="3143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2FCE9E46-31A5-4D3C-B8FB-1D2CFBBA2E0A}" type="datetime'''''''''''''''''1'''',7''''''''''0''''''0'''''''''''''''''">
              <a:rPr lang="en-US" altLang="en-US" sz="1000" smtClean="0">
                <a:effectLst/>
              </a:rPr>
              <a:pPr marL="0" indent="0" algn="r">
                <a:spcBef>
                  <a:spcPct val="0"/>
                </a:spcBef>
                <a:spcAft>
                  <a:spcPct val="0"/>
                </a:spcAft>
                <a:buNone/>
              </a:pPr>
              <a:t>1,700</a:t>
            </a:fld>
            <a:endParaRPr lang="en-US" sz="1000"/>
          </a:p>
        </p:txBody>
      </p:sp>
      <p:sp>
        <p:nvSpPr>
          <p:cNvPr id="385" name="Text Placeholder 10">
            <a:extLst>
              <a:ext uri="{FF2B5EF4-FFF2-40B4-BE49-F238E27FC236}">
                <a16:creationId xmlns:a16="http://schemas.microsoft.com/office/drawing/2014/main" id="{13E4CEFC-707A-E638-8B40-87028F69C50D}"/>
              </a:ext>
            </a:extLst>
          </p:cNvPr>
          <p:cNvSpPr txBox="1">
            <a:spLocks/>
          </p:cNvSpPr>
          <p:nvPr>
            <p:custDataLst>
              <p:tags r:id="rId15"/>
            </p:custDataLst>
          </p:nvPr>
        </p:nvSpPr>
        <p:spPr bwMode="gray">
          <a:xfrm>
            <a:off x="5580063" y="3827463"/>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D29EA191-4CD0-4A62-9B13-88262D20F184}" type="datetime'''''''''''''1''''0''''''0'''''''''''''''''''''''''''">
              <a:rPr lang="en-US" altLang="en-US" sz="1000" smtClean="0">
                <a:effectLst/>
              </a:rPr>
              <a:pPr marL="0" indent="0" algn="r">
                <a:spcBef>
                  <a:spcPct val="0"/>
                </a:spcBef>
                <a:spcAft>
                  <a:spcPct val="0"/>
                </a:spcAft>
                <a:buNone/>
              </a:pPr>
              <a:t>100</a:t>
            </a:fld>
            <a:endParaRPr lang="en-US" sz="1000"/>
          </a:p>
        </p:txBody>
      </p:sp>
      <p:sp>
        <p:nvSpPr>
          <p:cNvPr id="513" name="Text Placeholder 10">
            <a:extLst>
              <a:ext uri="{FF2B5EF4-FFF2-40B4-BE49-F238E27FC236}">
                <a16:creationId xmlns:a16="http://schemas.microsoft.com/office/drawing/2014/main" id="{A7F63AEC-F202-C9C7-91A5-963DC9C8A6D3}"/>
              </a:ext>
            </a:extLst>
          </p:cNvPr>
          <p:cNvSpPr txBox="1">
            <a:spLocks/>
          </p:cNvSpPr>
          <p:nvPr>
            <p:custDataLst>
              <p:tags r:id="rId16"/>
            </p:custDataLst>
          </p:nvPr>
        </p:nvSpPr>
        <p:spPr bwMode="gray">
          <a:xfrm>
            <a:off x="5475288" y="2043113"/>
            <a:ext cx="3143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D7198EF7-5272-401C-A432-DA7C740F40C7}" type="datetime'''''''''1'''''''''',''''7''''5''''''0'''''''">
              <a:rPr lang="en-US" altLang="en-US" sz="1000" smtClean="0">
                <a:effectLst/>
              </a:rPr>
              <a:pPr marL="0" indent="0" algn="r">
                <a:spcBef>
                  <a:spcPct val="0"/>
                </a:spcBef>
                <a:spcAft>
                  <a:spcPct val="0"/>
                </a:spcAft>
                <a:buNone/>
              </a:pPr>
              <a:t>1,750</a:t>
            </a:fld>
            <a:endParaRPr lang="en-US" sz="1000"/>
          </a:p>
        </p:txBody>
      </p:sp>
      <p:sp>
        <p:nvSpPr>
          <p:cNvPr id="509" name="Text Placeholder 10">
            <a:extLst>
              <a:ext uri="{FF2B5EF4-FFF2-40B4-BE49-F238E27FC236}">
                <a16:creationId xmlns:a16="http://schemas.microsoft.com/office/drawing/2014/main" id="{E2111F8D-D300-EF26-6468-86E51F9D7A0E}"/>
              </a:ext>
            </a:extLst>
          </p:cNvPr>
          <p:cNvSpPr txBox="1">
            <a:spLocks/>
          </p:cNvSpPr>
          <p:nvPr>
            <p:custDataLst>
              <p:tags r:id="rId17"/>
            </p:custDataLst>
          </p:nvPr>
        </p:nvSpPr>
        <p:spPr bwMode="gray">
          <a:xfrm>
            <a:off x="5649913" y="429577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EEF92F56-A493-4958-81F7-AD2039877238}" type="datetime'5''''0'">
              <a:rPr lang="en-US" altLang="en-US" sz="1000" smtClean="0">
                <a:effectLst/>
              </a:rPr>
              <a:pPr marL="0" indent="0" algn="r">
                <a:spcBef>
                  <a:spcPct val="0"/>
                </a:spcBef>
                <a:spcAft>
                  <a:spcPct val="0"/>
                </a:spcAft>
                <a:buNone/>
              </a:pPr>
              <a:t>50</a:t>
            </a:fld>
            <a:endParaRPr lang="en-US" sz="1000"/>
          </a:p>
        </p:txBody>
      </p:sp>
      <p:sp>
        <p:nvSpPr>
          <p:cNvPr id="383" name="Text Placeholder 10">
            <a:extLst>
              <a:ext uri="{FF2B5EF4-FFF2-40B4-BE49-F238E27FC236}">
                <a16:creationId xmlns:a16="http://schemas.microsoft.com/office/drawing/2014/main" id="{06E06DB4-3C32-15CD-F764-A378CDB40414}"/>
              </a:ext>
            </a:extLst>
          </p:cNvPr>
          <p:cNvSpPr txBox="1">
            <a:spLocks/>
          </p:cNvSpPr>
          <p:nvPr>
            <p:custDataLst>
              <p:tags r:id="rId18"/>
            </p:custDataLst>
          </p:nvPr>
        </p:nvSpPr>
        <p:spPr bwMode="gray">
          <a:xfrm>
            <a:off x="5719763" y="4764088"/>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E1FAFE95-B8CC-41A1-876C-F31C9FE1040A}" type="datetime'''''''''''''''''''''''''''''0'''''''">
              <a:rPr lang="en-US" altLang="en-US" sz="1000" smtClean="0">
                <a:effectLst/>
              </a:rPr>
              <a:pPr marL="0" indent="0" algn="r">
                <a:spcBef>
                  <a:spcPct val="0"/>
                </a:spcBef>
                <a:spcAft>
                  <a:spcPct val="0"/>
                </a:spcAft>
                <a:buNone/>
              </a:pPr>
              <a:t>0</a:t>
            </a:fld>
            <a:endParaRPr lang="en-US" sz="1000"/>
          </a:p>
        </p:txBody>
      </p:sp>
      <p:sp useBgFill="1">
        <p:nvSpPr>
          <p:cNvPr id="61" name="Freeform 60">
            <a:extLst>
              <a:ext uri="{FF2B5EF4-FFF2-40B4-BE49-F238E27FC236}">
                <a16:creationId xmlns:a16="http://schemas.microsoft.com/office/drawing/2014/main" id="{03C60477-36C7-1F7C-57ED-B6FBAD655F32}"/>
              </a:ext>
            </a:extLst>
          </p:cNvPr>
          <p:cNvSpPr/>
          <p:nvPr>
            <p:custDataLst>
              <p:tags r:id="rId19"/>
            </p:custDataLst>
          </p:nvPr>
        </p:nvSpPr>
        <p:spPr bwMode="auto">
          <a:xfrm>
            <a:off x="7196138" y="3198813"/>
            <a:ext cx="404813" cy="166688"/>
          </a:xfrm>
          <a:custGeom>
            <a:avLst/>
            <a:gdLst/>
            <a:ahLst/>
            <a:cxnLst/>
            <a:rect l="0" t="0" r="0" b="0"/>
            <a:pathLst>
              <a:path w="404813" h="166688">
                <a:moveTo>
                  <a:pt x="0" y="109537"/>
                </a:moveTo>
                <a:lnTo>
                  <a:pt x="404812" y="0"/>
                </a:lnTo>
                <a:lnTo>
                  <a:pt x="404812" y="57150"/>
                </a:lnTo>
                <a:lnTo>
                  <a:pt x="0" y="166687"/>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448" name="Freeform 447">
            <a:extLst>
              <a:ext uri="{FF2B5EF4-FFF2-40B4-BE49-F238E27FC236}">
                <a16:creationId xmlns:a16="http://schemas.microsoft.com/office/drawing/2014/main" id="{EA66D7A3-4B0E-FD2B-8DD7-1507F43887D3}"/>
              </a:ext>
            </a:extLst>
          </p:cNvPr>
          <p:cNvSpPr/>
          <p:nvPr>
            <p:custDataLst>
              <p:tags r:id="rId20"/>
            </p:custDataLst>
          </p:nvPr>
        </p:nvSpPr>
        <p:spPr bwMode="auto">
          <a:xfrm>
            <a:off x="8181975" y="3198813"/>
            <a:ext cx="406401" cy="166688"/>
          </a:xfrm>
          <a:custGeom>
            <a:avLst/>
            <a:gdLst/>
            <a:ahLst/>
            <a:cxnLst/>
            <a:rect l="0" t="0" r="0" b="0"/>
            <a:pathLst>
              <a:path w="406401" h="166688">
                <a:moveTo>
                  <a:pt x="0" y="109537"/>
                </a:moveTo>
                <a:lnTo>
                  <a:pt x="406400" y="0"/>
                </a:lnTo>
                <a:lnTo>
                  <a:pt x="406400" y="57150"/>
                </a:lnTo>
                <a:lnTo>
                  <a:pt x="0" y="166687"/>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0" name="Freeform 29">
            <a:extLst>
              <a:ext uri="{FF2B5EF4-FFF2-40B4-BE49-F238E27FC236}">
                <a16:creationId xmlns:a16="http://schemas.microsoft.com/office/drawing/2014/main" id="{35FCA3F8-EAA9-71B8-5BA2-8486BB3B5CD1}"/>
              </a:ext>
            </a:extLst>
          </p:cNvPr>
          <p:cNvSpPr/>
          <p:nvPr>
            <p:custDataLst>
              <p:tags r:id="rId21"/>
            </p:custDataLst>
          </p:nvPr>
        </p:nvSpPr>
        <p:spPr bwMode="auto">
          <a:xfrm>
            <a:off x="5845175" y="3233738"/>
            <a:ext cx="146051" cy="96838"/>
          </a:xfrm>
          <a:custGeom>
            <a:avLst/>
            <a:gdLst/>
            <a:ahLst/>
            <a:cxnLst/>
            <a:rect l="0" t="0" r="0" b="0"/>
            <a:pathLst>
              <a:path w="146051" h="96838">
                <a:moveTo>
                  <a:pt x="0" y="39687"/>
                </a:moveTo>
                <a:lnTo>
                  <a:pt x="146050" y="0"/>
                </a:lnTo>
                <a:lnTo>
                  <a:pt x="146050" y="57150"/>
                </a:lnTo>
                <a:lnTo>
                  <a:pt x="0" y="96837"/>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7" name="Freeform 26">
            <a:extLst>
              <a:ext uri="{FF2B5EF4-FFF2-40B4-BE49-F238E27FC236}">
                <a16:creationId xmlns:a16="http://schemas.microsoft.com/office/drawing/2014/main" id="{6D62B9AE-B165-7639-2DFA-35215186C727}"/>
              </a:ext>
            </a:extLst>
          </p:cNvPr>
          <p:cNvSpPr/>
          <p:nvPr>
            <p:custDataLst>
              <p:tags r:id="rId22"/>
            </p:custDataLst>
          </p:nvPr>
        </p:nvSpPr>
        <p:spPr bwMode="auto">
          <a:xfrm>
            <a:off x="7196138" y="2981325"/>
            <a:ext cx="404813" cy="166689"/>
          </a:xfrm>
          <a:custGeom>
            <a:avLst/>
            <a:gdLst/>
            <a:ahLst/>
            <a:cxnLst/>
            <a:rect l="0" t="0" r="0" b="0"/>
            <a:pathLst>
              <a:path w="404813" h="166689">
                <a:moveTo>
                  <a:pt x="0" y="109538"/>
                </a:moveTo>
                <a:lnTo>
                  <a:pt x="404812" y="0"/>
                </a:lnTo>
                <a:lnTo>
                  <a:pt x="404812" y="57150"/>
                </a:lnTo>
                <a:lnTo>
                  <a:pt x="0" y="166688"/>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4" name="Freeform 23">
            <a:extLst>
              <a:ext uri="{FF2B5EF4-FFF2-40B4-BE49-F238E27FC236}">
                <a16:creationId xmlns:a16="http://schemas.microsoft.com/office/drawing/2014/main" id="{9812F279-DF2B-B8B7-78B7-C024033741B7}"/>
              </a:ext>
            </a:extLst>
          </p:cNvPr>
          <p:cNvSpPr/>
          <p:nvPr>
            <p:custDataLst>
              <p:tags r:id="rId23"/>
            </p:custDataLst>
          </p:nvPr>
        </p:nvSpPr>
        <p:spPr bwMode="auto">
          <a:xfrm>
            <a:off x="6208713" y="2981325"/>
            <a:ext cx="406401" cy="166689"/>
          </a:xfrm>
          <a:custGeom>
            <a:avLst/>
            <a:gdLst/>
            <a:ahLst/>
            <a:cxnLst/>
            <a:rect l="0" t="0" r="0" b="0"/>
            <a:pathLst>
              <a:path w="406401" h="166689">
                <a:moveTo>
                  <a:pt x="0" y="109538"/>
                </a:moveTo>
                <a:lnTo>
                  <a:pt x="406400" y="0"/>
                </a:lnTo>
                <a:lnTo>
                  <a:pt x="406400" y="57150"/>
                </a:lnTo>
                <a:lnTo>
                  <a:pt x="0" y="166688"/>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21" name="Freeform 20">
            <a:extLst>
              <a:ext uri="{FF2B5EF4-FFF2-40B4-BE49-F238E27FC236}">
                <a16:creationId xmlns:a16="http://schemas.microsoft.com/office/drawing/2014/main" id="{0989822A-8B7B-E123-9B64-056072CD8D2E}"/>
              </a:ext>
            </a:extLst>
          </p:cNvPr>
          <p:cNvSpPr/>
          <p:nvPr>
            <p:custDataLst>
              <p:tags r:id="rId24"/>
            </p:custDataLst>
          </p:nvPr>
        </p:nvSpPr>
        <p:spPr bwMode="auto">
          <a:xfrm>
            <a:off x="5845175" y="3016250"/>
            <a:ext cx="146051" cy="96839"/>
          </a:xfrm>
          <a:custGeom>
            <a:avLst/>
            <a:gdLst/>
            <a:ahLst/>
            <a:cxnLst/>
            <a:rect l="0" t="0" r="0" b="0"/>
            <a:pathLst>
              <a:path w="146051" h="96839">
                <a:moveTo>
                  <a:pt x="0" y="39688"/>
                </a:moveTo>
                <a:lnTo>
                  <a:pt x="146050" y="0"/>
                </a:lnTo>
                <a:lnTo>
                  <a:pt x="146050" y="57150"/>
                </a:lnTo>
                <a:lnTo>
                  <a:pt x="0" y="96838"/>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15" name="Freeform 14">
            <a:extLst>
              <a:ext uri="{FF2B5EF4-FFF2-40B4-BE49-F238E27FC236}">
                <a16:creationId xmlns:a16="http://schemas.microsoft.com/office/drawing/2014/main" id="{965CD731-8122-670A-EDB3-FE8CB4E56848}"/>
              </a:ext>
            </a:extLst>
          </p:cNvPr>
          <p:cNvSpPr/>
          <p:nvPr>
            <p:custDataLst>
              <p:tags r:id="rId25"/>
            </p:custDataLst>
          </p:nvPr>
        </p:nvSpPr>
        <p:spPr bwMode="auto">
          <a:xfrm>
            <a:off x="6208713" y="2613025"/>
            <a:ext cx="406401" cy="166689"/>
          </a:xfrm>
          <a:custGeom>
            <a:avLst/>
            <a:gdLst/>
            <a:ahLst/>
            <a:cxnLst/>
            <a:rect l="0" t="0" r="0" b="0"/>
            <a:pathLst>
              <a:path w="406401" h="166689">
                <a:moveTo>
                  <a:pt x="0" y="109538"/>
                </a:moveTo>
                <a:lnTo>
                  <a:pt x="406400" y="0"/>
                </a:lnTo>
                <a:lnTo>
                  <a:pt x="406400" y="57150"/>
                </a:lnTo>
                <a:lnTo>
                  <a:pt x="0" y="166688"/>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12" name="Freeform 11">
            <a:extLst>
              <a:ext uri="{FF2B5EF4-FFF2-40B4-BE49-F238E27FC236}">
                <a16:creationId xmlns:a16="http://schemas.microsoft.com/office/drawing/2014/main" id="{4C339246-D12C-6099-7F85-F28AFD18B063}"/>
              </a:ext>
            </a:extLst>
          </p:cNvPr>
          <p:cNvSpPr/>
          <p:nvPr>
            <p:custDataLst>
              <p:tags r:id="rId26"/>
            </p:custDataLst>
          </p:nvPr>
        </p:nvSpPr>
        <p:spPr bwMode="auto">
          <a:xfrm>
            <a:off x="5845175" y="2647950"/>
            <a:ext cx="146051" cy="96839"/>
          </a:xfrm>
          <a:custGeom>
            <a:avLst/>
            <a:gdLst/>
            <a:ahLst/>
            <a:cxnLst/>
            <a:rect l="0" t="0" r="0" b="0"/>
            <a:pathLst>
              <a:path w="146051" h="96839">
                <a:moveTo>
                  <a:pt x="0" y="39688"/>
                </a:moveTo>
                <a:lnTo>
                  <a:pt x="146050" y="0"/>
                </a:lnTo>
                <a:lnTo>
                  <a:pt x="146050" y="57150"/>
                </a:lnTo>
                <a:lnTo>
                  <a:pt x="0" y="96838"/>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useBgFill="1">
        <p:nvSpPr>
          <p:cNvPr id="33" name="Freeform 32">
            <a:extLst>
              <a:ext uri="{FF2B5EF4-FFF2-40B4-BE49-F238E27FC236}">
                <a16:creationId xmlns:a16="http://schemas.microsoft.com/office/drawing/2014/main" id="{6A26F89B-C285-2A4C-56F1-C0EF3BD2FEDC}"/>
              </a:ext>
            </a:extLst>
          </p:cNvPr>
          <p:cNvSpPr/>
          <p:nvPr>
            <p:custDataLst>
              <p:tags r:id="rId27"/>
            </p:custDataLst>
          </p:nvPr>
        </p:nvSpPr>
        <p:spPr bwMode="auto">
          <a:xfrm>
            <a:off x="6208713" y="3198813"/>
            <a:ext cx="406401" cy="166688"/>
          </a:xfrm>
          <a:custGeom>
            <a:avLst/>
            <a:gdLst/>
            <a:ahLst/>
            <a:cxnLst/>
            <a:rect l="0" t="0" r="0" b="0"/>
            <a:pathLst>
              <a:path w="406401" h="166688">
                <a:moveTo>
                  <a:pt x="0" y="109537"/>
                </a:moveTo>
                <a:lnTo>
                  <a:pt x="406400" y="0"/>
                </a:lnTo>
                <a:lnTo>
                  <a:pt x="406400" y="57150"/>
                </a:lnTo>
                <a:lnTo>
                  <a:pt x="0" y="166687"/>
                </a:lnTo>
                <a:close/>
              </a:path>
            </a:pathLst>
          </a:custGeom>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7" name="Freeform 16">
            <a:extLst>
              <a:ext uri="{FF2B5EF4-FFF2-40B4-BE49-F238E27FC236}">
                <a16:creationId xmlns:a16="http://schemas.microsoft.com/office/drawing/2014/main" id="{8008247F-7B59-D682-3788-2599235CC974}"/>
              </a:ext>
            </a:extLst>
          </p:cNvPr>
          <p:cNvSpPr/>
          <p:nvPr>
            <p:custDataLst>
              <p:tags r:id="rId28"/>
            </p:custDataLst>
          </p:nvPr>
        </p:nvSpPr>
        <p:spPr bwMode="auto">
          <a:xfrm>
            <a:off x="5845175" y="3016250"/>
            <a:ext cx="146051" cy="39689"/>
          </a:xfrm>
          <a:custGeom>
            <a:avLst/>
            <a:gdLst/>
            <a:ahLst/>
            <a:cxnLst/>
            <a:rect l="0" t="0" r="0" b="0"/>
            <a:pathLst>
              <a:path w="146051" h="39689">
                <a:moveTo>
                  <a:pt x="0" y="39688"/>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a:extLst>
              <a:ext uri="{FF2B5EF4-FFF2-40B4-BE49-F238E27FC236}">
                <a16:creationId xmlns:a16="http://schemas.microsoft.com/office/drawing/2014/main" id="{13A17290-E555-CCB2-69A5-D1F099DB55A5}"/>
              </a:ext>
            </a:extLst>
          </p:cNvPr>
          <p:cNvSpPr/>
          <p:nvPr>
            <p:custDataLst>
              <p:tags r:id="rId29"/>
            </p:custDataLst>
          </p:nvPr>
        </p:nvSpPr>
        <p:spPr bwMode="auto">
          <a:xfrm>
            <a:off x="5845175" y="2647950"/>
            <a:ext cx="146051" cy="39689"/>
          </a:xfrm>
          <a:custGeom>
            <a:avLst/>
            <a:gdLst/>
            <a:ahLst/>
            <a:cxnLst/>
            <a:rect l="0" t="0" r="0" b="0"/>
            <a:pathLst>
              <a:path w="146051" h="39689">
                <a:moveTo>
                  <a:pt x="0" y="39688"/>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Freeform 62">
            <a:extLst>
              <a:ext uri="{FF2B5EF4-FFF2-40B4-BE49-F238E27FC236}">
                <a16:creationId xmlns:a16="http://schemas.microsoft.com/office/drawing/2014/main" id="{5D2E115F-36FC-A76B-AA4E-EBA82B04774B}"/>
              </a:ext>
            </a:extLst>
          </p:cNvPr>
          <p:cNvSpPr/>
          <p:nvPr>
            <p:custDataLst>
              <p:tags r:id="rId30"/>
            </p:custDataLst>
          </p:nvPr>
        </p:nvSpPr>
        <p:spPr bwMode="auto">
          <a:xfrm>
            <a:off x="8181975" y="3255963"/>
            <a:ext cx="406401" cy="109538"/>
          </a:xfrm>
          <a:custGeom>
            <a:avLst/>
            <a:gdLst/>
            <a:ahLst/>
            <a:cxnLst/>
            <a:rect l="0" t="0" r="0" b="0"/>
            <a:pathLst>
              <a:path w="406401" h="109538">
                <a:moveTo>
                  <a:pt x="0" y="109537"/>
                </a:moveTo>
                <a:lnTo>
                  <a:pt x="40640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Freeform 61">
            <a:extLst>
              <a:ext uri="{FF2B5EF4-FFF2-40B4-BE49-F238E27FC236}">
                <a16:creationId xmlns:a16="http://schemas.microsoft.com/office/drawing/2014/main" id="{81F7E394-D764-F4E3-9A02-1814BD9EEE75}"/>
              </a:ext>
            </a:extLst>
          </p:cNvPr>
          <p:cNvSpPr/>
          <p:nvPr>
            <p:custDataLst>
              <p:tags r:id="rId31"/>
            </p:custDataLst>
          </p:nvPr>
        </p:nvSpPr>
        <p:spPr bwMode="auto">
          <a:xfrm>
            <a:off x="8181975" y="3198813"/>
            <a:ext cx="406401" cy="109538"/>
          </a:xfrm>
          <a:custGeom>
            <a:avLst/>
            <a:gdLst/>
            <a:ahLst/>
            <a:cxnLst/>
            <a:rect l="0" t="0" r="0" b="0"/>
            <a:pathLst>
              <a:path w="406401" h="109538">
                <a:moveTo>
                  <a:pt x="0" y="109537"/>
                </a:moveTo>
                <a:lnTo>
                  <a:pt x="40640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a:extLst>
              <a:ext uri="{FF2B5EF4-FFF2-40B4-BE49-F238E27FC236}">
                <a16:creationId xmlns:a16="http://schemas.microsoft.com/office/drawing/2014/main" id="{04C45095-DB1E-15AF-1659-D7D44D813328}"/>
              </a:ext>
            </a:extLst>
          </p:cNvPr>
          <p:cNvSpPr/>
          <p:nvPr>
            <p:custDataLst>
              <p:tags r:id="rId32"/>
            </p:custDataLst>
          </p:nvPr>
        </p:nvSpPr>
        <p:spPr bwMode="auto">
          <a:xfrm>
            <a:off x="6208713" y="2613025"/>
            <a:ext cx="406401" cy="109539"/>
          </a:xfrm>
          <a:custGeom>
            <a:avLst/>
            <a:gdLst/>
            <a:ahLst/>
            <a:cxnLst/>
            <a:rect l="0" t="0" r="0" b="0"/>
            <a:pathLst>
              <a:path w="406401" h="109539">
                <a:moveTo>
                  <a:pt x="0" y="109538"/>
                </a:moveTo>
                <a:lnTo>
                  <a:pt x="40640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a:extLst>
              <a:ext uri="{FF2B5EF4-FFF2-40B4-BE49-F238E27FC236}">
                <a16:creationId xmlns:a16="http://schemas.microsoft.com/office/drawing/2014/main" id="{6D66042D-6C77-066E-6CB4-F823D694C7A8}"/>
              </a:ext>
            </a:extLst>
          </p:cNvPr>
          <p:cNvSpPr/>
          <p:nvPr>
            <p:custDataLst>
              <p:tags r:id="rId33"/>
            </p:custDataLst>
          </p:nvPr>
        </p:nvSpPr>
        <p:spPr bwMode="auto">
          <a:xfrm>
            <a:off x="6208713" y="2670175"/>
            <a:ext cx="406401" cy="109539"/>
          </a:xfrm>
          <a:custGeom>
            <a:avLst/>
            <a:gdLst/>
            <a:ahLst/>
            <a:cxnLst/>
            <a:rect l="0" t="0" r="0" b="0"/>
            <a:pathLst>
              <a:path w="406401" h="109539">
                <a:moveTo>
                  <a:pt x="0" y="109538"/>
                </a:moveTo>
                <a:lnTo>
                  <a:pt x="40640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a:extLst>
              <a:ext uri="{FF2B5EF4-FFF2-40B4-BE49-F238E27FC236}">
                <a16:creationId xmlns:a16="http://schemas.microsoft.com/office/drawing/2014/main" id="{B0071DD1-922E-3B43-9DFE-6A84D7FE1179}"/>
              </a:ext>
            </a:extLst>
          </p:cNvPr>
          <p:cNvSpPr/>
          <p:nvPr>
            <p:custDataLst>
              <p:tags r:id="rId34"/>
            </p:custDataLst>
          </p:nvPr>
        </p:nvSpPr>
        <p:spPr bwMode="auto">
          <a:xfrm>
            <a:off x="7196138" y="3255963"/>
            <a:ext cx="404813" cy="109538"/>
          </a:xfrm>
          <a:custGeom>
            <a:avLst/>
            <a:gdLst/>
            <a:ahLst/>
            <a:cxnLst/>
            <a:rect l="0" t="0" r="0" b="0"/>
            <a:pathLst>
              <a:path w="404813" h="109538">
                <a:moveTo>
                  <a:pt x="0" y="109537"/>
                </a:moveTo>
                <a:lnTo>
                  <a:pt x="404812"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a:extLst>
              <a:ext uri="{FF2B5EF4-FFF2-40B4-BE49-F238E27FC236}">
                <a16:creationId xmlns:a16="http://schemas.microsoft.com/office/drawing/2014/main" id="{135B7D1D-5226-7C87-2DF8-62FCBA260B5E}"/>
              </a:ext>
            </a:extLst>
          </p:cNvPr>
          <p:cNvSpPr/>
          <p:nvPr>
            <p:custDataLst>
              <p:tags r:id="rId35"/>
            </p:custDataLst>
          </p:nvPr>
        </p:nvSpPr>
        <p:spPr bwMode="auto">
          <a:xfrm>
            <a:off x="7196138" y="3198813"/>
            <a:ext cx="404813" cy="109538"/>
          </a:xfrm>
          <a:custGeom>
            <a:avLst/>
            <a:gdLst/>
            <a:ahLst/>
            <a:cxnLst/>
            <a:rect l="0" t="0" r="0" b="0"/>
            <a:pathLst>
              <a:path w="404813" h="109538">
                <a:moveTo>
                  <a:pt x="0" y="109537"/>
                </a:moveTo>
                <a:lnTo>
                  <a:pt x="404812"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a:extLst>
              <a:ext uri="{FF2B5EF4-FFF2-40B4-BE49-F238E27FC236}">
                <a16:creationId xmlns:a16="http://schemas.microsoft.com/office/drawing/2014/main" id="{5C392C0C-510C-36DB-1725-4C2318048304}"/>
              </a:ext>
            </a:extLst>
          </p:cNvPr>
          <p:cNvSpPr/>
          <p:nvPr>
            <p:custDataLst>
              <p:tags r:id="rId36"/>
            </p:custDataLst>
          </p:nvPr>
        </p:nvSpPr>
        <p:spPr bwMode="auto">
          <a:xfrm>
            <a:off x="5845175" y="3073400"/>
            <a:ext cx="146051" cy="39689"/>
          </a:xfrm>
          <a:custGeom>
            <a:avLst/>
            <a:gdLst/>
            <a:ahLst/>
            <a:cxnLst/>
            <a:rect l="0" t="0" r="0" b="0"/>
            <a:pathLst>
              <a:path w="146051" h="39689">
                <a:moveTo>
                  <a:pt x="0" y="39688"/>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a:extLst>
              <a:ext uri="{FF2B5EF4-FFF2-40B4-BE49-F238E27FC236}">
                <a16:creationId xmlns:a16="http://schemas.microsoft.com/office/drawing/2014/main" id="{7B2B4111-368A-8EBC-7084-963EEB90C88F}"/>
              </a:ext>
            </a:extLst>
          </p:cNvPr>
          <p:cNvSpPr/>
          <p:nvPr>
            <p:custDataLst>
              <p:tags r:id="rId37"/>
            </p:custDataLst>
          </p:nvPr>
        </p:nvSpPr>
        <p:spPr bwMode="auto">
          <a:xfrm>
            <a:off x="6208713" y="3255963"/>
            <a:ext cx="406401" cy="109538"/>
          </a:xfrm>
          <a:custGeom>
            <a:avLst/>
            <a:gdLst/>
            <a:ahLst/>
            <a:cxnLst/>
            <a:rect l="0" t="0" r="0" b="0"/>
            <a:pathLst>
              <a:path w="406401" h="109538">
                <a:moveTo>
                  <a:pt x="0" y="109537"/>
                </a:moveTo>
                <a:lnTo>
                  <a:pt x="40640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a:extLst>
              <a:ext uri="{FF2B5EF4-FFF2-40B4-BE49-F238E27FC236}">
                <a16:creationId xmlns:a16="http://schemas.microsoft.com/office/drawing/2014/main" id="{E03444CF-4F11-2FFC-83E2-04CC4A24ED9C}"/>
              </a:ext>
            </a:extLst>
          </p:cNvPr>
          <p:cNvSpPr/>
          <p:nvPr>
            <p:custDataLst>
              <p:tags r:id="rId38"/>
            </p:custDataLst>
          </p:nvPr>
        </p:nvSpPr>
        <p:spPr bwMode="auto">
          <a:xfrm>
            <a:off x="6208713" y="2981325"/>
            <a:ext cx="406401" cy="109539"/>
          </a:xfrm>
          <a:custGeom>
            <a:avLst/>
            <a:gdLst/>
            <a:ahLst/>
            <a:cxnLst/>
            <a:rect l="0" t="0" r="0" b="0"/>
            <a:pathLst>
              <a:path w="406401" h="109539">
                <a:moveTo>
                  <a:pt x="0" y="109538"/>
                </a:moveTo>
                <a:lnTo>
                  <a:pt x="40640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a:extLst>
              <a:ext uri="{FF2B5EF4-FFF2-40B4-BE49-F238E27FC236}">
                <a16:creationId xmlns:a16="http://schemas.microsoft.com/office/drawing/2014/main" id="{FA7C8022-5551-85A9-38B8-2D5F7B79BCD0}"/>
              </a:ext>
            </a:extLst>
          </p:cNvPr>
          <p:cNvSpPr/>
          <p:nvPr>
            <p:custDataLst>
              <p:tags r:id="rId39"/>
            </p:custDataLst>
          </p:nvPr>
        </p:nvSpPr>
        <p:spPr bwMode="auto">
          <a:xfrm>
            <a:off x="6208713" y="3038475"/>
            <a:ext cx="406401" cy="109539"/>
          </a:xfrm>
          <a:custGeom>
            <a:avLst/>
            <a:gdLst/>
            <a:ahLst/>
            <a:cxnLst/>
            <a:rect l="0" t="0" r="0" b="0"/>
            <a:pathLst>
              <a:path w="406401" h="109539">
                <a:moveTo>
                  <a:pt x="0" y="109538"/>
                </a:moveTo>
                <a:lnTo>
                  <a:pt x="40640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a:extLst>
              <a:ext uri="{FF2B5EF4-FFF2-40B4-BE49-F238E27FC236}">
                <a16:creationId xmlns:a16="http://schemas.microsoft.com/office/drawing/2014/main" id="{AAFDC2AE-CC49-5827-B37B-F965CADD06A2}"/>
              </a:ext>
            </a:extLst>
          </p:cNvPr>
          <p:cNvSpPr/>
          <p:nvPr>
            <p:custDataLst>
              <p:tags r:id="rId40"/>
            </p:custDataLst>
          </p:nvPr>
        </p:nvSpPr>
        <p:spPr bwMode="auto">
          <a:xfrm>
            <a:off x="6208713" y="3198813"/>
            <a:ext cx="406401" cy="109538"/>
          </a:xfrm>
          <a:custGeom>
            <a:avLst/>
            <a:gdLst/>
            <a:ahLst/>
            <a:cxnLst/>
            <a:rect l="0" t="0" r="0" b="0"/>
            <a:pathLst>
              <a:path w="406401" h="109538">
                <a:moveTo>
                  <a:pt x="0" y="109537"/>
                </a:moveTo>
                <a:lnTo>
                  <a:pt x="40640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a:extLst>
              <a:ext uri="{FF2B5EF4-FFF2-40B4-BE49-F238E27FC236}">
                <a16:creationId xmlns:a16="http://schemas.microsoft.com/office/drawing/2014/main" id="{EDFFC7E7-B587-E4CA-3346-5C9E1600D7E3}"/>
              </a:ext>
            </a:extLst>
          </p:cNvPr>
          <p:cNvSpPr/>
          <p:nvPr>
            <p:custDataLst>
              <p:tags r:id="rId41"/>
            </p:custDataLst>
          </p:nvPr>
        </p:nvSpPr>
        <p:spPr bwMode="auto">
          <a:xfrm>
            <a:off x="7196138" y="2981325"/>
            <a:ext cx="404813" cy="109539"/>
          </a:xfrm>
          <a:custGeom>
            <a:avLst/>
            <a:gdLst/>
            <a:ahLst/>
            <a:cxnLst/>
            <a:rect l="0" t="0" r="0" b="0"/>
            <a:pathLst>
              <a:path w="404813" h="109539">
                <a:moveTo>
                  <a:pt x="0" y="109538"/>
                </a:moveTo>
                <a:lnTo>
                  <a:pt x="404812"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a:extLst>
              <a:ext uri="{FF2B5EF4-FFF2-40B4-BE49-F238E27FC236}">
                <a16:creationId xmlns:a16="http://schemas.microsoft.com/office/drawing/2014/main" id="{6188077D-9F01-DDB8-FCEE-A66D3F8D0442}"/>
              </a:ext>
            </a:extLst>
          </p:cNvPr>
          <p:cNvSpPr/>
          <p:nvPr>
            <p:custDataLst>
              <p:tags r:id="rId42"/>
            </p:custDataLst>
          </p:nvPr>
        </p:nvSpPr>
        <p:spPr bwMode="auto">
          <a:xfrm>
            <a:off x="7196138" y="3038475"/>
            <a:ext cx="404813" cy="109539"/>
          </a:xfrm>
          <a:custGeom>
            <a:avLst/>
            <a:gdLst/>
            <a:ahLst/>
            <a:cxnLst/>
            <a:rect l="0" t="0" r="0" b="0"/>
            <a:pathLst>
              <a:path w="404813" h="109539">
                <a:moveTo>
                  <a:pt x="0" y="109538"/>
                </a:moveTo>
                <a:lnTo>
                  <a:pt x="404812"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a:extLst>
              <a:ext uri="{FF2B5EF4-FFF2-40B4-BE49-F238E27FC236}">
                <a16:creationId xmlns:a16="http://schemas.microsoft.com/office/drawing/2014/main" id="{5E63F376-ED7C-62C9-862D-B741ECBF8FA3}"/>
              </a:ext>
            </a:extLst>
          </p:cNvPr>
          <p:cNvSpPr/>
          <p:nvPr>
            <p:custDataLst>
              <p:tags r:id="rId43"/>
            </p:custDataLst>
          </p:nvPr>
        </p:nvSpPr>
        <p:spPr bwMode="auto">
          <a:xfrm>
            <a:off x="5845175" y="2705100"/>
            <a:ext cx="146051" cy="39689"/>
          </a:xfrm>
          <a:custGeom>
            <a:avLst/>
            <a:gdLst/>
            <a:ahLst/>
            <a:cxnLst/>
            <a:rect l="0" t="0" r="0" b="0"/>
            <a:pathLst>
              <a:path w="146051" h="39689">
                <a:moveTo>
                  <a:pt x="0" y="39688"/>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a:extLst>
              <a:ext uri="{FF2B5EF4-FFF2-40B4-BE49-F238E27FC236}">
                <a16:creationId xmlns:a16="http://schemas.microsoft.com/office/drawing/2014/main" id="{D10AFD89-456F-2E49-0954-35EF2C2D0A22}"/>
              </a:ext>
            </a:extLst>
          </p:cNvPr>
          <p:cNvSpPr/>
          <p:nvPr>
            <p:custDataLst>
              <p:tags r:id="rId44"/>
            </p:custDataLst>
          </p:nvPr>
        </p:nvSpPr>
        <p:spPr bwMode="auto">
          <a:xfrm>
            <a:off x="5845175" y="3233738"/>
            <a:ext cx="146051" cy="39688"/>
          </a:xfrm>
          <a:custGeom>
            <a:avLst/>
            <a:gdLst/>
            <a:ahLst/>
            <a:cxnLst/>
            <a:rect l="0" t="0" r="0" b="0"/>
            <a:pathLst>
              <a:path w="146051" h="39688">
                <a:moveTo>
                  <a:pt x="0" y="39687"/>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a:extLst>
              <a:ext uri="{FF2B5EF4-FFF2-40B4-BE49-F238E27FC236}">
                <a16:creationId xmlns:a16="http://schemas.microsoft.com/office/drawing/2014/main" id="{21D98A6A-92B1-16A4-3EBE-61081B7CA3A1}"/>
              </a:ext>
            </a:extLst>
          </p:cNvPr>
          <p:cNvSpPr/>
          <p:nvPr>
            <p:custDataLst>
              <p:tags r:id="rId45"/>
            </p:custDataLst>
          </p:nvPr>
        </p:nvSpPr>
        <p:spPr bwMode="auto">
          <a:xfrm>
            <a:off x="5845175" y="3290888"/>
            <a:ext cx="146051" cy="39688"/>
          </a:xfrm>
          <a:custGeom>
            <a:avLst/>
            <a:gdLst/>
            <a:ahLst/>
            <a:cxnLst/>
            <a:rect l="0" t="0" r="0" b="0"/>
            <a:pathLst>
              <a:path w="146051" h="39688">
                <a:moveTo>
                  <a:pt x="0" y="39687"/>
                </a:moveTo>
                <a:lnTo>
                  <a:pt x="146050" y="0"/>
                </a:lnTo>
              </a:path>
            </a:pathLst>
          </a:custGeom>
          <a:ln w="9525" cap="flat" cmpd="sng" algn="ctr">
            <a:solidFill>
              <a:schemeClr val="tx1"/>
            </a:solidFill>
            <a:prstDash val="solid"/>
            <a:miter lim="800000"/>
            <a:headEnd type="none" w="med" len="med"/>
            <a:tailEnd type="none" w="med"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3" name="Text Placeholder 10">
            <a:extLst>
              <a:ext uri="{FF2B5EF4-FFF2-40B4-BE49-F238E27FC236}">
                <a16:creationId xmlns:a16="http://schemas.microsoft.com/office/drawing/2014/main" id="{10DB467E-B112-62FF-7C81-D39F7E6FF10F}"/>
              </a:ext>
            </a:extLst>
          </p:cNvPr>
          <p:cNvSpPr txBox="1">
            <a:spLocks/>
          </p:cNvSpPr>
          <p:nvPr>
            <p:custDataLst>
              <p:tags r:id="rId46"/>
            </p:custDataLst>
          </p:nvPr>
        </p:nvSpPr>
        <p:spPr bwMode="auto">
          <a:xfrm>
            <a:off x="7237413" y="4883150"/>
            <a:ext cx="3222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6A9B3EA-6886-42B8-BBA8-1226A6636486}" type="datetime'''I''''''''''''s''''''''''''''''''''ra''''e''l'''''''''''">
              <a:rPr lang="en-US" altLang="en-US" sz="1000" smtClean="0"/>
              <a:pPr marL="0" indent="0" algn="ctr">
                <a:spcBef>
                  <a:spcPct val="0"/>
                </a:spcBef>
                <a:spcAft>
                  <a:spcPct val="0"/>
                </a:spcAft>
                <a:buNone/>
              </a:pPr>
              <a:t>Israel</a:t>
            </a:fld>
            <a:endParaRPr lang="en-US" sz="1000"/>
          </a:p>
        </p:txBody>
      </p:sp>
      <p:sp>
        <p:nvSpPr>
          <p:cNvPr id="126" name="Text Placeholder 10">
            <a:extLst>
              <a:ext uri="{FF2B5EF4-FFF2-40B4-BE49-F238E27FC236}">
                <a16:creationId xmlns:a16="http://schemas.microsoft.com/office/drawing/2014/main" id="{25B8415D-4C5F-14A7-3265-1292143CAC02}"/>
              </a:ext>
            </a:extLst>
          </p:cNvPr>
          <p:cNvSpPr txBox="1">
            <a:spLocks/>
          </p:cNvSpPr>
          <p:nvPr>
            <p:custDataLst>
              <p:tags r:id="rId47"/>
            </p:custDataLst>
          </p:nvPr>
        </p:nvSpPr>
        <p:spPr bwMode="auto">
          <a:xfrm>
            <a:off x="8039100" y="4883150"/>
            <a:ext cx="6937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A2CC97F-BE0F-40D1-8EEE-80EA7534B0CC}" type="datetime'''N''''''''''''''''''e''the''''''''rl''''a''n''d''''''''''s'">
              <a:rPr lang="en-US" altLang="en-US" sz="1000" smtClean="0"/>
              <a:pPr marL="0" indent="0" algn="ctr">
                <a:spcBef>
                  <a:spcPct val="0"/>
                </a:spcBef>
                <a:spcAft>
                  <a:spcPct val="0"/>
                </a:spcAft>
                <a:buNone/>
              </a:pPr>
              <a:t>Netherlands</a:t>
            </a:fld>
            <a:endParaRPr lang="en-US" sz="1000"/>
          </a:p>
        </p:txBody>
      </p:sp>
      <p:sp>
        <p:nvSpPr>
          <p:cNvPr id="129" name="Text Placeholder 10">
            <a:extLst>
              <a:ext uri="{FF2B5EF4-FFF2-40B4-BE49-F238E27FC236}">
                <a16:creationId xmlns:a16="http://schemas.microsoft.com/office/drawing/2014/main" id="{5DF8B92F-7EC7-94B2-825D-BC83B3DB75AD}"/>
              </a:ext>
            </a:extLst>
          </p:cNvPr>
          <p:cNvSpPr txBox="1">
            <a:spLocks/>
          </p:cNvSpPr>
          <p:nvPr>
            <p:custDataLst>
              <p:tags r:id="rId48"/>
            </p:custDataLst>
          </p:nvPr>
        </p:nvSpPr>
        <p:spPr bwMode="auto">
          <a:xfrm>
            <a:off x="9278938" y="4883150"/>
            <a:ext cx="1889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A3E0F54-865B-4B72-A663-DA755E195B75}" type="datetime'''''''''''''''''''''U''''''''''''''''''''''K'''">
              <a:rPr lang="en-US" altLang="en-US" sz="1000" smtClean="0"/>
              <a:pPr marL="0" indent="0" algn="ctr">
                <a:spcBef>
                  <a:spcPct val="0"/>
                </a:spcBef>
                <a:spcAft>
                  <a:spcPct val="0"/>
                </a:spcAft>
                <a:buNone/>
              </a:pPr>
              <a:t>UK</a:t>
            </a:fld>
            <a:endParaRPr lang="en-US" sz="1000"/>
          </a:p>
        </p:txBody>
      </p:sp>
      <p:sp>
        <p:nvSpPr>
          <p:cNvPr id="426" name="Text Placeholder 10">
            <a:extLst>
              <a:ext uri="{FF2B5EF4-FFF2-40B4-BE49-F238E27FC236}">
                <a16:creationId xmlns:a16="http://schemas.microsoft.com/office/drawing/2014/main" id="{543EFB26-F3E0-778D-8C20-B626FBF82647}"/>
              </a:ext>
            </a:extLst>
          </p:cNvPr>
          <p:cNvSpPr txBox="1">
            <a:spLocks/>
          </p:cNvSpPr>
          <p:nvPr>
            <p:custDataLst>
              <p:tags r:id="rId49"/>
            </p:custDataLst>
          </p:nvPr>
        </p:nvSpPr>
        <p:spPr bwMode="gray">
          <a:xfrm>
            <a:off x="7275513" y="3821113"/>
            <a:ext cx="2444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9138A64-E4A1-4BD4-94D1-03D7860646B5}" type="datetime'''''6''''''4''''''''''1'''''''''''''''''''''''''''''''''''''''">
              <a:rPr lang="en-US" altLang="en-US" sz="1000" smtClean="0">
                <a:solidFill>
                  <a:schemeClr val="bg1"/>
                </a:solidFill>
              </a:rPr>
              <a:pPr marL="0" indent="0" algn="ctr">
                <a:spcBef>
                  <a:spcPct val="0"/>
                </a:spcBef>
                <a:spcAft>
                  <a:spcPct val="0"/>
                </a:spcAft>
                <a:buNone/>
              </a:pPr>
              <a:t>641</a:t>
            </a:fld>
            <a:endParaRPr lang="en-US" sz="1000">
              <a:solidFill>
                <a:schemeClr val="bg1"/>
              </a:solidFill>
            </a:endParaRPr>
          </a:p>
        </p:txBody>
      </p:sp>
      <p:sp>
        <p:nvSpPr>
          <p:cNvPr id="135" name="Text Placeholder 10">
            <a:extLst>
              <a:ext uri="{FF2B5EF4-FFF2-40B4-BE49-F238E27FC236}">
                <a16:creationId xmlns:a16="http://schemas.microsoft.com/office/drawing/2014/main" id="{EBC131D5-DD80-E5E6-604E-775CCF031638}"/>
              </a:ext>
            </a:extLst>
          </p:cNvPr>
          <p:cNvSpPr txBox="1">
            <a:spLocks/>
          </p:cNvSpPr>
          <p:nvPr>
            <p:custDataLst>
              <p:tags r:id="rId50"/>
            </p:custDataLst>
          </p:nvPr>
        </p:nvSpPr>
        <p:spPr bwMode="auto">
          <a:xfrm>
            <a:off x="11142663" y="4883150"/>
            <a:ext cx="406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2A7EE47-F45B-4414-9586-FE239E3DC3F1}" type="datetime'''''''''''F''''''''''''''r''''''''a''''''''n''c''''''e'''''''">
              <a:rPr lang="en-US" altLang="en-US" sz="1000" smtClean="0"/>
              <a:pPr marL="0" indent="0" algn="ctr">
                <a:spcBef>
                  <a:spcPct val="0"/>
                </a:spcBef>
                <a:spcAft>
                  <a:spcPct val="0"/>
                </a:spcAft>
                <a:buNone/>
              </a:pPr>
              <a:t>France</a:t>
            </a:fld>
            <a:endParaRPr lang="en-US" sz="1000"/>
          </a:p>
        </p:txBody>
      </p:sp>
      <p:sp>
        <p:nvSpPr>
          <p:cNvPr id="315" name="Text Placeholder 10">
            <a:extLst>
              <a:ext uri="{FF2B5EF4-FFF2-40B4-BE49-F238E27FC236}">
                <a16:creationId xmlns:a16="http://schemas.microsoft.com/office/drawing/2014/main" id="{E14F395D-4849-6190-7515-77572EF32D76}"/>
              </a:ext>
            </a:extLst>
          </p:cNvPr>
          <p:cNvSpPr txBox="1">
            <a:spLocks/>
          </p:cNvSpPr>
          <p:nvPr>
            <p:custDataLst>
              <p:tags r:id="rId51"/>
            </p:custDataLst>
          </p:nvPr>
        </p:nvSpPr>
        <p:spPr bwMode="gray">
          <a:xfrm>
            <a:off x="10306051" y="4079875"/>
            <a:ext cx="104775" cy="152400"/>
          </a:xfrm>
          <a:prstGeom prst="rect">
            <a:avLst/>
          </a:prstGeom>
          <a:solidFill>
            <a:schemeClr val="accent2"/>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F3D4809-E2EF-4242-8F42-8ACD6AB04528}" type="datetime'''''''''''''''''''''''''''4'''''''''''''''''''''''''">
              <a:rPr lang="en-US" altLang="en-US" sz="1000" smtClean="0">
                <a:solidFill>
                  <a:schemeClr val="bg1"/>
                </a:solidFill>
              </a:rPr>
              <a:pPr marL="0" indent="0" algn="ctr">
                <a:spcBef>
                  <a:spcPct val="0"/>
                </a:spcBef>
                <a:spcAft>
                  <a:spcPct val="0"/>
                </a:spcAft>
                <a:buNone/>
              </a:pPr>
              <a:t>4</a:t>
            </a:fld>
            <a:endParaRPr lang="en-US" sz="1000">
              <a:solidFill>
                <a:schemeClr val="bg1"/>
              </a:solidFill>
            </a:endParaRPr>
          </a:p>
        </p:txBody>
      </p:sp>
      <p:sp>
        <p:nvSpPr>
          <p:cNvPr id="110" name="Text Placeholder 10">
            <a:extLst>
              <a:ext uri="{FF2B5EF4-FFF2-40B4-BE49-F238E27FC236}">
                <a16:creationId xmlns:a16="http://schemas.microsoft.com/office/drawing/2014/main" id="{46D2891D-C5E2-E99A-8580-906CD51BDC5B}"/>
              </a:ext>
            </a:extLst>
          </p:cNvPr>
          <p:cNvSpPr txBox="1">
            <a:spLocks/>
          </p:cNvSpPr>
          <p:nvPr>
            <p:custDataLst>
              <p:tags r:id="rId52"/>
            </p:custDataLst>
          </p:nvPr>
        </p:nvSpPr>
        <p:spPr bwMode="auto">
          <a:xfrm>
            <a:off x="6283325" y="4883150"/>
            <a:ext cx="2587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FCFF231-34AE-479B-8FAC-439210329480}" type="datetime'''''''''''''''''''''''''''''''U''.''S''''''''''.'''''''">
              <a:rPr lang="en-US" altLang="en-US" sz="1000" smtClean="0"/>
              <a:pPr marL="0" indent="0" algn="ctr">
                <a:spcBef>
                  <a:spcPct val="0"/>
                </a:spcBef>
                <a:spcAft>
                  <a:spcPct val="0"/>
                </a:spcAft>
                <a:buNone/>
              </a:pPr>
              <a:t>U.S.</a:t>
            </a:fld>
            <a:endParaRPr lang="en-US" sz="1000"/>
          </a:p>
        </p:txBody>
      </p:sp>
      <p:sp>
        <p:nvSpPr>
          <p:cNvPr id="132" name="Text Placeholder 10">
            <a:extLst>
              <a:ext uri="{FF2B5EF4-FFF2-40B4-BE49-F238E27FC236}">
                <a16:creationId xmlns:a16="http://schemas.microsoft.com/office/drawing/2014/main" id="{79E6AF63-1618-604B-BF80-75A3CA8E1080}"/>
              </a:ext>
            </a:extLst>
          </p:cNvPr>
          <p:cNvSpPr txBox="1">
            <a:spLocks/>
          </p:cNvSpPr>
          <p:nvPr>
            <p:custDataLst>
              <p:tags r:id="rId53"/>
            </p:custDataLst>
          </p:nvPr>
        </p:nvSpPr>
        <p:spPr bwMode="auto">
          <a:xfrm>
            <a:off x="10064751" y="4883150"/>
            <a:ext cx="5873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D9FA700-70A1-45FC-A70E-01922F081F40}" type="datetime'''S''''''i''n''''''g''''a''p''''''o''''re'''''''''''">
              <a:rPr lang="en-US" altLang="en-US" sz="1000" smtClean="0"/>
              <a:pPr marL="0" indent="0" algn="ctr">
                <a:spcBef>
                  <a:spcPct val="0"/>
                </a:spcBef>
                <a:spcAft>
                  <a:spcPct val="0"/>
                </a:spcAft>
                <a:buNone/>
              </a:pPr>
              <a:t>Singapore</a:t>
            </a:fld>
            <a:endParaRPr lang="en-US" sz="1000"/>
          </a:p>
        </p:txBody>
      </p:sp>
      <p:sp>
        <p:nvSpPr>
          <p:cNvPr id="317" name="Text Placeholder 10">
            <a:extLst>
              <a:ext uri="{FF2B5EF4-FFF2-40B4-BE49-F238E27FC236}">
                <a16:creationId xmlns:a16="http://schemas.microsoft.com/office/drawing/2014/main" id="{74D09EAB-0164-5807-E1A5-9EDAD6C6A88A}"/>
              </a:ext>
            </a:extLst>
          </p:cNvPr>
          <p:cNvSpPr txBox="1">
            <a:spLocks/>
          </p:cNvSpPr>
          <p:nvPr>
            <p:custDataLst>
              <p:tags r:id="rId54"/>
            </p:custDataLst>
          </p:nvPr>
        </p:nvSpPr>
        <p:spPr bwMode="gray">
          <a:xfrm>
            <a:off x="11293476" y="4225925"/>
            <a:ext cx="104775" cy="152400"/>
          </a:xfrm>
          <a:prstGeom prst="rect">
            <a:avLst/>
          </a:prstGeom>
          <a:solidFill>
            <a:schemeClr val="accent2"/>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B95CF5E-EAA9-4FC0-915E-C725611CA3C9}" type="datetime'''''''''''''''''1'''''''''''''''''''">
              <a:rPr lang="en-US" altLang="en-US" sz="1000" smtClean="0">
                <a:solidFill>
                  <a:schemeClr val="bg1"/>
                </a:solidFill>
              </a:rPr>
              <a:pPr marL="0" indent="0" algn="ctr">
                <a:spcBef>
                  <a:spcPct val="0"/>
                </a:spcBef>
                <a:spcAft>
                  <a:spcPct val="0"/>
                </a:spcAft>
                <a:buNone/>
              </a:pPr>
              <a:t>1</a:t>
            </a:fld>
            <a:endParaRPr lang="en-US" sz="1000">
              <a:solidFill>
                <a:schemeClr val="bg1"/>
              </a:solidFill>
            </a:endParaRPr>
          </a:p>
        </p:txBody>
      </p:sp>
      <p:sp>
        <p:nvSpPr>
          <p:cNvPr id="279" name="Text Placeholder 10">
            <a:extLst>
              <a:ext uri="{FF2B5EF4-FFF2-40B4-BE49-F238E27FC236}">
                <a16:creationId xmlns:a16="http://schemas.microsoft.com/office/drawing/2014/main" id="{9FDBEF81-2394-97BF-EAB6-F39282B36DA6}"/>
              </a:ext>
            </a:extLst>
          </p:cNvPr>
          <p:cNvSpPr txBox="1">
            <a:spLocks/>
          </p:cNvSpPr>
          <p:nvPr>
            <p:custDataLst>
              <p:tags r:id="rId55"/>
            </p:custDataLst>
          </p:nvPr>
        </p:nvSpPr>
        <p:spPr bwMode="gray">
          <a:xfrm>
            <a:off x="6254750" y="3636963"/>
            <a:ext cx="3143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sz="1000">
                <a:solidFill>
                  <a:schemeClr val="bg1"/>
                </a:solidFill>
              </a:rPr>
              <a:t>1,700</a:t>
            </a:r>
          </a:p>
        </p:txBody>
      </p:sp>
      <p:sp>
        <p:nvSpPr>
          <p:cNvPr id="471" name="Text Placeholder 10">
            <a:extLst>
              <a:ext uri="{FF2B5EF4-FFF2-40B4-BE49-F238E27FC236}">
                <a16:creationId xmlns:a16="http://schemas.microsoft.com/office/drawing/2014/main" id="{B237797D-122E-DC79-A12E-0E2617467A24}"/>
              </a:ext>
            </a:extLst>
          </p:cNvPr>
          <p:cNvSpPr txBox="1">
            <a:spLocks/>
          </p:cNvSpPr>
          <p:nvPr>
            <p:custDataLst>
              <p:tags r:id="rId56"/>
            </p:custDataLst>
          </p:nvPr>
        </p:nvSpPr>
        <p:spPr bwMode="gray">
          <a:xfrm>
            <a:off x="8297863" y="3203575"/>
            <a:ext cx="174625" cy="152400"/>
          </a:xfrm>
          <a:prstGeom prst="rect">
            <a:avLst/>
          </a:prstGeom>
          <a:solidFill>
            <a:schemeClr val="accent2"/>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F7661B1-1D95-4E8A-9D63-808129904B17}" type="datetime'''3''''''''''8'''''''''''''''''''''''''''''">
              <a:rPr lang="en-US" altLang="en-US" sz="1000" smtClean="0">
                <a:solidFill>
                  <a:schemeClr val="bg1"/>
                </a:solidFill>
                <a:effectLst/>
              </a:rPr>
              <a:pPr marL="0" indent="0" algn="ctr">
                <a:spcBef>
                  <a:spcPct val="0"/>
                </a:spcBef>
                <a:spcAft>
                  <a:spcPct val="0"/>
                </a:spcAft>
                <a:buNone/>
              </a:pPr>
              <a:t>38</a:t>
            </a:fld>
            <a:endParaRPr lang="en-US" sz="1000">
              <a:solidFill>
                <a:schemeClr val="bg1"/>
              </a:solidFill>
            </a:endParaRPr>
          </a:p>
        </p:txBody>
      </p:sp>
      <p:sp>
        <p:nvSpPr>
          <p:cNvPr id="321" name="Rectangle 320">
            <a:extLst>
              <a:ext uri="{FF2B5EF4-FFF2-40B4-BE49-F238E27FC236}">
                <a16:creationId xmlns:a16="http://schemas.microsoft.com/office/drawing/2014/main" id="{6015C31E-FC0E-BFCF-3747-BFDF7F628666}"/>
              </a:ext>
            </a:extLst>
          </p:cNvPr>
          <p:cNvSpPr/>
          <p:nvPr>
            <p:custDataLst>
              <p:tags r:id="rId57"/>
            </p:custDataLst>
          </p:nvPr>
        </p:nvSpPr>
        <p:spPr bwMode="auto">
          <a:xfrm>
            <a:off x="9828213" y="2892425"/>
            <a:ext cx="179388" cy="133350"/>
          </a:xfrm>
          <a:prstGeom prst="rect">
            <a:avLst/>
          </a:prstGeom>
          <a:solidFill>
            <a:schemeClr val="accent2"/>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96" name="Rectangle 295">
            <a:extLst>
              <a:ext uri="{FF2B5EF4-FFF2-40B4-BE49-F238E27FC236}">
                <a16:creationId xmlns:a16="http://schemas.microsoft.com/office/drawing/2014/main" id="{1AADFFD1-0422-5B48-0B91-1F577E7E817F}"/>
              </a:ext>
            </a:extLst>
          </p:cNvPr>
          <p:cNvSpPr/>
          <p:nvPr>
            <p:custDataLst>
              <p:tags r:id="rId58"/>
            </p:custDataLst>
          </p:nvPr>
        </p:nvSpPr>
        <p:spPr bwMode="auto">
          <a:xfrm>
            <a:off x="9828213" y="3095625"/>
            <a:ext cx="179388" cy="133350"/>
          </a:xfrm>
          <a:prstGeom prst="rect">
            <a:avLst/>
          </a:prstGeom>
          <a:solidFill>
            <a:schemeClr val="accent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06" name="Text Placeholder 10">
            <a:extLst>
              <a:ext uri="{FF2B5EF4-FFF2-40B4-BE49-F238E27FC236}">
                <a16:creationId xmlns:a16="http://schemas.microsoft.com/office/drawing/2014/main" id="{58ADAF5C-56FC-848B-0725-4B25B1BF5A33}"/>
              </a:ext>
            </a:extLst>
          </p:cNvPr>
          <p:cNvSpPr txBox="1">
            <a:spLocks/>
          </p:cNvSpPr>
          <p:nvPr>
            <p:custDataLst>
              <p:tags r:id="rId59"/>
            </p:custDataLst>
          </p:nvPr>
        </p:nvSpPr>
        <p:spPr bwMode="auto">
          <a:xfrm>
            <a:off x="10058400" y="2887663"/>
            <a:ext cx="11842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C042C09A-3BE7-4F2D-B041-F311EC424673}" type="datetime'''202''''3 inv''es''''''''''''t''''ed c''a''''p''i''''ta''''l'">
              <a:rPr lang="en-US" altLang="en-US" sz="1000" smtClean="0"/>
              <a:pPr marL="0" indent="0">
                <a:spcBef>
                  <a:spcPct val="0"/>
                </a:spcBef>
                <a:spcAft>
                  <a:spcPct val="0"/>
                </a:spcAft>
                <a:buNone/>
              </a:pPr>
              <a:t>2023 invested capital</a:t>
            </a:fld>
            <a:endParaRPr lang="en-US" sz="1000"/>
          </a:p>
        </p:txBody>
      </p:sp>
      <p:sp>
        <p:nvSpPr>
          <p:cNvPr id="114" name="Text Placeholder 10">
            <a:extLst>
              <a:ext uri="{FF2B5EF4-FFF2-40B4-BE49-F238E27FC236}">
                <a16:creationId xmlns:a16="http://schemas.microsoft.com/office/drawing/2014/main" id="{C81816E1-8DD8-4B59-E524-DF55714F54B8}"/>
              </a:ext>
            </a:extLst>
          </p:cNvPr>
          <p:cNvSpPr txBox="1">
            <a:spLocks/>
          </p:cNvSpPr>
          <p:nvPr>
            <p:custDataLst>
              <p:tags r:id="rId60"/>
            </p:custDataLst>
          </p:nvPr>
        </p:nvSpPr>
        <p:spPr bwMode="auto">
          <a:xfrm>
            <a:off x="10058400" y="3090863"/>
            <a:ext cx="15065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8ABDBFF5-C0F5-4886-A939-F93B9B900558}" type="datetime'2''''''''''''01''4''''-2''022 inve''sted'' ca''''pi''t''''al'">
              <a:rPr lang="en-US" altLang="en-US" sz="1000" smtClean="0"/>
              <a:pPr marL="0" indent="0">
                <a:spcBef>
                  <a:spcPct val="0"/>
                </a:spcBef>
                <a:spcAft>
                  <a:spcPct val="0"/>
                </a:spcAft>
                <a:buNone/>
              </a:pPr>
              <a:t>2014-2022 invested capital</a:t>
            </a:fld>
            <a:endParaRPr lang="en-US" sz="1000"/>
          </a:p>
        </p:txBody>
      </p:sp>
      <p:sp>
        <p:nvSpPr>
          <p:cNvPr id="474" name="Rectangular Callout 473">
            <a:extLst>
              <a:ext uri="{FF2B5EF4-FFF2-40B4-BE49-F238E27FC236}">
                <a16:creationId xmlns:a16="http://schemas.microsoft.com/office/drawing/2014/main" id="{F509BE03-265F-ACC3-B51B-4091F2A640D8}"/>
              </a:ext>
            </a:extLst>
          </p:cNvPr>
          <p:cNvSpPr/>
          <p:nvPr/>
        </p:nvSpPr>
        <p:spPr bwMode="gray">
          <a:xfrm>
            <a:off x="9278938" y="5342743"/>
            <a:ext cx="2438526" cy="914995"/>
          </a:xfrm>
          <a:prstGeom prst="wedgeRectCallout">
            <a:avLst>
              <a:gd name="adj1" fmla="val -11702"/>
              <a:gd name="adj2" fmla="val -75513"/>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r>
              <a:rPr lang="en-US" sz="1000">
                <a:solidFill>
                  <a:schemeClr val="bg1"/>
                </a:solidFill>
                <a:latin typeface="Helvetica" pitchFamily="2" charset="0"/>
              </a:rPr>
              <a:t>While Singapore does not represent the highest level of investment in cultivated meat, it does represent one of the </a:t>
            </a:r>
            <a:r>
              <a:rPr lang="en-US" sz="1000" b="1">
                <a:solidFill>
                  <a:schemeClr val="bg1"/>
                </a:solidFill>
                <a:latin typeface="Helvetica" pitchFamily="2" charset="0"/>
              </a:rPr>
              <a:t>largest investment markets proportional to its population.</a:t>
            </a:r>
            <a:endParaRPr lang="en-US" sz="1000" b="1">
              <a:solidFill>
                <a:schemeClr val="bg1"/>
              </a:solidFill>
              <a:effectLst/>
              <a:latin typeface="Helvetica" pitchFamily="2" charset="0"/>
            </a:endParaRPr>
          </a:p>
        </p:txBody>
      </p:sp>
      <p:sp>
        <p:nvSpPr>
          <p:cNvPr id="475" name="Rectangular Callout 474">
            <a:extLst>
              <a:ext uri="{FF2B5EF4-FFF2-40B4-BE49-F238E27FC236}">
                <a16:creationId xmlns:a16="http://schemas.microsoft.com/office/drawing/2014/main" id="{2BBDEF31-4331-E82B-5D12-13C1EC6DE737}"/>
              </a:ext>
            </a:extLst>
          </p:cNvPr>
          <p:cNvSpPr/>
          <p:nvPr/>
        </p:nvSpPr>
        <p:spPr bwMode="gray">
          <a:xfrm>
            <a:off x="6005386" y="5336937"/>
            <a:ext cx="2540254" cy="914995"/>
          </a:xfrm>
          <a:prstGeom prst="wedgeRectCallout">
            <a:avLst>
              <a:gd name="adj1" fmla="val -31295"/>
              <a:gd name="adj2" fmla="val -72047"/>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r>
              <a:rPr lang="en-US" sz="1000">
                <a:solidFill>
                  <a:schemeClr val="bg1"/>
                </a:solidFill>
                <a:latin typeface="Helvetica" pitchFamily="2" charset="0"/>
              </a:rPr>
              <a:t>Enthusiasm for cultivated meat in Singapore is at odds with policies around the world: The sale of cultivated meat has been banned in Italy and in at least two U.S. states (Alabama and Florida).</a:t>
            </a:r>
          </a:p>
        </p:txBody>
      </p:sp>
      <p:sp>
        <p:nvSpPr>
          <p:cNvPr id="548" name="Rectangle 547">
            <a:extLst>
              <a:ext uri="{FF2B5EF4-FFF2-40B4-BE49-F238E27FC236}">
                <a16:creationId xmlns:a16="http://schemas.microsoft.com/office/drawing/2014/main" id="{0F741F93-7DB7-8073-9BD5-4A2E29BFA12C}"/>
              </a:ext>
            </a:extLst>
          </p:cNvPr>
          <p:cNvSpPr/>
          <p:nvPr/>
        </p:nvSpPr>
        <p:spPr bwMode="gray">
          <a:xfrm>
            <a:off x="6049982" y="1891361"/>
            <a:ext cx="6210597" cy="31050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buNone/>
            </a:pPr>
            <a:r>
              <a:rPr lang="en-US" sz="1400">
                <a:solidFill>
                  <a:schemeClr val="tx1"/>
                </a:solidFill>
              </a:rPr>
              <a:t>Investment in cultivated meat and seafood, top 6 countries, $ millions USD</a:t>
            </a:r>
          </a:p>
        </p:txBody>
      </p:sp>
      <p:sp>
        <p:nvSpPr>
          <p:cNvPr id="557" name="btfpRowHeaderBoxText489333">
            <a:extLst>
              <a:ext uri="{FF2B5EF4-FFF2-40B4-BE49-F238E27FC236}">
                <a16:creationId xmlns:a16="http://schemas.microsoft.com/office/drawing/2014/main" id="{1BD15286-D49B-59CC-B47B-6FD0A5096138}"/>
              </a:ext>
            </a:extLst>
          </p:cNvPr>
          <p:cNvSpPr txBox="1"/>
          <p:nvPr/>
        </p:nvSpPr>
        <p:spPr bwMode="gray">
          <a:xfrm>
            <a:off x="72617" y="3141725"/>
            <a:ext cx="1064648" cy="1129492"/>
          </a:xfrm>
          <a:prstGeom prst="rect">
            <a:avLst/>
          </a:prstGeom>
          <a:noFill/>
        </p:spPr>
        <p:txBody>
          <a:bodyPr vert="horz" wrap="square" lIns="36036" tIns="36036" rIns="36000" bIns="36036" rtlCol="0" anchor="t">
            <a:noAutofit/>
          </a:bodyPr>
          <a:lstStyle/>
          <a:p>
            <a:pPr>
              <a:spcAft>
                <a:spcPts val="600"/>
              </a:spcAft>
            </a:pPr>
            <a:r>
              <a:rPr lang="en-US" sz="1400" b="1">
                <a:latin typeface="Arial" panose="020B0604020202020204" pitchFamily="34" charset="0"/>
                <a:cs typeface="Arial" panose="020B0604020202020204" pitchFamily="34" charset="0"/>
              </a:rPr>
              <a:t>30 by 30 food security strategy</a:t>
            </a:r>
          </a:p>
        </p:txBody>
      </p:sp>
      <p:cxnSp>
        <p:nvCxnSpPr>
          <p:cNvPr id="558" name="btfpRowHeaderBoxLine489333">
            <a:extLst>
              <a:ext uri="{FF2B5EF4-FFF2-40B4-BE49-F238E27FC236}">
                <a16:creationId xmlns:a16="http://schemas.microsoft.com/office/drawing/2014/main" id="{77507DA6-170E-E0B2-EF42-90794B4F1BEE}"/>
              </a:ext>
            </a:extLst>
          </p:cNvPr>
          <p:cNvCxnSpPr>
            <a:cxnSpLocks/>
          </p:cNvCxnSpPr>
          <p:nvPr/>
        </p:nvCxnSpPr>
        <p:spPr bwMode="gray">
          <a:xfrm flipH="1">
            <a:off x="1080192" y="3014173"/>
            <a:ext cx="6033" cy="2077778"/>
          </a:xfrm>
          <a:prstGeom prst="line">
            <a:avLst/>
          </a:prstGeom>
          <a:ln w="152400" cap="flat">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pic>
        <p:nvPicPr>
          <p:cNvPr id="78" name="Picture 77" descr="A red and white flag&#10;&#10;Description automatically generated">
            <a:extLst>
              <a:ext uri="{FF2B5EF4-FFF2-40B4-BE49-F238E27FC236}">
                <a16:creationId xmlns:a16="http://schemas.microsoft.com/office/drawing/2014/main" id="{44FD0500-E5AF-EC32-C72C-A233A079215D}"/>
              </a:ext>
            </a:extLst>
          </p:cNvPr>
          <p:cNvPicPr>
            <a:picLocks noChangeAspect="1"/>
          </p:cNvPicPr>
          <p:nvPr/>
        </p:nvPicPr>
        <p:blipFill>
          <a:blip r:embed="rId75" cstate="print">
            <a:extLst>
              <a:ext uri="{28A0092B-C50C-407E-A947-70E740481C1C}">
                <a14:useLocalDpi xmlns:a14="http://schemas.microsoft.com/office/drawing/2010/main"/>
              </a:ext>
              <a:ext uri="{837473B0-CC2E-450A-ABE3-18F120FF3D39}">
                <a1611:picAttrSrcUrl xmlns:a1611="http://schemas.microsoft.com/office/drawing/2016/11/main" xmlns="" r:id="rId76"/>
              </a:ext>
            </a:extLst>
          </a:blip>
          <a:stretch>
            <a:fillRect/>
          </a:stretch>
        </p:blipFill>
        <p:spPr>
          <a:xfrm>
            <a:off x="4018705" y="41894"/>
            <a:ext cx="581806" cy="34684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9" name="Chevron 53">
            <a:extLst>
              <a:ext uri="{FF2B5EF4-FFF2-40B4-BE49-F238E27FC236}">
                <a16:creationId xmlns:a16="http://schemas.microsoft.com/office/drawing/2014/main" id="{A281B611-3E2D-81C0-191C-6B611202FDC8}"/>
              </a:ext>
            </a:extLst>
          </p:cNvPr>
          <p:cNvSpPr/>
          <p:nvPr/>
        </p:nvSpPr>
        <p:spPr bwMode="gray">
          <a:xfrm>
            <a:off x="1655782" y="27881"/>
            <a:ext cx="2275701" cy="357129"/>
          </a:xfrm>
          <a:prstGeom prst="chevron">
            <a:avLst>
              <a:gd name="adj" fmla="val 23887"/>
            </a:avLst>
          </a:prstGeom>
          <a:solidFill>
            <a:srgbClr val="1A8193">
              <a:alpha val="8117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dirty="0">
                <a:solidFill>
                  <a:schemeClr val="bg1"/>
                </a:solidFill>
              </a:rPr>
              <a:t>Case Study: Denmark  </a:t>
            </a:r>
            <a:endParaRPr lang="en-US" sz="1400" dirty="0">
              <a:solidFill>
                <a:schemeClr val="bg1"/>
              </a:solidFill>
            </a:endParaRPr>
          </a:p>
        </p:txBody>
      </p:sp>
      <p:sp>
        <p:nvSpPr>
          <p:cNvPr id="80" name="Pentagon 79">
            <a:extLst>
              <a:ext uri="{FF2B5EF4-FFF2-40B4-BE49-F238E27FC236}">
                <a16:creationId xmlns:a16="http://schemas.microsoft.com/office/drawing/2014/main" id="{0ABC83A4-DD34-4FA8-2BDC-C245E06D9284}"/>
              </a:ext>
            </a:extLst>
          </p:cNvPr>
          <p:cNvSpPr/>
          <p:nvPr/>
        </p:nvSpPr>
        <p:spPr bwMode="gray">
          <a:xfrm>
            <a:off x="32754" y="25336"/>
            <a:ext cx="1680432"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dirty="0">
                <a:solidFill>
                  <a:schemeClr val="bg1"/>
                </a:solidFill>
              </a:rPr>
              <a:t>Policy</a:t>
            </a:r>
          </a:p>
        </p:txBody>
      </p:sp>
    </p:spTree>
    <p:extLst>
      <p:ext uri="{BB962C8B-B14F-4D97-AF65-F5344CB8AC3E}">
        <p14:creationId xmlns:p14="http://schemas.microsoft.com/office/powerpoint/2010/main" val="4523673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D954F-2E5A-6DAB-6C70-A88ECF1EDF3B}"/>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F36FA4D9-32CA-50B0-C1A7-65F79B7D1FA9}"/>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9638" name="think-cell Slide" r:id="rId6" imgW="503" imgH="503" progId="TCLayout.ActiveDocument.1">
                  <p:embed/>
                </p:oleObj>
              </mc:Choice>
              <mc:Fallback>
                <p:oleObj name="think-cell Slide" r:id="rId6" imgW="503" imgH="503" progId="TCLayout.ActiveDocument.1">
                  <p:embed/>
                  <p:pic>
                    <p:nvPicPr>
                      <p:cNvPr id="4" name="think-cell data - do not delete" hidden="1">
                        <a:extLst>
                          <a:ext uri="{FF2B5EF4-FFF2-40B4-BE49-F238E27FC236}">
                            <a16:creationId xmlns:a16="http://schemas.microsoft.com/office/drawing/2014/main" id="{F36FA4D9-32CA-50B0-C1A7-65F79B7D1FA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2518A44-C840-A1EA-EFAA-8D6856255F0B}"/>
              </a:ext>
            </a:extLst>
          </p:cNvPr>
          <p:cNvSpPr>
            <a:spLocks noGrp="1"/>
          </p:cNvSpPr>
          <p:nvPr>
            <p:ph type="title"/>
          </p:nvPr>
        </p:nvSpPr>
        <p:spPr/>
        <p:txBody>
          <a:bodyPr vert="horz"/>
          <a:lstStyle/>
          <a:p>
            <a:r>
              <a:rPr lang="en-US" sz="2800" dirty="0"/>
              <a:t>CKI Food Systems ‒ Sustainable Proteins </a:t>
            </a:r>
            <a:r>
              <a:rPr lang="en-US" dirty="0"/>
              <a:t>T</a:t>
            </a:r>
            <a:r>
              <a:rPr lang="en-US" sz="2800" dirty="0"/>
              <a:t>eam</a:t>
            </a:r>
            <a:endParaRPr lang="en-US" dirty="0"/>
          </a:p>
        </p:txBody>
      </p:sp>
      <p:grpSp>
        <p:nvGrpSpPr>
          <p:cNvPr id="16" name="Group 15"/>
          <p:cNvGrpSpPr/>
          <p:nvPr/>
        </p:nvGrpSpPr>
        <p:grpSpPr>
          <a:xfrm>
            <a:off x="6213809" y="2663374"/>
            <a:ext cx="3971539" cy="1009263"/>
            <a:chOff x="502563" y="2138592"/>
            <a:chExt cx="3971539" cy="1009263"/>
          </a:xfrm>
        </p:grpSpPr>
        <p:pic>
          <p:nvPicPr>
            <p:cNvPr id="18" name="Picture 17">
              <a:extLst>
                <a:ext uri="{FF2B5EF4-FFF2-40B4-BE49-F238E27FC236}">
                  <a16:creationId xmlns:a16="http://schemas.microsoft.com/office/drawing/2014/main" id="{D8FD9CD5-48DD-A50D-D6A0-9BDE28DB2E7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02563" y="2139855"/>
              <a:ext cx="1008000" cy="1008000"/>
            </a:xfrm>
            <a:prstGeom prst="ellipse">
              <a:avLst/>
            </a:prstGeom>
          </p:spPr>
        </p:pic>
        <p:sp>
          <p:nvSpPr>
            <p:cNvPr id="19" name="TextBox 18">
              <a:extLst>
                <a:ext uri="{FF2B5EF4-FFF2-40B4-BE49-F238E27FC236}">
                  <a16:creationId xmlns:a16="http://schemas.microsoft.com/office/drawing/2014/main" id="{580B0CFA-A98C-DD73-DB41-1824635DB268}"/>
                </a:ext>
              </a:extLst>
            </p:cNvPr>
            <p:cNvSpPr txBox="1"/>
            <p:nvPr/>
          </p:nvSpPr>
          <p:spPr>
            <a:xfrm>
              <a:off x="1636262" y="2138592"/>
              <a:ext cx="2837840" cy="800219"/>
            </a:xfrm>
            <a:prstGeom prst="rect">
              <a:avLst/>
            </a:prstGeom>
            <a:noFill/>
          </p:spPr>
          <p:txBody>
            <a:bodyPr wrap="square" rtlCol="0">
              <a:spAutoFit/>
            </a:bodyPr>
            <a:lstStyle/>
            <a:p>
              <a:pPr marL="0" indent="0">
                <a:buNone/>
              </a:pPr>
              <a:r>
                <a:rPr lang="en-US" sz="1200" b="1">
                  <a:latin typeface="Arial" panose="020B0604020202020204" pitchFamily="34" charset="0"/>
                  <a:ea typeface="Times New Roman" panose="02020603050405020304" pitchFamily="18" charset="0"/>
                  <a:cs typeface="Arial" panose="020B0604020202020204" pitchFamily="34" charset="0"/>
                </a:rPr>
                <a:t>Raissa Coan Ribeiro</a:t>
              </a:r>
              <a:endParaRPr lang="en-US" sz="1200" b="1">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Master of Business Administration</a:t>
              </a:r>
            </a:p>
            <a:p>
              <a:pPr>
                <a:spcBef>
                  <a:spcPts val="600"/>
                </a:spcBef>
              </a:pPr>
              <a:r>
                <a:rPr lang="en-US" sz="1200">
                  <a:latin typeface="Arial" panose="020B0604020202020204" pitchFamily="34" charset="0"/>
                  <a:ea typeface="Times New Roman" panose="02020603050405020304" pitchFamily="18" charset="0"/>
                  <a:cs typeface="Arial" panose="020B0604020202020204" pitchFamily="34" charset="0"/>
                </a:rPr>
                <a:t>CKI Fellow</a:t>
              </a:r>
            </a:p>
          </p:txBody>
        </p:sp>
      </p:grpSp>
      <p:grpSp>
        <p:nvGrpSpPr>
          <p:cNvPr id="21" name="Group 20"/>
          <p:cNvGrpSpPr/>
          <p:nvPr/>
        </p:nvGrpSpPr>
        <p:grpSpPr>
          <a:xfrm>
            <a:off x="541893" y="2215766"/>
            <a:ext cx="5232107" cy="1014544"/>
            <a:chOff x="380009" y="4521046"/>
            <a:chExt cx="5232107" cy="1014544"/>
          </a:xfrm>
        </p:grpSpPr>
        <p:pic>
          <p:nvPicPr>
            <p:cNvPr id="7" name="Picture 6">
              <a:extLst>
                <a:ext uri="{FF2B5EF4-FFF2-40B4-BE49-F238E27FC236}">
                  <a16:creationId xmlns:a16="http://schemas.microsoft.com/office/drawing/2014/main" id="{2D218105-1DB6-1141-0D0C-13CF976D31E8}"/>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380009" y="4527088"/>
              <a:ext cx="1008001" cy="1008502"/>
            </a:xfrm>
            <a:prstGeom prst="ellipse">
              <a:avLst/>
            </a:prstGeom>
          </p:spPr>
        </p:pic>
        <p:sp>
          <p:nvSpPr>
            <p:cNvPr id="25" name="TextBox 24">
              <a:extLst>
                <a:ext uri="{FF2B5EF4-FFF2-40B4-BE49-F238E27FC236}">
                  <a16:creationId xmlns:a16="http://schemas.microsoft.com/office/drawing/2014/main" id="{3E7184E4-CD0E-E542-9DB4-CE6701258235}"/>
                </a:ext>
              </a:extLst>
            </p:cNvPr>
            <p:cNvSpPr txBox="1"/>
            <p:nvPr/>
          </p:nvSpPr>
          <p:spPr>
            <a:xfrm>
              <a:off x="1513710" y="4521046"/>
              <a:ext cx="4098406" cy="800219"/>
            </a:xfrm>
            <a:prstGeom prst="rect">
              <a:avLst/>
            </a:prstGeom>
            <a:noFill/>
          </p:spPr>
          <p:txBody>
            <a:bodyPr wrap="square" rtlCol="0">
              <a:spAutoFit/>
            </a:bodyPr>
            <a:lstStyle/>
            <a:p>
              <a:pPr marL="0" indent="0">
                <a:buNone/>
              </a:pPr>
              <a:r>
                <a:rPr lang="en-US" sz="1200" b="1" dirty="0" err="1">
                  <a:latin typeface="Arial" panose="020B0604020202020204" pitchFamily="34" charset="0"/>
                  <a:ea typeface="Times New Roman" panose="02020603050405020304" pitchFamily="18" charset="0"/>
                  <a:cs typeface="Arial" panose="020B0604020202020204" pitchFamily="34" charset="0"/>
                </a:rPr>
                <a:t>Ariela</a:t>
              </a:r>
              <a:r>
                <a:rPr lang="en-US" sz="1200" b="1" dirty="0">
                  <a:latin typeface="Arial" panose="020B0604020202020204" pitchFamily="34" charset="0"/>
                  <a:ea typeface="Times New Roman" panose="02020603050405020304" pitchFamily="18" charset="0"/>
                  <a:cs typeface="Arial" panose="020B0604020202020204" pitchFamily="34" charset="0"/>
                </a:rPr>
                <a:t> </a:t>
              </a:r>
              <a:r>
                <a:rPr lang="en-US" sz="1200" b="1" dirty="0" err="1">
                  <a:latin typeface="Arial" panose="020B0604020202020204" pitchFamily="34" charset="0"/>
                  <a:ea typeface="Times New Roman" panose="02020603050405020304" pitchFamily="18" charset="0"/>
                  <a:cs typeface="Arial" panose="020B0604020202020204" pitchFamily="34" charset="0"/>
                </a:rPr>
                <a:t>Farchi</a:t>
              </a:r>
              <a:r>
                <a:rPr lang="en-US" sz="1200" b="1" dirty="0">
                  <a:latin typeface="Arial" panose="020B0604020202020204" pitchFamily="34" charset="0"/>
                  <a:ea typeface="Times New Roman" panose="02020603050405020304" pitchFamily="18" charset="0"/>
                  <a:cs typeface="Arial" panose="020B0604020202020204" pitchFamily="34" charset="0"/>
                </a:rPr>
                <a:t> Behar</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600"/>
                </a:spcBef>
                <a:buNone/>
              </a:pPr>
              <a:r>
                <a:rPr lang="en-US" sz="1200" dirty="0">
                  <a:latin typeface="Arial" panose="020B0604020202020204" pitchFamily="34" charset="0"/>
                  <a:ea typeface="Times New Roman" panose="02020603050405020304" pitchFamily="18" charset="0"/>
                  <a:cs typeface="Arial" panose="020B0604020202020204" pitchFamily="34" charset="0"/>
                </a:rPr>
                <a:t>Master of Sustainability Management</a:t>
              </a:r>
            </a:p>
            <a:p>
              <a:pPr>
                <a:spcBef>
                  <a:spcPts val="600"/>
                </a:spcBef>
              </a:pPr>
              <a:r>
                <a:rPr lang="en-US" sz="1200" dirty="0">
                  <a:latin typeface="Arial" panose="020B0604020202020204" pitchFamily="34" charset="0"/>
                  <a:ea typeface="Times New Roman" panose="02020603050405020304" pitchFamily="18" charset="0"/>
                  <a:cs typeface="Arial" panose="020B0604020202020204" pitchFamily="34" charset="0"/>
                </a:rPr>
                <a:t>CKI Fellow</a:t>
              </a:r>
            </a:p>
          </p:txBody>
        </p:sp>
      </p:grpSp>
      <p:grpSp>
        <p:nvGrpSpPr>
          <p:cNvPr id="13" name="Group 12"/>
          <p:cNvGrpSpPr/>
          <p:nvPr/>
        </p:nvGrpSpPr>
        <p:grpSpPr>
          <a:xfrm>
            <a:off x="6213809" y="3850712"/>
            <a:ext cx="4838363" cy="1061829"/>
            <a:chOff x="6172246" y="3418588"/>
            <a:chExt cx="4838363" cy="1061829"/>
          </a:xfrm>
        </p:grpSpPr>
        <p:sp>
          <p:nvSpPr>
            <p:cNvPr id="31" name="TextBox 30">
              <a:extLst>
                <a:ext uri="{FF2B5EF4-FFF2-40B4-BE49-F238E27FC236}">
                  <a16:creationId xmlns:a16="http://schemas.microsoft.com/office/drawing/2014/main" id="{AB7C3FE9-916A-79B1-BEDE-650EEE05F292}"/>
                </a:ext>
              </a:extLst>
            </p:cNvPr>
            <p:cNvSpPr txBox="1"/>
            <p:nvPr/>
          </p:nvSpPr>
          <p:spPr>
            <a:xfrm>
              <a:off x="7305944" y="3418588"/>
              <a:ext cx="3704665" cy="1061829"/>
            </a:xfrm>
            <a:prstGeom prst="rect">
              <a:avLst/>
            </a:prstGeom>
            <a:noFill/>
          </p:spPr>
          <p:txBody>
            <a:bodyPr wrap="square" rtlCol="0">
              <a:spAutoFit/>
            </a:bodyPr>
            <a:lstStyle/>
            <a:p>
              <a:pPr marL="0" indent="0">
                <a:buNone/>
              </a:pPr>
              <a:r>
                <a:rPr lang="en-US" sz="1200" b="1" dirty="0" err="1">
                  <a:latin typeface="Arial" panose="020B0604020202020204" pitchFamily="34" charset="0"/>
                  <a:ea typeface="Times New Roman" panose="02020603050405020304" pitchFamily="18" charset="0"/>
                  <a:cs typeface="Arial" panose="020B0604020202020204" pitchFamily="34" charset="0"/>
                </a:rPr>
                <a:t>Hyae</a:t>
              </a:r>
              <a:r>
                <a:rPr lang="en-US" sz="1200" b="1" dirty="0">
                  <a:latin typeface="Arial" panose="020B0604020202020204" pitchFamily="34" charset="0"/>
                  <a:ea typeface="Times New Roman" panose="02020603050405020304" pitchFamily="18" charset="0"/>
                  <a:cs typeface="Arial" panose="020B0604020202020204" pitchFamily="34" charset="0"/>
                </a:rPr>
                <a:t> </a:t>
              </a:r>
              <a:r>
                <a:rPr lang="en-US" sz="1200" b="1" dirty="0" err="1">
                  <a:latin typeface="Arial" panose="020B0604020202020204" pitchFamily="34" charset="0"/>
                  <a:ea typeface="Times New Roman" panose="02020603050405020304" pitchFamily="18" charset="0"/>
                  <a:cs typeface="Arial" panose="020B0604020202020204" pitchFamily="34" charset="0"/>
                </a:rPr>
                <a:t>Ryung</a:t>
              </a:r>
              <a:r>
                <a:rPr lang="en-US" sz="1200" b="1" dirty="0">
                  <a:latin typeface="Arial" panose="020B0604020202020204" pitchFamily="34" charset="0"/>
                  <a:ea typeface="Times New Roman" panose="02020603050405020304" pitchFamily="18" charset="0"/>
                  <a:cs typeface="Arial" panose="020B0604020202020204" pitchFamily="34" charset="0"/>
                </a:rPr>
                <a:t> (Helen) Kim</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600"/>
                </a:spcBef>
                <a:buNone/>
              </a:pPr>
              <a:r>
                <a:rPr lang="en-US" sz="1200" dirty="0">
                  <a:latin typeface="Arial" panose="020B0604020202020204" pitchFamily="34" charset="0"/>
                  <a:ea typeface="Times New Roman" panose="02020603050405020304" pitchFamily="18" charset="0"/>
                  <a:cs typeface="Arial" panose="020B0604020202020204" pitchFamily="34" charset="0"/>
                </a:rPr>
                <a:t>PhD in Sustainable Development </a:t>
              </a:r>
            </a:p>
            <a:p>
              <a:pPr marL="0" indent="0">
                <a:spcBef>
                  <a:spcPts val="600"/>
                </a:spcBef>
                <a:buNone/>
              </a:pPr>
              <a:r>
                <a:rPr lang="en-US" sz="1200" dirty="0">
                  <a:latin typeface="Arial" panose="020B0604020202020204" pitchFamily="34" charset="0"/>
                  <a:ea typeface="Times New Roman" panose="02020603050405020304" pitchFamily="18" charset="0"/>
                  <a:cs typeface="Arial" panose="020B0604020202020204" pitchFamily="34" charset="0"/>
                </a:rPr>
                <a:t>CKI Senior Research Fellow</a:t>
              </a:r>
            </a:p>
            <a:p>
              <a:pPr marL="0" indent="0">
                <a:spcBef>
                  <a:spcPts val="600"/>
                </a:spcBef>
                <a:buNone/>
              </a:pPr>
              <a:r>
                <a:rPr lang="en-US" sz="1200" dirty="0">
                  <a:latin typeface="Arial" panose="020B0604020202020204" pitchFamily="34" charset="0"/>
                  <a:ea typeface="Times New Roman" panose="02020603050405020304" pitchFamily="18" charset="0"/>
                  <a:cs typeface="Arial" panose="020B0604020202020204" pitchFamily="34" charset="0"/>
                  <a:hlinkClick r:id="rId10"/>
                </a:rPr>
                <a:t>hk2901@columbia.edu</a:t>
              </a:r>
              <a:endParaRPr lang="en-US" sz="1200" dirty="0">
                <a:latin typeface="Arial" panose="020B0604020202020204" pitchFamily="34" charset="0"/>
                <a:ea typeface="Times New Roman" panose="02020603050405020304" pitchFamily="18" charset="0"/>
                <a:cs typeface="Arial" panose="020B0604020202020204" pitchFamily="34" charset="0"/>
              </a:endParaRPr>
            </a:p>
          </p:txBody>
        </p:sp>
        <p:pic>
          <p:nvPicPr>
            <p:cNvPr id="1034" name="Picture 10" descr="Hyae Ryung (Helen) Kim">
              <a:extLst>
                <a:ext uri="{FF2B5EF4-FFF2-40B4-BE49-F238E27FC236}">
                  <a16:creationId xmlns:a16="http://schemas.microsoft.com/office/drawing/2014/main" id="{1280E8D6-2E94-5EFC-0E91-20326E53D4F8}"/>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6172246" y="3445503"/>
              <a:ext cx="1007999" cy="1007999"/>
            </a:xfrm>
            <a:prstGeom prst="ellipse">
              <a:avLst/>
            </a:prstGeom>
            <a:noFill/>
            <a:ln>
              <a:noFill/>
            </a:ln>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6213809" y="5095289"/>
            <a:ext cx="4838344" cy="1061829"/>
            <a:chOff x="6172265" y="4647188"/>
            <a:chExt cx="4838344" cy="1061829"/>
          </a:xfrm>
        </p:grpSpPr>
        <p:sp>
          <p:nvSpPr>
            <p:cNvPr id="32" name="TextBox 31">
              <a:extLst>
                <a:ext uri="{FF2B5EF4-FFF2-40B4-BE49-F238E27FC236}">
                  <a16:creationId xmlns:a16="http://schemas.microsoft.com/office/drawing/2014/main" id="{72013B83-D13E-7FB8-DEF7-CFB3F21EBCAF}"/>
                </a:ext>
              </a:extLst>
            </p:cNvPr>
            <p:cNvSpPr txBox="1"/>
            <p:nvPr/>
          </p:nvSpPr>
          <p:spPr>
            <a:xfrm>
              <a:off x="7305945" y="4647188"/>
              <a:ext cx="3704664" cy="1061829"/>
            </a:xfrm>
            <a:prstGeom prst="rect">
              <a:avLst/>
            </a:prstGeom>
            <a:noFill/>
          </p:spPr>
          <p:txBody>
            <a:bodyPr wrap="square" lIns="91440" tIns="45720" rIns="91440" bIns="45720" rtlCol="0" anchor="t">
              <a:spAutoFit/>
            </a:bodyPr>
            <a:lstStyle/>
            <a:p>
              <a:pPr marL="0" indent="0">
                <a:buNone/>
              </a:pPr>
              <a:r>
                <a:rPr lang="en-US" sz="1200" b="1" dirty="0">
                  <a:latin typeface="Arial"/>
                  <a:ea typeface="Times New Roman" panose="02020603050405020304" pitchFamily="18" charset="0"/>
                  <a:cs typeface="Arial"/>
                </a:rPr>
                <a:t>Gernot Wagner</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600"/>
                </a:spcBef>
                <a:buNone/>
              </a:pPr>
              <a:r>
                <a:rPr lang="en-US" sz="1200" dirty="0">
                  <a:latin typeface="Arial" panose="020B0604020202020204" pitchFamily="34" charset="0"/>
                  <a:ea typeface="Times New Roman" panose="02020603050405020304" pitchFamily="18" charset="0"/>
                  <a:cs typeface="Arial" panose="020B0604020202020204" pitchFamily="34" charset="0"/>
                </a:rPr>
                <a:t>Senior Lecturer, Columbia Business School</a:t>
              </a:r>
            </a:p>
            <a:p>
              <a:pPr marL="0" indent="0">
                <a:spcBef>
                  <a:spcPts val="600"/>
                </a:spcBef>
                <a:buNone/>
              </a:pPr>
              <a:r>
                <a:rPr lang="en-US" sz="1200" dirty="0">
                  <a:latin typeface="Arial" panose="020B0604020202020204" pitchFamily="34" charset="0"/>
                  <a:ea typeface="Times New Roman" panose="02020603050405020304" pitchFamily="18" charset="0"/>
                  <a:cs typeface="Arial" panose="020B0604020202020204" pitchFamily="34" charset="0"/>
                </a:rPr>
                <a:t>Faculty Director, </a:t>
              </a:r>
              <a:r>
                <a:rPr lang="en-US" sz="1200" dirty="0">
                  <a:effectLst/>
                  <a:latin typeface="Arial" panose="020B0604020202020204" pitchFamily="34" charset="0"/>
                  <a:ea typeface="Times New Roman" panose="02020603050405020304" pitchFamily="18" charset="0"/>
                  <a:cs typeface="Arial" panose="020B0604020202020204" pitchFamily="34" charset="0"/>
                </a:rPr>
                <a:t>Climate Knowledge Initiative</a:t>
              </a:r>
            </a:p>
            <a:p>
              <a:pPr marL="0" indent="0">
                <a:spcBef>
                  <a:spcPts val="600"/>
                </a:spcBef>
                <a:buNone/>
              </a:pPr>
              <a:r>
                <a:rPr lang="en-US" sz="1200" dirty="0">
                  <a:latin typeface="Arial" panose="020B0604020202020204" pitchFamily="34" charset="0"/>
                  <a:ea typeface="Times New Roman" panose="02020603050405020304" pitchFamily="18" charset="0"/>
                  <a:cs typeface="Arial" panose="020B0604020202020204" pitchFamily="34" charset="0"/>
                  <a:hlinkClick r:id="rId12"/>
                </a:rPr>
                <a:t>gwagner@columbia.edu</a:t>
              </a:r>
              <a:endParaRPr lang="en-US" sz="1200" dirty="0">
                <a:latin typeface="Arial" panose="020B0604020202020204" pitchFamily="34" charset="0"/>
                <a:ea typeface="Times New Roman" panose="02020603050405020304" pitchFamily="18" charset="0"/>
                <a:cs typeface="Arial" panose="020B0604020202020204" pitchFamily="34" charset="0"/>
              </a:endParaRPr>
            </a:p>
          </p:txBody>
        </p:sp>
        <p:pic>
          <p:nvPicPr>
            <p:cNvPr id="1036" name="Picture 12" descr="A person standing in front of a window&#10;&#10;Description automatically generated">
              <a:extLst>
                <a:ext uri="{FF2B5EF4-FFF2-40B4-BE49-F238E27FC236}">
                  <a16:creationId xmlns:a16="http://schemas.microsoft.com/office/drawing/2014/main" id="{FACB59AF-7D9F-272E-3AD2-49F43AA7D7CA}"/>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6172265" y="4674103"/>
              <a:ext cx="1007960" cy="1007999"/>
            </a:xfrm>
            <a:prstGeom prst="ellipse">
              <a:avLst/>
            </a:prstGeom>
            <a:noFill/>
            <a:ln>
              <a:noFill/>
            </a:ln>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541893" y="4326318"/>
            <a:ext cx="5475630" cy="1008000"/>
            <a:chOff x="502563" y="3358527"/>
            <a:chExt cx="5475630" cy="1008000"/>
          </a:xfrm>
        </p:grpSpPr>
        <p:sp>
          <p:nvSpPr>
            <p:cNvPr id="10" name="TextBox 9">
              <a:extLst>
                <a:ext uri="{FF2B5EF4-FFF2-40B4-BE49-F238E27FC236}">
                  <a16:creationId xmlns:a16="http://schemas.microsoft.com/office/drawing/2014/main" id="{722494D0-6A1F-9498-6697-C2998750727C}"/>
                </a:ext>
              </a:extLst>
            </p:cNvPr>
            <p:cNvSpPr txBox="1"/>
            <p:nvPr/>
          </p:nvSpPr>
          <p:spPr>
            <a:xfrm>
              <a:off x="1636262" y="3358527"/>
              <a:ext cx="4341931" cy="800219"/>
            </a:xfrm>
            <a:prstGeom prst="rect">
              <a:avLst/>
            </a:prstGeom>
            <a:noFill/>
          </p:spPr>
          <p:txBody>
            <a:bodyPr wrap="square" rtlCol="0">
              <a:spAutoFit/>
            </a:bodyPr>
            <a:lstStyle/>
            <a:p>
              <a:pPr marL="0" indent="0">
                <a:buNone/>
              </a:pPr>
              <a:r>
                <a:rPr lang="en-US" sz="1200" b="1">
                  <a:solidFill>
                    <a:srgbClr val="000000"/>
                  </a:solidFill>
                  <a:cs typeface="Arial"/>
                </a:rPr>
                <a:t>Asya </a:t>
              </a:r>
              <a:r>
                <a:rPr lang="en-US" sz="1200" b="1" err="1">
                  <a:solidFill>
                    <a:srgbClr val="000000"/>
                  </a:solidFill>
                  <a:cs typeface="Arial"/>
                </a:rPr>
                <a:t>Ikizler</a:t>
              </a:r>
              <a:r>
                <a:rPr lang="en-US" sz="1200" b="1">
                  <a:solidFill>
                    <a:srgbClr val="000000"/>
                  </a:solidFill>
                  <a:cs typeface="Arial"/>
                </a:rPr>
                <a:t> </a:t>
              </a:r>
            </a:p>
            <a:p>
              <a:pPr marL="0" indent="0">
                <a:spcBef>
                  <a:spcPts val="600"/>
                </a:spcBef>
                <a:buNone/>
              </a:pPr>
              <a:r>
                <a:rPr lang="en-US" sz="1200">
                  <a:latin typeface="Arial" panose="020B0604020202020204" pitchFamily="34" charset="0"/>
                  <a:ea typeface="Times New Roman" panose="02020603050405020304" pitchFamily="18" charset="0"/>
                  <a:cs typeface="Arial" panose="020B0604020202020204" pitchFamily="34" charset="0"/>
                </a:rPr>
                <a:t>Master of Climate and Society</a:t>
              </a:r>
            </a:p>
            <a:p>
              <a:pPr>
                <a:spcBef>
                  <a:spcPts val="600"/>
                </a:spcBef>
              </a:pPr>
              <a:r>
                <a:rPr lang="en-US" sz="1200">
                  <a:latin typeface="Arial" panose="020B0604020202020204" pitchFamily="34" charset="0"/>
                  <a:ea typeface="Times New Roman" panose="02020603050405020304" pitchFamily="18" charset="0"/>
                  <a:cs typeface="Arial" panose="020B0604020202020204" pitchFamily="34" charset="0"/>
                </a:rPr>
                <a:t>CKI Fellow</a:t>
              </a:r>
            </a:p>
          </p:txBody>
        </p:sp>
        <p:pic>
          <p:nvPicPr>
            <p:cNvPr id="11" name="Picture 10" descr="A person smiling at camera&#10;&#10;Description automatically generated">
              <a:extLst>
                <a:ext uri="{FF2B5EF4-FFF2-40B4-BE49-F238E27FC236}">
                  <a16:creationId xmlns:a16="http://schemas.microsoft.com/office/drawing/2014/main" id="{3E3D943C-D0D3-06EF-108A-7760EC5E5C06}"/>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502563" y="3358527"/>
              <a:ext cx="1008000" cy="1008000"/>
            </a:xfrm>
            <a:prstGeom prst="ellipse">
              <a:avLst/>
            </a:prstGeom>
            <a:ln w="9525" cap="rnd">
              <a:noFill/>
            </a:ln>
            <a:effectLst/>
          </p:spPr>
        </p:pic>
      </p:grpSp>
      <p:grpSp>
        <p:nvGrpSpPr>
          <p:cNvPr id="12" name="Group 11"/>
          <p:cNvGrpSpPr/>
          <p:nvPr/>
        </p:nvGrpSpPr>
        <p:grpSpPr>
          <a:xfrm>
            <a:off x="541893" y="1150306"/>
            <a:ext cx="5406420" cy="1034914"/>
            <a:chOff x="6172225" y="2130017"/>
            <a:chExt cx="5406420" cy="1034914"/>
          </a:xfrm>
        </p:grpSpPr>
        <p:sp>
          <p:nvSpPr>
            <p:cNvPr id="15" name="TextBox 14">
              <a:extLst>
                <a:ext uri="{FF2B5EF4-FFF2-40B4-BE49-F238E27FC236}">
                  <a16:creationId xmlns:a16="http://schemas.microsoft.com/office/drawing/2014/main" id="{A226D4A1-5608-4C76-8290-2CA454EE8B74}"/>
                </a:ext>
              </a:extLst>
            </p:cNvPr>
            <p:cNvSpPr txBox="1"/>
            <p:nvPr/>
          </p:nvSpPr>
          <p:spPr>
            <a:xfrm>
              <a:off x="7305944" y="2130017"/>
              <a:ext cx="4272701" cy="984885"/>
            </a:xfrm>
            <a:prstGeom prst="rect">
              <a:avLst/>
            </a:prstGeom>
            <a:noFill/>
          </p:spPr>
          <p:txBody>
            <a:bodyPr wrap="square" rtlCol="0">
              <a:spAutoFit/>
            </a:bodyPr>
            <a:lstStyle/>
            <a:p>
              <a:pPr marL="0" indent="0">
                <a:spcBef>
                  <a:spcPts val="600"/>
                </a:spcBef>
                <a:buNone/>
              </a:pPr>
              <a:r>
                <a:rPr lang="en-US" sz="1200" b="1" dirty="0">
                  <a:solidFill>
                    <a:srgbClr val="000000"/>
                  </a:solidFill>
                  <a:cs typeface="Arial"/>
                </a:rPr>
                <a:t>Friedrich </a:t>
              </a:r>
              <a:r>
                <a:rPr lang="en-US" sz="1200" b="1" dirty="0" err="1">
                  <a:solidFill>
                    <a:srgbClr val="000000"/>
                  </a:solidFill>
                  <a:cs typeface="Arial"/>
                </a:rPr>
                <a:t>Sayn</a:t>
              </a:r>
              <a:r>
                <a:rPr lang="en-US" sz="1200" b="1" dirty="0">
                  <a:solidFill>
                    <a:srgbClr val="000000"/>
                  </a:solidFill>
                  <a:cs typeface="Arial"/>
                </a:rPr>
                <a:t>-Wittgenstein</a:t>
              </a:r>
            </a:p>
            <a:p>
              <a:pPr>
                <a:spcBef>
                  <a:spcPts val="600"/>
                </a:spcBef>
              </a:pPr>
              <a:r>
                <a:rPr lang="en-US" sz="1200" dirty="0">
                  <a:ea typeface="Times New Roman" panose="02020603050405020304" pitchFamily="18" charset="0"/>
                  <a:cs typeface="Arial"/>
                </a:rPr>
                <a:t>Master of Public Administration in </a:t>
              </a:r>
              <a:br>
                <a:rPr lang="en-US" sz="1200" dirty="0">
                  <a:ea typeface="Times New Roman" panose="02020603050405020304" pitchFamily="18" charset="0"/>
                  <a:cs typeface="Arial"/>
                </a:rPr>
              </a:br>
              <a:r>
                <a:rPr lang="en-US" sz="1200" dirty="0">
                  <a:ea typeface="Times New Roman" panose="02020603050405020304" pitchFamily="18" charset="0"/>
                  <a:cs typeface="Arial"/>
                </a:rPr>
                <a:t>Environmental Science and Policy </a:t>
              </a:r>
            </a:p>
            <a:p>
              <a:pPr marL="0" indent="0">
                <a:spcBef>
                  <a:spcPts val="600"/>
                </a:spcBef>
                <a:buNone/>
              </a:pPr>
              <a:r>
                <a:rPr lang="en-US" sz="1200" dirty="0">
                  <a:latin typeface="Arial" panose="020B0604020202020204" pitchFamily="34" charset="0"/>
                  <a:ea typeface="Times New Roman" panose="02020603050405020304" pitchFamily="18" charset="0"/>
                  <a:cs typeface="Arial" panose="020B0604020202020204" pitchFamily="34" charset="0"/>
                </a:rPr>
                <a:t>CKI T</a:t>
              </a:r>
              <a:r>
                <a:rPr lang="en-US" sz="1200" dirty="0">
                  <a:effectLst/>
                  <a:latin typeface="Arial" panose="020B0604020202020204" pitchFamily="34" charset="0"/>
                  <a:ea typeface="Times New Roman" panose="02020603050405020304" pitchFamily="18" charset="0"/>
                  <a:cs typeface="Arial" panose="020B0604020202020204" pitchFamily="34" charset="0"/>
                </a:rPr>
                <a:t>eam </a:t>
              </a:r>
              <a:r>
                <a:rPr lang="en-US" sz="1200" dirty="0">
                  <a:latin typeface="Arial" panose="020B0604020202020204" pitchFamily="34" charset="0"/>
                  <a:ea typeface="Times New Roman" panose="02020603050405020304" pitchFamily="18" charset="0"/>
                  <a:cs typeface="Arial" panose="020B0604020202020204" pitchFamily="34" charset="0"/>
                </a:rPr>
                <a:t>L</a:t>
              </a:r>
              <a:r>
                <a:rPr lang="en-US" sz="1200" dirty="0">
                  <a:effectLst/>
                  <a:latin typeface="Arial" panose="020B0604020202020204" pitchFamily="34" charset="0"/>
                  <a:ea typeface="Times New Roman" panose="02020603050405020304" pitchFamily="18" charset="0"/>
                  <a:cs typeface="Arial" panose="020B0604020202020204" pitchFamily="34" charset="0"/>
                </a:rPr>
                <a:t>ead</a:t>
              </a:r>
            </a:p>
          </p:txBody>
        </p:sp>
        <p:pic>
          <p:nvPicPr>
            <p:cNvPr id="5" name="Picture 2">
              <a:extLst>
                <a:ext uri="{FF2B5EF4-FFF2-40B4-BE49-F238E27FC236}">
                  <a16:creationId xmlns:a16="http://schemas.microsoft.com/office/drawing/2014/main" id="{E102ED8E-8800-66CC-43B0-01640661B183}"/>
                </a:ext>
              </a:extLst>
            </p:cNvPr>
            <p:cNvPicPr>
              <a:picLocks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a:off x="6172225" y="2156931"/>
              <a:ext cx="1008000" cy="1008000"/>
            </a:xfrm>
            <a:prstGeom prst="ellipse">
              <a:avLst/>
            </a:prstGeom>
            <a:extLst>
              <a:ext uri="{909E8E84-426E-40DD-AFC4-6F175D3DCCD1}">
                <a14:hiddenFill xmlns:a14="http://schemas.microsoft.com/office/drawing/2010/main">
                  <a:solidFill>
                    <a:srgbClr val="FFFFFF"/>
                  </a:solidFill>
                </a14:hiddenFill>
              </a:ext>
            </a:extLst>
          </p:spPr>
        </p:pic>
      </p:grpSp>
      <p:sp>
        <p:nvSpPr>
          <p:cNvPr id="20" name="TextBox 4">
            <a:extLst>
              <a:ext uri="{FF2B5EF4-FFF2-40B4-BE49-F238E27FC236}">
                <a16:creationId xmlns:a16="http://schemas.microsoft.com/office/drawing/2014/main" id="{D707CE08-88AC-7ABA-9DA3-99971F7840E6}"/>
              </a:ext>
            </a:extLst>
          </p:cNvPr>
          <p:cNvSpPr txBox="1"/>
          <p:nvPr/>
        </p:nvSpPr>
        <p:spPr bwMode="gray">
          <a:xfrm>
            <a:off x="330200" y="6544237"/>
            <a:ext cx="7282131" cy="246221"/>
          </a:xfrm>
          <a:prstGeom prst="rect">
            <a:avLst/>
          </a:prstGeom>
          <a:noFill/>
          <a:ln>
            <a:noFill/>
          </a:ln>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a:buNone/>
            </a:pPr>
            <a:endParaRPr lang="en-US" sz="800">
              <a:cs typeface="Arial"/>
            </a:endParaRPr>
          </a:p>
          <a:p>
            <a:pPr marL="0">
              <a:spcBef>
                <a:spcPts val="0"/>
              </a:spcBef>
              <a:buNone/>
            </a:pPr>
            <a:r>
              <a:rPr lang="en-US" sz="800">
                <a:cs typeface="Arial"/>
              </a:rPr>
              <a:t>Attribution: </a:t>
            </a:r>
            <a:r>
              <a:rPr lang="en-US" sz="800" err="1">
                <a:cs typeface="Arial"/>
              </a:rPr>
              <a:t>Sayn</a:t>
            </a:r>
            <a:r>
              <a:rPr lang="en-US" sz="800">
                <a:cs typeface="Arial"/>
              </a:rPr>
              <a:t>-Wittgenstein et al., </a:t>
            </a:r>
            <a:r>
              <a:rPr lang="en-US" sz="800">
                <a:cs typeface="Arial"/>
                <a:hlinkClick r:id="rId16"/>
              </a:rPr>
              <a:t>Sustainable Proteins</a:t>
            </a:r>
            <a:r>
              <a:rPr lang="en-US" sz="800">
                <a:cs typeface="Arial"/>
              </a:rPr>
              <a:t>, Columbia Business School Climate Knowledge Initiative, May 2025</a:t>
            </a:r>
            <a:endParaRPr lang="en-US"/>
          </a:p>
        </p:txBody>
      </p:sp>
      <p:grpSp>
        <p:nvGrpSpPr>
          <p:cNvPr id="9" name="Group 8">
            <a:extLst>
              <a:ext uri="{FF2B5EF4-FFF2-40B4-BE49-F238E27FC236}">
                <a16:creationId xmlns:a16="http://schemas.microsoft.com/office/drawing/2014/main" id="{B4A1A154-96D4-89C3-90BE-DDC3289F9C44}"/>
              </a:ext>
            </a:extLst>
          </p:cNvPr>
          <p:cNvGrpSpPr/>
          <p:nvPr/>
        </p:nvGrpSpPr>
        <p:grpSpPr>
          <a:xfrm>
            <a:off x="541893" y="5364864"/>
            <a:ext cx="5264282" cy="1009505"/>
            <a:chOff x="470387" y="4581688"/>
            <a:chExt cx="5264282" cy="1009505"/>
          </a:xfrm>
        </p:grpSpPr>
        <p:pic>
          <p:nvPicPr>
            <p:cNvPr id="22" name="Picture 21">
              <a:extLst>
                <a:ext uri="{FF2B5EF4-FFF2-40B4-BE49-F238E27FC236}">
                  <a16:creationId xmlns:a16="http://schemas.microsoft.com/office/drawing/2014/main" id="{E3778DAF-6F5D-B92C-B1C3-90DA31793C78}"/>
                </a:ext>
              </a:extLst>
            </p:cNvPr>
            <p:cNvPicPr>
              <a:picLocks noChangeAspect="1"/>
            </p:cNvPicPr>
            <p:nvPr/>
          </p:nvPicPr>
          <p:blipFill>
            <a:blip r:embed="rId17" cstate="print">
              <a:extLst>
                <a:ext uri="{28A0092B-C50C-407E-A947-70E740481C1C}">
                  <a14:useLocalDpi xmlns:a14="http://schemas.microsoft.com/office/drawing/2010/main"/>
                </a:ext>
              </a:extLst>
            </a:blip>
            <a:srcRect/>
            <a:stretch/>
          </p:blipFill>
          <p:spPr>
            <a:xfrm>
              <a:off x="470387" y="4581688"/>
              <a:ext cx="1007960" cy="1009505"/>
            </a:xfrm>
            <a:prstGeom prst="ellipse">
              <a:avLst/>
            </a:prstGeom>
          </p:spPr>
        </p:pic>
        <p:sp>
          <p:nvSpPr>
            <p:cNvPr id="23" name="TextBox 22">
              <a:extLst>
                <a:ext uri="{FF2B5EF4-FFF2-40B4-BE49-F238E27FC236}">
                  <a16:creationId xmlns:a16="http://schemas.microsoft.com/office/drawing/2014/main" id="{F1E9F109-6DE6-3723-DFB6-28995964952B}"/>
                </a:ext>
              </a:extLst>
            </p:cNvPr>
            <p:cNvSpPr txBox="1"/>
            <p:nvPr/>
          </p:nvSpPr>
          <p:spPr>
            <a:xfrm>
              <a:off x="1636263" y="4598187"/>
              <a:ext cx="4098406" cy="800219"/>
            </a:xfrm>
            <a:prstGeom prst="rect">
              <a:avLst/>
            </a:prstGeom>
            <a:noFill/>
          </p:spPr>
          <p:txBody>
            <a:bodyPr wrap="square" rtlCol="0">
              <a:spAutoFit/>
            </a:bodyPr>
            <a:lstStyle/>
            <a:p>
              <a:pPr marL="0" indent="0">
                <a:buNone/>
              </a:pPr>
              <a:r>
                <a:rPr lang="en-US" sz="1200" b="1" dirty="0">
                  <a:latin typeface="Arial" panose="020B0604020202020204" pitchFamily="34" charset="0"/>
                  <a:ea typeface="Times New Roman" panose="02020603050405020304" pitchFamily="18" charset="0"/>
                  <a:cs typeface="Arial" panose="020B0604020202020204" pitchFamily="34" charset="0"/>
                </a:rPr>
                <a:t>M.A. Miller</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600"/>
                </a:spcBef>
                <a:buNone/>
              </a:pPr>
              <a:r>
                <a:rPr lang="en-US" sz="1200" dirty="0">
                  <a:latin typeface="Arial" panose="020B0604020202020204" pitchFamily="34" charset="0"/>
                  <a:ea typeface="Times New Roman" panose="02020603050405020304" pitchFamily="18" charset="0"/>
                  <a:cs typeface="Arial" panose="020B0604020202020204" pitchFamily="34" charset="0"/>
                </a:rPr>
                <a:t>Master of Business Administration</a:t>
              </a:r>
            </a:p>
            <a:p>
              <a:pPr>
                <a:spcBef>
                  <a:spcPts val="600"/>
                </a:spcBef>
              </a:pPr>
              <a:r>
                <a:rPr lang="en-US" sz="1200" dirty="0">
                  <a:latin typeface="Arial" panose="020B0604020202020204" pitchFamily="34" charset="0"/>
                  <a:ea typeface="Times New Roman" panose="02020603050405020304" pitchFamily="18" charset="0"/>
                  <a:cs typeface="Arial" panose="020B0604020202020204" pitchFamily="34" charset="0"/>
                </a:rPr>
                <a:t>CKI Fellow</a:t>
              </a:r>
            </a:p>
          </p:txBody>
        </p:sp>
      </p:grpSp>
      <p:grpSp>
        <p:nvGrpSpPr>
          <p:cNvPr id="2" name="Group 1">
            <a:extLst>
              <a:ext uri="{FF2B5EF4-FFF2-40B4-BE49-F238E27FC236}">
                <a16:creationId xmlns:a16="http://schemas.microsoft.com/office/drawing/2014/main" id="{AF6C1905-45D3-EA1B-426F-CE93880E6D13}"/>
              </a:ext>
            </a:extLst>
          </p:cNvPr>
          <p:cNvGrpSpPr/>
          <p:nvPr/>
        </p:nvGrpSpPr>
        <p:grpSpPr>
          <a:xfrm>
            <a:off x="6213809" y="1406106"/>
            <a:ext cx="5264282" cy="1005840"/>
            <a:chOff x="6181613" y="1364087"/>
            <a:chExt cx="5264282" cy="1005840"/>
          </a:xfrm>
        </p:grpSpPr>
        <p:sp>
          <p:nvSpPr>
            <p:cNvPr id="8" name="TextBox 7">
              <a:extLst>
                <a:ext uri="{FF2B5EF4-FFF2-40B4-BE49-F238E27FC236}">
                  <a16:creationId xmlns:a16="http://schemas.microsoft.com/office/drawing/2014/main" id="{F01909C6-7C5A-D1A3-4F45-03985924E9EA}"/>
                </a:ext>
              </a:extLst>
            </p:cNvPr>
            <p:cNvSpPr txBox="1"/>
            <p:nvPr/>
          </p:nvSpPr>
          <p:spPr>
            <a:xfrm>
              <a:off x="7347489" y="1364087"/>
              <a:ext cx="4098406" cy="984885"/>
            </a:xfrm>
            <a:prstGeom prst="rect">
              <a:avLst/>
            </a:prstGeom>
            <a:noFill/>
          </p:spPr>
          <p:txBody>
            <a:bodyPr wrap="square" rtlCol="0">
              <a:spAutoFit/>
            </a:bodyPr>
            <a:lstStyle/>
            <a:p>
              <a:pPr marL="0" indent="0">
                <a:buNone/>
              </a:pPr>
              <a:r>
                <a:rPr lang="en-US" sz="1200" b="1" dirty="0">
                  <a:latin typeface="Arial" panose="020B0604020202020204" pitchFamily="34" charset="0"/>
                  <a:ea typeface="Times New Roman" panose="02020603050405020304" pitchFamily="18" charset="0"/>
                  <a:cs typeface="Arial" panose="020B0604020202020204" pitchFamily="34" charset="0"/>
                </a:rPr>
                <a:t>Nadine </a:t>
              </a:r>
              <a:r>
                <a:rPr lang="en-US" sz="1200" b="1" dirty="0" err="1">
                  <a:latin typeface="Arial" panose="020B0604020202020204" pitchFamily="34" charset="0"/>
                  <a:ea typeface="Times New Roman" panose="02020603050405020304" pitchFamily="18" charset="0"/>
                  <a:cs typeface="Arial" panose="020B0604020202020204" pitchFamily="34" charset="0"/>
                </a:rPr>
                <a:t>Palmowski</a:t>
              </a: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600"/>
                </a:spcBef>
                <a:buNone/>
              </a:pPr>
              <a:r>
                <a:rPr lang="en-US" sz="1200" dirty="0">
                  <a:latin typeface="Arial"/>
                  <a:ea typeface="Times New Roman" panose="02020603050405020304" pitchFamily="18" charset="0"/>
                  <a:cs typeface="Arial"/>
                </a:rPr>
                <a:t>Master of Public Administration in </a:t>
              </a:r>
              <a:br>
                <a:rPr lang="en-US" sz="1200" dirty="0">
                  <a:latin typeface="Arial"/>
                  <a:ea typeface="Times New Roman" panose="02020603050405020304" pitchFamily="18" charset="0"/>
                  <a:cs typeface="Arial"/>
                </a:rPr>
              </a:br>
              <a:r>
                <a:rPr lang="en-US" sz="1200" dirty="0">
                  <a:latin typeface="Arial"/>
                  <a:ea typeface="Times New Roman" panose="02020603050405020304" pitchFamily="18" charset="0"/>
                  <a:cs typeface="Arial"/>
                </a:rPr>
                <a:t>Environmental Science and Policy </a:t>
              </a:r>
            </a:p>
            <a:p>
              <a:pPr>
                <a:spcBef>
                  <a:spcPts val="600"/>
                </a:spcBef>
              </a:pPr>
              <a:r>
                <a:rPr lang="en-US" sz="1200" dirty="0">
                  <a:latin typeface="Arial" panose="020B0604020202020204" pitchFamily="34" charset="0"/>
                  <a:ea typeface="Times New Roman" panose="02020603050405020304" pitchFamily="18" charset="0"/>
                  <a:cs typeface="Arial" panose="020B0604020202020204" pitchFamily="34" charset="0"/>
                </a:rPr>
                <a:t>CKI Fellow</a:t>
              </a:r>
            </a:p>
          </p:txBody>
        </p:sp>
        <p:pic>
          <p:nvPicPr>
            <p:cNvPr id="26" name="Picture 2">
              <a:extLst>
                <a:ext uri="{FF2B5EF4-FFF2-40B4-BE49-F238E27FC236}">
                  <a16:creationId xmlns:a16="http://schemas.microsoft.com/office/drawing/2014/main" id="{34D850F2-A1D2-79A9-7DF9-9391A04C6114}"/>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p:blipFill>
          <p:spPr bwMode="auto">
            <a:xfrm>
              <a:off x="6181613" y="1364087"/>
              <a:ext cx="1008000" cy="1005840"/>
            </a:xfrm>
            <a:prstGeom prst="ellipse">
              <a:avLst/>
            </a:prstGeom>
            <a:ln w="9525" cap="rnd">
              <a:solidFill>
                <a:schemeClr val="bg1">
                  <a:lumMod val="95000"/>
                </a:schemeClr>
              </a:solidFill>
            </a:ln>
            <a:effectLst/>
            <a:extLst>
              <a:ext uri="{909E8E84-426E-40DD-AFC4-6F175D3DCCD1}">
                <a14:hiddenFill xmlns:a14="http://schemas.microsoft.com/office/drawing/2010/main">
                  <a:solidFill>
                    <a:srgbClr val="FFFFFF"/>
                  </a:solidFill>
                </a14:hiddenFill>
              </a:ext>
            </a:extLst>
          </p:spPr>
        </p:pic>
      </p:grpSp>
      <p:grpSp>
        <p:nvGrpSpPr>
          <p:cNvPr id="29" name="Group 28"/>
          <p:cNvGrpSpPr/>
          <p:nvPr/>
        </p:nvGrpSpPr>
        <p:grpSpPr>
          <a:xfrm>
            <a:off x="541893" y="3260857"/>
            <a:ext cx="5406420" cy="1034914"/>
            <a:chOff x="6172225" y="2130017"/>
            <a:chExt cx="5406420" cy="1034914"/>
          </a:xfrm>
        </p:grpSpPr>
        <p:sp>
          <p:nvSpPr>
            <p:cNvPr id="30" name="TextBox 29">
              <a:extLst>
                <a:ext uri="{FF2B5EF4-FFF2-40B4-BE49-F238E27FC236}">
                  <a16:creationId xmlns:a16="http://schemas.microsoft.com/office/drawing/2014/main" id="{A226D4A1-5608-4C76-8290-2CA454EE8B74}"/>
                </a:ext>
              </a:extLst>
            </p:cNvPr>
            <p:cNvSpPr txBox="1"/>
            <p:nvPr/>
          </p:nvSpPr>
          <p:spPr>
            <a:xfrm>
              <a:off x="7305944" y="2130017"/>
              <a:ext cx="4272701" cy="800219"/>
            </a:xfrm>
            <a:prstGeom prst="rect">
              <a:avLst/>
            </a:prstGeom>
            <a:noFill/>
          </p:spPr>
          <p:txBody>
            <a:bodyPr wrap="square" rtlCol="0">
              <a:spAutoFit/>
            </a:bodyPr>
            <a:lstStyle/>
            <a:p>
              <a:pPr marL="0" indent="0">
                <a:spcBef>
                  <a:spcPts val="600"/>
                </a:spcBef>
                <a:buNone/>
              </a:pPr>
              <a:r>
                <a:rPr lang="en-US" sz="1200" b="1" dirty="0">
                  <a:solidFill>
                    <a:srgbClr val="000000"/>
                  </a:solidFill>
                  <a:cs typeface="Arial"/>
                </a:rPr>
                <a:t>Isabel </a:t>
              </a:r>
              <a:r>
                <a:rPr lang="en-US" sz="1200" b="1" dirty="0" err="1">
                  <a:solidFill>
                    <a:srgbClr val="000000"/>
                  </a:solidFill>
                  <a:cs typeface="Arial"/>
                </a:rPr>
                <a:t>Hoyos</a:t>
              </a:r>
              <a:endParaRPr lang="en-US" sz="1200" b="1" dirty="0">
                <a:solidFill>
                  <a:srgbClr val="000000"/>
                </a:solidFill>
                <a:cs typeface="Arial"/>
              </a:endParaRPr>
            </a:p>
            <a:p>
              <a:pPr>
                <a:spcBef>
                  <a:spcPts val="600"/>
                </a:spcBef>
              </a:pPr>
              <a:r>
                <a:rPr lang="en-US" sz="1200" dirty="0">
                  <a:ea typeface="Times New Roman" panose="02020603050405020304" pitchFamily="18" charset="0"/>
                  <a:cs typeface="Arial"/>
                </a:rPr>
                <a:t>Master of Sustainability Management</a:t>
              </a:r>
            </a:p>
            <a:p>
              <a:pPr marL="0" indent="0">
                <a:spcBef>
                  <a:spcPts val="600"/>
                </a:spcBef>
                <a:buNone/>
              </a:pPr>
              <a:r>
                <a:rPr lang="en-US" sz="1200" dirty="0">
                  <a:effectLst/>
                  <a:latin typeface="Arial" panose="020B0604020202020204" pitchFamily="34" charset="0"/>
                  <a:ea typeface="Times New Roman" panose="02020603050405020304" pitchFamily="18" charset="0"/>
                  <a:cs typeface="Arial" panose="020B0604020202020204" pitchFamily="34" charset="0"/>
                </a:rPr>
                <a:t>CKI Staff Associate</a:t>
              </a:r>
            </a:p>
          </p:txBody>
        </p:sp>
        <p:pic>
          <p:nvPicPr>
            <p:cNvPr id="33" name="Picture 2">
              <a:extLst>
                <a:ext uri="{FF2B5EF4-FFF2-40B4-BE49-F238E27FC236}">
                  <a16:creationId xmlns:a16="http://schemas.microsoft.com/office/drawing/2014/main" id="{E102ED8E-8800-66CC-43B0-01640661B183}"/>
                </a:ext>
              </a:extLst>
            </p:cNvPr>
            <p:cNvPicPr>
              <a:picLocks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6172225" y="2156931"/>
              <a:ext cx="1008000" cy="1008000"/>
            </a:xfrm>
            <a:prstGeom prst="ellipse">
              <a:avLst/>
            </a:prstGeom>
            <a:extLst>
              <a:ext uri="{909E8E84-426E-40DD-AFC4-6F175D3DCCD1}">
                <a14:hiddenFill xmlns:a14="http://schemas.microsoft.com/office/drawing/2010/main">
                  <a:solidFill>
                    <a:srgbClr val="FFFFFF"/>
                  </a:solidFill>
                </a14:hiddenFill>
              </a:ext>
            </a:extLst>
          </p:spPr>
        </p:pic>
      </p:grpSp>
    </p:spTree>
    <p:custDataLst>
      <p:tags r:id="rId2"/>
    </p:custDataLst>
    <p:extLst>
      <p:ext uri="{BB962C8B-B14F-4D97-AF65-F5344CB8AC3E}">
        <p14:creationId xmlns:p14="http://schemas.microsoft.com/office/powerpoint/2010/main" val="15902252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0662" name="think-cell Slide" r:id="rId5" imgW="592" imgH="591" progId="TCLayout.ActiveDocument.1">
                  <p:embed/>
                </p:oleObj>
              </mc:Choice>
              <mc:Fallback>
                <p:oleObj name="think-cell Slide" r:id="rId5" imgW="592" imgH="591" progId="TCLayout.ActiveDocument.1">
                  <p:embed/>
                  <p:pic>
                    <p:nvPicPr>
                      <p:cNvPr id="7" name="think-cell data - do not delete"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Text Placeholder 5"/>
          <p:cNvSpPr>
            <a:spLocks noGrp="1"/>
          </p:cNvSpPr>
          <p:nvPr>
            <p:ph type="title" idx="4294967295"/>
          </p:nvPr>
        </p:nvSpPr>
        <p:spPr>
          <a:xfrm>
            <a:off x="682625" y="5278438"/>
            <a:ext cx="9421813" cy="10652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6000" b="1" i="0" u="none" strike="noStrike" kern="1200" cap="none" spc="0" normalizeH="0" baseline="0" noProof="0">
                <a:ln>
                  <a:noFill/>
                </a:ln>
                <a:solidFill>
                  <a:schemeClr val="bg1"/>
                </a:solidFill>
                <a:effectLst/>
                <a:uLnTx/>
                <a:uFillTx/>
                <a:latin typeface="Arial" panose="020B0604020202020204" pitchFamily="34" charset="0"/>
                <a:ea typeface="+mn-ea"/>
                <a:cs typeface="+mn-cs"/>
              </a:rPr>
              <a:t>Appendix</a:t>
            </a:r>
          </a:p>
        </p:txBody>
      </p:sp>
      <p:sp>
        <p:nvSpPr>
          <p:cNvPr id="2" name="Rectangle 1"/>
          <p:cNvSpPr/>
          <p:nvPr/>
        </p:nvSpPr>
        <p:spPr bwMode="gray">
          <a:xfrm>
            <a:off x="6915150" y="6306312"/>
            <a:ext cx="2752725" cy="533400"/>
          </a:xfrm>
          <a:prstGeom prst="rect">
            <a:avLst/>
          </a:prstGeom>
          <a:solidFill>
            <a:srgbClr val="687078"/>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Tree>
    <p:custDataLst>
      <p:tags r:id="rId2"/>
    </p:custDataLst>
    <p:extLst>
      <p:ext uri="{BB962C8B-B14F-4D97-AF65-F5344CB8AC3E}">
        <p14:creationId xmlns:p14="http://schemas.microsoft.com/office/powerpoint/2010/main" val="7148217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F809D-927A-83A1-8A7E-26B0D90F31A8}"/>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BBF5DD9-2ED1-2FDC-411C-BF6A4E2BD77B}"/>
              </a:ext>
            </a:extLst>
          </p:cNvPr>
          <p:cNvGraphicFramePr>
            <a:graphicFrameLocks noChangeAspect="1"/>
          </p:cNvGraphicFramePr>
          <p:nvPr>
            <p:custDataLst>
              <p:tags r:id="rId2"/>
            </p:custDataLst>
            <p:extLst>
              <p:ext uri="{D42A27DB-BD31-4B8C-83A1-F6EECF244321}">
                <p14:modId xmlns:p14="http://schemas.microsoft.com/office/powerpoint/2010/main" val="403286117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71686" name="think-cell Slide" r:id="rId5" imgW="7772400" imgH="10058400" progId="TCLayout.ActiveDocument.1">
                  <p:embed/>
                </p:oleObj>
              </mc:Choice>
              <mc:Fallback>
                <p:oleObj name="think-cell Slide" r:id="rId5" imgW="7772400" imgH="10058400" progId="TCLayout.ActiveDocument.1">
                  <p:embed/>
                  <p:pic>
                    <p:nvPicPr>
                      <p:cNvPr id="3" name="think-cell data - do not delete" hidden="1">
                        <a:extLst>
                          <a:ext uri="{FF2B5EF4-FFF2-40B4-BE49-F238E27FC236}">
                            <a16:creationId xmlns:a16="http://schemas.microsoft.com/office/drawing/2014/main" id="{FBBF5DD9-2ED1-2FDC-411C-BF6A4E2BD77B}"/>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C33A6A1-6D9B-07AC-7E26-FD0701E13683}"/>
              </a:ext>
            </a:extLst>
          </p:cNvPr>
          <p:cNvSpPr>
            <a:spLocks noGrp="1"/>
          </p:cNvSpPr>
          <p:nvPr>
            <p:ph type="title"/>
          </p:nvPr>
        </p:nvSpPr>
        <p:spPr>
          <a:xfrm>
            <a:off x="330199" y="523318"/>
            <a:ext cx="11752209" cy="882788"/>
          </a:xfrm>
        </p:spPr>
        <p:txBody>
          <a:bodyPr vert="horz">
            <a:noAutofit/>
          </a:bodyPr>
          <a:lstStyle/>
          <a:p>
            <a:r>
              <a:rPr lang="en-US"/>
              <a:t>Nutritional profile of animal and alternative proteins depends on source and processing </a:t>
            </a:r>
            <a:endParaRPr lang="en-US">
              <a:solidFill>
                <a:schemeClr val="tx1"/>
              </a:solidFill>
            </a:endParaRPr>
          </a:p>
        </p:txBody>
      </p:sp>
      <p:sp>
        <p:nvSpPr>
          <p:cNvPr id="8" name="TextBox 7">
            <a:extLst>
              <a:ext uri="{FF2B5EF4-FFF2-40B4-BE49-F238E27FC236}">
                <a16:creationId xmlns:a16="http://schemas.microsoft.com/office/drawing/2014/main" id="{75F67B7E-8CC2-0C26-6994-E1A304E041DD}"/>
              </a:ext>
            </a:extLst>
          </p:cNvPr>
          <p:cNvSpPr txBox="1"/>
          <p:nvPr/>
        </p:nvSpPr>
        <p:spPr bwMode="gray">
          <a:xfrm>
            <a:off x="8923628" y="1554480"/>
            <a:ext cx="2910003" cy="4770537"/>
          </a:xfrm>
          <a:prstGeom prst="rect">
            <a:avLst/>
          </a:prstGeom>
          <a:solidFill>
            <a:srgbClr val="E3E8EE"/>
          </a:solidFill>
        </p:spPr>
        <p:txBody>
          <a:bodyPr wrap="square" lIns="137160" tIns="137160" rIns="270000" bIns="91440" rtlCol="0">
            <a:spAutoFit/>
          </a:bodyPr>
          <a:lstStyle/>
          <a:p>
            <a:pPr marL="0" indent="0">
              <a:spcBef>
                <a:spcPts val="600"/>
              </a:spcBef>
              <a:buNone/>
            </a:pPr>
            <a:r>
              <a:rPr lang="en-US" sz="1250" b="1">
                <a:solidFill>
                  <a:schemeClr val="tx1"/>
                </a:solidFill>
                <a:cs typeface="Arial"/>
              </a:rPr>
              <a:t>Observations</a:t>
            </a:r>
            <a:endParaRPr lang="en-US" sz="1050"/>
          </a:p>
          <a:p>
            <a:pPr marL="171450" indent="-171450">
              <a:spcBef>
                <a:spcPts val="600"/>
              </a:spcBef>
              <a:buFont typeface="Arial" panose="020B0604020202020204" pitchFamily="34" charset="0"/>
              <a:buChar char="•"/>
            </a:pPr>
            <a:r>
              <a:rPr lang="en-US" sz="1050"/>
              <a:t>The </a:t>
            </a:r>
            <a:r>
              <a:rPr lang="en-US" sz="1050" b="1"/>
              <a:t>health outcomes </a:t>
            </a:r>
            <a:r>
              <a:rPr lang="en-US" sz="1050"/>
              <a:t>and nutritional value of both animal-based and alternative proteins are </a:t>
            </a:r>
            <a:r>
              <a:rPr lang="en-US" sz="1050" b="1"/>
              <a:t>determined by the specific product formulation,</a:t>
            </a:r>
            <a:r>
              <a:rPr lang="en-US" sz="1050"/>
              <a:t> rather than just the protein source.</a:t>
            </a:r>
          </a:p>
          <a:p>
            <a:pPr marL="171450" indent="-171450">
              <a:spcBef>
                <a:spcPts val="600"/>
              </a:spcBef>
              <a:buFont typeface="Arial" panose="020B0604020202020204" pitchFamily="34" charset="0"/>
              <a:buChar char="•"/>
            </a:pPr>
            <a:r>
              <a:rPr lang="en-US" sz="1050" b="1"/>
              <a:t>Negative public perception </a:t>
            </a:r>
            <a:r>
              <a:rPr lang="en-US" sz="1050"/>
              <a:t>of alternative proteins due to </a:t>
            </a:r>
            <a:r>
              <a:rPr lang="en-US" sz="1050" b="1"/>
              <a:t>health concerns </a:t>
            </a:r>
            <a:r>
              <a:rPr lang="en-US" sz="1050"/>
              <a:t>can be mitigated by addressing such issues during </a:t>
            </a:r>
            <a:r>
              <a:rPr lang="en-US" sz="1050" b="1"/>
              <a:t>product development,</a:t>
            </a:r>
            <a:r>
              <a:rPr lang="en-US" sz="1050"/>
              <a:t> enhancing consumer trust and acceptance.</a:t>
            </a:r>
          </a:p>
          <a:p>
            <a:pPr marL="171450" indent="-171450">
              <a:spcBef>
                <a:spcPts val="600"/>
              </a:spcBef>
              <a:buFont typeface="Arial" panose="020B0604020202020204" pitchFamily="34" charset="0"/>
              <a:buChar char="•"/>
            </a:pPr>
            <a:r>
              <a:rPr lang="en-US" sz="1050"/>
              <a:t>While some alternative proteins are viewed negatively for being processed, </a:t>
            </a:r>
            <a:r>
              <a:rPr lang="en-US" sz="1050" b="1"/>
              <a:t>dietary quality is a better determinant than processing level for nutrition-associated health outcomes. </a:t>
            </a:r>
            <a:r>
              <a:rPr lang="en-US" sz="1050"/>
              <a:t>In some cases, alternative proteins have higher dietary quality than animal proteins.</a:t>
            </a:r>
          </a:p>
          <a:p>
            <a:pPr marL="171450" indent="-171450">
              <a:spcBef>
                <a:spcPts val="600"/>
              </a:spcBef>
              <a:buFont typeface="Arial" panose="020B0604020202020204" pitchFamily="34" charset="0"/>
              <a:buChar char="•"/>
            </a:pPr>
            <a:r>
              <a:rPr lang="en-US" sz="1050"/>
              <a:t>Makers of alternative proteins can </a:t>
            </a:r>
            <a:r>
              <a:rPr lang="en-US" sz="1050" b="1"/>
              <a:t>capitalize on nutritional benefits</a:t>
            </a:r>
            <a:r>
              <a:rPr lang="en-US" sz="1050"/>
              <a:t> by targeting the replacement of less healthy meat options, </a:t>
            </a:r>
            <a:r>
              <a:rPr lang="en-US" sz="1050" b="1"/>
              <a:t>positioning the products as a healthier choice for consumers.</a:t>
            </a:r>
          </a:p>
        </p:txBody>
      </p:sp>
      <p:graphicFrame>
        <p:nvGraphicFramePr>
          <p:cNvPr id="9" name="Table 8">
            <a:extLst>
              <a:ext uri="{FF2B5EF4-FFF2-40B4-BE49-F238E27FC236}">
                <a16:creationId xmlns:a16="http://schemas.microsoft.com/office/drawing/2014/main" id="{27287AF8-660F-0E4C-5E7A-03C27F197824}"/>
              </a:ext>
            </a:extLst>
          </p:cNvPr>
          <p:cNvGraphicFramePr>
            <a:graphicFrameLocks noGrp="1"/>
          </p:cNvGraphicFramePr>
          <p:nvPr>
            <p:extLst>
              <p:ext uri="{D42A27DB-BD31-4B8C-83A1-F6EECF244321}">
                <p14:modId xmlns:p14="http://schemas.microsoft.com/office/powerpoint/2010/main" val="952548608"/>
              </p:ext>
            </p:extLst>
          </p:nvPr>
        </p:nvGraphicFramePr>
        <p:xfrm>
          <a:off x="330200" y="1554480"/>
          <a:ext cx="8384309" cy="4476083"/>
        </p:xfrm>
        <a:graphic>
          <a:graphicData uri="http://schemas.openxmlformats.org/drawingml/2006/table">
            <a:tbl>
              <a:tblPr firstRow="1" bandRow="1">
                <a:tableStyleId>{2D5ABB26-0587-4C30-8999-92F81FD0307C}</a:tableStyleId>
              </a:tblPr>
              <a:tblGrid>
                <a:gridCol w="1320800">
                  <a:extLst>
                    <a:ext uri="{9D8B030D-6E8A-4147-A177-3AD203B41FA5}">
                      <a16:colId xmlns:a16="http://schemas.microsoft.com/office/drawing/2014/main" val="2470100417"/>
                    </a:ext>
                  </a:extLst>
                </a:gridCol>
                <a:gridCol w="3516745">
                  <a:extLst>
                    <a:ext uri="{9D8B030D-6E8A-4147-A177-3AD203B41FA5}">
                      <a16:colId xmlns:a16="http://schemas.microsoft.com/office/drawing/2014/main" val="1110654787"/>
                    </a:ext>
                  </a:extLst>
                </a:gridCol>
                <a:gridCol w="3546764">
                  <a:extLst>
                    <a:ext uri="{9D8B030D-6E8A-4147-A177-3AD203B41FA5}">
                      <a16:colId xmlns:a16="http://schemas.microsoft.com/office/drawing/2014/main" val="2863399275"/>
                    </a:ext>
                  </a:extLst>
                </a:gridCol>
              </a:tblGrid>
              <a:tr h="732734">
                <a:tc>
                  <a:txBody>
                    <a:bodyPr/>
                    <a:lstStyle/>
                    <a:p>
                      <a:pPr marL="501650" indent="0">
                        <a:spcBef>
                          <a:spcPts val="300"/>
                        </a:spcBef>
                        <a:buNone/>
                        <a:tabLst/>
                      </a:pPr>
                      <a:endParaRPr lang="en-US" sz="1400" b="1">
                        <a:cs typeface="Arial"/>
                      </a:endParaRPr>
                    </a:p>
                  </a:txBody>
                  <a:tcPr anchor="ctr">
                    <a:lnR w="635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501650" indent="0">
                        <a:spcBef>
                          <a:spcPts val="300"/>
                        </a:spcBef>
                        <a:buNone/>
                        <a:tabLst/>
                      </a:pPr>
                      <a:r>
                        <a:rPr lang="en-US" sz="1400" b="1">
                          <a:cs typeface="Arial"/>
                        </a:rPr>
                        <a:t>Animal-based proteins (ABP)</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627063" indent="0">
                        <a:spcBef>
                          <a:spcPts val="300"/>
                        </a:spcBef>
                        <a:buNone/>
                        <a:tabLst/>
                      </a:pPr>
                      <a:r>
                        <a:rPr lang="en-US" sz="1400" b="1">
                          <a:cs typeface="Arial"/>
                        </a:rPr>
                        <a:t>Alternative proteins (plant-based and fermentation)</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93161297"/>
                  </a:ext>
                </a:extLst>
              </a:tr>
              <a:tr h="481989">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mn-lt"/>
                          <a:ea typeface="+mn-ea"/>
                          <a:cs typeface="+mn-cs"/>
                        </a:rPr>
                        <a:t>Nutrients</a:t>
                      </a:r>
                    </a:p>
                  </a:txBody>
                  <a:tcPr>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1" indent="0" algn="l" defTabSz="7112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100"/>
                        <a:t>Protein, zinc and iron, vitamins D, B6, and B12, but includes cholesterol</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lvl="1" indent="0">
                        <a:spcBef>
                          <a:spcPts val="300"/>
                        </a:spcBef>
                        <a:buFont typeface="Arial" panose="020B0604020202020204" pitchFamily="34" charset="0"/>
                        <a:buNone/>
                      </a:pPr>
                      <a:r>
                        <a:rPr lang="en-US" sz="1100" b="0">
                          <a:cs typeface="Arial"/>
                        </a:rPr>
                        <a:t>Protein, fiber, others (depends on specific ingredients used to produce the product)</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05080875"/>
                  </a:ext>
                </a:extLst>
              </a:tr>
              <a:tr h="1286839">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mn-lt"/>
                          <a:ea typeface="+mn-ea"/>
                          <a:cs typeface="+mn-cs"/>
                        </a:rPr>
                        <a:t>Pros and cons</a:t>
                      </a:r>
                    </a:p>
                  </a:txBody>
                  <a:tcPr>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lvl="1" indent="-171450">
                        <a:spcBef>
                          <a:spcPts val="300"/>
                        </a:spcBef>
                        <a:buFont typeface="Arial" panose="020B0604020202020204" pitchFamily="34" charset="0"/>
                        <a:buChar char="•"/>
                      </a:pPr>
                      <a:r>
                        <a:rPr lang="en-US" sz="1100" b="0"/>
                        <a:t>Can be a critical component of healthy diets especially in low- and middle-income countries</a:t>
                      </a:r>
                    </a:p>
                    <a:p>
                      <a:pPr marL="285750" lvl="1" indent="-285750">
                        <a:spcBef>
                          <a:spcPts val="300"/>
                        </a:spcBef>
                        <a:buFont typeface="Arial" panose="020B0604020202020204" pitchFamily="34" charset="0"/>
                        <a:buChar char="•"/>
                      </a:pPr>
                      <a:r>
                        <a:rPr lang="en-US" sz="1100" b="1"/>
                        <a:t>Excessive consumption </a:t>
                      </a:r>
                      <a:r>
                        <a:rPr lang="en-US" sz="1100" b="0"/>
                        <a:t>is associated with </a:t>
                      </a:r>
                      <a:r>
                        <a:rPr lang="en-US" sz="1100" b="1"/>
                        <a:t>cardiovascular</a:t>
                      </a:r>
                      <a:r>
                        <a:rPr lang="en-US" sz="1100" b="0"/>
                        <a:t> diseases and </a:t>
                      </a:r>
                      <a:r>
                        <a:rPr lang="en-US" sz="1100" b="1"/>
                        <a:t>type II diabetes</a:t>
                      </a:r>
                    </a:p>
                    <a:p>
                      <a:pPr marL="285750" lvl="1" indent="-285750">
                        <a:spcBef>
                          <a:spcPts val="300"/>
                        </a:spcBef>
                        <a:buFont typeface="Arial" panose="020B0604020202020204" pitchFamily="34" charset="0"/>
                        <a:buChar char="•"/>
                      </a:pPr>
                      <a:r>
                        <a:rPr lang="en-US" sz="1100" b="1"/>
                        <a:t>Zoonotic diseases, </a:t>
                      </a:r>
                      <a:r>
                        <a:rPr lang="en-US" sz="1100" b="0"/>
                        <a:t>antimicrobial resistance, and </a:t>
                      </a:r>
                      <a:r>
                        <a:rPr lang="en-US" sz="1100" b="1"/>
                        <a:t>35% of foodborne diseases</a:t>
                      </a:r>
                      <a:r>
                        <a:rPr lang="en-US" sz="1100" b="0"/>
                        <a:t> like salmonella are associated with animal agriculture</a:t>
                      </a:r>
                    </a:p>
                    <a:p>
                      <a:pPr marL="285750" lvl="1" indent="-285750">
                        <a:spcBef>
                          <a:spcPts val="300"/>
                        </a:spcBef>
                        <a:buFont typeface="Arial" panose="020B0604020202020204" pitchFamily="34" charset="0"/>
                        <a:buChar char="•"/>
                      </a:pPr>
                      <a:r>
                        <a:rPr lang="en-US" sz="1100" b="0"/>
                        <a:t>A lot of ABP products are ultraprocessed</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171450" lvl="1" indent="-171450">
                        <a:spcBef>
                          <a:spcPts val="300"/>
                        </a:spcBef>
                        <a:buFont typeface="Arial" panose="020B0604020202020204" pitchFamily="34" charset="0"/>
                        <a:buChar char="•"/>
                      </a:pPr>
                      <a:r>
                        <a:rPr lang="en-US" sz="1100" b="0">
                          <a:cs typeface="Arial"/>
                        </a:rPr>
                        <a:t>Can have ABP-comparable levels of protein, fat, and sodium but more fiber and no cholesterol</a:t>
                      </a:r>
                    </a:p>
                    <a:p>
                      <a:pPr marL="171450" lvl="1" indent="-171450">
                        <a:spcBef>
                          <a:spcPts val="300"/>
                        </a:spcBef>
                        <a:buFont typeface="Arial" panose="020B0604020202020204" pitchFamily="34" charset="0"/>
                        <a:buChar char="•"/>
                      </a:pPr>
                      <a:r>
                        <a:rPr lang="en-US" sz="1100" b="0">
                          <a:cs typeface="Arial"/>
                        </a:rPr>
                        <a:t>Increased intake of plant-based foods is associated with improved health outcomes</a:t>
                      </a:r>
                    </a:p>
                    <a:p>
                      <a:pPr marL="171450" lvl="1" indent="-171450">
                        <a:spcBef>
                          <a:spcPts val="300"/>
                        </a:spcBef>
                        <a:buFont typeface="Arial" panose="020B0604020202020204" pitchFamily="34" charset="0"/>
                        <a:buChar char="•"/>
                      </a:pPr>
                      <a:r>
                        <a:rPr lang="en-US" sz="1100" b="0">
                          <a:cs typeface="Arial"/>
                        </a:rPr>
                        <a:t>Some alternative meat products contain excessive amounts of sodium</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006206051"/>
                  </a:ext>
                </a:extLst>
              </a:tr>
              <a:tr h="851238">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mn-lt"/>
                          <a:ea typeface="+mn-ea"/>
                          <a:cs typeface="+mn-cs"/>
                        </a:rPr>
                        <a:t>Opportunity for improvement</a:t>
                      </a:r>
                    </a:p>
                  </a:txBody>
                  <a:tcPr>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177800" marR="0" lvl="0" indent="-177800" algn="l" defTabSz="711200" rtl="0" eaLnBrk="1" fontAlgn="auto" latinLnBrk="0" hangingPunct="1">
                        <a:lnSpc>
                          <a:spcPct val="100000"/>
                        </a:lnSpc>
                        <a:spcBef>
                          <a:spcPts val="1200"/>
                        </a:spcBef>
                        <a:spcAft>
                          <a:spcPts val="0"/>
                        </a:spcAft>
                        <a:buClrTx/>
                        <a:buSzTx/>
                        <a:tabLst/>
                        <a:defRPr/>
                      </a:pPr>
                      <a:r>
                        <a:rPr kumimoji="0" lang="en-US" sz="1100" b="0" i="0" u="none" strike="noStrike" kern="1200" cap="none" spc="0" normalizeH="0" baseline="0" noProof="0">
                          <a:ln>
                            <a:noFill/>
                          </a:ln>
                          <a:solidFill>
                            <a:srgbClr val="000000"/>
                          </a:solidFill>
                          <a:effectLst/>
                          <a:uLnTx/>
                          <a:uFillTx/>
                          <a:latin typeface="+mn-lt"/>
                          <a:ea typeface="+mn-ea"/>
                          <a:cs typeface="+mn-cs"/>
                        </a:rPr>
                        <a:t>Improved feed and antibiotic stewardship</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100" b="0" i="0" u="none" strike="noStrike" kern="1200" cap="none" spc="0" normalizeH="0" baseline="0" noProof="0">
                          <a:ln>
                            <a:noFill/>
                          </a:ln>
                          <a:solidFill>
                            <a:srgbClr val="000000"/>
                          </a:solidFill>
                          <a:effectLst/>
                          <a:uLnTx/>
                          <a:uFillTx/>
                          <a:latin typeface="+mn-lt"/>
                          <a:ea typeface="+mn-ea"/>
                          <a:cs typeface="+mn-cs"/>
                        </a:rPr>
                        <a:t>Moderate consumption – average individual in North America and Europe consume more ABP than recommended in dietary guidelines</a:t>
                      </a:r>
                    </a:p>
                    <a:p>
                      <a:pPr marL="177800" marR="0" lvl="0" indent="-177800" algn="l" defTabSz="711200" rtl="0" eaLnBrk="1" fontAlgn="auto" latinLnBrk="0" hangingPunct="1">
                        <a:lnSpc>
                          <a:spcPct val="100000"/>
                        </a:lnSpc>
                        <a:spcBef>
                          <a:spcPts val="1200"/>
                        </a:spcBef>
                        <a:spcAft>
                          <a:spcPts val="0"/>
                        </a:spcAft>
                        <a:buClrTx/>
                        <a:buSzTx/>
                        <a:tabLst/>
                        <a:defRPr/>
                      </a:pPr>
                      <a:endParaRPr kumimoji="0" lang="en-US" sz="1100" b="0" i="0" u="none" strike="noStrike" kern="1200" cap="none" spc="0" normalizeH="0" baseline="0" noProof="0">
                        <a:ln>
                          <a:noFill/>
                        </a:ln>
                        <a:solidFill>
                          <a:srgbClr val="000000"/>
                        </a:solidFill>
                        <a:effectLst/>
                        <a:uLnTx/>
                        <a:uFillTx/>
                        <a:latin typeface="+mn-lt"/>
                        <a:ea typeface="+mn-ea"/>
                        <a:cs typeface="+mn-cs"/>
                      </a:endParaRPr>
                    </a:p>
                    <a:p>
                      <a:pPr marL="177800" marR="0" lvl="0" indent="-177800" algn="l" defTabSz="711200" rtl="0" eaLnBrk="1" fontAlgn="auto" latinLnBrk="0" hangingPunct="1">
                        <a:lnSpc>
                          <a:spcPct val="100000"/>
                        </a:lnSpc>
                        <a:spcBef>
                          <a:spcPts val="1200"/>
                        </a:spcBef>
                        <a:spcAft>
                          <a:spcPts val="0"/>
                        </a:spcAft>
                        <a:buClrTx/>
                        <a:buSzTx/>
                        <a:tabLst/>
                        <a:defRPr/>
                      </a:pPr>
                      <a:endParaRPr kumimoji="0" lang="en-US" sz="1300" b="0" i="0" u="none" strike="noStrike" kern="1200" cap="none" spc="0" normalizeH="0" baseline="0" noProof="0">
                        <a:ln>
                          <a:noFill/>
                        </a:ln>
                        <a:solidFill>
                          <a:srgbClr val="000000"/>
                        </a:solidFill>
                        <a:effectLst/>
                        <a:uLnTx/>
                        <a:uFillTx/>
                        <a:latin typeface="+mn-lt"/>
                        <a:ea typeface="+mn-ea"/>
                        <a:cs typeface="+mn-cs"/>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171450" lvl="1" indent="-171450">
                        <a:spcBef>
                          <a:spcPts val="300"/>
                        </a:spcBef>
                        <a:buFont typeface="Arial" panose="020B0604020202020204" pitchFamily="34" charset="0"/>
                        <a:buChar char="•"/>
                      </a:pPr>
                      <a:r>
                        <a:rPr lang="en-US" sz="1100" b="0">
                          <a:cs typeface="Arial"/>
                        </a:rPr>
                        <a:t>Fortification and product development</a:t>
                      </a:r>
                    </a:p>
                    <a:p>
                      <a:pPr marL="171450" lvl="1" indent="-171450">
                        <a:spcBef>
                          <a:spcPts val="300"/>
                        </a:spcBef>
                        <a:buFont typeface="Arial" panose="020B0604020202020204" pitchFamily="34" charset="0"/>
                        <a:buChar char="•"/>
                      </a:pPr>
                      <a:r>
                        <a:rPr lang="en-US" sz="1100" b="0">
                          <a:cs typeface="Arial"/>
                        </a:rPr>
                        <a:t>Further research and regulation to maximize the health and nutritional benefits of these products while minimizing excessive sodium</a:t>
                      </a:r>
                    </a:p>
                    <a:p>
                      <a:pPr marL="171450" lvl="1" indent="-171450">
                        <a:spcBef>
                          <a:spcPts val="300"/>
                        </a:spcBef>
                        <a:buFont typeface="Arial" panose="020B0604020202020204" pitchFamily="34" charset="0"/>
                        <a:buChar char="•"/>
                      </a:pPr>
                      <a:r>
                        <a:rPr lang="en-US" sz="1100">
                          <a:solidFill>
                            <a:schemeClr val="tx1"/>
                          </a:solidFill>
                        </a:rPr>
                        <a:t>Replacing unhealthy types of meats with alternative proteins </a:t>
                      </a:r>
                    </a:p>
                    <a:p>
                      <a:pPr marL="171450" lvl="1" indent="-171450">
                        <a:spcBef>
                          <a:spcPts val="300"/>
                        </a:spcBef>
                        <a:buFont typeface="Arial" panose="020B0604020202020204" pitchFamily="34" charset="0"/>
                        <a:buChar char="•"/>
                      </a:pPr>
                      <a:r>
                        <a:rPr lang="en-US" sz="1100" b="1">
                          <a:solidFill>
                            <a:schemeClr val="tx1"/>
                          </a:solidFill>
                          <a:cs typeface="Arial"/>
                        </a:rPr>
                        <a:t>Fermentation</a:t>
                      </a:r>
                      <a:r>
                        <a:rPr lang="en-US" sz="1100" b="0">
                          <a:solidFill>
                            <a:schemeClr val="tx1"/>
                          </a:solidFill>
                          <a:cs typeface="Arial"/>
                        </a:rPr>
                        <a:t> is known to</a:t>
                      </a:r>
                      <a:r>
                        <a:rPr lang="en-US" sz="1100" b="1">
                          <a:solidFill>
                            <a:schemeClr val="tx1"/>
                          </a:solidFill>
                          <a:cs typeface="Arial"/>
                        </a:rPr>
                        <a:t> improve the nutritional value</a:t>
                      </a:r>
                      <a:r>
                        <a:rPr lang="en-US" sz="1100" b="0">
                          <a:solidFill>
                            <a:schemeClr val="tx1"/>
                          </a:solidFill>
                          <a:cs typeface="Arial"/>
                        </a:rPr>
                        <a:t> of foods; expanding on precision fermentation techniques can be a solution</a:t>
                      </a:r>
                      <a:endParaRPr lang="en-US" sz="1100" b="0">
                        <a:cs typeface="Aria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29251629"/>
                  </a:ext>
                </a:extLst>
              </a:tr>
            </a:tbl>
          </a:graphicData>
        </a:graphic>
      </p:graphicFrame>
      <p:sp>
        <p:nvSpPr>
          <p:cNvPr id="10" name="btfpNotesBox111697">
            <a:extLst>
              <a:ext uri="{FF2B5EF4-FFF2-40B4-BE49-F238E27FC236}">
                <a16:creationId xmlns:a16="http://schemas.microsoft.com/office/drawing/2014/main" id="{6BC19AB4-83E4-1DEC-EA4B-74C7883937F8}"/>
              </a:ext>
            </a:extLst>
          </p:cNvPr>
          <p:cNvSpPr txBox="1"/>
          <p:nvPr>
            <p:custDataLst>
              <p:tags r:id="rId3"/>
            </p:custDataLst>
          </p:nvPr>
        </p:nvSpPr>
        <p:spPr bwMode="gray">
          <a:xfrm>
            <a:off x="329184" y="6419088"/>
            <a:ext cx="9183670" cy="369332"/>
          </a:xfrm>
          <a:prstGeom prst="rect">
            <a:avLst/>
          </a:prstGeom>
          <a:noFill/>
        </p:spPr>
        <p:txBody>
          <a:bodyPr vert="horz" wrap="square" lIns="0" tIns="0" rIns="0" bIns="0" rtlCol="0" anchor="b">
            <a:spAutoFit/>
          </a:bodyPr>
          <a:lstStyle/>
          <a:p>
            <a:endParaRPr lang="en-US" sz="800">
              <a:solidFill>
                <a:srgbClr val="000000"/>
              </a:solidFill>
              <a:latin typeface="Arial"/>
              <a:cs typeface="Arial"/>
            </a:endParaRPr>
          </a:p>
          <a:p>
            <a:r>
              <a:rPr lang="en-US" sz="800">
                <a:solidFill>
                  <a:srgbClr val="000000"/>
                </a:solidFill>
                <a:latin typeface="Arial"/>
                <a:cs typeface="Arial"/>
              </a:rPr>
              <a:t>Sources: UNEP, </a:t>
            </a:r>
            <a:r>
              <a:rPr lang="en-US" sz="800">
                <a:solidFill>
                  <a:srgbClr val="000000"/>
                </a:solidFill>
                <a:latin typeface="Arial"/>
                <a:cs typeface="Arial"/>
                <a:hlinkClick r:id="rId7"/>
              </a:rPr>
              <a:t>What’s Cooking?</a:t>
            </a:r>
            <a:r>
              <a:rPr lang="en-US" sz="800">
                <a:solidFill>
                  <a:srgbClr val="000000"/>
                </a:solidFill>
                <a:latin typeface="Arial"/>
                <a:cs typeface="Arial"/>
              </a:rPr>
              <a:t> (2023); Fang, et.al., </a:t>
            </a:r>
            <a:r>
              <a:rPr lang="en-US" sz="800">
                <a:solidFill>
                  <a:srgbClr val="000000"/>
                </a:solidFill>
                <a:latin typeface="Arial"/>
                <a:cs typeface="Arial"/>
                <a:hlinkClick r:id="rId8"/>
              </a:rPr>
              <a:t>Association of ultra-processed food consumption and mortality</a:t>
            </a:r>
            <a:r>
              <a:rPr lang="en-US" sz="800">
                <a:solidFill>
                  <a:srgbClr val="000000"/>
                </a:solidFill>
                <a:latin typeface="Arial"/>
                <a:cs typeface="Arial"/>
              </a:rPr>
              <a:t> (2024).</a:t>
            </a:r>
            <a:r>
              <a:rPr lang="en-US" sz="800">
                <a:latin typeface="Arial" panose="020B0604020202020204" pitchFamily="34" charset="0"/>
                <a:cs typeface="Arial" panose="020B0604020202020204" pitchFamily="34" charset="0"/>
              </a:rPr>
              <a:t/>
            </a:r>
            <a:br>
              <a:rPr lang="en-US" sz="800">
                <a:latin typeface="Arial" panose="020B0604020202020204" pitchFamily="34" charset="0"/>
                <a:cs typeface="Arial" panose="020B0604020202020204" pitchFamily="34" charset="0"/>
              </a:rPr>
            </a:br>
            <a:r>
              <a:rPr lang="en-US" sz="800">
                <a:solidFill>
                  <a:srgbClr val="000000"/>
                </a:solidFill>
              </a:rPr>
              <a:t>Credit: </a:t>
            </a:r>
            <a:r>
              <a:rPr lang="en-US" sz="800" err="1">
                <a:latin typeface="Arial"/>
                <a:cs typeface="Arial"/>
              </a:rPr>
              <a:t>Asya</a:t>
            </a:r>
            <a:r>
              <a:rPr lang="en-US" sz="800">
                <a:latin typeface="Arial"/>
                <a:cs typeface="Arial"/>
              </a:rPr>
              <a:t> </a:t>
            </a:r>
            <a:r>
              <a:rPr lang="en-US" sz="800" err="1">
                <a:latin typeface="Arial"/>
                <a:cs typeface="Arial"/>
              </a:rPr>
              <a:t>Ikizler</a:t>
            </a:r>
            <a:r>
              <a:rPr lang="en-US" sz="800">
                <a:latin typeface="Arial"/>
                <a:cs typeface="Arial"/>
              </a:rPr>
              <a:t>,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9"/>
              </a:rPr>
              <a:t>Gernot Wagner</a:t>
            </a:r>
            <a:r>
              <a:rPr lang="en-US" sz="800"/>
              <a:t>. </a:t>
            </a:r>
            <a:r>
              <a:rPr lang="en-US" sz="800">
                <a:hlinkClick r:id="rId10"/>
              </a:rPr>
              <a:t>Share with attribution</a:t>
            </a:r>
            <a:r>
              <a:rPr lang="en-US" sz="800"/>
              <a:t>: </a:t>
            </a:r>
            <a:r>
              <a:rPr lang="en-US" sz="800" err="1"/>
              <a:t>Sayn</a:t>
            </a:r>
            <a:r>
              <a:rPr lang="en-US" sz="800"/>
              <a:t>-Wittgenstein </a:t>
            </a:r>
            <a:r>
              <a:rPr lang="en-US" sz="800" i="1"/>
              <a:t>et al., </a:t>
            </a:r>
            <a:r>
              <a:rPr lang="en-US" sz="800"/>
              <a:t>“</a:t>
            </a:r>
            <a:r>
              <a:rPr lang="en-US" sz="800">
                <a:hlinkClick r:id="rId11"/>
              </a:rPr>
              <a:t>Sustainable Proteins</a:t>
            </a:r>
            <a:r>
              <a:rPr lang="en-US" sz="800"/>
              <a:t>” (16 May 2025).</a:t>
            </a:r>
            <a:endParaRPr lang="en-US" sz="800">
              <a:solidFill>
                <a:srgbClr val="000000"/>
              </a:solidFill>
              <a:latin typeface="Arial" panose="020B0604020202020204" pitchFamily="34" charset="0"/>
              <a:cs typeface="Arial" panose="020B0604020202020204" pitchFamily="34" charset="0"/>
            </a:endParaRPr>
          </a:p>
        </p:txBody>
      </p:sp>
      <p:pic>
        <p:nvPicPr>
          <p:cNvPr id="14" name="Picture 14">
            <a:extLst>
              <a:ext uri="{FF2B5EF4-FFF2-40B4-BE49-F238E27FC236}">
                <a16:creationId xmlns:a16="http://schemas.microsoft.com/office/drawing/2014/main" id="{B2D9F026-5B72-3657-6DD9-CFCC3B1E7649}"/>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678955" y="3142880"/>
            <a:ext cx="206757" cy="204788"/>
          </a:xfrm>
          <a:prstGeom prst="rect">
            <a:avLst/>
          </a:prstGeom>
        </p:spPr>
      </p:pic>
      <p:pic>
        <p:nvPicPr>
          <p:cNvPr id="15" name="Picture 14">
            <a:extLst>
              <a:ext uri="{FF2B5EF4-FFF2-40B4-BE49-F238E27FC236}">
                <a16:creationId xmlns:a16="http://schemas.microsoft.com/office/drawing/2014/main" id="{A854E5E0-D3AE-67C6-3E0E-92900B30640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678955" y="3540445"/>
            <a:ext cx="206757" cy="204788"/>
          </a:xfrm>
          <a:prstGeom prst="rect">
            <a:avLst/>
          </a:prstGeom>
        </p:spPr>
      </p:pic>
      <p:pic>
        <p:nvPicPr>
          <p:cNvPr id="16" name="Picture 15">
            <a:extLst>
              <a:ext uri="{FF2B5EF4-FFF2-40B4-BE49-F238E27FC236}">
                <a16:creationId xmlns:a16="http://schemas.microsoft.com/office/drawing/2014/main" id="{084DEA98-BA78-1AC9-6377-91A6567D193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678955" y="4070531"/>
            <a:ext cx="206757" cy="204788"/>
          </a:xfrm>
          <a:prstGeom prst="rect">
            <a:avLst/>
          </a:prstGeom>
        </p:spPr>
      </p:pic>
      <p:pic>
        <p:nvPicPr>
          <p:cNvPr id="17" name="Picture 9">
            <a:extLst>
              <a:ext uri="{FF2B5EF4-FFF2-40B4-BE49-F238E27FC236}">
                <a16:creationId xmlns:a16="http://schemas.microsoft.com/office/drawing/2014/main" id="{86368C89-4D62-1F53-CDA4-A147B1F9D3CC}"/>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670942" y="2787264"/>
            <a:ext cx="214770" cy="212725"/>
          </a:xfrm>
          <a:prstGeom prst="rect">
            <a:avLst/>
          </a:prstGeom>
        </p:spPr>
      </p:pic>
      <p:pic>
        <p:nvPicPr>
          <p:cNvPr id="18" name="Picture 17">
            <a:extLst>
              <a:ext uri="{FF2B5EF4-FFF2-40B4-BE49-F238E27FC236}">
                <a16:creationId xmlns:a16="http://schemas.microsoft.com/office/drawing/2014/main" id="{896359E6-1DBA-6586-155C-2BC4671BFC1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179511" y="3575313"/>
            <a:ext cx="206757" cy="204788"/>
          </a:xfrm>
          <a:prstGeom prst="rect">
            <a:avLst/>
          </a:prstGeom>
        </p:spPr>
      </p:pic>
      <p:pic>
        <p:nvPicPr>
          <p:cNvPr id="20" name="Graphic 19" descr="Cow with solid fill">
            <a:extLst>
              <a:ext uri="{FF2B5EF4-FFF2-40B4-BE49-F238E27FC236}">
                <a16:creationId xmlns:a16="http://schemas.microsoft.com/office/drawing/2014/main" id="{1FA3DF95-40D3-41A8-D127-3C50DB6D655C}"/>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670942" y="1671932"/>
            <a:ext cx="510673" cy="510673"/>
          </a:xfrm>
          <a:prstGeom prst="rect">
            <a:avLst/>
          </a:prstGeom>
        </p:spPr>
      </p:pic>
      <p:pic>
        <p:nvPicPr>
          <p:cNvPr id="22" name="Graphic 21" descr="Leaf with solid fill">
            <a:extLst>
              <a:ext uri="{FF2B5EF4-FFF2-40B4-BE49-F238E27FC236}">
                <a16:creationId xmlns:a16="http://schemas.microsoft.com/office/drawing/2014/main" id="{C7C84AA4-F654-AAE2-1ECE-D80780F88CFB}"/>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5278883" y="1725405"/>
            <a:ext cx="457200" cy="457200"/>
          </a:xfrm>
          <a:prstGeom prst="rect">
            <a:avLst/>
          </a:prstGeom>
        </p:spPr>
      </p:pic>
      <p:pic>
        <p:nvPicPr>
          <p:cNvPr id="42" name="Picture 9">
            <a:extLst>
              <a:ext uri="{FF2B5EF4-FFF2-40B4-BE49-F238E27FC236}">
                <a16:creationId xmlns:a16="http://schemas.microsoft.com/office/drawing/2014/main" id="{D15092C0-F963-4FBD-AE24-3759CFE62FE6}"/>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171498" y="2796510"/>
            <a:ext cx="214770" cy="212725"/>
          </a:xfrm>
          <a:prstGeom prst="rect">
            <a:avLst/>
          </a:prstGeom>
        </p:spPr>
      </p:pic>
      <p:pic>
        <p:nvPicPr>
          <p:cNvPr id="43" name="Picture 9">
            <a:extLst>
              <a:ext uri="{FF2B5EF4-FFF2-40B4-BE49-F238E27FC236}">
                <a16:creationId xmlns:a16="http://schemas.microsoft.com/office/drawing/2014/main" id="{106CE064-DC93-98D9-C8DD-EEE5466B6FAC}"/>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171498" y="3170969"/>
            <a:ext cx="214770" cy="212725"/>
          </a:xfrm>
          <a:prstGeom prst="rect">
            <a:avLst/>
          </a:prstGeom>
        </p:spPr>
      </p:pic>
      <p:sp>
        <p:nvSpPr>
          <p:cNvPr id="4" name="Pentagon 3">
            <a:extLst>
              <a:ext uri="{FF2B5EF4-FFF2-40B4-BE49-F238E27FC236}">
                <a16:creationId xmlns:a16="http://schemas.microsoft.com/office/drawing/2014/main" id="{96577AC2-FEC7-07B4-F2B5-ABAAEE2291FE}"/>
              </a:ext>
            </a:extLst>
          </p:cNvPr>
          <p:cNvSpPr/>
          <p:nvPr/>
        </p:nvSpPr>
        <p:spPr bwMode="gray">
          <a:xfrm>
            <a:off x="32754" y="25336"/>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Solutions</a:t>
            </a:r>
          </a:p>
        </p:txBody>
      </p:sp>
      <p:sp>
        <p:nvSpPr>
          <p:cNvPr id="12" name="Chevron 11">
            <a:extLst>
              <a:ext uri="{FF2B5EF4-FFF2-40B4-BE49-F238E27FC236}">
                <a16:creationId xmlns:a16="http://schemas.microsoft.com/office/drawing/2014/main" id="{02E708A9-004A-32A8-9A37-802CEDB7D1C4}"/>
              </a:ext>
            </a:extLst>
          </p:cNvPr>
          <p:cNvSpPr/>
          <p:nvPr/>
        </p:nvSpPr>
        <p:spPr bwMode="gray">
          <a:xfrm>
            <a:off x="3875764" y="25336"/>
            <a:ext cx="1975828" cy="359675"/>
          </a:xfrm>
          <a:prstGeom prst="chevron">
            <a:avLst>
              <a:gd name="adj" fmla="val 23887"/>
            </a:avLst>
          </a:prstGeom>
          <a:solidFill>
            <a:srgbClr val="1A8193">
              <a:alpha val="8117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0" bIns="36000" numCol="1" spcCol="0" rtlCol="0" fromWordArt="0" anchor="t" anchorCtr="0" forceAA="0" compatLnSpc="1">
            <a:prstTxWarp prst="textNoShape">
              <a:avLst/>
            </a:prstTxWarp>
            <a:noAutofit/>
          </a:bodyPr>
          <a:lstStyle/>
          <a:p>
            <a:pPr marL="0" indent="0">
              <a:buNone/>
            </a:pPr>
            <a:r>
              <a:rPr lang="en-US" sz="1600">
                <a:solidFill>
                  <a:schemeClr val="bg1"/>
                </a:solidFill>
              </a:rPr>
              <a:t>Alternative Proteins</a:t>
            </a:r>
          </a:p>
        </p:txBody>
      </p:sp>
      <p:sp>
        <p:nvSpPr>
          <p:cNvPr id="13" name="Chevron 8">
            <a:extLst>
              <a:ext uri="{FF2B5EF4-FFF2-40B4-BE49-F238E27FC236}">
                <a16:creationId xmlns:a16="http://schemas.microsoft.com/office/drawing/2014/main" id="{ECFA2157-B1A7-2AE3-0F60-DF34B5854C33}"/>
              </a:ext>
            </a:extLst>
          </p:cNvPr>
          <p:cNvSpPr/>
          <p:nvPr/>
        </p:nvSpPr>
        <p:spPr bwMode="gray">
          <a:xfrm>
            <a:off x="1951430" y="25336"/>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Demand Increase</a:t>
            </a:r>
          </a:p>
        </p:txBody>
      </p:sp>
    </p:spTree>
    <p:extLst>
      <p:ext uri="{BB962C8B-B14F-4D97-AF65-F5344CB8AC3E}">
        <p14:creationId xmlns:p14="http://schemas.microsoft.com/office/powerpoint/2010/main" val="3187805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22F56CB9-A584-E7D0-40BA-F728E94CBC4B}"/>
              </a:ext>
            </a:extLst>
          </p:cNvPr>
          <p:cNvGraphicFramePr>
            <a:graphicFrameLocks noChangeAspect="1"/>
          </p:cNvGraphicFramePr>
          <p:nvPr>
            <p:custDataLst>
              <p:tags r:id="rId2"/>
            </p:custDataLst>
            <p:extLst>
              <p:ext uri="{D42A27DB-BD31-4B8C-83A1-F6EECF244321}">
                <p14:modId xmlns:p14="http://schemas.microsoft.com/office/powerpoint/2010/main" val="274657601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6390" name="think-cell Slide" r:id="rId6" imgW="7772400" imgH="10058400" progId="TCLayout.ActiveDocument.1">
                  <p:embed/>
                </p:oleObj>
              </mc:Choice>
              <mc:Fallback>
                <p:oleObj name="think-cell Slide" r:id="rId6" imgW="7772400" imgH="10058400" progId="TCLayout.ActiveDocument.1">
                  <p:embed/>
                  <p:pic>
                    <p:nvPicPr>
                      <p:cNvPr id="4" name="think-cell data - do not delete" hidden="1">
                        <a:extLst>
                          <a:ext uri="{FF2B5EF4-FFF2-40B4-BE49-F238E27FC236}">
                            <a16:creationId xmlns:a16="http://schemas.microsoft.com/office/drawing/2014/main" id="{22F56CB9-A584-E7D0-40BA-F728E94CBC4B}"/>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5FB12C2-333B-49CC-FB94-E88BAA32B668}"/>
              </a:ext>
            </a:extLst>
          </p:cNvPr>
          <p:cNvSpPr>
            <a:spLocks noGrp="1"/>
          </p:cNvSpPr>
          <p:nvPr>
            <p:ph type="title"/>
          </p:nvPr>
        </p:nvSpPr>
        <p:spPr>
          <a:xfrm>
            <a:off x="329184" y="523318"/>
            <a:ext cx="11771313" cy="906220"/>
          </a:xfrm>
        </p:spPr>
        <p:txBody>
          <a:bodyPr vert="horz">
            <a:noAutofit/>
          </a:bodyPr>
          <a:lstStyle/>
          <a:p>
            <a:r>
              <a:rPr lang="en-US">
                <a:cs typeface="Arial"/>
              </a:rPr>
              <a:t>Protein value creation takes place across the food system, </a:t>
            </a:r>
            <a:br>
              <a:rPr lang="en-US">
                <a:cs typeface="Arial"/>
              </a:rPr>
            </a:br>
            <a:r>
              <a:rPr lang="en-US">
                <a:cs typeface="Arial"/>
              </a:rPr>
              <a:t>focusing on areas from production to consumption</a:t>
            </a:r>
            <a:endParaRPr lang="en-US"/>
          </a:p>
        </p:txBody>
      </p:sp>
      <p:sp>
        <p:nvSpPr>
          <p:cNvPr id="195" name="TextBox 194">
            <a:extLst>
              <a:ext uri="{FF2B5EF4-FFF2-40B4-BE49-F238E27FC236}">
                <a16:creationId xmlns:a16="http://schemas.microsoft.com/office/drawing/2014/main" id="{FF88D9F9-B110-1EE1-1692-A07B3278431C}"/>
              </a:ext>
            </a:extLst>
          </p:cNvPr>
          <p:cNvSpPr txBox="1"/>
          <p:nvPr/>
        </p:nvSpPr>
        <p:spPr bwMode="gray">
          <a:xfrm>
            <a:off x="1317171" y="6640286"/>
            <a:ext cx="72768" cy="318924"/>
          </a:xfrm>
          <a:prstGeom prst="rect">
            <a:avLst/>
          </a:prstGeom>
          <a:noFill/>
        </p:spPr>
        <p:txBody>
          <a:bodyPr wrap="none" lIns="36000" tIns="36000" rIns="36000" bIns="36000" rtlCol="0">
            <a:spAutoFit/>
          </a:bodyPr>
          <a:lstStyle/>
          <a:p>
            <a:pPr marL="0" indent="0">
              <a:buNone/>
            </a:pPr>
            <a:endParaRPr lang="en-US" sz="1600"/>
          </a:p>
        </p:txBody>
      </p:sp>
      <p:sp>
        <p:nvSpPr>
          <p:cNvPr id="11" name="TextBox 10">
            <a:extLst>
              <a:ext uri="{FF2B5EF4-FFF2-40B4-BE49-F238E27FC236}">
                <a16:creationId xmlns:a16="http://schemas.microsoft.com/office/drawing/2014/main" id="{28EDBC76-7635-8415-4A06-8E9BF973A95C}"/>
              </a:ext>
            </a:extLst>
          </p:cNvPr>
          <p:cNvSpPr txBox="1"/>
          <p:nvPr/>
        </p:nvSpPr>
        <p:spPr bwMode="gray">
          <a:xfrm>
            <a:off x="6608019" y="1927526"/>
            <a:ext cx="225925" cy="148948"/>
          </a:xfrm>
          <a:prstGeom prst="rect">
            <a:avLst/>
          </a:prstGeom>
          <a:noFill/>
          <a:ln w="12700">
            <a:solidFill>
              <a:schemeClr val="accent1"/>
            </a:solidFill>
          </a:ln>
        </p:spPr>
        <p:txBody>
          <a:bodyPr wrap="square" lIns="36000" tIns="36000" rIns="36000" bIns="36000" rtlCol="0">
            <a:spAutoFit/>
          </a:bodyPr>
          <a:lstStyle/>
          <a:p>
            <a:pPr marL="0" indent="0" algn="ctr">
              <a:buNone/>
            </a:pPr>
            <a:endParaRPr lang="en-US" sz="1000"/>
          </a:p>
        </p:txBody>
      </p:sp>
      <p:sp>
        <p:nvSpPr>
          <p:cNvPr id="16" name="TextBox 15">
            <a:extLst>
              <a:ext uri="{FF2B5EF4-FFF2-40B4-BE49-F238E27FC236}">
                <a16:creationId xmlns:a16="http://schemas.microsoft.com/office/drawing/2014/main" id="{779A399F-6A78-F67D-5D3D-4F59118753F0}"/>
              </a:ext>
            </a:extLst>
          </p:cNvPr>
          <p:cNvSpPr txBox="1"/>
          <p:nvPr/>
        </p:nvSpPr>
        <p:spPr bwMode="gray">
          <a:xfrm>
            <a:off x="9839431" y="1958020"/>
            <a:ext cx="228594" cy="118454"/>
          </a:xfrm>
          <a:prstGeom prst="rect">
            <a:avLst/>
          </a:prstGeom>
          <a:solidFill>
            <a:schemeClr val="bg1"/>
          </a:solidFill>
          <a:ln w="12700">
            <a:solidFill>
              <a:schemeClr val="bg2"/>
            </a:solidFill>
            <a:prstDash val="dash"/>
          </a:ln>
        </p:spPr>
        <p:txBody>
          <a:bodyPr wrap="square" lIns="36000" tIns="36000" rIns="36000" bIns="36000" rtlCol="0">
            <a:spAutoFit/>
          </a:bodyPr>
          <a:lstStyle/>
          <a:p>
            <a:pPr marL="0" indent="0" algn="ctr">
              <a:buNone/>
            </a:pPr>
            <a:endParaRPr lang="en-US" sz="1050"/>
          </a:p>
        </p:txBody>
      </p:sp>
      <p:sp>
        <p:nvSpPr>
          <p:cNvPr id="123" name="btfpColumnHeaderBoxText158498">
            <a:extLst>
              <a:ext uri="{FF2B5EF4-FFF2-40B4-BE49-F238E27FC236}">
                <a16:creationId xmlns:a16="http://schemas.microsoft.com/office/drawing/2014/main" id="{F624F041-5CB8-0A3C-AD66-AF2577CC62CF}"/>
              </a:ext>
            </a:extLst>
          </p:cNvPr>
          <p:cNvSpPr txBox="1"/>
          <p:nvPr/>
        </p:nvSpPr>
        <p:spPr bwMode="gray">
          <a:xfrm>
            <a:off x="329184" y="1453225"/>
            <a:ext cx="11377941" cy="315913"/>
          </a:xfrm>
          <a:prstGeom prst="rect">
            <a:avLst/>
          </a:prstGeom>
          <a:noFill/>
        </p:spPr>
        <p:txBody>
          <a:bodyPr vert="horz" wrap="square" lIns="36036" tIns="36036" rIns="36036" bIns="36036" rtlCol="0" anchor="b">
            <a:spAutoFit/>
          </a:bodyPr>
          <a:lstStyle/>
          <a:p>
            <a:r>
              <a:rPr lang="en-US" sz="1600" b="1">
                <a:solidFill>
                  <a:srgbClr val="000000"/>
                </a:solidFill>
              </a:rPr>
              <a:t>Food system value chain and corresponding end products implicated in sustainable proteins </a:t>
            </a:r>
            <a:endParaRPr lang="en-US" sz="1600" b="1">
              <a:solidFill>
                <a:srgbClr val="000000"/>
              </a:solidFill>
              <a:cs typeface="Arial"/>
            </a:endParaRPr>
          </a:p>
        </p:txBody>
      </p:sp>
      <p:sp>
        <p:nvSpPr>
          <p:cNvPr id="33" name="TextBox 32">
            <a:extLst>
              <a:ext uri="{FF2B5EF4-FFF2-40B4-BE49-F238E27FC236}">
                <a16:creationId xmlns:a16="http://schemas.microsoft.com/office/drawing/2014/main" id="{F698DC31-6E28-72F7-1AB2-49987326F2AC}"/>
              </a:ext>
            </a:extLst>
          </p:cNvPr>
          <p:cNvSpPr txBox="1"/>
          <p:nvPr/>
        </p:nvSpPr>
        <p:spPr bwMode="gray">
          <a:xfrm>
            <a:off x="6917334" y="1888705"/>
            <a:ext cx="1242911" cy="234286"/>
          </a:xfrm>
          <a:prstGeom prst="rect">
            <a:avLst/>
          </a:prstGeom>
          <a:noFill/>
          <a:ln w="12700">
            <a:noFill/>
          </a:ln>
        </p:spPr>
        <p:txBody>
          <a:bodyPr wrap="square" lIns="36000" tIns="36000" rIns="36000" bIns="36000" rtlCol="0">
            <a:spAutoFit/>
          </a:bodyPr>
          <a:lstStyle/>
          <a:p>
            <a:pPr marL="0" indent="0">
              <a:buNone/>
            </a:pPr>
            <a:r>
              <a:rPr lang="en-US" sz="1050"/>
              <a:t>Main value chain</a:t>
            </a:r>
          </a:p>
        </p:txBody>
      </p:sp>
      <p:sp>
        <p:nvSpPr>
          <p:cNvPr id="35" name="TextBox 34">
            <a:extLst>
              <a:ext uri="{FF2B5EF4-FFF2-40B4-BE49-F238E27FC236}">
                <a16:creationId xmlns:a16="http://schemas.microsoft.com/office/drawing/2014/main" id="{648B9EAF-47C3-51D4-D988-A5D5F77CBD5E}"/>
              </a:ext>
            </a:extLst>
          </p:cNvPr>
          <p:cNvSpPr txBox="1"/>
          <p:nvPr/>
        </p:nvSpPr>
        <p:spPr bwMode="gray">
          <a:xfrm>
            <a:off x="10153177" y="1881411"/>
            <a:ext cx="1362548" cy="395869"/>
          </a:xfrm>
          <a:prstGeom prst="rect">
            <a:avLst/>
          </a:prstGeom>
          <a:noFill/>
          <a:ln w="12700">
            <a:noFill/>
          </a:ln>
        </p:spPr>
        <p:txBody>
          <a:bodyPr wrap="square" lIns="36000" tIns="36000" rIns="36000" bIns="36000" rtlCol="0">
            <a:spAutoFit/>
          </a:bodyPr>
          <a:lstStyle/>
          <a:p>
            <a:pPr marL="0" indent="0">
              <a:buNone/>
            </a:pPr>
            <a:r>
              <a:rPr lang="en-US" sz="1050"/>
              <a:t>Impacted by sustainable proteins</a:t>
            </a:r>
          </a:p>
        </p:txBody>
      </p:sp>
      <p:sp>
        <p:nvSpPr>
          <p:cNvPr id="17" name="TextBox 16">
            <a:extLst>
              <a:ext uri="{FF2B5EF4-FFF2-40B4-BE49-F238E27FC236}">
                <a16:creationId xmlns:a16="http://schemas.microsoft.com/office/drawing/2014/main" id="{72931ABE-E4DC-2986-31B4-A57E03FD5252}"/>
              </a:ext>
            </a:extLst>
          </p:cNvPr>
          <p:cNvSpPr txBox="1"/>
          <p:nvPr/>
        </p:nvSpPr>
        <p:spPr bwMode="gray">
          <a:xfrm>
            <a:off x="442617" y="2022486"/>
            <a:ext cx="2169953" cy="1406505"/>
          </a:xfrm>
          <a:prstGeom prst="rect">
            <a:avLst/>
          </a:prstGeom>
          <a:solidFill>
            <a:srgbClr val="00B0F0"/>
          </a:solidFill>
          <a:ln>
            <a:solidFill>
              <a:schemeClr val="accent1"/>
            </a:solidFill>
          </a:ln>
        </p:spPr>
        <p:txBody>
          <a:bodyPr wrap="square" lIns="36000" tIns="36000" rIns="36000" bIns="36000" rtlCol="0" anchor="t">
            <a:noAutofit/>
          </a:bodyPr>
          <a:lstStyle/>
          <a:p>
            <a:pPr marL="0" indent="0">
              <a:spcBef>
                <a:spcPts val="0"/>
              </a:spcBef>
              <a:buNone/>
            </a:pPr>
            <a:r>
              <a:rPr lang="en-US" sz="1200" b="1">
                <a:solidFill>
                  <a:schemeClr val="bg1"/>
                </a:solidFill>
              </a:rPr>
              <a:t>Pre-production</a:t>
            </a:r>
          </a:p>
          <a:p>
            <a:pPr marL="171450" indent="-171450">
              <a:spcBef>
                <a:spcPts val="0"/>
              </a:spcBef>
              <a:buFont typeface="Arial" panose="020B0604020202020204" pitchFamily="34" charset="0"/>
              <a:buChar char="•"/>
            </a:pPr>
            <a:r>
              <a:rPr lang="en-US" sz="1200">
                <a:solidFill>
                  <a:schemeClr val="bg1"/>
                </a:solidFill>
              </a:rPr>
              <a:t>Fertilizer and pesticide</a:t>
            </a:r>
          </a:p>
          <a:p>
            <a:pPr marL="171450" indent="-171450">
              <a:spcBef>
                <a:spcPts val="0"/>
              </a:spcBef>
              <a:buFont typeface="Arial" panose="020B0604020202020204" pitchFamily="34" charset="0"/>
              <a:buChar char="•"/>
            </a:pPr>
            <a:r>
              <a:rPr lang="en-US" sz="1200">
                <a:solidFill>
                  <a:schemeClr val="bg1"/>
                </a:solidFill>
              </a:rPr>
              <a:t>Machinery and equipment</a:t>
            </a:r>
            <a:endParaRPr lang="en-US" sz="1200" b="1">
              <a:solidFill>
                <a:schemeClr val="bg1"/>
              </a:solidFill>
            </a:endParaRPr>
          </a:p>
        </p:txBody>
      </p:sp>
      <p:sp>
        <p:nvSpPr>
          <p:cNvPr id="18" name="TextBox 17">
            <a:extLst>
              <a:ext uri="{FF2B5EF4-FFF2-40B4-BE49-F238E27FC236}">
                <a16:creationId xmlns:a16="http://schemas.microsoft.com/office/drawing/2014/main" id="{4B3C425D-BB5F-2C1F-6A4F-3052AFCABF55}"/>
              </a:ext>
            </a:extLst>
          </p:cNvPr>
          <p:cNvSpPr txBox="1"/>
          <p:nvPr/>
        </p:nvSpPr>
        <p:spPr bwMode="gray">
          <a:xfrm>
            <a:off x="3090913" y="3084031"/>
            <a:ext cx="1800000" cy="2102748"/>
          </a:xfrm>
          <a:prstGeom prst="rect">
            <a:avLst/>
          </a:prstGeom>
          <a:solidFill>
            <a:srgbClr val="00B0F0"/>
          </a:solidFill>
          <a:ln w="19050">
            <a:solidFill>
              <a:schemeClr val="bg2"/>
            </a:solidFill>
            <a:prstDash val="dash"/>
          </a:ln>
        </p:spPr>
        <p:txBody>
          <a:bodyPr wrap="square" lIns="36000" tIns="36000" rIns="36000" bIns="36000" rtlCol="0" anchor="t">
            <a:noAutofit/>
          </a:bodyPr>
          <a:lstStyle/>
          <a:p>
            <a:pPr marL="0" indent="0">
              <a:spcBef>
                <a:spcPts val="0"/>
              </a:spcBef>
              <a:buNone/>
            </a:pPr>
            <a:r>
              <a:rPr lang="en-US" sz="1200" b="1">
                <a:solidFill>
                  <a:schemeClr val="bg1"/>
                </a:solidFill>
              </a:rPr>
              <a:t>Production</a:t>
            </a:r>
          </a:p>
          <a:p>
            <a:pPr marL="171450" indent="-171450">
              <a:spcBef>
                <a:spcPts val="0"/>
              </a:spcBef>
              <a:buFont typeface="Arial" panose="020B0604020202020204" pitchFamily="34" charset="0"/>
              <a:buChar char="•"/>
            </a:pPr>
            <a:r>
              <a:rPr lang="en-US" sz="1200">
                <a:solidFill>
                  <a:schemeClr val="bg1"/>
                </a:solidFill>
              </a:rPr>
              <a:t>Crop production</a:t>
            </a:r>
          </a:p>
          <a:p>
            <a:pPr marL="171450" indent="-171450">
              <a:spcBef>
                <a:spcPts val="0"/>
              </a:spcBef>
              <a:buFont typeface="Arial" panose="020B0604020202020204" pitchFamily="34" charset="0"/>
              <a:buChar char="•"/>
            </a:pPr>
            <a:r>
              <a:rPr lang="en-US" sz="1200">
                <a:solidFill>
                  <a:schemeClr val="bg1"/>
                </a:solidFill>
              </a:rPr>
              <a:t>Livestock production</a:t>
            </a:r>
          </a:p>
          <a:p>
            <a:pPr marL="171450" indent="-171450">
              <a:spcBef>
                <a:spcPts val="0"/>
              </a:spcBef>
              <a:buFont typeface="Arial" panose="020B0604020202020204" pitchFamily="34" charset="0"/>
              <a:buChar char="•"/>
            </a:pPr>
            <a:r>
              <a:rPr lang="en-US" sz="1200">
                <a:solidFill>
                  <a:schemeClr val="bg1"/>
                </a:solidFill>
              </a:rPr>
              <a:t>Fisheries and aquaculture</a:t>
            </a:r>
          </a:p>
        </p:txBody>
      </p:sp>
      <p:cxnSp>
        <p:nvCxnSpPr>
          <p:cNvPr id="25" name="Straight Arrow Connector 24">
            <a:extLst>
              <a:ext uri="{FF2B5EF4-FFF2-40B4-BE49-F238E27FC236}">
                <a16:creationId xmlns:a16="http://schemas.microsoft.com/office/drawing/2014/main" id="{FE759B6D-D3C0-A8F9-00AB-F5CEF569B745}"/>
              </a:ext>
            </a:extLst>
          </p:cNvPr>
          <p:cNvCxnSpPr>
            <a:cxnSpLocks/>
            <a:stCxn id="12" idx="0"/>
            <a:endCxn id="17" idx="2"/>
          </p:cNvCxnSpPr>
          <p:nvPr/>
        </p:nvCxnSpPr>
        <p:spPr bwMode="gray">
          <a:xfrm flipH="1" flipV="1">
            <a:off x="1527594" y="3428991"/>
            <a:ext cx="23749" cy="686157"/>
          </a:xfrm>
          <a:prstGeom prst="straightConnector1">
            <a:avLst/>
          </a:prstGeom>
          <a:ln w="9525"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42A0F73-B0C9-E23C-6DA0-28EF9F1F8F08}"/>
              </a:ext>
            </a:extLst>
          </p:cNvPr>
          <p:cNvCxnSpPr>
            <a:cxnSpLocks/>
          </p:cNvCxnSpPr>
          <p:nvPr/>
        </p:nvCxnSpPr>
        <p:spPr bwMode="gray">
          <a:xfrm>
            <a:off x="1551342" y="3772069"/>
            <a:ext cx="1539571" cy="0"/>
          </a:xfrm>
          <a:prstGeom prst="straightConnector1">
            <a:avLst/>
          </a:prstGeom>
          <a:ln w="9525" cap="flat">
            <a:solidFill>
              <a:schemeClr val="accent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44" name="TextBox 143">
            <a:extLst>
              <a:ext uri="{FF2B5EF4-FFF2-40B4-BE49-F238E27FC236}">
                <a16:creationId xmlns:a16="http://schemas.microsoft.com/office/drawing/2014/main" id="{25C66C5A-1EB5-8725-13E0-F68A0A0EAE51}"/>
              </a:ext>
            </a:extLst>
          </p:cNvPr>
          <p:cNvSpPr txBox="1"/>
          <p:nvPr/>
        </p:nvSpPr>
        <p:spPr bwMode="gray">
          <a:xfrm>
            <a:off x="8226502" y="1927527"/>
            <a:ext cx="225514" cy="144124"/>
          </a:xfrm>
          <a:prstGeom prst="rect">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1" forceAA="0" compatLnSpc="1">
            <a:prstTxWarp prst="textNoShape">
              <a:avLst/>
            </a:prstTxWarp>
            <a:noAutofit/>
          </a:bodyPr>
          <a:lstStyle>
            <a:defPPr>
              <a:defRPr lang="en-US"/>
            </a:defPPr>
            <a:lvl1pPr marL="0" indent="0" algn="ctr">
              <a:buNone/>
              <a:defRPr sz="1400" b="1"/>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1600"/>
          </a:p>
        </p:txBody>
      </p:sp>
      <p:sp>
        <p:nvSpPr>
          <p:cNvPr id="145" name="TextBox 144">
            <a:extLst>
              <a:ext uri="{FF2B5EF4-FFF2-40B4-BE49-F238E27FC236}">
                <a16:creationId xmlns:a16="http://schemas.microsoft.com/office/drawing/2014/main" id="{FBE2D594-6A69-1A2B-4401-D93CB38EE910}"/>
              </a:ext>
            </a:extLst>
          </p:cNvPr>
          <p:cNvSpPr txBox="1"/>
          <p:nvPr/>
        </p:nvSpPr>
        <p:spPr bwMode="gray">
          <a:xfrm>
            <a:off x="8535255" y="1879226"/>
            <a:ext cx="1242911" cy="395869"/>
          </a:xfrm>
          <a:prstGeom prst="rect">
            <a:avLst/>
          </a:prstGeom>
          <a:noFill/>
          <a:ln w="12700">
            <a:noFill/>
          </a:ln>
        </p:spPr>
        <p:txBody>
          <a:bodyPr wrap="square" lIns="36000" tIns="36000" rIns="36000" bIns="36000" rtlCol="0">
            <a:spAutoFit/>
          </a:bodyPr>
          <a:lstStyle/>
          <a:p>
            <a:pPr marL="0" indent="0">
              <a:buNone/>
            </a:pPr>
            <a:r>
              <a:rPr lang="en-US" sz="1050"/>
              <a:t>Core food system processes</a:t>
            </a:r>
          </a:p>
        </p:txBody>
      </p:sp>
      <p:sp>
        <p:nvSpPr>
          <p:cNvPr id="6" name="btfpNotesBox292759">
            <a:extLst>
              <a:ext uri="{FF2B5EF4-FFF2-40B4-BE49-F238E27FC236}">
                <a16:creationId xmlns:a16="http://schemas.microsoft.com/office/drawing/2014/main" id="{CDBDACB1-85B7-477F-0888-6B8FBF349D4E}"/>
              </a:ext>
            </a:extLst>
          </p:cNvPr>
          <p:cNvSpPr txBox="1"/>
          <p:nvPr>
            <p:custDataLst>
              <p:tags r:id="rId3"/>
            </p:custDataLst>
          </p:nvPr>
        </p:nvSpPr>
        <p:spPr bwMode="gray">
          <a:xfrm>
            <a:off x="330200" y="6419088"/>
            <a:ext cx="9681903" cy="369332"/>
          </a:xfrm>
          <a:prstGeom prst="rect">
            <a:avLst/>
          </a:prstGeom>
          <a:noFill/>
        </p:spPr>
        <p:txBody>
          <a:bodyPr vert="horz" wrap="square" lIns="0" tIns="0" rIns="0" bIns="0" rtlCol="0" anchor="b">
            <a:spAutoFit/>
          </a:bodyPr>
          <a:lstStyle/>
          <a:p>
            <a:pPr marL="0" indent="0">
              <a:spcBef>
                <a:spcPts val="0"/>
              </a:spcBef>
              <a:buNone/>
            </a:pPr>
            <a:endParaRPr lang="en-US" sz="800">
              <a:solidFill>
                <a:srgbClr val="000000"/>
              </a:solidFill>
            </a:endParaRPr>
          </a:p>
          <a:p>
            <a:pPr marL="0" indent="0">
              <a:spcBef>
                <a:spcPts val="0"/>
              </a:spcBef>
              <a:buNone/>
            </a:pPr>
            <a:r>
              <a:rPr lang="en-US" sz="800">
                <a:solidFill>
                  <a:srgbClr val="000000"/>
                </a:solidFill>
              </a:rPr>
              <a:t>Sources: IOP Science Environmental Research Letters, </a:t>
            </a:r>
            <a:r>
              <a:rPr lang="en-US" sz="800">
                <a:solidFill>
                  <a:srgbClr val="000000"/>
                </a:solidFill>
                <a:hlinkClick r:id="rId8"/>
              </a:rPr>
              <a:t>Greenhouse gas emissions from food systems </a:t>
            </a:r>
            <a:r>
              <a:rPr lang="en-US" sz="800">
                <a:solidFill>
                  <a:srgbClr val="000000"/>
                </a:solidFill>
              </a:rPr>
              <a:t> (2021); McKinsey, </a:t>
            </a:r>
            <a:r>
              <a:rPr lang="en-US" sz="800">
                <a:solidFill>
                  <a:srgbClr val="000000"/>
                </a:solidFill>
                <a:hlinkClick r:id="rId9"/>
              </a:rPr>
              <a:t>Food system GHG emissions </a:t>
            </a:r>
            <a:r>
              <a:rPr lang="en-US" sz="800">
                <a:solidFill>
                  <a:srgbClr val="000000"/>
                </a:solidFill>
              </a:rPr>
              <a:t>(2022).</a:t>
            </a:r>
          </a:p>
          <a:p>
            <a:r>
              <a:rPr lang="en-US" sz="800">
                <a:solidFill>
                  <a:srgbClr val="000000"/>
                </a:solidFill>
              </a:rPr>
              <a:t>Credit: </a:t>
            </a:r>
            <a:r>
              <a:rPr lang="en-US" sz="800">
                <a:latin typeface="Arial"/>
                <a:cs typeface="Arial"/>
              </a:rPr>
              <a:t>Friedrich </a:t>
            </a:r>
            <a:r>
              <a:rPr lang="en-US" sz="800" err="1">
                <a:latin typeface="Arial"/>
                <a:cs typeface="Arial"/>
              </a:rPr>
              <a:t>Sayn</a:t>
            </a:r>
            <a:r>
              <a:rPr lang="en-US" sz="800">
                <a:latin typeface="Arial"/>
                <a:cs typeface="Arial"/>
              </a:rPr>
              <a:t>-Wittgenstein, </a:t>
            </a:r>
            <a:r>
              <a:rPr lang="en-US" sz="800" err="1">
                <a:latin typeface="Arial"/>
                <a:cs typeface="Arial"/>
              </a:rPr>
              <a:t>Asya</a:t>
            </a:r>
            <a:r>
              <a:rPr lang="en-US" sz="800">
                <a:latin typeface="Arial"/>
                <a:cs typeface="Arial"/>
              </a:rPr>
              <a:t> </a:t>
            </a:r>
            <a:r>
              <a:rPr lang="en-US" sz="800" err="1">
                <a:latin typeface="Arial"/>
                <a:cs typeface="Arial"/>
              </a:rPr>
              <a:t>Ikizler</a:t>
            </a:r>
            <a:r>
              <a:rPr lang="en-US" sz="800">
                <a:latin typeface="Arial"/>
                <a:cs typeface="Arial"/>
              </a:rPr>
              <a:t>,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10"/>
              </a:rPr>
              <a:t>Gernot Wagner</a:t>
            </a:r>
            <a:r>
              <a:rPr lang="en-US" sz="800"/>
              <a:t>. </a:t>
            </a:r>
            <a:r>
              <a:rPr lang="en-US" sz="800">
                <a:hlinkClick r:id="rId11"/>
              </a:rPr>
              <a:t>Share with attribution</a:t>
            </a:r>
            <a:r>
              <a:rPr lang="en-US" sz="800"/>
              <a:t>: </a:t>
            </a:r>
            <a:r>
              <a:rPr lang="en-US" sz="800" err="1"/>
              <a:t>Sayn</a:t>
            </a:r>
            <a:r>
              <a:rPr lang="en-US" sz="800"/>
              <a:t>-Wittgenstein </a:t>
            </a:r>
            <a:r>
              <a:rPr lang="en-US" sz="800" i="1"/>
              <a:t>et al., </a:t>
            </a:r>
            <a:r>
              <a:rPr lang="en-US" sz="800"/>
              <a:t>“</a:t>
            </a:r>
            <a:r>
              <a:rPr lang="en-US" sz="800">
                <a:hlinkClick r:id="rId12"/>
              </a:rPr>
              <a:t>Sustainable Proteins</a:t>
            </a:r>
            <a:r>
              <a:rPr lang="en-US" sz="800"/>
              <a:t>” (16 May 2025).</a:t>
            </a:r>
            <a:endParaRPr lang="en-US" sz="800">
              <a:solidFill>
                <a:srgbClr val="000000"/>
              </a:solidFill>
            </a:endParaRPr>
          </a:p>
        </p:txBody>
      </p:sp>
      <p:sp>
        <p:nvSpPr>
          <p:cNvPr id="12" name="TextBox 11">
            <a:extLst>
              <a:ext uri="{FF2B5EF4-FFF2-40B4-BE49-F238E27FC236}">
                <a16:creationId xmlns:a16="http://schemas.microsoft.com/office/drawing/2014/main" id="{2A91AA00-C14D-7580-CBEC-3C5965DEE092}"/>
              </a:ext>
            </a:extLst>
          </p:cNvPr>
          <p:cNvSpPr txBox="1"/>
          <p:nvPr/>
        </p:nvSpPr>
        <p:spPr bwMode="gray">
          <a:xfrm>
            <a:off x="466366" y="4115148"/>
            <a:ext cx="2169953" cy="1663631"/>
          </a:xfrm>
          <a:prstGeom prst="rect">
            <a:avLst/>
          </a:prstGeom>
          <a:noFill/>
          <a:ln w="19050">
            <a:solidFill>
              <a:schemeClr val="bg2"/>
            </a:solidFill>
            <a:prstDash val="dash"/>
          </a:ln>
        </p:spPr>
        <p:txBody>
          <a:bodyPr wrap="square" lIns="36000" tIns="36000" rIns="36000" bIns="36000" rtlCol="0" anchor="t">
            <a:noAutofit/>
          </a:bodyPr>
          <a:lstStyle>
            <a:defPPr>
              <a:defRPr lang="en-US"/>
            </a:defPPr>
            <a:lvl1pPr indent="0">
              <a:spcBef>
                <a:spcPts val="0"/>
              </a:spcBef>
              <a:buNone/>
              <a:defRPr sz="1400" b="1"/>
            </a:lvl1pPr>
          </a:lstStyle>
          <a:p>
            <a:r>
              <a:rPr lang="en-US" sz="1200"/>
              <a:t>Food-related land use</a:t>
            </a:r>
          </a:p>
          <a:p>
            <a:pPr marL="171450" indent="-171450">
              <a:buFont typeface="Arial" panose="020B0604020202020204" pitchFamily="34" charset="0"/>
              <a:buChar char="•"/>
            </a:pPr>
            <a:r>
              <a:rPr lang="en-US" sz="1200" b="0"/>
              <a:t>Deforestation</a:t>
            </a:r>
          </a:p>
          <a:p>
            <a:pPr marL="171450" indent="-171450">
              <a:buFont typeface="Arial" panose="020B0604020202020204" pitchFamily="34" charset="0"/>
              <a:buChar char="•"/>
            </a:pPr>
            <a:r>
              <a:rPr lang="en-US" sz="1200" b="0"/>
              <a:t>Draining wetlands and peatland </a:t>
            </a:r>
          </a:p>
          <a:p>
            <a:pPr marL="171450" indent="-171450">
              <a:buFont typeface="Arial" panose="020B0604020202020204" pitchFamily="34" charset="0"/>
              <a:buChar char="•"/>
            </a:pPr>
            <a:r>
              <a:rPr lang="en-US" sz="1200" b="0"/>
              <a:t>Expanding agricultural Rangelands and croplands</a:t>
            </a:r>
          </a:p>
          <a:p>
            <a:pPr marL="171450" indent="-171450">
              <a:buFont typeface="Arial" panose="020B0604020202020204" pitchFamily="34" charset="0"/>
              <a:buChar char="•"/>
            </a:pPr>
            <a:r>
              <a:rPr lang="en-US" sz="1200" b="0"/>
              <a:t>Shifting to agricultural cultivation</a:t>
            </a:r>
          </a:p>
          <a:p>
            <a:endParaRPr lang="en-US"/>
          </a:p>
        </p:txBody>
      </p:sp>
      <p:sp>
        <p:nvSpPr>
          <p:cNvPr id="31" name="TextBox 30">
            <a:extLst>
              <a:ext uri="{FF2B5EF4-FFF2-40B4-BE49-F238E27FC236}">
                <a16:creationId xmlns:a16="http://schemas.microsoft.com/office/drawing/2014/main" id="{2A0EA568-4E96-9371-1C26-F7827095713C}"/>
              </a:ext>
            </a:extLst>
          </p:cNvPr>
          <p:cNvSpPr txBox="1"/>
          <p:nvPr/>
        </p:nvSpPr>
        <p:spPr bwMode="gray">
          <a:xfrm>
            <a:off x="5363578" y="3087361"/>
            <a:ext cx="1800000" cy="2102756"/>
          </a:xfrm>
          <a:prstGeom prst="rect">
            <a:avLst/>
          </a:prstGeom>
          <a:solidFill>
            <a:srgbClr val="00B0F0"/>
          </a:solidFill>
          <a:ln w="19050">
            <a:solidFill>
              <a:schemeClr val="bg2"/>
            </a:solidFill>
            <a:prstDash val="dash"/>
          </a:ln>
        </p:spPr>
        <p:txBody>
          <a:bodyPr wrap="square" lIns="36000" tIns="36000" rIns="36000" bIns="36000" rtlCol="0" anchor="t">
            <a:noAutofit/>
          </a:bodyPr>
          <a:lstStyle>
            <a:defPPr>
              <a:defRPr lang="en-US"/>
            </a:defPPr>
            <a:lvl1pPr marL="0" indent="0">
              <a:spcBef>
                <a:spcPts val="0"/>
              </a:spcBef>
              <a:buNone/>
              <a:defRPr sz="1400" b="1">
                <a:solidFill>
                  <a:schemeClr val="bg1"/>
                </a:solidFill>
              </a:defRPr>
            </a:lvl1pPr>
          </a:lstStyle>
          <a:p>
            <a:r>
              <a:rPr lang="en-US" sz="1200"/>
              <a:t>Post-production</a:t>
            </a:r>
          </a:p>
          <a:p>
            <a:pPr marL="171450" indent="-171450">
              <a:buFont typeface="Arial" panose="020B0604020202020204" pitchFamily="34" charset="0"/>
              <a:buChar char="•"/>
            </a:pPr>
            <a:r>
              <a:rPr lang="en-US" sz="1200" b="0"/>
              <a:t>Processing</a:t>
            </a:r>
          </a:p>
          <a:p>
            <a:pPr marL="171450" indent="-171450">
              <a:buFont typeface="Arial" panose="020B0604020202020204" pitchFamily="34" charset="0"/>
              <a:buChar char="•"/>
            </a:pPr>
            <a:r>
              <a:rPr lang="en-US" sz="1200" b="0"/>
              <a:t>Packaging</a:t>
            </a:r>
          </a:p>
          <a:p>
            <a:pPr marL="171450" indent="-171450">
              <a:buFont typeface="Arial" panose="020B0604020202020204" pitchFamily="34" charset="0"/>
              <a:buChar char="•"/>
            </a:pPr>
            <a:r>
              <a:rPr lang="en-US" sz="1200" b="0"/>
              <a:t>Transportation</a:t>
            </a:r>
          </a:p>
          <a:p>
            <a:pPr marL="171450" indent="-171450">
              <a:buFont typeface="Arial" panose="020B0604020202020204" pitchFamily="34" charset="0"/>
              <a:buChar char="•"/>
            </a:pPr>
            <a:r>
              <a:rPr lang="en-US" sz="1200" b="0"/>
              <a:t>Refrigeration</a:t>
            </a:r>
          </a:p>
          <a:p>
            <a:pPr marL="171450" indent="-171450">
              <a:buFont typeface="Arial" panose="020B0604020202020204" pitchFamily="34" charset="0"/>
              <a:buChar char="•"/>
            </a:pPr>
            <a:r>
              <a:rPr lang="en-US" sz="1200" b="0"/>
              <a:t>Selling</a:t>
            </a:r>
          </a:p>
        </p:txBody>
      </p:sp>
      <p:sp>
        <p:nvSpPr>
          <p:cNvPr id="32" name="TextBox 31">
            <a:extLst>
              <a:ext uri="{FF2B5EF4-FFF2-40B4-BE49-F238E27FC236}">
                <a16:creationId xmlns:a16="http://schemas.microsoft.com/office/drawing/2014/main" id="{65C4834B-28FE-CE4B-511A-EE8A45E8BA02}"/>
              </a:ext>
            </a:extLst>
          </p:cNvPr>
          <p:cNvSpPr txBox="1"/>
          <p:nvPr/>
        </p:nvSpPr>
        <p:spPr bwMode="gray">
          <a:xfrm>
            <a:off x="7635254" y="3086819"/>
            <a:ext cx="1800000" cy="2102766"/>
          </a:xfrm>
          <a:prstGeom prst="rect">
            <a:avLst/>
          </a:prstGeom>
          <a:noFill/>
          <a:ln w="19050">
            <a:solidFill>
              <a:schemeClr val="bg2"/>
            </a:solidFill>
            <a:prstDash val="dash"/>
          </a:ln>
        </p:spPr>
        <p:txBody>
          <a:bodyPr wrap="square" lIns="36000" tIns="36000" rIns="36000" bIns="36000" rtlCol="0" anchor="t">
            <a:noAutofit/>
          </a:bodyPr>
          <a:lstStyle>
            <a:defPPr>
              <a:defRPr lang="en-US"/>
            </a:defPPr>
            <a:lvl1pPr indent="0">
              <a:spcBef>
                <a:spcPts val="0"/>
              </a:spcBef>
              <a:buNone/>
              <a:defRPr sz="1400" b="1"/>
            </a:lvl1pPr>
          </a:lstStyle>
          <a:p>
            <a:r>
              <a:rPr lang="en-US" sz="1200"/>
              <a:t>Diets and consumption</a:t>
            </a:r>
          </a:p>
          <a:p>
            <a:pPr marL="171450" indent="-171450">
              <a:buFont typeface="Arial" panose="020B0604020202020204" pitchFamily="34" charset="0"/>
              <a:buChar char="•"/>
            </a:pPr>
            <a:r>
              <a:rPr lang="en-US" sz="1200" b="0"/>
              <a:t>Dietary choices</a:t>
            </a:r>
          </a:p>
          <a:p>
            <a:pPr marL="171450" indent="-171450">
              <a:buFont typeface="Arial" panose="020B0604020202020204" pitchFamily="34" charset="0"/>
              <a:buChar char="•"/>
            </a:pPr>
            <a:r>
              <a:rPr lang="en-US" sz="1200" b="0"/>
              <a:t>Food preparation</a:t>
            </a:r>
          </a:p>
          <a:p>
            <a:pPr marL="171450" indent="-171450">
              <a:buFont typeface="Arial" panose="020B0604020202020204" pitchFamily="34" charset="0"/>
              <a:buChar char="•"/>
            </a:pPr>
            <a:r>
              <a:rPr lang="en-US" sz="1200" b="0"/>
              <a:t>Utilizations in homes, restaurants, and retail</a:t>
            </a:r>
          </a:p>
          <a:p>
            <a:pPr marL="171450" indent="-171450">
              <a:buFont typeface="Arial" panose="020B0604020202020204" pitchFamily="34" charset="0"/>
              <a:buChar char="•"/>
            </a:pPr>
            <a:r>
              <a:rPr lang="en-US" sz="1200" b="0"/>
              <a:t>Institutional purchasing</a:t>
            </a:r>
          </a:p>
        </p:txBody>
      </p:sp>
      <p:sp>
        <p:nvSpPr>
          <p:cNvPr id="34" name="TextBox 33">
            <a:extLst>
              <a:ext uri="{FF2B5EF4-FFF2-40B4-BE49-F238E27FC236}">
                <a16:creationId xmlns:a16="http://schemas.microsoft.com/office/drawing/2014/main" id="{7C9E93A9-F0D6-0961-4123-4873CD780221}"/>
              </a:ext>
            </a:extLst>
          </p:cNvPr>
          <p:cNvSpPr txBox="1"/>
          <p:nvPr/>
        </p:nvSpPr>
        <p:spPr bwMode="gray">
          <a:xfrm>
            <a:off x="9906930" y="3084018"/>
            <a:ext cx="1800000" cy="2102761"/>
          </a:xfrm>
          <a:prstGeom prst="rect">
            <a:avLst/>
          </a:prstGeom>
          <a:noFill/>
          <a:ln>
            <a:solidFill>
              <a:schemeClr val="accent1"/>
            </a:solidFill>
          </a:ln>
        </p:spPr>
        <p:txBody>
          <a:bodyPr wrap="square" lIns="36000" tIns="36000" rIns="36000" bIns="36000" rtlCol="0" anchor="t">
            <a:noAutofit/>
          </a:bodyPr>
          <a:lstStyle/>
          <a:p>
            <a:pPr marL="0" indent="0">
              <a:spcBef>
                <a:spcPts val="0"/>
              </a:spcBef>
              <a:buNone/>
            </a:pPr>
            <a:r>
              <a:rPr lang="en-US" sz="1200" b="1"/>
              <a:t>Waste disposal</a:t>
            </a:r>
          </a:p>
          <a:p>
            <a:pPr marL="171450" indent="-171450">
              <a:spcBef>
                <a:spcPts val="0"/>
              </a:spcBef>
              <a:buFont typeface="Arial" panose="020B0604020202020204" pitchFamily="34" charset="0"/>
              <a:buChar char="•"/>
            </a:pPr>
            <a:r>
              <a:rPr lang="en-US" sz="1200"/>
              <a:t>Composting and co-digestion</a:t>
            </a:r>
          </a:p>
          <a:p>
            <a:pPr marL="171450" indent="-171450">
              <a:spcBef>
                <a:spcPts val="0"/>
              </a:spcBef>
              <a:buFont typeface="Arial" panose="020B0604020202020204" pitchFamily="34" charset="0"/>
              <a:buChar char="•"/>
            </a:pPr>
            <a:r>
              <a:rPr lang="en-US" sz="1200"/>
              <a:t>Landfills and open dumps</a:t>
            </a:r>
          </a:p>
          <a:p>
            <a:pPr marL="171450" indent="-171450">
              <a:spcBef>
                <a:spcPts val="0"/>
              </a:spcBef>
              <a:buFont typeface="Arial" panose="020B0604020202020204" pitchFamily="34" charset="0"/>
              <a:buChar char="•"/>
            </a:pPr>
            <a:r>
              <a:rPr lang="en-US" sz="1200"/>
              <a:t>Wastewater</a:t>
            </a:r>
          </a:p>
          <a:p>
            <a:pPr marL="171450" indent="-171450">
              <a:spcBef>
                <a:spcPts val="0"/>
              </a:spcBef>
              <a:buFont typeface="Arial" panose="020B0604020202020204" pitchFamily="34" charset="0"/>
              <a:buChar char="•"/>
            </a:pPr>
            <a:r>
              <a:rPr lang="en-US" sz="1200"/>
              <a:t>Incineration</a:t>
            </a:r>
          </a:p>
        </p:txBody>
      </p:sp>
      <p:cxnSp>
        <p:nvCxnSpPr>
          <p:cNvPr id="41" name="Straight Arrow Connector 40">
            <a:extLst>
              <a:ext uri="{FF2B5EF4-FFF2-40B4-BE49-F238E27FC236}">
                <a16:creationId xmlns:a16="http://schemas.microsoft.com/office/drawing/2014/main" id="{5D61EA4D-26E9-0ACE-6D0E-2E0FFBD985A8}"/>
              </a:ext>
            </a:extLst>
          </p:cNvPr>
          <p:cNvCxnSpPr>
            <a:cxnSpLocks/>
            <a:stCxn id="18" idx="3"/>
            <a:endCxn id="31" idx="1"/>
          </p:cNvCxnSpPr>
          <p:nvPr/>
        </p:nvCxnSpPr>
        <p:spPr bwMode="gray">
          <a:xfrm>
            <a:off x="4890913" y="4135405"/>
            <a:ext cx="472665" cy="3334"/>
          </a:xfrm>
          <a:prstGeom prst="straightConnector1">
            <a:avLst/>
          </a:prstGeom>
          <a:ln w="9525" cap="flat">
            <a:solidFill>
              <a:schemeClr val="accent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1C089C4F-ABED-1CF0-0A6C-C11C1E40DFD3}"/>
              </a:ext>
            </a:extLst>
          </p:cNvPr>
          <p:cNvCxnSpPr>
            <a:cxnSpLocks/>
            <a:stCxn id="31" idx="3"/>
            <a:endCxn id="32" idx="1"/>
          </p:cNvCxnSpPr>
          <p:nvPr/>
        </p:nvCxnSpPr>
        <p:spPr bwMode="gray">
          <a:xfrm flipV="1">
            <a:off x="7163578" y="4138202"/>
            <a:ext cx="471676" cy="537"/>
          </a:xfrm>
          <a:prstGeom prst="straightConnector1">
            <a:avLst/>
          </a:prstGeom>
          <a:ln w="9525" cap="flat">
            <a:solidFill>
              <a:schemeClr val="accent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3F17A8CF-F54C-E573-4AAB-C12F1CF63CFA}"/>
              </a:ext>
            </a:extLst>
          </p:cNvPr>
          <p:cNvCxnSpPr>
            <a:cxnSpLocks/>
            <a:stCxn id="32" idx="3"/>
            <a:endCxn id="34" idx="1"/>
          </p:cNvCxnSpPr>
          <p:nvPr/>
        </p:nvCxnSpPr>
        <p:spPr bwMode="gray">
          <a:xfrm flipV="1">
            <a:off x="9435254" y="4135399"/>
            <a:ext cx="471676" cy="2803"/>
          </a:xfrm>
          <a:prstGeom prst="straightConnector1">
            <a:avLst/>
          </a:prstGeom>
          <a:ln w="9525" cap="flat">
            <a:solidFill>
              <a:schemeClr val="accent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a:extLst>
              <a:ext uri="{FF2B5EF4-FFF2-40B4-BE49-F238E27FC236}">
                <a16:creationId xmlns:a16="http://schemas.microsoft.com/office/drawing/2014/main" id="{321A2301-42FC-D25F-C9D9-D39122762D62}"/>
              </a:ext>
            </a:extLst>
          </p:cNvPr>
          <p:cNvCxnSpPr>
            <a:cxnSpLocks/>
            <a:stCxn id="32" idx="0"/>
            <a:endCxn id="18" idx="0"/>
          </p:cNvCxnSpPr>
          <p:nvPr/>
        </p:nvCxnSpPr>
        <p:spPr bwMode="gray">
          <a:xfrm rot="16200000" flipV="1">
            <a:off x="6261690" y="813254"/>
            <a:ext cx="2788" cy="4544341"/>
          </a:xfrm>
          <a:prstGeom prst="bentConnector3">
            <a:avLst>
              <a:gd name="adj1" fmla="val 17670122"/>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A4BD2273-D615-9A99-5A9F-ED014E5E22F2}"/>
              </a:ext>
            </a:extLst>
          </p:cNvPr>
          <p:cNvSpPr txBox="1"/>
          <p:nvPr/>
        </p:nvSpPr>
        <p:spPr bwMode="gray">
          <a:xfrm>
            <a:off x="3090914" y="5740214"/>
            <a:ext cx="6344340" cy="398565"/>
          </a:xfrm>
          <a:prstGeom prst="rect">
            <a:avLst/>
          </a:prstGeom>
          <a:noFill/>
          <a:ln>
            <a:solidFill>
              <a:schemeClr val="accent1"/>
            </a:solidFill>
          </a:ln>
        </p:spPr>
        <p:txBody>
          <a:bodyPr wrap="square" lIns="36000" tIns="36000" rIns="36000" bIns="36000" rtlCol="0" anchor="ctr">
            <a:noAutofit/>
          </a:bodyPr>
          <a:lstStyle/>
          <a:p>
            <a:pPr marL="0" indent="0" algn="ctr">
              <a:buNone/>
            </a:pPr>
            <a:r>
              <a:rPr lang="en-US" sz="1200" b="1">
                <a:solidFill>
                  <a:schemeClr val="tx1"/>
                </a:solidFill>
              </a:rPr>
              <a:t>Food loss and waste</a:t>
            </a:r>
            <a:endParaRPr lang="en-US" sz="1200" b="1"/>
          </a:p>
        </p:txBody>
      </p:sp>
      <p:cxnSp>
        <p:nvCxnSpPr>
          <p:cNvPr id="61" name="Straight Arrow Connector 60">
            <a:extLst>
              <a:ext uri="{FF2B5EF4-FFF2-40B4-BE49-F238E27FC236}">
                <a16:creationId xmlns:a16="http://schemas.microsoft.com/office/drawing/2014/main" id="{52822792-8C81-A712-FE78-50A4136A8FF7}"/>
              </a:ext>
            </a:extLst>
          </p:cNvPr>
          <p:cNvCxnSpPr>
            <a:cxnSpLocks/>
            <a:stCxn id="18" idx="2"/>
          </p:cNvCxnSpPr>
          <p:nvPr/>
        </p:nvCxnSpPr>
        <p:spPr bwMode="gray">
          <a:xfrm>
            <a:off x="3990913" y="5186779"/>
            <a:ext cx="0" cy="550097"/>
          </a:xfrm>
          <a:prstGeom prst="straightConnector1">
            <a:avLst/>
          </a:prstGeom>
          <a:ln w="9525" cap="flat">
            <a:solidFill>
              <a:schemeClr val="accent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BD2B83F1-ABE7-4E12-D1CE-E3A0A343E6F4}"/>
              </a:ext>
            </a:extLst>
          </p:cNvPr>
          <p:cNvCxnSpPr>
            <a:cxnSpLocks/>
          </p:cNvCxnSpPr>
          <p:nvPr/>
        </p:nvCxnSpPr>
        <p:spPr bwMode="gray">
          <a:xfrm>
            <a:off x="8535255" y="5186779"/>
            <a:ext cx="0" cy="550097"/>
          </a:xfrm>
          <a:prstGeom prst="straightConnector1">
            <a:avLst/>
          </a:prstGeom>
          <a:ln w="9525" cap="flat">
            <a:solidFill>
              <a:schemeClr val="accent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DF57DBAB-F985-79A4-00EA-B68646166FA6}"/>
              </a:ext>
            </a:extLst>
          </p:cNvPr>
          <p:cNvCxnSpPr>
            <a:cxnSpLocks/>
          </p:cNvCxnSpPr>
          <p:nvPr/>
        </p:nvCxnSpPr>
        <p:spPr bwMode="gray">
          <a:xfrm>
            <a:off x="6304623" y="5186779"/>
            <a:ext cx="0" cy="550097"/>
          </a:xfrm>
          <a:prstGeom prst="straightConnector1">
            <a:avLst/>
          </a:prstGeom>
          <a:ln w="9525" cap="flat">
            <a:solidFill>
              <a:schemeClr val="accent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 name="Elbow Connector 2">
            <a:extLst>
              <a:ext uri="{FF2B5EF4-FFF2-40B4-BE49-F238E27FC236}">
                <a16:creationId xmlns:a16="http://schemas.microsoft.com/office/drawing/2014/main" id="{702A556F-63BA-A5D9-9121-E016F6860E85}"/>
              </a:ext>
            </a:extLst>
          </p:cNvPr>
          <p:cNvCxnSpPr>
            <a:cxnSpLocks/>
          </p:cNvCxnSpPr>
          <p:nvPr/>
        </p:nvCxnSpPr>
        <p:spPr bwMode="gray">
          <a:xfrm flipV="1">
            <a:off x="9435255" y="5210120"/>
            <a:ext cx="1021422" cy="738078"/>
          </a:xfrm>
          <a:prstGeom prst="bentConnector3">
            <a:avLst>
              <a:gd name="adj1" fmla="val 100905"/>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 name="btfpColumnHeaderBoxLine223027">
            <a:extLst>
              <a:ext uri="{FF2B5EF4-FFF2-40B4-BE49-F238E27FC236}">
                <a16:creationId xmlns:a16="http://schemas.microsoft.com/office/drawing/2014/main" id="{FC5140EE-1E4A-4C9F-270A-F4210067A4B2}"/>
              </a:ext>
            </a:extLst>
          </p:cNvPr>
          <p:cNvCxnSpPr/>
          <p:nvPr/>
        </p:nvCxnSpPr>
        <p:spPr bwMode="gray">
          <a:xfrm>
            <a:off x="329184" y="1769138"/>
            <a:ext cx="9144000" cy="0"/>
          </a:xfrm>
          <a:prstGeom prst="line">
            <a:avLst/>
          </a:prstGeom>
          <a:ln w="12700"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5" name="Pentagon 6">
            <a:extLst>
              <a:ext uri="{FF2B5EF4-FFF2-40B4-BE49-F238E27FC236}">
                <a16:creationId xmlns:a16="http://schemas.microsoft.com/office/drawing/2014/main" id="{68AAF1DA-5B8E-1A5C-2EE3-100BB3693D8E}"/>
              </a:ext>
            </a:extLst>
          </p:cNvPr>
          <p:cNvSpPr/>
          <p:nvPr/>
        </p:nvSpPr>
        <p:spPr bwMode="gray">
          <a:xfrm>
            <a:off x="32754" y="20911"/>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Industry Overview</a:t>
            </a:r>
          </a:p>
        </p:txBody>
      </p:sp>
    </p:spTree>
    <p:extLst>
      <p:ext uri="{BB962C8B-B14F-4D97-AF65-F5344CB8AC3E}">
        <p14:creationId xmlns:p14="http://schemas.microsoft.com/office/powerpoint/2010/main" val="6848439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4D027-4543-CB03-4340-BDE06E055194}"/>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044AB38-BEE8-5DAC-398A-9B2D331B21EC}"/>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2710" name="think-cell Slide" r:id="rId7" imgW="592" imgH="591" progId="TCLayout.ActiveDocument.1">
                  <p:embed/>
                </p:oleObj>
              </mc:Choice>
              <mc:Fallback>
                <p:oleObj name="think-cell Slide" r:id="rId7" imgW="592" imgH="591" progId="TCLayout.ActiveDocument.1">
                  <p:embed/>
                  <p:pic>
                    <p:nvPicPr>
                      <p:cNvPr id="7" name="think-cell data - do not delete" hidden="1">
                        <a:extLst>
                          <a:ext uri="{FF2B5EF4-FFF2-40B4-BE49-F238E27FC236}">
                            <a16:creationId xmlns:a16="http://schemas.microsoft.com/office/drawing/2014/main" id="{D044AB38-BEE8-5DAC-398A-9B2D331B21EC}"/>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CEAE7F92-5FF6-AC8D-8DEC-0FF8B4C7FC35}"/>
              </a:ext>
            </a:extLst>
          </p:cNvPr>
          <p:cNvSpPr>
            <a:spLocks noGrp="1"/>
          </p:cNvSpPr>
          <p:nvPr>
            <p:ph type="title"/>
          </p:nvPr>
        </p:nvSpPr>
        <p:spPr/>
        <p:txBody>
          <a:bodyPr vert="horz">
            <a:noAutofit/>
          </a:bodyPr>
          <a:lstStyle/>
          <a:p>
            <a:r>
              <a:rPr lang="en-US"/>
              <a:t>Switching to better feed for aquaculture and expanding unfed species can cut the sector’s CO</a:t>
            </a:r>
            <a:r>
              <a:rPr lang="en-US" baseline="-25000"/>
              <a:t>2</a:t>
            </a:r>
            <a:r>
              <a:rPr lang="en-US"/>
              <a:t> emissions by 50% </a:t>
            </a:r>
          </a:p>
        </p:txBody>
      </p:sp>
      <p:graphicFrame>
        <p:nvGraphicFramePr>
          <p:cNvPr id="2" name="Table 1">
            <a:extLst>
              <a:ext uri="{FF2B5EF4-FFF2-40B4-BE49-F238E27FC236}">
                <a16:creationId xmlns:a16="http://schemas.microsoft.com/office/drawing/2014/main" id="{2DACCBE1-C61F-4BE0-141F-B868D3C92282}"/>
              </a:ext>
            </a:extLst>
          </p:cNvPr>
          <p:cNvGraphicFramePr>
            <a:graphicFrameLocks noGrp="1"/>
          </p:cNvGraphicFramePr>
          <p:nvPr>
            <p:extLst>
              <p:ext uri="{D42A27DB-BD31-4B8C-83A1-F6EECF244321}">
                <p14:modId xmlns:p14="http://schemas.microsoft.com/office/powerpoint/2010/main" val="927349445"/>
              </p:ext>
            </p:extLst>
          </p:nvPr>
        </p:nvGraphicFramePr>
        <p:xfrm>
          <a:off x="362479" y="1793203"/>
          <a:ext cx="11467041" cy="4427904"/>
        </p:xfrm>
        <a:graphic>
          <a:graphicData uri="http://schemas.openxmlformats.org/drawingml/2006/table">
            <a:tbl>
              <a:tblPr firstRow="1" bandRow="1">
                <a:tableStyleId>{2D5ABB26-0587-4C30-8999-92F81FD0307C}</a:tableStyleId>
              </a:tblPr>
              <a:tblGrid>
                <a:gridCol w="3822347">
                  <a:extLst>
                    <a:ext uri="{9D8B030D-6E8A-4147-A177-3AD203B41FA5}">
                      <a16:colId xmlns:a16="http://schemas.microsoft.com/office/drawing/2014/main" val="1110654787"/>
                    </a:ext>
                  </a:extLst>
                </a:gridCol>
                <a:gridCol w="3822347">
                  <a:extLst>
                    <a:ext uri="{9D8B030D-6E8A-4147-A177-3AD203B41FA5}">
                      <a16:colId xmlns:a16="http://schemas.microsoft.com/office/drawing/2014/main" val="2863399275"/>
                    </a:ext>
                  </a:extLst>
                </a:gridCol>
                <a:gridCol w="3822347">
                  <a:extLst>
                    <a:ext uri="{9D8B030D-6E8A-4147-A177-3AD203B41FA5}">
                      <a16:colId xmlns:a16="http://schemas.microsoft.com/office/drawing/2014/main" val="4185904796"/>
                    </a:ext>
                  </a:extLst>
                </a:gridCol>
              </a:tblGrid>
              <a:tr h="755064">
                <a:tc>
                  <a:txBody>
                    <a:bodyPr/>
                    <a:lstStyle/>
                    <a:p>
                      <a:pPr marL="501650" indent="0" algn="l">
                        <a:spcBef>
                          <a:spcPts val="300"/>
                        </a:spcBef>
                        <a:buNone/>
                        <a:tabLst/>
                      </a:pPr>
                      <a:r>
                        <a:rPr lang="en-US" sz="1200" b="1" u="none">
                          <a:cs typeface="Arial"/>
                        </a:rPr>
                        <a:t>Global blue-food consumption expected to increase 80% by 2050 </a:t>
                      </a:r>
                    </a:p>
                  </a:txBody>
                  <a:tcPr anchor="ctr">
                    <a:lnR w="635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627063" indent="0" algn="l">
                        <a:spcBef>
                          <a:spcPts val="300"/>
                        </a:spcBef>
                        <a:buNone/>
                        <a:tabLst/>
                      </a:pPr>
                      <a:r>
                        <a:rPr lang="en-US" sz="1200" b="1" u="none">
                          <a:cs typeface="Arial"/>
                        </a:rPr>
                        <a:t>Emission and marine ecosystem concerns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2">
                        <a:lumMod val="10000"/>
                        <a:lumOff val="90000"/>
                      </a:schemeClr>
                    </a:solidFill>
                  </a:tcPr>
                </a:tc>
                <a:tc>
                  <a:txBody>
                    <a:bodyPr/>
                    <a:lstStyle/>
                    <a:p>
                      <a:pPr marL="627063" indent="0" algn="l">
                        <a:spcBef>
                          <a:spcPts val="300"/>
                        </a:spcBef>
                        <a:buNone/>
                        <a:tabLst/>
                      </a:pPr>
                      <a:r>
                        <a:rPr lang="en-US" sz="1200" b="1" u="none"/>
                        <a:t>Solution opportunities in the sector: Alternative aquafeed, bivalves, and more attractive fish products </a:t>
                      </a:r>
                    </a:p>
                  </a:txBody>
                  <a:tcPr anchor="ctr">
                    <a:lnL w="6350" cap="flat" cmpd="sng" algn="ctr">
                      <a:solidFill>
                        <a:schemeClr val="bg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2">
                        <a:lumMod val="25000"/>
                        <a:lumOff val="75000"/>
                      </a:schemeClr>
                    </a:solidFill>
                  </a:tcPr>
                </a:tc>
                <a:extLst>
                  <a:ext uri="{0D108BD9-81ED-4DB2-BD59-A6C34878D82A}">
                    <a16:rowId xmlns:a16="http://schemas.microsoft.com/office/drawing/2014/main" val="1093161297"/>
                  </a:ext>
                </a:extLst>
              </a:tr>
              <a:tr h="3257096">
                <a:tc>
                  <a:txBody>
                    <a:bodyPr/>
                    <a:lstStyle/>
                    <a:p>
                      <a:pPr marL="0" lvl="1" indent="0" algn="l">
                        <a:spcBef>
                          <a:spcPts val="300"/>
                        </a:spcBef>
                        <a:buFont typeface="Arial" panose="020B0604020202020204" pitchFamily="34" charset="0"/>
                        <a:buNone/>
                      </a:pPr>
                      <a:r>
                        <a:rPr lang="en-US" sz="1050" b="1" u="none"/>
                        <a:t>Trends</a:t>
                      </a:r>
                    </a:p>
                    <a:p>
                      <a:pPr marL="285750" lvl="1" indent="-285750" algn="l">
                        <a:spcBef>
                          <a:spcPts val="300"/>
                        </a:spcBef>
                        <a:buFont typeface="Arial" panose="020B0604020202020204" pitchFamily="34" charset="0"/>
                        <a:buChar char="•"/>
                      </a:pPr>
                      <a:r>
                        <a:rPr lang="en-US" sz="1050" u="none"/>
                        <a:t>Aquaculture is the </a:t>
                      </a:r>
                      <a:r>
                        <a:rPr lang="en-US" sz="1050" b="1" u="none"/>
                        <a:t>fastest growing </a:t>
                      </a:r>
                      <a:r>
                        <a:rPr lang="en-US" sz="1050" u="none"/>
                        <a:t>food industry in the world, but its expansion should be done carefully.</a:t>
                      </a:r>
                    </a:p>
                    <a:p>
                      <a:pPr marL="285750" marR="0" lvl="1" indent="-285750" algn="l" defTabSz="711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50" u="none"/>
                        <a:t>Production results in </a:t>
                      </a:r>
                      <a:r>
                        <a:rPr lang="en-US" sz="1050" b="1" u="none"/>
                        <a:t>less emissions than land-based animals</a:t>
                      </a:r>
                      <a:r>
                        <a:rPr lang="en-US" sz="1050" u="none"/>
                        <a:t>, with room for </a:t>
                      </a:r>
                      <a:r>
                        <a:rPr lang="en-US" sz="1050" u="none">
                          <a:cs typeface="Arial"/>
                        </a:rPr>
                        <a:t>improvement.</a:t>
                      </a:r>
                      <a:endParaRPr lang="en-US" sz="1050" u="none"/>
                    </a:p>
                    <a:p>
                      <a:pPr marL="285750" lvl="1" indent="-285750" algn="l">
                        <a:spcBef>
                          <a:spcPts val="300"/>
                        </a:spcBef>
                        <a:buFont typeface="Arial" panose="020B0604020202020204" pitchFamily="34" charset="0"/>
                        <a:buChar char="•"/>
                      </a:pPr>
                      <a:r>
                        <a:rPr lang="en-US" sz="1050" u="none"/>
                        <a:t>Most blue foods are </a:t>
                      </a:r>
                      <a:r>
                        <a:rPr lang="en-US" sz="1050" b="1" u="none"/>
                        <a:t>dense in protein </a:t>
                      </a:r>
                      <a:r>
                        <a:rPr lang="en-US" sz="1050" u="none"/>
                        <a:t>and other nutrients,</a:t>
                      </a:r>
                      <a:r>
                        <a:rPr lang="en-US" sz="1050" b="1" u="none"/>
                        <a:t> like B12, vitamin A, and omega-3.</a:t>
                      </a:r>
                    </a:p>
                    <a:p>
                      <a:pPr marL="285750" lvl="1" indent="-285750" algn="l">
                        <a:spcBef>
                          <a:spcPts val="300"/>
                        </a:spcBef>
                        <a:buFont typeface="Arial" panose="020B0604020202020204" pitchFamily="34" charset="0"/>
                        <a:buChar char="•"/>
                      </a:pPr>
                      <a:r>
                        <a:rPr lang="en-US" sz="1050" u="none"/>
                        <a:t>Globally, 3 billion people depend on seafood for </a:t>
                      </a:r>
                      <a:r>
                        <a:rPr lang="en-US" sz="1050" b="1" u="none"/>
                        <a:t>20% of </a:t>
                      </a:r>
                      <a:br>
                        <a:rPr lang="en-US" sz="1050" b="1" u="none"/>
                      </a:br>
                      <a:r>
                        <a:rPr lang="en-US" sz="1050" b="1" u="none"/>
                        <a:t>their diet.</a:t>
                      </a:r>
                    </a:p>
                    <a:p>
                      <a:pPr marL="285750" lvl="1" indent="-285750" algn="l">
                        <a:spcBef>
                          <a:spcPts val="300"/>
                        </a:spcBef>
                        <a:buFont typeface="Arial" panose="020B0604020202020204" pitchFamily="34" charset="0"/>
                        <a:buChar char="•"/>
                      </a:pPr>
                      <a:endParaRPr lang="en-US" sz="1050" b="1" u="none"/>
                    </a:p>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050" b="1" i="0" u="none" strike="noStrike" kern="1200" cap="none" spc="0" normalizeH="0" baseline="0" noProof="0">
                        <a:ln>
                          <a:noFill/>
                        </a:ln>
                        <a:solidFill>
                          <a:srgbClr val="000000"/>
                        </a:solidFill>
                        <a:effectLst/>
                        <a:uLnTx/>
                        <a:uFillTx/>
                        <a:latin typeface="+mn-lt"/>
                        <a:ea typeface="+mn-ea"/>
                        <a:cs typeface="+mn-cs"/>
                      </a:endParaRPr>
                    </a:p>
                  </a:txBody>
                  <a:tcPr>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lvl="1" indent="0" algn="l">
                        <a:spcBef>
                          <a:spcPts val="300"/>
                        </a:spcBef>
                        <a:buFont typeface="Arial" panose="020B0604020202020204" pitchFamily="34" charset="0"/>
                        <a:buNone/>
                      </a:pPr>
                      <a:r>
                        <a:rPr lang="en-US" sz="1050" b="1" u="none">
                          <a:cs typeface="Arial"/>
                        </a:rPr>
                        <a:t>Risks in the sector</a:t>
                      </a:r>
                    </a:p>
                    <a:p>
                      <a:pPr marL="285750" lvl="1" indent="-285750" algn="l">
                        <a:spcBef>
                          <a:spcPts val="300"/>
                        </a:spcBef>
                        <a:buFont typeface="Arial" panose="020B0604020202020204" pitchFamily="34" charset="0"/>
                        <a:buChar char="•"/>
                      </a:pPr>
                      <a:r>
                        <a:rPr lang="en-US" sz="1050" b="0" u="none">
                          <a:cs typeface="Arial"/>
                        </a:rPr>
                        <a:t>Aquaculture relies on </a:t>
                      </a:r>
                      <a:r>
                        <a:rPr lang="en-US" sz="1050" b="1" u="none">
                          <a:cs typeface="Arial"/>
                        </a:rPr>
                        <a:t>wild fish for feed </a:t>
                      </a:r>
                      <a:r>
                        <a:rPr lang="en-US" sz="1050" b="0" u="none">
                          <a:cs typeface="Arial"/>
                        </a:rPr>
                        <a:t>and is </a:t>
                      </a:r>
                      <a:r>
                        <a:rPr lang="en-US" sz="1050" b="1" u="none">
                          <a:cs typeface="Arial"/>
                        </a:rPr>
                        <a:t>not</a:t>
                      </a:r>
                      <a:r>
                        <a:rPr lang="en-US" sz="1050" b="0" u="none">
                          <a:cs typeface="Arial"/>
                        </a:rPr>
                        <a:t> a replacement for wild-caught fish. Using wild fish feed disrupts the ocean food chain and natural ecosystem.</a:t>
                      </a:r>
                    </a:p>
                    <a:p>
                      <a:pPr marL="285750" lvl="1" indent="-285750" algn="l">
                        <a:spcBef>
                          <a:spcPts val="300"/>
                        </a:spcBef>
                        <a:buFont typeface="Arial" panose="020B0604020202020204" pitchFamily="34" charset="0"/>
                        <a:buChar char="•"/>
                      </a:pPr>
                      <a:r>
                        <a:rPr lang="en-US" sz="1050" b="1" u="none">
                          <a:cs typeface="Arial"/>
                        </a:rPr>
                        <a:t>Overfishing</a:t>
                      </a:r>
                      <a:r>
                        <a:rPr lang="en-US" sz="1050" u="none">
                          <a:cs typeface="Arial"/>
                        </a:rPr>
                        <a:t> is a high risk and has significant impacts </a:t>
                      </a:r>
                      <a:br>
                        <a:rPr lang="en-US" sz="1050" u="none">
                          <a:cs typeface="Arial"/>
                        </a:rPr>
                      </a:br>
                      <a:r>
                        <a:rPr lang="en-US" sz="1050" u="none">
                          <a:cs typeface="Arial"/>
                        </a:rPr>
                        <a:t>on biodiversity.</a:t>
                      </a:r>
                    </a:p>
                    <a:p>
                      <a:pPr marL="285750" lvl="1" indent="-285750" algn="l">
                        <a:spcBef>
                          <a:spcPts val="300"/>
                        </a:spcBef>
                        <a:buFont typeface="Arial" panose="020B0604020202020204" pitchFamily="34" charset="0"/>
                        <a:buChar char="•"/>
                      </a:pPr>
                      <a:r>
                        <a:rPr lang="en-US" sz="1050" u="none">
                          <a:cs typeface="Arial"/>
                        </a:rPr>
                        <a:t>Switching to soy as feed drives mass deforestation and therefore is </a:t>
                      </a:r>
                      <a:r>
                        <a:rPr lang="en-US" sz="1050" b="1" u="none">
                          <a:cs typeface="Arial"/>
                        </a:rPr>
                        <a:t>not</a:t>
                      </a:r>
                      <a:r>
                        <a:rPr lang="en-US" sz="1050" u="none">
                          <a:cs typeface="Arial"/>
                        </a:rPr>
                        <a:t> a sustainable alternative.</a:t>
                      </a:r>
                    </a:p>
                    <a:p>
                      <a:pPr marL="285750" marR="0" lvl="1" indent="-285750" algn="l" defTabSz="711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50" u="none">
                          <a:cs typeface="Arial"/>
                        </a:rPr>
                        <a:t>Blue foods are </a:t>
                      </a:r>
                      <a:r>
                        <a:rPr lang="en-US" sz="1050" b="1" u="none">
                          <a:cs typeface="Arial"/>
                        </a:rPr>
                        <a:t>highly</a:t>
                      </a:r>
                      <a:r>
                        <a:rPr lang="en-US" sz="1050" u="none">
                          <a:cs typeface="Arial"/>
                        </a:rPr>
                        <a:t> </a:t>
                      </a:r>
                      <a:r>
                        <a:rPr lang="en-US" sz="1050" b="1" u="none">
                          <a:cs typeface="Arial"/>
                        </a:rPr>
                        <a:t>sensitive to climate change;</a:t>
                      </a:r>
                      <a:r>
                        <a:rPr lang="en-US" sz="1050" u="none">
                          <a:cs typeface="Arial"/>
                        </a:rPr>
                        <a:t> their future availability depends on the health of ecosystems and environmental stressors.</a:t>
                      </a:r>
                    </a:p>
                    <a:p>
                      <a:pPr marL="285750" marR="0" lvl="1" indent="-285750" algn="l" defTabSz="711200" rtl="0" eaLnBrk="1" fontAlgn="auto" latinLnBrk="0" hangingPunct="1">
                        <a:lnSpc>
                          <a:spcPct val="100000"/>
                        </a:lnSpc>
                        <a:spcBef>
                          <a:spcPts val="300"/>
                        </a:spcBef>
                        <a:spcAft>
                          <a:spcPts val="0"/>
                        </a:spcAft>
                        <a:buClrTx/>
                        <a:buSzTx/>
                        <a:buFont typeface="Arial" panose="020B0604020202020204" pitchFamily="34" charset="0"/>
                        <a:buChar char="•"/>
                        <a:tabLst/>
                        <a:defRPr/>
                      </a:pPr>
                      <a:endParaRPr lang="en-US" sz="1050" u="none">
                        <a:cs typeface="Arial"/>
                      </a:endParaRPr>
                    </a:p>
                    <a:p>
                      <a:pPr marL="0" lvl="1" indent="0" algn="l">
                        <a:spcBef>
                          <a:spcPts val="300"/>
                        </a:spcBef>
                        <a:buFont typeface="Arial" panose="020B0604020202020204" pitchFamily="34" charset="0"/>
                        <a:buNone/>
                      </a:pPr>
                      <a:r>
                        <a:rPr lang="en-US" sz="1050" b="1" u="none">
                          <a:cs typeface="Arial"/>
                        </a:rPr>
                        <a:t>Species and production methods matter</a:t>
                      </a:r>
                    </a:p>
                    <a:p>
                      <a:pPr marL="285750" lvl="1" indent="-285750" algn="l">
                        <a:spcBef>
                          <a:spcPts val="300"/>
                        </a:spcBef>
                        <a:buFont typeface="Arial" panose="020B0604020202020204" pitchFamily="34" charset="0"/>
                        <a:buChar char="•"/>
                      </a:pPr>
                      <a:r>
                        <a:rPr lang="en-US" sz="1050" u="none">
                          <a:cs typeface="Arial"/>
                        </a:rPr>
                        <a:t>All blue foods are </a:t>
                      </a:r>
                      <a:r>
                        <a:rPr lang="en-US" sz="1050" b="1" u="none">
                          <a:cs typeface="Arial"/>
                        </a:rPr>
                        <a:t>not the same </a:t>
                      </a:r>
                      <a:r>
                        <a:rPr lang="en-US" sz="1050" u="none">
                          <a:cs typeface="Arial"/>
                        </a:rPr>
                        <a:t>when it comes to emissions and environmental impacts:</a:t>
                      </a:r>
                    </a:p>
                    <a:p>
                      <a:pPr marL="454025" lvl="1" indent="-280988" algn="l">
                        <a:spcBef>
                          <a:spcPts val="300"/>
                        </a:spcBef>
                        <a:buFont typeface="Arial" panose="020B0604020202020204" pitchFamily="34" charset="0"/>
                        <a:buChar char="•"/>
                        <a:tabLst/>
                      </a:pPr>
                      <a:r>
                        <a:rPr lang="en-US" sz="1050" u="none">
                          <a:cs typeface="Arial"/>
                        </a:rPr>
                        <a:t>Production methods and species matter.</a:t>
                      </a:r>
                    </a:p>
                    <a:p>
                      <a:pPr marL="454025" lvl="1" indent="-280988" algn="l">
                        <a:spcBef>
                          <a:spcPts val="300"/>
                        </a:spcBef>
                        <a:buFont typeface="Arial" panose="020B0604020202020204" pitchFamily="34" charset="0"/>
                        <a:buChar char="•"/>
                        <a:tabLst/>
                      </a:pPr>
                      <a:r>
                        <a:rPr lang="en-US" sz="1050" u="none">
                          <a:cs typeface="Arial"/>
                        </a:rPr>
                        <a:t>Salmon requires more resource-intensive feed than others and is one of the species with the fastest growing demand rate.</a:t>
                      </a:r>
                    </a:p>
                    <a:p>
                      <a:pPr marL="454025" lvl="1" indent="-280988" algn="l">
                        <a:spcBef>
                          <a:spcPts val="300"/>
                        </a:spcBef>
                        <a:buFont typeface="Arial" panose="020B0604020202020204" pitchFamily="34" charset="0"/>
                        <a:buChar char="•"/>
                        <a:tabLst/>
                      </a:pPr>
                      <a:r>
                        <a:rPr lang="en-US" sz="1050" b="1" u="none">
                          <a:cs typeface="Arial"/>
                        </a:rPr>
                        <a:t>90% </a:t>
                      </a:r>
                      <a:r>
                        <a:rPr lang="en-US" sz="1050" u="none">
                          <a:cs typeface="Arial"/>
                        </a:rPr>
                        <a:t>of salmon’s environmental impact is from </a:t>
                      </a:r>
                      <a:r>
                        <a:rPr lang="en-US" sz="1050" b="1" u="none">
                          <a:cs typeface="Arial"/>
                        </a:rPr>
                        <a:t>feed.</a:t>
                      </a:r>
                      <a:endParaRPr lang="en-US" sz="1050" u="none">
                        <a:cs typeface="Aria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lumMod val="10000"/>
                        <a:lumOff val="90000"/>
                      </a:schemeClr>
                    </a:solidFill>
                  </a:tcPr>
                </a:tc>
                <a:tc>
                  <a:txBody>
                    <a:bodyPr/>
                    <a:lstStyle/>
                    <a:p>
                      <a:pPr marL="0" indent="0" algn="l">
                        <a:spcBef>
                          <a:spcPts val="300"/>
                        </a:spcBef>
                        <a:buFont typeface="Arial" panose="020B0604020202020204" pitchFamily="34" charset="0"/>
                        <a:buNone/>
                      </a:pPr>
                      <a:r>
                        <a:rPr lang="en-US" sz="1050" b="1" u="none">
                          <a:cs typeface="Arial"/>
                        </a:rPr>
                        <a:t>Existing solutions</a:t>
                      </a:r>
                    </a:p>
                    <a:p>
                      <a:pPr marL="285750" indent="-285750" algn="l">
                        <a:spcBef>
                          <a:spcPts val="300"/>
                        </a:spcBef>
                        <a:buFont typeface="Arial" panose="020B0604020202020204" pitchFamily="34" charset="0"/>
                        <a:buChar char="•"/>
                      </a:pPr>
                      <a:r>
                        <a:rPr lang="en-US" sz="1050" u="none">
                          <a:cs typeface="Arial"/>
                        </a:rPr>
                        <a:t>For aquaculture, </a:t>
                      </a:r>
                      <a:r>
                        <a:rPr lang="en-US" sz="1050" b="1" u="none">
                          <a:cs typeface="Arial"/>
                        </a:rPr>
                        <a:t>improving aquaculture feed </a:t>
                      </a:r>
                      <a:r>
                        <a:rPr lang="en-US" sz="1050" u="none">
                          <a:cs typeface="Arial"/>
                        </a:rPr>
                        <a:t>to blue-food weight gain represents the biggest opportunity to improve environmental performance.</a:t>
                      </a:r>
                    </a:p>
                    <a:p>
                      <a:pPr marL="285750" indent="-285750" algn="l">
                        <a:spcBef>
                          <a:spcPts val="300"/>
                        </a:spcBef>
                        <a:buFont typeface="Arial" panose="020B0604020202020204" pitchFamily="34" charset="0"/>
                        <a:buChar char="•"/>
                      </a:pPr>
                      <a:r>
                        <a:rPr lang="en-US" sz="1050" b="1" u="none">
                          <a:cs typeface="Arial"/>
                        </a:rPr>
                        <a:t>Expand</a:t>
                      </a:r>
                      <a:r>
                        <a:rPr lang="en-US" sz="1050" u="none">
                          <a:cs typeface="Arial"/>
                        </a:rPr>
                        <a:t> unfed aquaculture like </a:t>
                      </a:r>
                      <a:r>
                        <a:rPr lang="en-US" sz="1050" b="1" u="none">
                          <a:cs typeface="Arial"/>
                        </a:rPr>
                        <a:t>bivalves (mussels, oysters, clams, and scallops).</a:t>
                      </a:r>
                      <a:endParaRPr lang="en-US" sz="1050" b="1" u="none"/>
                    </a:p>
                    <a:p>
                      <a:pPr marL="285750" indent="-285750" algn="l">
                        <a:spcBef>
                          <a:spcPts val="300"/>
                        </a:spcBef>
                        <a:buFont typeface="Arial" panose="020B0604020202020204" pitchFamily="34" charset="0"/>
                        <a:buChar char="•"/>
                      </a:pPr>
                      <a:r>
                        <a:rPr lang="en-US" sz="1050" b="1" u="none"/>
                        <a:t>Sardines, anchovies, and mackerel </a:t>
                      </a:r>
                      <a:r>
                        <a:rPr lang="en-US" sz="1050" u="none"/>
                        <a:t>are some of the </a:t>
                      </a:r>
                      <a:r>
                        <a:rPr lang="en-US" sz="1050" b="0" u="none"/>
                        <a:t>most</a:t>
                      </a:r>
                      <a:r>
                        <a:rPr lang="en-US" sz="1050" b="1" u="none"/>
                        <a:t> emission-efficient fish</a:t>
                      </a:r>
                      <a:r>
                        <a:rPr lang="en-US" sz="1050" u="none"/>
                        <a:t> and packed with healthy nutrients.</a:t>
                      </a:r>
                    </a:p>
                    <a:p>
                      <a:pPr marL="285750" indent="-285750" algn="l">
                        <a:spcBef>
                          <a:spcPts val="300"/>
                        </a:spcBef>
                        <a:buFont typeface="Arial" panose="020B0604020202020204" pitchFamily="34" charset="0"/>
                        <a:buChar char="•"/>
                      </a:pPr>
                      <a:endParaRPr lang="en-US" sz="1050" u="none"/>
                    </a:p>
                    <a:p>
                      <a:pPr marL="0" indent="0" algn="l">
                        <a:spcBef>
                          <a:spcPts val="300"/>
                        </a:spcBef>
                        <a:buFont typeface="Arial" panose="020B0604020202020204" pitchFamily="34" charset="0"/>
                        <a:buNone/>
                      </a:pPr>
                      <a:r>
                        <a:rPr lang="en-US" sz="1050" b="1" u="none"/>
                        <a:t>Innovation opportunities</a:t>
                      </a:r>
                    </a:p>
                    <a:p>
                      <a:pPr marL="285750" indent="-285750" algn="l">
                        <a:spcBef>
                          <a:spcPts val="300"/>
                        </a:spcBef>
                        <a:buFont typeface="Arial" panose="020B0604020202020204" pitchFamily="34" charset="0"/>
                        <a:buChar char="•"/>
                      </a:pPr>
                      <a:r>
                        <a:rPr lang="en-US" sz="1050" u="none"/>
                        <a:t>Innovations and businesses that </a:t>
                      </a:r>
                      <a:r>
                        <a:rPr lang="en-US" sz="1050" b="1" u="none"/>
                        <a:t>increase</a:t>
                      </a:r>
                      <a:r>
                        <a:rPr lang="en-US" sz="1050" u="none"/>
                        <a:t> </a:t>
                      </a:r>
                      <a:r>
                        <a:rPr lang="en-US" sz="1050" b="1" u="none"/>
                        <a:t>the availability and attractiveness </a:t>
                      </a:r>
                      <a:r>
                        <a:rPr lang="en-US" sz="1050" b="0" u="none"/>
                        <a:t>of these more sustainable species are important opportunities to increase the sustainable protein supply.</a:t>
                      </a:r>
                    </a:p>
                    <a:p>
                      <a:pPr marL="285750" indent="-285750" algn="l">
                        <a:spcBef>
                          <a:spcPts val="300"/>
                        </a:spcBef>
                        <a:buFont typeface="Arial" panose="020B0604020202020204" pitchFamily="34" charset="0"/>
                        <a:buChar char="•"/>
                      </a:pPr>
                      <a:r>
                        <a:rPr lang="en-US" sz="1050" b="1" u="none"/>
                        <a:t>Innovations </a:t>
                      </a:r>
                      <a:r>
                        <a:rPr lang="en-US" sz="1050" b="0" u="none"/>
                        <a:t>for alternative salmon feed can be explored..</a:t>
                      </a:r>
                      <a:endParaRPr lang="en-US" sz="1050" b="1" u="none"/>
                    </a:p>
                    <a:p>
                      <a:pPr marL="285750" marR="0" lvl="0" indent="-285750" algn="l" defTabSz="711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50" b="1" u="none">
                          <a:solidFill>
                            <a:srgbClr val="1F1F1F"/>
                          </a:solidFill>
                          <a:ea typeface="+mn-lt"/>
                          <a:cs typeface="+mn-lt"/>
                        </a:rPr>
                        <a:t>Microalgae, </a:t>
                      </a:r>
                      <a:r>
                        <a:rPr lang="en-US" sz="1050" u="none">
                          <a:solidFill>
                            <a:srgbClr val="1F1F1F"/>
                          </a:solidFill>
                          <a:ea typeface="+mn-lt"/>
                          <a:cs typeface="+mn-lt"/>
                        </a:rPr>
                        <a:t>an unfed aquaculture type, is also an alternative protein source that can be explored.</a:t>
                      </a:r>
                    </a:p>
                    <a:p>
                      <a:pPr marL="285750" indent="-285750" algn="l">
                        <a:spcBef>
                          <a:spcPts val="300"/>
                        </a:spcBef>
                        <a:buFont typeface="Arial" panose="020B0604020202020204" pitchFamily="34" charset="0"/>
                        <a:buChar char="•"/>
                      </a:pPr>
                      <a:endParaRPr lang="en-US" sz="1050" u="none"/>
                    </a:p>
                  </a:txBody>
                  <a:tcPr>
                    <a:lnL w="6350" cap="flat" cmpd="sng" algn="ctr">
                      <a:solidFill>
                        <a:schemeClr val="bg1"/>
                      </a:solidFill>
                      <a:prstDash val="solid"/>
                      <a:round/>
                      <a:headEnd type="none" w="med" len="med"/>
                      <a:tailEnd type="none" w="med" len="med"/>
                    </a:lnL>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lumMod val="25000"/>
                        <a:lumOff val="75000"/>
                      </a:schemeClr>
                    </a:solidFill>
                  </a:tcPr>
                </a:tc>
                <a:extLst>
                  <a:ext uri="{0D108BD9-81ED-4DB2-BD59-A6C34878D82A}">
                    <a16:rowId xmlns:a16="http://schemas.microsoft.com/office/drawing/2014/main" val="3105080875"/>
                  </a:ext>
                </a:extLst>
              </a:tr>
            </a:tbl>
          </a:graphicData>
        </a:graphic>
      </p:graphicFrame>
      <p:sp>
        <p:nvSpPr>
          <p:cNvPr id="3" name="Pentagon 2">
            <a:extLst>
              <a:ext uri="{FF2B5EF4-FFF2-40B4-BE49-F238E27FC236}">
                <a16:creationId xmlns:a16="http://schemas.microsoft.com/office/drawing/2014/main" id="{AF5376A6-B4CE-5AD5-725A-157DF7D7A061}"/>
              </a:ext>
            </a:extLst>
          </p:cNvPr>
          <p:cNvSpPr/>
          <p:nvPr/>
        </p:nvSpPr>
        <p:spPr bwMode="gray">
          <a:xfrm>
            <a:off x="32754" y="25336"/>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Solutions</a:t>
            </a:r>
          </a:p>
        </p:txBody>
      </p:sp>
      <p:sp>
        <p:nvSpPr>
          <p:cNvPr id="4" name="Chevron 3">
            <a:extLst>
              <a:ext uri="{FF2B5EF4-FFF2-40B4-BE49-F238E27FC236}">
                <a16:creationId xmlns:a16="http://schemas.microsoft.com/office/drawing/2014/main" id="{804C0C73-87E4-15A6-1039-CBD225B42D14}"/>
              </a:ext>
            </a:extLst>
          </p:cNvPr>
          <p:cNvSpPr/>
          <p:nvPr/>
        </p:nvSpPr>
        <p:spPr bwMode="gray">
          <a:xfrm>
            <a:off x="1951430" y="25336"/>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r>
              <a:rPr lang="en-US" sz="1600"/>
              <a:t>Aquaculture</a:t>
            </a:r>
            <a:endParaRPr lang="en-US" sz="1600">
              <a:solidFill>
                <a:schemeClr val="bg1"/>
              </a:solidFill>
            </a:endParaRPr>
          </a:p>
        </p:txBody>
      </p:sp>
      <p:sp>
        <p:nvSpPr>
          <p:cNvPr id="14" name="TextBox 13">
            <a:extLst>
              <a:ext uri="{FF2B5EF4-FFF2-40B4-BE49-F238E27FC236}">
                <a16:creationId xmlns:a16="http://schemas.microsoft.com/office/drawing/2014/main" id="{38902919-5B4D-C2BE-A5DC-0F4B8CDE1A59}"/>
              </a:ext>
            </a:extLst>
          </p:cNvPr>
          <p:cNvSpPr txBox="1"/>
          <p:nvPr/>
        </p:nvSpPr>
        <p:spPr bwMode="gray">
          <a:xfrm>
            <a:off x="329184" y="6419088"/>
            <a:ext cx="9231107" cy="369332"/>
          </a:xfrm>
          <a:prstGeom prst="rect">
            <a:avLst/>
          </a:prstGeom>
          <a:noFill/>
        </p:spPr>
        <p:txBody>
          <a:bodyPr wrap="square" lIns="0" tIns="0" rIns="0" bIns="0" anchor="t">
            <a:spAutoFit/>
          </a:bodyPr>
          <a:lstStyle/>
          <a:p>
            <a:pPr>
              <a:defRPr/>
            </a:pPr>
            <a:endParaRPr kumimoji="0" lang="en-US" sz="800" b="0" i="0" u="none" strike="noStrike" kern="1200" cap="none" spc="0" normalizeH="0" baseline="0" noProof="0">
              <a:ln>
                <a:noFill/>
              </a:ln>
              <a:solidFill>
                <a:srgbClr val="000000"/>
              </a:solidFill>
              <a:effectLst/>
              <a:uLnTx/>
              <a:uFillTx/>
              <a:ea typeface="+mn-ea"/>
              <a:cs typeface="+mn-cs"/>
            </a:endParaRPr>
          </a:p>
          <a:p>
            <a:pPr>
              <a:defRPr/>
            </a:pPr>
            <a:r>
              <a:rPr kumimoji="0" lang="en-US" sz="800" b="0" i="0" u="none" strike="noStrike" kern="1200" cap="none" spc="0" normalizeH="0" baseline="0" noProof="0">
                <a:ln>
                  <a:noFill/>
                </a:ln>
                <a:solidFill>
                  <a:srgbClr val="000000"/>
                </a:solidFill>
                <a:effectLst/>
                <a:uLnTx/>
                <a:uFillTx/>
                <a:ea typeface="+mn-ea"/>
                <a:cs typeface="+mn-cs"/>
              </a:rPr>
              <a:t>Sources: The Blue Food Assessment,</a:t>
            </a:r>
            <a:r>
              <a:rPr lang="en-US" sz="800">
                <a:solidFill>
                  <a:srgbClr val="000000"/>
                </a:solidFill>
              </a:rPr>
              <a:t> </a:t>
            </a:r>
            <a:r>
              <a:rPr lang="en-US" sz="800">
                <a:solidFill>
                  <a:srgbClr val="000000"/>
                </a:solidFill>
                <a:hlinkClick r:id="rId9"/>
              </a:rPr>
              <a:t>Science</a:t>
            </a:r>
            <a:r>
              <a:rPr lang="en-US" sz="800">
                <a:solidFill>
                  <a:srgbClr val="000000"/>
                </a:solidFill>
              </a:rPr>
              <a:t> (2021); EIT Food, </a:t>
            </a:r>
            <a:r>
              <a:rPr lang="en-US" sz="800" b="0" i="0">
                <a:effectLst/>
                <a:hlinkClick r:id="rId10"/>
              </a:rPr>
              <a:t>Fish feed: Why we need sustainable </a:t>
            </a:r>
            <a:r>
              <a:rPr lang="en-US" sz="800" b="0" i="0">
                <a:effectLst/>
              </a:rPr>
              <a:t>;</a:t>
            </a:r>
            <a:r>
              <a:rPr kumimoji="0" lang="en-US" sz="800" b="0" i="0" u="none" strike="noStrike" kern="1200" cap="none" spc="0" normalizeH="0" baseline="0" noProof="0">
                <a:ln>
                  <a:noFill/>
                </a:ln>
                <a:solidFill>
                  <a:srgbClr val="000000"/>
                </a:solidFill>
                <a:effectLst/>
                <a:uLnTx/>
                <a:uFillTx/>
                <a:latin typeface="Arial"/>
                <a:ea typeface="+mn-ea"/>
                <a:cs typeface="+mn-cs"/>
              </a:rPr>
              <a:t> GFI,</a:t>
            </a:r>
            <a:r>
              <a:rPr lang="en-US" sz="800">
                <a:solidFill>
                  <a:srgbClr val="000000"/>
                </a:solidFill>
                <a:latin typeface="Arial" panose="020B0604020202020204" pitchFamily="34" charset="0"/>
                <a:cs typeface="Arial" panose="020B0604020202020204" pitchFamily="34" charset="0"/>
              </a:rPr>
              <a:t> </a:t>
            </a:r>
            <a:r>
              <a:rPr kumimoji="0" lang="en-US" sz="800" b="0" i="0" u="none" strike="noStrike" kern="1200" cap="none" spc="0" normalizeH="0" baseline="0" noProof="0">
                <a:ln>
                  <a:noFill/>
                </a:ln>
                <a:solidFill>
                  <a:srgbClr val="000000"/>
                </a:solidFill>
                <a:effectLst/>
                <a:uLnTx/>
                <a:uFillTx/>
                <a:latin typeface="Arial"/>
                <a:ea typeface="+mn-ea"/>
                <a:cs typeface="+mn-cs"/>
                <a:hlinkClick r:id="rId11"/>
              </a:rPr>
              <a:t>National action plan for plant-based foods</a:t>
            </a:r>
            <a:r>
              <a:rPr lang="en-US" sz="800" b="0" i="0">
                <a:effectLst/>
              </a:rPr>
              <a:t> </a:t>
            </a:r>
            <a:r>
              <a:rPr lang="en-US" sz="800">
                <a:solidFill>
                  <a:srgbClr val="000000"/>
                </a:solidFill>
              </a:rPr>
              <a:t>(2023); WWF </a:t>
            </a:r>
            <a:r>
              <a:rPr lang="en-US" sz="800" err="1">
                <a:solidFill>
                  <a:srgbClr val="000000"/>
                </a:solidFill>
                <a:hlinkClick r:id="rId12"/>
              </a:rPr>
              <a:t>Aquafeed</a:t>
            </a:r>
            <a:r>
              <a:rPr lang="en-US" sz="800">
                <a:solidFill>
                  <a:srgbClr val="000000"/>
                </a:solidFill>
              </a:rPr>
              <a:t> (2022).</a:t>
            </a:r>
            <a:endParaRPr kumimoji="0" lang="en-US" sz="800" b="0" i="0" u="none" strike="noStrike" kern="1200" cap="none" spc="0" normalizeH="0" baseline="0" noProof="0">
              <a:ln>
                <a:noFill/>
              </a:ln>
              <a:solidFill>
                <a:srgbClr val="000000"/>
              </a:solidFill>
              <a:effectLst/>
              <a:uLnTx/>
              <a:uFillTx/>
              <a:ea typeface="+mn-ea"/>
              <a:cs typeface="+mn-cs"/>
            </a:endParaRPr>
          </a:p>
          <a:p>
            <a:r>
              <a:rPr lang="en-US" sz="800">
                <a:solidFill>
                  <a:srgbClr val="000000"/>
                </a:solidFill>
              </a:rPr>
              <a:t>Credit:</a:t>
            </a:r>
            <a:r>
              <a:rPr lang="en-US" sz="800">
                <a:solidFill>
                  <a:srgbClr val="000000"/>
                </a:solidFill>
                <a:latin typeface="Arial"/>
                <a:cs typeface="Arial"/>
              </a:rPr>
              <a:t> </a:t>
            </a:r>
            <a:r>
              <a:rPr lang="en-US" sz="800" err="1">
                <a:latin typeface="Arial"/>
                <a:cs typeface="Arial"/>
              </a:rPr>
              <a:t>Asya</a:t>
            </a:r>
            <a:r>
              <a:rPr lang="en-US" sz="800">
                <a:latin typeface="Arial"/>
                <a:cs typeface="Arial"/>
              </a:rPr>
              <a:t> </a:t>
            </a:r>
            <a:r>
              <a:rPr lang="en-US" sz="800" err="1">
                <a:latin typeface="Arial"/>
                <a:cs typeface="Arial"/>
              </a:rPr>
              <a:t>Ikizler</a:t>
            </a:r>
            <a:r>
              <a:rPr lang="en-US" sz="800">
                <a:latin typeface="Arial"/>
                <a:cs typeface="Arial"/>
              </a:rPr>
              <a:t>, 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13"/>
              </a:rPr>
              <a:t>Gernot Wagner</a:t>
            </a:r>
            <a:r>
              <a:rPr lang="en-US" sz="800"/>
              <a:t>. </a:t>
            </a:r>
            <a:r>
              <a:rPr lang="en-US" sz="800">
                <a:hlinkClick r:id="rId14"/>
              </a:rPr>
              <a:t>Share with attribution</a:t>
            </a:r>
            <a:r>
              <a:rPr lang="en-US" sz="800"/>
              <a:t>: </a:t>
            </a:r>
            <a:r>
              <a:rPr lang="en-US" sz="800" err="1"/>
              <a:t>Sayn</a:t>
            </a:r>
            <a:r>
              <a:rPr lang="en-US" sz="800"/>
              <a:t>-Wittgenstein </a:t>
            </a:r>
            <a:r>
              <a:rPr lang="en-US" sz="800" i="1"/>
              <a:t>et al., </a:t>
            </a:r>
            <a:r>
              <a:rPr lang="en-US" sz="800"/>
              <a:t>“</a:t>
            </a:r>
            <a:r>
              <a:rPr lang="en-US" sz="800">
                <a:hlinkClick r:id="rId15"/>
              </a:rPr>
              <a:t>Sustainable Proteins</a:t>
            </a:r>
            <a:r>
              <a:rPr lang="en-US" sz="800"/>
              <a:t>” (16 May 2025).</a:t>
            </a:r>
            <a:endParaRPr lang="en-US" sz="800">
              <a:solidFill>
                <a:srgbClr val="000000"/>
              </a:solidFill>
              <a:latin typeface="Arial"/>
              <a:cs typeface="Arial"/>
            </a:endParaRPr>
          </a:p>
        </p:txBody>
      </p:sp>
      <p:grpSp>
        <p:nvGrpSpPr>
          <p:cNvPr id="46" name="btfpColumnHeaderBox223027">
            <a:extLst>
              <a:ext uri="{FF2B5EF4-FFF2-40B4-BE49-F238E27FC236}">
                <a16:creationId xmlns:a16="http://schemas.microsoft.com/office/drawing/2014/main" id="{1E411FCF-473A-F655-D407-F0B13CF34606}"/>
              </a:ext>
            </a:extLst>
          </p:cNvPr>
          <p:cNvGrpSpPr/>
          <p:nvPr>
            <p:custDataLst>
              <p:tags r:id="rId4"/>
            </p:custDataLst>
          </p:nvPr>
        </p:nvGrpSpPr>
        <p:grpSpPr>
          <a:xfrm>
            <a:off x="345543" y="1412442"/>
            <a:ext cx="11652868" cy="356057"/>
            <a:chOff x="6366272" y="1372239"/>
            <a:chExt cx="2565953" cy="356057"/>
          </a:xfrm>
        </p:grpSpPr>
        <p:sp>
          <p:nvSpPr>
            <p:cNvPr id="47" name="btfpColumnHeaderBoxText223027">
              <a:extLst>
                <a:ext uri="{FF2B5EF4-FFF2-40B4-BE49-F238E27FC236}">
                  <a16:creationId xmlns:a16="http://schemas.microsoft.com/office/drawing/2014/main" id="{A47D686A-EDA9-1771-943A-05A8835FC4B1}"/>
                </a:ext>
              </a:extLst>
            </p:cNvPr>
            <p:cNvSpPr txBox="1"/>
            <p:nvPr/>
          </p:nvSpPr>
          <p:spPr bwMode="gray">
            <a:xfrm>
              <a:off x="6366272" y="1372239"/>
              <a:ext cx="2565953" cy="318997"/>
            </a:xfrm>
            <a:prstGeom prst="rect">
              <a:avLst/>
            </a:prstGeom>
            <a:noFill/>
          </p:spPr>
          <p:txBody>
            <a:bodyPr vert="horz" wrap="square" lIns="36036" tIns="36036" rIns="36036" bIns="36036" rtlCol="0" anchor="b">
              <a:spAutoFit/>
            </a:bodyPr>
            <a:lstStyle/>
            <a:p>
              <a:r>
                <a:rPr lang="en-US" sz="1600" b="1">
                  <a:latin typeface="+mj-lt"/>
                </a:rPr>
                <a:t>Blue foods are a vital protein source; selecting the right species can support a low-emission protein supply</a:t>
              </a:r>
            </a:p>
          </p:txBody>
        </p:sp>
        <p:cxnSp>
          <p:nvCxnSpPr>
            <p:cNvPr id="48" name="btfpColumnHeaderBoxLine223027">
              <a:extLst>
                <a:ext uri="{FF2B5EF4-FFF2-40B4-BE49-F238E27FC236}">
                  <a16:creationId xmlns:a16="http://schemas.microsoft.com/office/drawing/2014/main" id="{423B7A26-65D5-CF95-8F3C-8438E04F64BD}"/>
                </a:ext>
              </a:extLst>
            </p:cNvPr>
            <p:cNvCxnSpPr>
              <a:cxnSpLocks/>
            </p:cNvCxnSpPr>
            <p:nvPr/>
          </p:nvCxnSpPr>
          <p:spPr bwMode="gray">
            <a:xfrm>
              <a:off x="6366272" y="1728296"/>
              <a:ext cx="252941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pic>
        <p:nvPicPr>
          <p:cNvPr id="31" name="Graphic 30" descr="Exponential Graph with solid fill">
            <a:extLst>
              <a:ext uri="{FF2B5EF4-FFF2-40B4-BE49-F238E27FC236}">
                <a16:creationId xmlns:a16="http://schemas.microsoft.com/office/drawing/2014/main" id="{794E6B2B-75C4-550C-007B-4814F3F260F0}"/>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453797" y="1975855"/>
            <a:ext cx="387626" cy="387626"/>
          </a:xfrm>
          <a:prstGeom prst="rect">
            <a:avLst/>
          </a:prstGeom>
        </p:spPr>
      </p:pic>
      <p:pic>
        <p:nvPicPr>
          <p:cNvPr id="33" name="Graphic 32" descr="Lights On with solid fill">
            <a:extLst>
              <a:ext uri="{FF2B5EF4-FFF2-40B4-BE49-F238E27FC236}">
                <a16:creationId xmlns:a16="http://schemas.microsoft.com/office/drawing/2014/main" id="{849CD89D-6EF4-5CDF-2730-0DC1B3BAAB8A}"/>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8130537" y="1961327"/>
            <a:ext cx="422401" cy="422401"/>
          </a:xfrm>
          <a:prstGeom prst="rect">
            <a:avLst/>
          </a:prstGeom>
        </p:spPr>
      </p:pic>
      <p:pic>
        <p:nvPicPr>
          <p:cNvPr id="37" name="Graphic 36" descr="Head with gears outline">
            <a:extLst>
              <a:ext uri="{FF2B5EF4-FFF2-40B4-BE49-F238E27FC236}">
                <a16:creationId xmlns:a16="http://schemas.microsoft.com/office/drawing/2014/main" id="{1C751DFB-63F7-CCC9-18BC-A0932A1E4039}"/>
              </a:ext>
            </a:extLst>
          </p:cNvPr>
          <p:cNvPicPr>
            <a:picLocks noChangeAspect="1"/>
          </p:cNvPicPr>
          <p:nvPr/>
        </p:nvPicPr>
        <p:blipFill>
          <a:blip r:embed="rId20">
            <a:extLst>
              <a:ext uri="{96DAC541-7B7A-43D3-8B79-37D633B846F1}">
                <asvg:svgBlip xmlns:asvg="http://schemas.microsoft.com/office/drawing/2016/SVG/main" xmlns="" r:embed="rId21"/>
              </a:ext>
            </a:extLst>
          </a:blip>
          <a:stretch>
            <a:fillRect/>
          </a:stretch>
        </p:blipFill>
        <p:spPr>
          <a:xfrm>
            <a:off x="17817306" y="698594"/>
            <a:ext cx="622866" cy="622866"/>
          </a:xfrm>
          <a:prstGeom prst="rect">
            <a:avLst/>
          </a:prstGeom>
        </p:spPr>
      </p:pic>
      <p:pic>
        <p:nvPicPr>
          <p:cNvPr id="39" name="Graphic 38" descr="Fishing with solid fill">
            <a:extLst>
              <a:ext uri="{FF2B5EF4-FFF2-40B4-BE49-F238E27FC236}">
                <a16:creationId xmlns:a16="http://schemas.microsoft.com/office/drawing/2014/main" id="{ECAF3CF5-C421-5D2B-8C85-0415C83EFF1A}"/>
              </a:ext>
            </a:extLst>
          </p:cNvPr>
          <p:cNvPicPr>
            <a:picLocks noChangeAspect="1"/>
          </p:cNvPicPr>
          <p:nvPr/>
        </p:nvPicPr>
        <p:blipFill>
          <a:blip r:embed="rId22">
            <a:extLst>
              <a:ext uri="{96DAC541-7B7A-43D3-8B79-37D633B846F1}">
                <asvg:svgBlip xmlns:asvg="http://schemas.microsoft.com/office/drawing/2016/SVG/main" xmlns="" r:embed="rId23"/>
              </a:ext>
            </a:extLst>
          </a:blip>
          <a:stretch>
            <a:fillRect/>
          </a:stretch>
        </p:blipFill>
        <p:spPr>
          <a:xfrm>
            <a:off x="4202033" y="1885721"/>
            <a:ext cx="567893" cy="567893"/>
          </a:xfrm>
          <a:prstGeom prst="rect">
            <a:avLst/>
          </a:prstGeom>
        </p:spPr>
      </p:pic>
      <p:pic>
        <p:nvPicPr>
          <p:cNvPr id="5" name="Picture 4" descr="A group of fish cages in the water&#10;&#10;Description automatically generated">
            <a:extLst>
              <a:ext uri="{FF2B5EF4-FFF2-40B4-BE49-F238E27FC236}">
                <a16:creationId xmlns:a16="http://schemas.microsoft.com/office/drawing/2014/main" id="{39066692-7E8F-791C-A619-2CB1432EE335}"/>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916727" y="4334883"/>
            <a:ext cx="2513736" cy="1885302"/>
          </a:xfrm>
          <a:prstGeom prst="rect">
            <a:avLst/>
          </a:prstGeom>
        </p:spPr>
      </p:pic>
    </p:spTree>
    <p:custDataLst>
      <p:tags r:id="rId2"/>
    </p:custDataLst>
    <p:extLst>
      <p:ext uri="{BB962C8B-B14F-4D97-AF65-F5344CB8AC3E}">
        <p14:creationId xmlns:p14="http://schemas.microsoft.com/office/powerpoint/2010/main" val="35475545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18FBD39-9108-CE02-B861-E2CEAE0B6556}"/>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3734" name="think-cell Slide" r:id="rId6" imgW="503" imgH="503" progId="TCLayout.ActiveDocument.1">
                  <p:embed/>
                </p:oleObj>
              </mc:Choice>
              <mc:Fallback>
                <p:oleObj name="think-cell Slide" r:id="rId6" imgW="503" imgH="503" progId="TCLayout.ActiveDocument.1">
                  <p:embed/>
                  <p:pic>
                    <p:nvPicPr>
                      <p:cNvPr id="4" name="think-cell data - do not delete" hidden="1">
                        <a:extLst>
                          <a:ext uri="{FF2B5EF4-FFF2-40B4-BE49-F238E27FC236}">
                            <a16:creationId xmlns:a16="http://schemas.microsoft.com/office/drawing/2014/main" id="{D18FBD39-9108-CE02-B861-E2CEAE0B655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rmAutofit/>
          </a:bodyPr>
          <a:lstStyle/>
          <a:p>
            <a:r>
              <a:rPr lang="en-US">
                <a:latin typeface="Arial" panose="020B0604020202020204" pitchFamily="34" charset="0"/>
                <a:cs typeface="Arial" panose="020B0604020202020204" pitchFamily="34" charset="0"/>
              </a:rPr>
              <a:t>Glossary</a:t>
            </a:r>
          </a:p>
        </p:txBody>
      </p:sp>
      <p:graphicFrame>
        <p:nvGraphicFramePr>
          <p:cNvPr id="3" name="Table 4">
            <a:extLst>
              <a:ext uri="{FF2B5EF4-FFF2-40B4-BE49-F238E27FC236}">
                <a16:creationId xmlns:a16="http://schemas.microsoft.com/office/drawing/2014/main" id="{7AFDD4DB-4C84-FA9F-54D6-BB1EDFCCE34F}"/>
              </a:ext>
            </a:extLst>
          </p:cNvPr>
          <p:cNvGraphicFramePr>
            <a:graphicFrameLocks noGrp="1"/>
          </p:cNvGraphicFramePr>
          <p:nvPr>
            <p:extLst>
              <p:ext uri="{D42A27DB-BD31-4B8C-83A1-F6EECF244321}">
                <p14:modId xmlns:p14="http://schemas.microsoft.com/office/powerpoint/2010/main" val="1275753888"/>
              </p:ext>
            </p:extLst>
          </p:nvPr>
        </p:nvGraphicFramePr>
        <p:xfrm>
          <a:off x="445477" y="1406104"/>
          <a:ext cx="5791201" cy="5439755"/>
        </p:xfrm>
        <a:graphic>
          <a:graphicData uri="http://schemas.openxmlformats.org/drawingml/2006/table">
            <a:tbl>
              <a:tblPr firstRow="1" bandRow="1">
                <a:tableStyleId>{2D5ABB26-0587-4C30-8999-92F81FD0307C}</a:tableStyleId>
              </a:tblPr>
              <a:tblGrid>
                <a:gridCol w="953456">
                  <a:extLst>
                    <a:ext uri="{9D8B030D-6E8A-4147-A177-3AD203B41FA5}">
                      <a16:colId xmlns:a16="http://schemas.microsoft.com/office/drawing/2014/main" val="2463148823"/>
                    </a:ext>
                  </a:extLst>
                </a:gridCol>
                <a:gridCol w="4837745">
                  <a:extLst>
                    <a:ext uri="{9D8B030D-6E8A-4147-A177-3AD203B41FA5}">
                      <a16:colId xmlns:a16="http://schemas.microsoft.com/office/drawing/2014/main" val="1644669232"/>
                    </a:ext>
                  </a:extLst>
                </a:gridCol>
              </a:tblGrid>
              <a:tr h="346189">
                <a:tc>
                  <a:txBody>
                    <a:bodyPr/>
                    <a:lstStyle/>
                    <a:p>
                      <a:pPr marL="0" indent="0" algn="l" rtl="0" fontAlgn="b">
                        <a:buFontTx/>
                        <a:buNone/>
                      </a:pPr>
                      <a:r>
                        <a:rPr lang="en-US" sz="1100" b="1" i="0" u="none" strike="noStrike">
                          <a:solidFill>
                            <a:srgbClr val="000000"/>
                          </a:solidFill>
                          <a:effectLst/>
                          <a:latin typeface="Arial" panose="020B0604020202020204" pitchFamily="34" charset="0"/>
                        </a:rPr>
                        <a:t>AFOLU</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FontTx/>
                        <a:buNone/>
                      </a:pPr>
                      <a:r>
                        <a:rPr lang="en-US" sz="1100" b="0" i="0" u="none" strike="noStrike">
                          <a:solidFill>
                            <a:srgbClr val="000000"/>
                          </a:solidFill>
                          <a:effectLst/>
                          <a:latin typeface="Arial" panose="020B0604020202020204" pitchFamily="34" charset="0"/>
                        </a:rPr>
                        <a:t>Agriculture, forestry, and other land uses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91916461"/>
                  </a:ext>
                </a:extLst>
              </a:tr>
              <a:tr h="346189">
                <a:tc>
                  <a:txBody>
                    <a:bodyPr/>
                    <a:lstStyle/>
                    <a:p>
                      <a:pPr marL="0" indent="0" algn="l" rtl="0" fontAlgn="b">
                        <a:buFontTx/>
                        <a:buNone/>
                      </a:pPr>
                      <a:r>
                        <a:rPr lang="en-US" sz="1100" b="1" i="0" u="none" strike="noStrike" kern="1200">
                          <a:solidFill>
                            <a:srgbClr val="000000"/>
                          </a:solidFill>
                          <a:effectLst/>
                          <a:latin typeface="Arial" panose="020B0604020202020204" pitchFamily="34" charset="0"/>
                          <a:ea typeface="+mn-ea"/>
                          <a:cs typeface="+mn-cs"/>
                        </a:rPr>
                        <a:t>AA</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FontTx/>
                        <a:buNone/>
                      </a:pPr>
                      <a:r>
                        <a:rPr lang="en-US" sz="1100" b="0" i="0" u="none" strike="noStrike" kern="1200">
                          <a:solidFill>
                            <a:srgbClr val="000000"/>
                          </a:solidFill>
                          <a:effectLst/>
                          <a:latin typeface="Arial" panose="020B0604020202020204" pitchFamily="34" charset="0"/>
                          <a:ea typeface="+mn-ea"/>
                          <a:cs typeface="+mn-cs"/>
                        </a:rPr>
                        <a:t>Annual average percentage change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7994869"/>
                  </a:ext>
                </a:extLst>
              </a:tr>
              <a:tr h="346189">
                <a:tc>
                  <a:txBody>
                    <a:bodyPr/>
                    <a:lstStyle/>
                    <a:p>
                      <a:pPr marL="0" indent="0" algn="l" rtl="0" fontAlgn="b">
                        <a:buFontTx/>
                        <a:buNone/>
                      </a:pPr>
                      <a:r>
                        <a:rPr lang="en-US" sz="1100" b="1" i="0" u="none" strike="noStrike">
                          <a:solidFill>
                            <a:srgbClr val="000000"/>
                          </a:solidFill>
                          <a:effectLst/>
                          <a:latin typeface="Arial" panose="020B0604020202020204" pitchFamily="34" charset="0"/>
                        </a:rPr>
                        <a:t>BAU</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FontTx/>
                        <a:buNone/>
                      </a:pPr>
                      <a:r>
                        <a:rPr lang="en-US" sz="1100" b="0" i="0" u="none" strike="noStrike">
                          <a:solidFill>
                            <a:srgbClr val="000000"/>
                          </a:solidFill>
                          <a:effectLst/>
                          <a:latin typeface="Arial" panose="020B0604020202020204" pitchFamily="34" charset="0"/>
                        </a:rPr>
                        <a:t>Business as usual</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24672454"/>
                  </a:ext>
                </a:extLst>
              </a:tr>
              <a:tr h="346189">
                <a:tc>
                  <a:txBody>
                    <a:bodyPr/>
                    <a:lstStyle/>
                    <a:p>
                      <a:pPr marL="0" indent="0" algn="l" rtl="0" fontAlgn="b">
                        <a:buFontTx/>
                        <a:buNone/>
                      </a:pPr>
                      <a:r>
                        <a:rPr lang="en-US" sz="1100" b="1" i="0" u="none" strike="noStrike">
                          <a:solidFill>
                            <a:srgbClr val="000000"/>
                          </a:solidFill>
                          <a:effectLst/>
                          <a:latin typeface="Arial" panose="020B0604020202020204" pitchFamily="34" charset="0"/>
                        </a:rPr>
                        <a:t>CapEx</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FontTx/>
                        <a:buNone/>
                      </a:pPr>
                      <a:r>
                        <a:rPr lang="en-US" sz="1100" b="0" i="0" u="none" strike="noStrike">
                          <a:solidFill>
                            <a:srgbClr val="000000"/>
                          </a:solidFill>
                          <a:effectLst/>
                          <a:latin typeface="Arial" panose="020B0604020202020204" pitchFamily="34" charset="0"/>
                        </a:rPr>
                        <a:t>Capital expenditure(s)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9576034"/>
                  </a:ext>
                </a:extLst>
              </a:tr>
              <a:tr h="346189">
                <a:tc>
                  <a:txBody>
                    <a:bodyPr/>
                    <a:lstStyle/>
                    <a:p>
                      <a:pPr marL="0" indent="0" algn="l" rtl="0" fontAlgn="b">
                        <a:buFontTx/>
                        <a:buNone/>
                      </a:pPr>
                      <a:r>
                        <a:rPr lang="en-US" sz="1100" b="1" i="0" u="none" strike="noStrike">
                          <a:solidFill>
                            <a:srgbClr val="000000"/>
                          </a:solidFill>
                          <a:effectLst/>
                          <a:latin typeface="Arial" panose="020B0604020202020204" pitchFamily="34" charset="0"/>
                        </a:rPr>
                        <a:t>CCUS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FontTx/>
                        <a:buNone/>
                      </a:pPr>
                      <a:r>
                        <a:rPr lang="en-US" sz="1100" b="0" i="0" u="none" strike="noStrike">
                          <a:solidFill>
                            <a:srgbClr val="000000"/>
                          </a:solidFill>
                          <a:effectLst/>
                          <a:latin typeface="Arial" panose="020B0604020202020204" pitchFamily="34" charset="0"/>
                        </a:rPr>
                        <a:t>Carbon capture, utilization, and storage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7903734"/>
                  </a:ext>
                </a:extLst>
              </a:tr>
              <a:tr h="346189">
                <a:tc>
                  <a:txBody>
                    <a:bodyPr/>
                    <a:lstStyle/>
                    <a:p>
                      <a:pPr marL="0" indent="0" algn="l" rtl="0" fontAlgn="b">
                        <a:buFontTx/>
                        <a:buNone/>
                      </a:pPr>
                      <a:r>
                        <a:rPr lang="en-US" sz="1100" b="1" i="0" u="none" strike="noStrike">
                          <a:solidFill>
                            <a:srgbClr val="000000"/>
                          </a:solidFill>
                          <a:effectLst/>
                          <a:latin typeface="Arial" panose="020B0604020202020204" pitchFamily="34" charset="0"/>
                        </a:rPr>
                        <a:t>CH4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FontTx/>
                        <a:buNone/>
                      </a:pPr>
                      <a:r>
                        <a:rPr lang="en-US" sz="1100" b="0" i="0" u="none" strike="noStrike">
                          <a:solidFill>
                            <a:srgbClr val="000000"/>
                          </a:solidFill>
                          <a:effectLst/>
                          <a:latin typeface="Arial" panose="020B0604020202020204" pitchFamily="34" charset="0"/>
                        </a:rPr>
                        <a:t>Methane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15092793"/>
                  </a:ext>
                </a:extLst>
              </a:tr>
              <a:tr h="346189">
                <a:tc>
                  <a:txBody>
                    <a:bodyPr/>
                    <a:lstStyle/>
                    <a:p>
                      <a:pPr marL="0" indent="0" algn="l" rtl="0" fontAlgn="b">
                        <a:buFontTx/>
                        <a:buNone/>
                      </a:pPr>
                      <a:r>
                        <a:rPr lang="en-US" sz="1100" b="1" i="0" u="none" strike="noStrike">
                          <a:solidFill>
                            <a:srgbClr val="000000"/>
                          </a:solidFill>
                          <a:effectLst/>
                          <a:latin typeface="Arial" panose="020B0604020202020204" pitchFamily="34" charset="0"/>
                        </a:rPr>
                        <a:t>CO2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FontTx/>
                        <a:buNone/>
                      </a:pPr>
                      <a:r>
                        <a:rPr lang="en-US" sz="1100" b="0" i="0" u="none" strike="noStrike">
                          <a:solidFill>
                            <a:srgbClr val="000000"/>
                          </a:solidFill>
                          <a:effectLst/>
                          <a:latin typeface="Arial" panose="020B0604020202020204" pitchFamily="34" charset="0"/>
                        </a:rPr>
                        <a:t>Carbon dioxide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3315790"/>
                  </a:ext>
                </a:extLst>
              </a:tr>
              <a:tr h="298442">
                <a:tc>
                  <a:txBody>
                    <a:bodyPr/>
                    <a:lstStyle/>
                    <a:p>
                      <a:pPr marL="0" indent="0" algn="l" rtl="0" fontAlgn="b">
                        <a:buFontTx/>
                        <a:buNone/>
                      </a:pPr>
                      <a:r>
                        <a:rPr lang="en-US" sz="1100" b="1" i="0" u="none" strike="noStrike">
                          <a:solidFill>
                            <a:srgbClr val="000000"/>
                          </a:solidFill>
                          <a:effectLst/>
                          <a:latin typeface="Arial" panose="020B0604020202020204" pitchFamily="34" charset="0"/>
                        </a:rPr>
                        <a:t>CPG</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FontTx/>
                        <a:buNone/>
                      </a:pPr>
                      <a:r>
                        <a:rPr lang="en-US" sz="1100" b="0" i="0" u="none" strike="noStrike">
                          <a:solidFill>
                            <a:srgbClr val="000000"/>
                          </a:solidFill>
                          <a:effectLst/>
                          <a:latin typeface="Arial" panose="020B0604020202020204" pitchFamily="34" charset="0"/>
                        </a:rPr>
                        <a:t>Consumer packaged goods (company)</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5070581"/>
                  </a:ext>
                </a:extLst>
              </a:tr>
              <a:tr h="298442">
                <a:tc>
                  <a:txBody>
                    <a:bodyPr/>
                    <a:lstStyle/>
                    <a:p>
                      <a:pPr marL="0" indent="0" algn="l" rtl="0" fontAlgn="b">
                        <a:buFontTx/>
                        <a:buNone/>
                      </a:pPr>
                      <a:r>
                        <a:rPr lang="en-US" sz="1100" b="1" i="0" u="none" strike="noStrike">
                          <a:solidFill>
                            <a:srgbClr val="000000"/>
                          </a:solidFill>
                          <a:effectLst/>
                          <a:latin typeface="Arial" panose="020B0604020202020204" pitchFamily="34" charset="0"/>
                        </a:rPr>
                        <a:t>EBITDA</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FontTx/>
                        <a:buNone/>
                      </a:pPr>
                      <a:r>
                        <a:rPr lang="en-US" sz="1100" b="0" i="0" u="none" strike="noStrike">
                          <a:solidFill>
                            <a:srgbClr val="000000"/>
                          </a:solidFill>
                          <a:effectLst/>
                          <a:latin typeface="Arial" panose="020B0604020202020204" pitchFamily="34" charset="0"/>
                        </a:rPr>
                        <a:t>Earnings before interest, taxes, depreciation, and amortization</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78279360"/>
                  </a:ext>
                </a:extLst>
              </a:tr>
              <a:tr h="346189">
                <a:tc>
                  <a:txBody>
                    <a:bodyPr/>
                    <a:lstStyle/>
                    <a:p>
                      <a:pPr marL="0" indent="0" algn="l" rtl="0" fontAlgn="b">
                        <a:buFontTx/>
                        <a:buNone/>
                      </a:pPr>
                      <a:r>
                        <a:rPr lang="en-US" sz="1100" b="1" i="0" u="none" strike="noStrike">
                          <a:solidFill>
                            <a:srgbClr val="000000"/>
                          </a:solidFill>
                          <a:effectLst/>
                          <a:latin typeface="Arial" panose="020B0604020202020204" pitchFamily="34" charset="0"/>
                        </a:rPr>
                        <a:t>FID</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FontTx/>
                        <a:buNone/>
                      </a:pPr>
                      <a:r>
                        <a:rPr lang="en-US" sz="1100" b="0" i="0" u="none" strike="noStrike">
                          <a:solidFill>
                            <a:srgbClr val="000000"/>
                          </a:solidFill>
                          <a:effectLst/>
                          <a:latin typeface="Arial" panose="020B0604020202020204" pitchFamily="34" charset="0"/>
                        </a:rPr>
                        <a:t>Final investment decision</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24504557"/>
                  </a:ext>
                </a:extLst>
              </a:tr>
              <a:tr h="346189">
                <a:tc>
                  <a:txBody>
                    <a:bodyPr/>
                    <a:lstStyle/>
                    <a:p>
                      <a:pPr marL="0" indent="0" algn="l" rtl="0" fontAlgn="b">
                        <a:buFontTx/>
                        <a:buNone/>
                      </a:pPr>
                      <a:r>
                        <a:rPr lang="en-US" sz="1100" b="1" i="0" u="none" strike="noStrike">
                          <a:solidFill>
                            <a:srgbClr val="000000"/>
                          </a:solidFill>
                          <a:effectLst/>
                          <a:latin typeface="Arial" panose="020B0604020202020204" pitchFamily="34" charset="0"/>
                        </a:rPr>
                        <a:t>GHG</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FontTx/>
                        <a:buNone/>
                      </a:pPr>
                      <a:r>
                        <a:rPr lang="en-US" sz="1100" b="0" i="0" u="none" strike="noStrike">
                          <a:solidFill>
                            <a:srgbClr val="000000"/>
                          </a:solidFill>
                          <a:effectLst/>
                          <a:latin typeface="Arial" panose="020B0604020202020204" pitchFamily="34" charset="0"/>
                        </a:rPr>
                        <a:t>Greenhouse gases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60776146"/>
                  </a:ext>
                </a:extLst>
              </a:tr>
              <a:tr h="346189">
                <a:tc>
                  <a:txBody>
                    <a:bodyPr/>
                    <a:lstStyle/>
                    <a:p>
                      <a:pPr marL="0" indent="0" algn="l" rtl="0" fontAlgn="b">
                        <a:buFontTx/>
                        <a:buNone/>
                      </a:pPr>
                      <a:r>
                        <a:rPr lang="en-US" sz="1100" b="1" i="0" u="none" strike="noStrike">
                          <a:solidFill>
                            <a:srgbClr val="000000"/>
                          </a:solidFill>
                          <a:effectLst/>
                          <a:latin typeface="Arial" panose="020B0604020202020204" pitchFamily="34" charset="0"/>
                        </a:rPr>
                        <a:t>HQP</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FontTx/>
                        <a:buNone/>
                      </a:pPr>
                      <a:r>
                        <a:rPr lang="en-US" sz="1100" b="0" i="0" u="none" strike="noStrike">
                          <a:solidFill>
                            <a:srgbClr val="000000"/>
                          </a:solidFill>
                          <a:effectLst/>
                          <a:latin typeface="Arial" panose="020B0604020202020204" pitchFamily="34" charset="0"/>
                        </a:rPr>
                        <a:t>High-quality protein</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8632895"/>
                  </a:ext>
                </a:extLst>
              </a:tr>
              <a:tr h="346189">
                <a:tc>
                  <a:txBody>
                    <a:bodyPr/>
                    <a:lstStyle/>
                    <a:p>
                      <a:pPr marL="0" indent="0" algn="l" rtl="0" fontAlgn="b">
                        <a:buFontTx/>
                        <a:buNone/>
                      </a:pPr>
                      <a:r>
                        <a:rPr lang="en-US" sz="1100" b="1" i="0" u="none" strike="noStrike">
                          <a:solidFill>
                            <a:srgbClr val="000000"/>
                          </a:solidFill>
                          <a:effectLst/>
                          <a:latin typeface="Arial" panose="020B0604020202020204" pitchFamily="34" charset="0"/>
                        </a:rPr>
                        <a:t>IPCC</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FontTx/>
                        <a:buNone/>
                      </a:pPr>
                      <a:r>
                        <a:rPr lang="en-US" sz="1100" b="0" i="0" u="none" strike="noStrike">
                          <a:solidFill>
                            <a:srgbClr val="000000"/>
                          </a:solidFill>
                          <a:effectLst/>
                          <a:latin typeface="Arial" panose="020B0604020202020204" pitchFamily="34" charset="0"/>
                        </a:rPr>
                        <a:t>Intergovernmental Panel on Climate Change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871971"/>
                  </a:ext>
                </a:extLst>
              </a:tr>
              <a:tr h="346189">
                <a:tc>
                  <a:txBody>
                    <a:bodyPr/>
                    <a:lstStyle/>
                    <a:p>
                      <a:pPr marL="0" indent="0" algn="l" rtl="0" fontAlgn="b">
                        <a:buFontTx/>
                        <a:buNone/>
                      </a:pPr>
                      <a:r>
                        <a:rPr lang="en-US" sz="1100" b="1" i="0" u="none" strike="noStrike">
                          <a:solidFill>
                            <a:srgbClr val="000000"/>
                          </a:solidFill>
                          <a:effectLst/>
                          <a:latin typeface="Arial" panose="020B0604020202020204" pitchFamily="34" charset="0"/>
                        </a:rPr>
                        <a:t>LULUCF</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FontTx/>
                        <a:buNone/>
                      </a:pPr>
                      <a:r>
                        <a:rPr lang="en-US" sz="1100" b="0" i="0" u="none" strike="noStrike">
                          <a:solidFill>
                            <a:srgbClr val="000000"/>
                          </a:solidFill>
                          <a:effectLst/>
                          <a:latin typeface="Arial" panose="020B0604020202020204" pitchFamily="34" charset="0"/>
                        </a:rPr>
                        <a:t>Land use, land-use change, and forestry</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9445104"/>
                  </a:ext>
                </a:extLst>
              </a:tr>
              <a:tr h="346189">
                <a:tc>
                  <a:txBody>
                    <a:bodyPr/>
                    <a:lstStyle/>
                    <a:p>
                      <a:pPr marL="0" indent="0" algn="l" rtl="0" fontAlgn="b">
                        <a:buFontTx/>
                        <a:buNone/>
                      </a:pPr>
                      <a:r>
                        <a:rPr lang="en-US" sz="1100" b="1" i="0" u="none" strike="noStrike">
                          <a:solidFill>
                            <a:srgbClr val="000000"/>
                          </a:solidFill>
                          <a:effectLst/>
                          <a:latin typeface="Arial" panose="020B0604020202020204" pitchFamily="34" charset="0"/>
                        </a:rPr>
                        <a:t>N2O</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FontTx/>
                        <a:buNone/>
                      </a:pPr>
                      <a:r>
                        <a:rPr lang="en-US" sz="1100" b="0" i="0" u="none" strike="noStrike">
                          <a:solidFill>
                            <a:srgbClr val="000000"/>
                          </a:solidFill>
                          <a:effectLst/>
                          <a:latin typeface="Arial" panose="020B0604020202020204" pitchFamily="34" charset="0"/>
                        </a:rPr>
                        <a:t>Nitrous oxide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49424770"/>
                  </a:ext>
                </a:extLst>
              </a:tr>
              <a:tr h="342414">
                <a:tc>
                  <a:txBody>
                    <a:bodyPr/>
                    <a:lstStyle/>
                    <a:p>
                      <a:pPr marL="0" indent="0" algn="l" rtl="0" fontAlgn="b">
                        <a:buFontTx/>
                        <a:buNone/>
                      </a:pPr>
                      <a:endParaRPr lang="en-US" sz="1100" b="1" i="0" u="none" strike="noStrike">
                        <a:solidFill>
                          <a:srgbClr val="000000"/>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FontTx/>
                        <a:buNone/>
                      </a:pPr>
                      <a:endParaRPr lang="en-US" sz="1100" b="0" i="0" u="none" strike="noStrike">
                        <a:solidFill>
                          <a:srgbClr val="000000"/>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5815741"/>
                  </a:ext>
                </a:extLst>
              </a:tr>
            </a:tbl>
          </a:graphicData>
        </a:graphic>
      </p:graphicFrame>
      <p:graphicFrame>
        <p:nvGraphicFramePr>
          <p:cNvPr id="7" name="Table 4">
            <a:extLst>
              <a:ext uri="{FF2B5EF4-FFF2-40B4-BE49-F238E27FC236}">
                <a16:creationId xmlns:a16="http://schemas.microsoft.com/office/drawing/2014/main" id="{97B0838B-A31E-6998-6816-CB5A79D5DA51}"/>
              </a:ext>
            </a:extLst>
          </p:cNvPr>
          <p:cNvGraphicFramePr>
            <a:graphicFrameLocks noGrp="1"/>
          </p:cNvGraphicFramePr>
          <p:nvPr>
            <p:extLst>
              <p:ext uri="{D42A27DB-BD31-4B8C-83A1-F6EECF244321}">
                <p14:modId xmlns:p14="http://schemas.microsoft.com/office/powerpoint/2010/main" val="3094593476"/>
              </p:ext>
            </p:extLst>
          </p:nvPr>
        </p:nvGraphicFramePr>
        <p:xfrm>
          <a:off x="5955322" y="1406104"/>
          <a:ext cx="5765801" cy="5139931"/>
        </p:xfrm>
        <a:graphic>
          <a:graphicData uri="http://schemas.openxmlformats.org/drawingml/2006/table">
            <a:tbl>
              <a:tblPr firstRow="1" bandRow="1">
                <a:tableStyleId>{2D5ABB26-0587-4C30-8999-92F81FD0307C}</a:tableStyleId>
              </a:tblPr>
              <a:tblGrid>
                <a:gridCol w="928056">
                  <a:extLst>
                    <a:ext uri="{9D8B030D-6E8A-4147-A177-3AD203B41FA5}">
                      <a16:colId xmlns:a16="http://schemas.microsoft.com/office/drawing/2014/main" val="2463148823"/>
                    </a:ext>
                  </a:extLst>
                </a:gridCol>
                <a:gridCol w="4837745">
                  <a:extLst>
                    <a:ext uri="{9D8B030D-6E8A-4147-A177-3AD203B41FA5}">
                      <a16:colId xmlns:a16="http://schemas.microsoft.com/office/drawing/2014/main" val="1644669232"/>
                    </a:ext>
                  </a:extLst>
                </a:gridCol>
              </a:tblGrid>
              <a:tr h="342509">
                <a:tc>
                  <a:txBody>
                    <a:bodyPr/>
                    <a:lstStyle/>
                    <a:p>
                      <a:pPr marL="0" indent="0" algn="l" rtl="0" fontAlgn="b">
                        <a:buNone/>
                      </a:pPr>
                      <a:r>
                        <a:rPr lang="en-US" sz="1100" b="1" i="0" u="none" strike="noStrike">
                          <a:solidFill>
                            <a:srgbClr val="000000"/>
                          </a:solidFill>
                          <a:effectLst/>
                          <a:latin typeface="Arial" panose="020B0604020202020204" pitchFamily="34" charset="0"/>
                        </a:rPr>
                        <a:t>O&amp;M</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None/>
                      </a:pPr>
                      <a:r>
                        <a:rPr lang="en-US" sz="1100" b="0" i="0" u="none" strike="noStrike">
                          <a:solidFill>
                            <a:srgbClr val="000000"/>
                          </a:solidFill>
                          <a:effectLst/>
                          <a:latin typeface="Arial" panose="020B0604020202020204" pitchFamily="34" charset="0"/>
                        </a:rPr>
                        <a:t>Operations and maintenance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0873988"/>
                  </a:ext>
                </a:extLst>
              </a:tr>
              <a:tr h="342509">
                <a:tc>
                  <a:txBody>
                    <a:bodyPr/>
                    <a:lstStyle/>
                    <a:p>
                      <a:pPr marL="0" indent="0" algn="l" rtl="0" fontAlgn="b">
                        <a:buNone/>
                      </a:pPr>
                      <a:r>
                        <a:rPr lang="en-US" sz="1100" b="1" i="0" u="none" strike="noStrike">
                          <a:solidFill>
                            <a:srgbClr val="000000"/>
                          </a:solidFill>
                          <a:effectLst/>
                          <a:latin typeface="Arial" panose="020B0604020202020204" pitchFamily="34" charset="0"/>
                        </a:rPr>
                        <a:t>PBM</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None/>
                      </a:pPr>
                      <a:r>
                        <a:rPr lang="en-US" sz="1100" b="0" i="0" u="none" strike="noStrike">
                          <a:solidFill>
                            <a:srgbClr val="000000"/>
                          </a:solidFill>
                          <a:effectLst/>
                          <a:latin typeface="Arial" panose="020B0604020202020204" pitchFamily="34" charset="0"/>
                        </a:rPr>
                        <a:t>Plant-based meat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8689513"/>
                  </a:ext>
                </a:extLst>
              </a:tr>
              <a:tr h="342509">
                <a:tc>
                  <a:txBody>
                    <a:bodyPr/>
                    <a:lstStyle/>
                    <a:p>
                      <a:pPr marL="0" indent="0" algn="l" rtl="0" fontAlgn="b">
                        <a:buNone/>
                      </a:pPr>
                      <a:r>
                        <a:rPr lang="en-US" sz="1100" b="1" i="0" u="none" strike="noStrike">
                          <a:solidFill>
                            <a:srgbClr val="000000"/>
                          </a:solidFill>
                          <a:effectLst/>
                          <a:latin typeface="Arial" panose="020B0604020202020204" pitchFamily="34" charset="0"/>
                        </a:rPr>
                        <a:t>PES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None/>
                      </a:pPr>
                      <a:r>
                        <a:rPr lang="en-US" sz="1100" b="0" i="0" u="none" strike="noStrike">
                          <a:solidFill>
                            <a:srgbClr val="000000"/>
                          </a:solidFill>
                          <a:effectLst/>
                          <a:latin typeface="Arial" panose="020B0604020202020204" pitchFamily="34" charset="0"/>
                        </a:rPr>
                        <a:t>Payments for ecosystem services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8334876"/>
                  </a:ext>
                </a:extLst>
              </a:tr>
              <a:tr h="342509">
                <a:tc>
                  <a:txBody>
                    <a:bodyPr/>
                    <a:lstStyle/>
                    <a:p>
                      <a:pPr marL="0" indent="0" algn="l" rtl="0" fontAlgn="b">
                        <a:buNone/>
                      </a:pPr>
                      <a:r>
                        <a:rPr lang="en-US" sz="1100" b="1" i="0" u="none" strike="noStrike">
                          <a:solidFill>
                            <a:srgbClr val="000000"/>
                          </a:solidFill>
                          <a:effectLst/>
                          <a:latin typeface="Arial" panose="020B0604020202020204" pitchFamily="34" charset="0"/>
                        </a:rPr>
                        <a:t>R&amp;D</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None/>
                      </a:pPr>
                      <a:r>
                        <a:rPr lang="en-US" sz="1100" b="0" i="0" u="none" strike="noStrike">
                          <a:solidFill>
                            <a:srgbClr val="000000"/>
                          </a:solidFill>
                          <a:effectLst/>
                          <a:latin typeface="Arial" panose="020B0604020202020204" pitchFamily="34" charset="0"/>
                        </a:rPr>
                        <a:t>Research and development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1235747"/>
                  </a:ext>
                </a:extLst>
              </a:tr>
              <a:tr h="342509">
                <a:tc>
                  <a:txBody>
                    <a:bodyPr/>
                    <a:lstStyle/>
                    <a:p>
                      <a:pPr marL="0" indent="0" algn="l" rtl="0" fontAlgn="b">
                        <a:buNone/>
                      </a:pPr>
                      <a:r>
                        <a:rPr lang="en-US" sz="1100" b="1" i="0" u="none" strike="noStrike">
                          <a:solidFill>
                            <a:srgbClr val="000000"/>
                          </a:solidFill>
                          <a:effectLst/>
                          <a:latin typeface="Arial" panose="020B0604020202020204" pitchFamily="34" charset="0"/>
                        </a:rPr>
                        <a:t>RED</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None/>
                      </a:pPr>
                      <a:r>
                        <a:rPr lang="en-US" sz="1100" b="0" i="0" u="none" strike="noStrike">
                          <a:solidFill>
                            <a:srgbClr val="000000"/>
                          </a:solidFill>
                          <a:effectLst/>
                          <a:latin typeface="Arial" panose="020B0604020202020204" pitchFamily="34" charset="0"/>
                        </a:rPr>
                        <a:t>Renewable Energy Directive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351085"/>
                  </a:ext>
                </a:extLst>
              </a:tr>
              <a:tr h="342509">
                <a:tc>
                  <a:txBody>
                    <a:bodyPr/>
                    <a:lstStyle/>
                    <a:p>
                      <a:pPr marL="0" indent="0" algn="l" rtl="0" fontAlgn="b">
                        <a:buNone/>
                      </a:pPr>
                      <a:r>
                        <a:rPr lang="en-US" sz="1100" b="1" i="0" u="none" strike="noStrike">
                          <a:solidFill>
                            <a:srgbClr val="000000"/>
                          </a:solidFill>
                          <a:effectLst/>
                          <a:latin typeface="Arial" panose="020B0604020202020204" pitchFamily="34" charset="0"/>
                        </a:rPr>
                        <a:t>SMR</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None/>
                      </a:pPr>
                      <a:r>
                        <a:rPr lang="en-US" sz="1100" b="0" i="0" u="none" strike="noStrike">
                          <a:solidFill>
                            <a:srgbClr val="000000"/>
                          </a:solidFill>
                          <a:effectLst/>
                          <a:latin typeface="Arial" panose="020B0604020202020204" pitchFamily="34" charset="0"/>
                        </a:rPr>
                        <a:t>Steam methane reforming</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2969935"/>
                  </a:ext>
                </a:extLst>
              </a:tr>
              <a:tr h="342509">
                <a:tc>
                  <a:txBody>
                    <a:bodyPr/>
                    <a:lstStyle/>
                    <a:p>
                      <a:pPr marL="0" indent="0" algn="l" rtl="0" fontAlgn="b">
                        <a:buNone/>
                      </a:pPr>
                      <a:r>
                        <a:rPr lang="en-US" sz="1100" b="1" i="0" u="none" strike="noStrike">
                          <a:solidFill>
                            <a:srgbClr val="000000"/>
                          </a:solidFill>
                          <a:effectLst/>
                          <a:latin typeface="Arial" panose="020B0604020202020204" pitchFamily="34" charset="0"/>
                        </a:rPr>
                        <a:t>UN</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None/>
                      </a:pPr>
                      <a:r>
                        <a:rPr lang="en-US" sz="1100" b="0" i="0" u="none" strike="noStrike">
                          <a:solidFill>
                            <a:srgbClr val="000000"/>
                          </a:solidFill>
                          <a:effectLst/>
                          <a:latin typeface="Arial" panose="020B0604020202020204" pitchFamily="34" charset="0"/>
                        </a:rPr>
                        <a:t>United Nations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7908874"/>
                  </a:ext>
                </a:extLst>
              </a:tr>
              <a:tr h="342509">
                <a:tc>
                  <a:txBody>
                    <a:bodyPr/>
                    <a:lstStyle/>
                    <a:p>
                      <a:pPr marL="0" indent="0" algn="l" rtl="0" fontAlgn="b">
                        <a:buNone/>
                      </a:pPr>
                      <a:r>
                        <a:rPr lang="en-US" sz="1100" b="1" i="0" u="none" strike="noStrike">
                          <a:solidFill>
                            <a:srgbClr val="000000"/>
                          </a:solidFill>
                          <a:effectLst/>
                          <a:latin typeface="Arial" panose="020B0604020202020204" pitchFamily="34" charset="0"/>
                        </a:rPr>
                        <a:t>VC</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None/>
                      </a:pPr>
                      <a:r>
                        <a:rPr lang="en-US" sz="1100" b="0" i="0" u="none" strike="noStrike">
                          <a:solidFill>
                            <a:srgbClr val="000000"/>
                          </a:solidFill>
                          <a:effectLst/>
                          <a:latin typeface="Arial" panose="020B0604020202020204" pitchFamily="34" charset="0"/>
                        </a:rPr>
                        <a:t>Venture capital</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18679121"/>
                  </a:ext>
                </a:extLst>
              </a:tr>
              <a:tr h="342509">
                <a:tc>
                  <a:txBody>
                    <a:bodyPr/>
                    <a:lstStyle/>
                    <a:p>
                      <a:pPr marL="0" indent="0" algn="l" rtl="0" fontAlgn="b">
                        <a:buNone/>
                      </a:pPr>
                      <a:r>
                        <a:rPr lang="en-US" sz="1100" b="1" i="0" u="none" strike="noStrike">
                          <a:solidFill>
                            <a:srgbClr val="000000"/>
                          </a:solidFill>
                          <a:effectLst/>
                          <a:latin typeface="Arial" panose="020B0604020202020204" pitchFamily="34" charset="0"/>
                        </a:rPr>
                        <a:t>FAO</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None/>
                      </a:pPr>
                      <a:r>
                        <a:rPr lang="en-US" sz="1100" b="0" i="0" u="none" strike="noStrike">
                          <a:solidFill>
                            <a:srgbClr val="000000"/>
                          </a:solidFill>
                          <a:effectLst/>
                          <a:latin typeface="Arial" panose="020B0604020202020204" pitchFamily="34" charset="0"/>
                        </a:rPr>
                        <a:t>Food and Agriculture Organization</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09434306"/>
                  </a:ext>
                </a:extLst>
              </a:tr>
              <a:tr h="342509">
                <a:tc>
                  <a:txBody>
                    <a:bodyPr/>
                    <a:lstStyle/>
                    <a:p>
                      <a:pPr marL="0" indent="0" algn="l" rtl="0" fontAlgn="b">
                        <a:buNone/>
                      </a:pPr>
                      <a:r>
                        <a:rPr lang="en-US" sz="1100" b="1" i="0" u="none" strike="noStrike">
                          <a:solidFill>
                            <a:srgbClr val="000000"/>
                          </a:solidFill>
                          <a:effectLst/>
                          <a:latin typeface="Arial" panose="020B0604020202020204" pitchFamily="34" charset="0"/>
                        </a:rPr>
                        <a:t>WWF</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None/>
                      </a:pPr>
                      <a:r>
                        <a:rPr lang="en-US" sz="1100" b="0" i="0" u="none" strike="noStrike">
                          <a:solidFill>
                            <a:srgbClr val="000000"/>
                          </a:solidFill>
                          <a:effectLst/>
                          <a:latin typeface="Arial" panose="020B0604020202020204" pitchFamily="34" charset="0"/>
                        </a:rPr>
                        <a:t>World Wide Fund for Nature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8886987"/>
                  </a:ext>
                </a:extLst>
              </a:tr>
              <a:tr h="342509">
                <a:tc>
                  <a:txBody>
                    <a:bodyPr/>
                    <a:lstStyle/>
                    <a:p>
                      <a:pPr marL="0" indent="0" algn="l" rtl="0" fontAlgn="b">
                        <a:buNone/>
                      </a:pPr>
                      <a:r>
                        <a:rPr lang="en-US" sz="1100" b="1" i="0" u="none" strike="noStrike">
                          <a:solidFill>
                            <a:srgbClr val="000000"/>
                          </a:solidFill>
                          <a:effectLst/>
                          <a:latin typeface="Arial" panose="020B0604020202020204" pitchFamily="34" charset="0"/>
                        </a:rPr>
                        <a:t>IPBES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None/>
                      </a:pPr>
                      <a:r>
                        <a:rPr lang="en-US" sz="1100" b="0" i="0" u="none" strike="noStrike">
                          <a:solidFill>
                            <a:srgbClr val="000000"/>
                          </a:solidFill>
                          <a:effectLst/>
                          <a:latin typeface="Arial" panose="020B0604020202020204" pitchFamily="34" charset="0"/>
                        </a:rPr>
                        <a:t>Intergovernmental Science-Policy Platform on Biodiversity and Ecosystem Services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91916461"/>
                  </a:ext>
                </a:extLst>
              </a:tr>
              <a:tr h="342509">
                <a:tc>
                  <a:txBody>
                    <a:bodyPr/>
                    <a:lstStyle/>
                    <a:p>
                      <a:pPr marL="0" indent="0" algn="l" rtl="0" fontAlgn="b">
                        <a:buNone/>
                      </a:pPr>
                      <a:r>
                        <a:rPr lang="en-US" sz="1100" b="1" i="0" u="none" strike="noStrike">
                          <a:solidFill>
                            <a:srgbClr val="000000"/>
                          </a:solidFill>
                          <a:effectLst/>
                          <a:latin typeface="Arial" panose="020B0604020202020204" pitchFamily="34" charset="0"/>
                        </a:rPr>
                        <a:t>SDG</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None/>
                      </a:pPr>
                      <a:r>
                        <a:rPr lang="en-US" sz="1100" b="0" i="0" u="none" strike="noStrike">
                          <a:solidFill>
                            <a:srgbClr val="000000"/>
                          </a:solidFill>
                          <a:effectLst/>
                          <a:latin typeface="Arial" panose="020B0604020202020204" pitchFamily="34" charset="0"/>
                        </a:rPr>
                        <a:t>Sustainable development goals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24672454"/>
                  </a:ext>
                </a:extLst>
              </a:tr>
              <a:tr h="342509">
                <a:tc>
                  <a:txBody>
                    <a:bodyPr/>
                    <a:lstStyle/>
                    <a:p>
                      <a:pPr marL="0" indent="0" algn="l" rtl="0" fontAlgn="b">
                        <a:buNone/>
                      </a:pPr>
                      <a:r>
                        <a:rPr lang="en-US" sz="1100" b="1" i="0" u="none" strike="noStrike">
                          <a:solidFill>
                            <a:srgbClr val="000000"/>
                          </a:solidFill>
                          <a:effectLst/>
                          <a:latin typeface="Arial" panose="020B0604020202020204" pitchFamily="34" charset="0"/>
                        </a:rPr>
                        <a:t>WRI</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None/>
                      </a:pPr>
                      <a:r>
                        <a:rPr lang="en-US" sz="1100" b="0" i="0" u="none" strike="noStrike">
                          <a:solidFill>
                            <a:srgbClr val="000000"/>
                          </a:solidFill>
                          <a:effectLst/>
                          <a:latin typeface="Arial" panose="020B0604020202020204" pitchFamily="34" charset="0"/>
                        </a:rPr>
                        <a:t>World Resources Institute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9576034"/>
                  </a:ext>
                </a:extLst>
              </a:tr>
              <a:tr h="342509">
                <a:tc>
                  <a:txBody>
                    <a:bodyPr/>
                    <a:lstStyle/>
                    <a:p>
                      <a:pPr marL="0" indent="0" algn="l" rtl="0" fontAlgn="b">
                        <a:buNone/>
                      </a:pPr>
                      <a:endParaRPr lang="en-US" sz="1100" b="1" i="0" u="none" strike="noStrike">
                        <a:solidFill>
                          <a:srgbClr val="000000"/>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None/>
                      </a:pPr>
                      <a:endParaRPr lang="en-US" sz="1100" b="0" i="0" u="none" strike="noStrike">
                        <a:solidFill>
                          <a:srgbClr val="000000"/>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7903734"/>
                  </a:ext>
                </a:extLst>
              </a:tr>
              <a:tr h="342509">
                <a:tc>
                  <a:txBody>
                    <a:bodyPr/>
                    <a:lstStyle/>
                    <a:p>
                      <a:pPr marL="0" indent="0" algn="l" rtl="0" fontAlgn="b">
                        <a:buNone/>
                      </a:pPr>
                      <a:endParaRPr lang="en-US" sz="1100" b="1" i="0" u="none" strike="noStrike">
                        <a:solidFill>
                          <a:srgbClr val="000000"/>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rtl="0" fontAlgn="b">
                        <a:buNone/>
                      </a:pPr>
                      <a:endParaRPr lang="en-US" sz="1100" b="0" i="0" u="none" strike="noStrike">
                        <a:solidFill>
                          <a:srgbClr val="000000"/>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15092793"/>
                  </a:ext>
                </a:extLst>
              </a:tr>
            </a:tbl>
          </a:graphicData>
        </a:graphic>
      </p:graphicFrame>
    </p:spTree>
    <p:custDataLst>
      <p:tags r:id="rId2"/>
    </p:custDataLst>
    <p:extLst>
      <p:ext uri="{BB962C8B-B14F-4D97-AF65-F5344CB8AC3E}">
        <p14:creationId xmlns:p14="http://schemas.microsoft.com/office/powerpoint/2010/main" val="3968326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205CD090-382A-58BB-92C3-F73B24EB01FE}"/>
              </a:ext>
            </a:extLst>
          </p:cNvPr>
          <p:cNvGraphicFramePr>
            <a:graphicFrameLocks noChangeAspect="1"/>
          </p:cNvGraphicFramePr>
          <p:nvPr>
            <p:custDataLst>
              <p:tags r:id="rId2"/>
            </p:custDataLst>
            <p:extLst>
              <p:ext uri="{D42A27DB-BD31-4B8C-83A1-F6EECF244321}">
                <p14:modId xmlns:p14="http://schemas.microsoft.com/office/powerpoint/2010/main" val="42362818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7414" name="think-cell Slide" r:id="rId18" imgW="7772400" imgH="10058400" progId="TCLayout.ActiveDocument.1">
                  <p:embed/>
                </p:oleObj>
              </mc:Choice>
              <mc:Fallback>
                <p:oleObj name="think-cell Slide" r:id="rId18" imgW="7772400" imgH="10058400" progId="TCLayout.ActiveDocument.1">
                  <p:embed/>
                  <p:pic>
                    <p:nvPicPr>
                      <p:cNvPr id="4" name="think-cell data - do not delete" hidden="1">
                        <a:extLst>
                          <a:ext uri="{FF2B5EF4-FFF2-40B4-BE49-F238E27FC236}">
                            <a16:creationId xmlns:a16="http://schemas.microsoft.com/office/drawing/2014/main" id="{205CD090-382A-58BB-92C3-F73B24EB01FE}"/>
                          </a:ext>
                        </a:extLst>
                      </p:cNvPr>
                      <p:cNvPicPr/>
                      <p:nvPr/>
                    </p:nvPicPr>
                    <p:blipFill>
                      <a:blip r:embed="rId19"/>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91B4B39-301D-B0A5-EA81-E1F81D92B4FB}"/>
              </a:ext>
            </a:extLst>
          </p:cNvPr>
          <p:cNvSpPr>
            <a:spLocks noGrp="1"/>
          </p:cNvSpPr>
          <p:nvPr>
            <p:ph type="title"/>
          </p:nvPr>
        </p:nvSpPr>
        <p:spPr>
          <a:xfrm>
            <a:off x="329184" y="527363"/>
            <a:ext cx="11531600" cy="659434"/>
          </a:xfrm>
        </p:spPr>
        <p:txBody>
          <a:bodyPr vert="horz">
            <a:noAutofit/>
          </a:bodyPr>
          <a:lstStyle/>
          <a:p>
            <a:r>
              <a:rPr lang="en-US">
                <a:cs typeface="Arial"/>
              </a:rPr>
              <a:t>Scope of sustainable proteins broken down into four categories</a:t>
            </a:r>
            <a:endParaRPr lang="en-US"/>
          </a:p>
        </p:txBody>
      </p:sp>
      <p:graphicFrame>
        <p:nvGraphicFramePr>
          <p:cNvPr id="10" name="Table 9">
            <a:extLst>
              <a:ext uri="{FF2B5EF4-FFF2-40B4-BE49-F238E27FC236}">
                <a16:creationId xmlns:a16="http://schemas.microsoft.com/office/drawing/2014/main" id="{03CF2851-EF63-6ED8-577B-2BEED1DD8648}"/>
              </a:ext>
            </a:extLst>
          </p:cNvPr>
          <p:cNvGraphicFramePr>
            <a:graphicFrameLocks noGrp="1"/>
          </p:cNvGraphicFramePr>
          <p:nvPr>
            <p:extLst>
              <p:ext uri="{D42A27DB-BD31-4B8C-83A1-F6EECF244321}">
                <p14:modId xmlns:p14="http://schemas.microsoft.com/office/powerpoint/2010/main" val="2912223923"/>
              </p:ext>
            </p:extLst>
          </p:nvPr>
        </p:nvGraphicFramePr>
        <p:xfrm>
          <a:off x="32754" y="1297418"/>
          <a:ext cx="12071505" cy="4955466"/>
        </p:xfrm>
        <a:graphic>
          <a:graphicData uri="http://schemas.openxmlformats.org/drawingml/2006/table">
            <a:tbl>
              <a:tblPr firstRow="1" bandRow="1">
                <a:tableStyleId>{2D5ABB26-0587-4C30-8999-92F81FD0307C}</a:tableStyleId>
              </a:tblPr>
              <a:tblGrid>
                <a:gridCol w="1037193">
                  <a:extLst>
                    <a:ext uri="{9D8B030D-6E8A-4147-A177-3AD203B41FA5}">
                      <a16:colId xmlns:a16="http://schemas.microsoft.com/office/drawing/2014/main" val="1209005246"/>
                    </a:ext>
                  </a:extLst>
                </a:gridCol>
                <a:gridCol w="2758578">
                  <a:extLst>
                    <a:ext uri="{9D8B030D-6E8A-4147-A177-3AD203B41FA5}">
                      <a16:colId xmlns:a16="http://schemas.microsoft.com/office/drawing/2014/main" val="1110654787"/>
                    </a:ext>
                  </a:extLst>
                </a:gridCol>
                <a:gridCol w="2758578">
                  <a:extLst>
                    <a:ext uri="{9D8B030D-6E8A-4147-A177-3AD203B41FA5}">
                      <a16:colId xmlns:a16="http://schemas.microsoft.com/office/drawing/2014/main" val="2863399275"/>
                    </a:ext>
                  </a:extLst>
                </a:gridCol>
                <a:gridCol w="2758578">
                  <a:extLst>
                    <a:ext uri="{9D8B030D-6E8A-4147-A177-3AD203B41FA5}">
                      <a16:colId xmlns:a16="http://schemas.microsoft.com/office/drawing/2014/main" val="4185904796"/>
                    </a:ext>
                  </a:extLst>
                </a:gridCol>
                <a:gridCol w="2758578">
                  <a:extLst>
                    <a:ext uri="{9D8B030D-6E8A-4147-A177-3AD203B41FA5}">
                      <a16:colId xmlns:a16="http://schemas.microsoft.com/office/drawing/2014/main" val="1174118299"/>
                    </a:ext>
                  </a:extLst>
                </a:gridCol>
              </a:tblGrid>
              <a:tr h="269067">
                <a:tc>
                  <a:txBody>
                    <a:bodyPr/>
                    <a:lstStyle/>
                    <a:p>
                      <a:pPr marL="0" indent="0">
                        <a:buNone/>
                      </a:pPr>
                      <a:endParaRPr lang="en-US" sz="800" b="1"/>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l" defTabSz="711200" rtl="0" eaLnBrk="1" fontAlgn="auto" latinLnBrk="0" hangingPunct="1">
                        <a:lnSpc>
                          <a:spcPct val="100000"/>
                        </a:lnSpc>
                        <a:spcBef>
                          <a:spcPts val="1200"/>
                        </a:spcBef>
                        <a:spcAft>
                          <a:spcPts val="0"/>
                        </a:spcAft>
                        <a:buClr>
                          <a:schemeClr val="accent1"/>
                        </a:buClr>
                        <a:buSzPct val="100000"/>
                        <a:buNone/>
                        <a:tabLst/>
                        <a:defRPr/>
                      </a:pPr>
                      <a:r>
                        <a:rPr kumimoji="0" lang="en-US" sz="1200" b="1" i="0" u="none" strike="noStrike" kern="1200" cap="none" spc="0" normalizeH="0" baseline="0" noProof="0">
                          <a:ln>
                            <a:noFill/>
                          </a:ln>
                          <a:solidFill>
                            <a:schemeClr val="tx1"/>
                          </a:solidFill>
                          <a:effectLst/>
                          <a:uLnTx/>
                          <a:uFillTx/>
                          <a:latin typeface="+mn-lt"/>
                          <a:ea typeface="+mn-ea"/>
                          <a:cs typeface="+mn-cs"/>
                        </a:rPr>
                        <a:t>Vegetal proteins</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F2ED"/>
                    </a:solidFill>
                  </a:tcPr>
                </a:tc>
                <a:tc>
                  <a:txBody>
                    <a:bodyPr/>
                    <a:lstStyle/>
                    <a:p>
                      <a:pPr marL="0" marR="0" lvl="1" indent="0" algn="l" defTabSz="711200" rtl="0" eaLnBrk="1" fontAlgn="auto" latinLnBrk="0" hangingPunct="1">
                        <a:lnSpc>
                          <a:spcPct val="100000"/>
                        </a:lnSpc>
                        <a:spcBef>
                          <a:spcPts val="0"/>
                        </a:spcBef>
                        <a:spcAft>
                          <a:spcPts val="0"/>
                        </a:spcAft>
                        <a:buClr>
                          <a:schemeClr val="accent1"/>
                        </a:buClr>
                        <a:buSzPct val="100000"/>
                        <a:buFontTx/>
                        <a:buNone/>
                        <a:tabLst/>
                        <a:defRPr/>
                      </a:pPr>
                      <a:r>
                        <a:rPr kumimoji="0" lang="en-US" sz="1200" b="1" i="0" u="none" strike="noStrike" kern="1200" cap="none" spc="0" normalizeH="0" baseline="0" noProof="0">
                          <a:ln>
                            <a:noFill/>
                          </a:ln>
                          <a:solidFill>
                            <a:schemeClr val="tx1"/>
                          </a:solidFill>
                          <a:effectLst/>
                          <a:uLnTx/>
                          <a:uFillTx/>
                          <a:latin typeface="+mn-lt"/>
                          <a:ea typeface="+mn-ea"/>
                          <a:cs typeface="+mn-cs"/>
                        </a:rPr>
                        <a:t>Livestock proteins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1" indent="0" algn="l" defTabSz="711200" rtl="0" eaLnBrk="1" fontAlgn="auto" latinLnBrk="0" hangingPunct="1">
                        <a:lnSpc>
                          <a:spcPct val="100000"/>
                        </a:lnSpc>
                        <a:spcBef>
                          <a:spcPts val="1200"/>
                        </a:spcBef>
                        <a:spcAft>
                          <a:spcPts val="0"/>
                        </a:spcAft>
                        <a:buClr>
                          <a:schemeClr val="accent1"/>
                        </a:buClr>
                        <a:buSzPct val="100000"/>
                        <a:buFontTx/>
                        <a:buNone/>
                        <a:tabLst/>
                        <a:defRPr/>
                      </a:pPr>
                      <a:r>
                        <a:rPr kumimoji="0" lang="en-US" sz="1200" b="1" i="0" u="none" strike="noStrike" kern="1200" cap="none" spc="0" normalizeH="0" baseline="0" noProof="0">
                          <a:ln>
                            <a:noFill/>
                          </a:ln>
                          <a:solidFill>
                            <a:schemeClr val="tx1"/>
                          </a:solidFill>
                          <a:effectLst/>
                          <a:uLnTx/>
                          <a:uFillTx/>
                          <a:latin typeface="+mn-lt"/>
                          <a:ea typeface="+mn-ea"/>
                          <a:cs typeface="+mn-cs"/>
                        </a:rPr>
                        <a:t>Aquatic proteins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5EDFF"/>
                    </a:solidFill>
                  </a:tcPr>
                </a:tc>
                <a:tc>
                  <a:txBody>
                    <a:bodyPr/>
                    <a:lstStyle/>
                    <a:p>
                      <a:pPr marL="0" marR="0" lvl="1" indent="0" algn="l" defTabSz="711200" rtl="0" eaLnBrk="1" fontAlgn="auto" latinLnBrk="0" hangingPunct="1">
                        <a:lnSpc>
                          <a:spcPct val="100000"/>
                        </a:lnSpc>
                        <a:spcBef>
                          <a:spcPts val="1200"/>
                        </a:spcBef>
                        <a:spcAft>
                          <a:spcPts val="0"/>
                        </a:spcAft>
                        <a:buClr>
                          <a:schemeClr val="accent1"/>
                        </a:buClr>
                        <a:buSzPct val="100000"/>
                        <a:buFontTx/>
                        <a:buNone/>
                        <a:tabLst/>
                        <a:defRPr/>
                      </a:pPr>
                      <a:r>
                        <a:rPr kumimoji="0" lang="en-US" sz="1200" b="1" i="0" u="none" strike="noStrike" kern="1200" cap="none" spc="0" normalizeH="0" baseline="0" noProof="0">
                          <a:ln>
                            <a:noFill/>
                          </a:ln>
                          <a:solidFill>
                            <a:schemeClr val="tx1"/>
                          </a:solidFill>
                          <a:effectLst/>
                          <a:uLnTx/>
                          <a:uFillTx/>
                          <a:latin typeface="+mn-lt"/>
                          <a:ea typeface="+mn-ea"/>
                          <a:cs typeface="+mn-cs"/>
                        </a:rPr>
                        <a:t>Alternative proteins</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93161297"/>
                  </a:ext>
                </a:extLst>
              </a:tr>
              <a:tr h="1435026">
                <a:tc>
                  <a:txBody>
                    <a:bodyPr/>
                    <a:lstStyle/>
                    <a:p>
                      <a:pPr marL="0" indent="0" algn="l" defTabSz="711200" rtl="0" eaLnBrk="1" latinLnBrk="0" hangingPunct="1">
                        <a:spcBef>
                          <a:spcPts val="1200"/>
                        </a:spcBef>
                        <a:buNone/>
                      </a:pPr>
                      <a:r>
                        <a:rPr lang="en-US" sz="900" b="1" kern="1200">
                          <a:solidFill>
                            <a:schemeClr val="tx1"/>
                          </a:solidFill>
                          <a:latin typeface="+mn-lt"/>
                          <a:ea typeface="+mn-ea"/>
                          <a:cs typeface="+mn-cs"/>
                        </a:rPr>
                        <a:t>Description and key indicators</a:t>
                      </a:r>
                    </a:p>
                  </a:txBody>
                  <a:tcPr marL="72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7800" marR="0" lvl="0" indent="-177800" algn="l" defTabSz="711200" rtl="0" eaLnBrk="1" fontAlgn="auto" latinLnBrk="0" hangingPunct="1">
                        <a:lnSpc>
                          <a:spcPct val="100000"/>
                        </a:lnSpc>
                        <a:spcBef>
                          <a:spcPts val="0"/>
                        </a:spcBef>
                        <a:spcAft>
                          <a:spcPts val="0"/>
                        </a:spcAft>
                        <a:buClrTx/>
                        <a:buSzTx/>
                        <a:buFont typeface="Arial"/>
                        <a:buChar char="•"/>
                        <a:tabLst/>
                        <a:defRPr/>
                      </a:pPr>
                      <a:r>
                        <a:rPr kumimoji="0" lang="en-US" sz="900" b="1" i="0" u="none" strike="noStrike" kern="1200" cap="none" spc="0" normalizeH="0" baseline="0" noProof="0">
                          <a:ln>
                            <a:noFill/>
                          </a:ln>
                          <a:solidFill>
                            <a:schemeClr val="tx1"/>
                          </a:solidFill>
                          <a:effectLst/>
                          <a:uLnTx/>
                          <a:uFillTx/>
                          <a:latin typeface="+mn-lt"/>
                          <a:ea typeface="+mn-ea"/>
                          <a:cs typeface="+mn-cs"/>
                        </a:rPr>
                        <a:t>Soy, wheat, and pea </a:t>
                      </a:r>
                      <a:r>
                        <a:rPr kumimoji="0" lang="en-US" sz="900" b="0" i="0" u="none" strike="noStrike" kern="1200" cap="none" spc="0" normalizeH="0" baseline="0" noProof="0">
                          <a:ln>
                            <a:noFill/>
                          </a:ln>
                          <a:solidFill>
                            <a:schemeClr val="tx1"/>
                          </a:solidFill>
                          <a:effectLst/>
                          <a:uLnTx/>
                          <a:uFillTx/>
                          <a:latin typeface="+mn-lt"/>
                          <a:ea typeface="+mn-ea"/>
                          <a:cs typeface="+mn-cs"/>
                        </a:rPr>
                        <a:t>are the largest sources.</a:t>
                      </a:r>
                    </a:p>
                    <a:p>
                      <a:pPr marL="177800" marR="0" lvl="0" indent="-177800" algn="l" defTabSz="711200" rtl="0" eaLnBrk="1" fontAlgn="auto" latinLnBrk="0" hangingPunct="1">
                        <a:lnSpc>
                          <a:spcPct val="100000"/>
                        </a:lnSpc>
                        <a:spcBef>
                          <a:spcPts val="0"/>
                        </a:spcBef>
                        <a:spcAft>
                          <a:spcPts val="0"/>
                        </a:spcAft>
                        <a:buClrTx/>
                        <a:buSzTx/>
                        <a:buFont typeface="Arial"/>
                        <a:buChar char="•"/>
                        <a:tabLst/>
                        <a:defRPr/>
                      </a:pPr>
                      <a:r>
                        <a:rPr kumimoji="0" lang="en-US" sz="900" b="1" i="0" u="none" strike="noStrike" kern="1200" cap="none" spc="0" normalizeH="0" baseline="0" noProof="0">
                          <a:ln>
                            <a:noFill/>
                          </a:ln>
                          <a:solidFill>
                            <a:schemeClr val="tx1"/>
                          </a:solidFill>
                          <a:effectLst/>
                          <a:uLnTx/>
                          <a:uFillTx/>
                          <a:latin typeface="+mn-lt"/>
                          <a:ea typeface="+mn-ea"/>
                          <a:cs typeface="+mn-cs"/>
                        </a:rPr>
                        <a:t>Soy dominates supply</a:t>
                      </a:r>
                      <a:r>
                        <a:rPr kumimoji="0" lang="en-US" sz="900" b="0" i="0" u="none" strike="noStrike" kern="1200" cap="none" spc="0" normalizeH="0" baseline="0" noProof="0">
                          <a:ln>
                            <a:noFill/>
                          </a:ln>
                          <a:solidFill>
                            <a:schemeClr val="tx1"/>
                          </a:solidFill>
                          <a:effectLst/>
                          <a:uLnTx/>
                          <a:uFillTx/>
                          <a:latin typeface="+mn-lt"/>
                          <a:ea typeface="+mn-ea"/>
                          <a:cs typeface="+mn-cs"/>
                        </a:rPr>
                        <a:t> due to cost-effective mass production.</a:t>
                      </a:r>
                    </a:p>
                    <a:p>
                      <a:pPr marL="177800" marR="0" lvl="0" indent="-177800" algn="l" defTabSz="711200" rtl="0" eaLnBrk="1" fontAlgn="auto" latinLnBrk="0" hangingPunct="1">
                        <a:lnSpc>
                          <a:spcPct val="100000"/>
                        </a:lnSpc>
                        <a:spcBef>
                          <a:spcPts val="0"/>
                        </a:spcBef>
                        <a:spcAft>
                          <a:spcPts val="0"/>
                        </a:spcAft>
                        <a:buClrTx/>
                        <a:buSzTx/>
                        <a:buFont typeface="Arial"/>
                        <a:buChar char="•"/>
                        <a:tabLst/>
                        <a:defRPr/>
                      </a:pPr>
                      <a:r>
                        <a:rPr kumimoji="0" lang="en-US" sz="900" b="1" i="0" u="none" strike="noStrike" kern="1200" cap="none" spc="0" normalizeH="0" baseline="0" noProof="0">
                          <a:ln>
                            <a:noFill/>
                          </a:ln>
                          <a:solidFill>
                            <a:schemeClr val="tx1"/>
                          </a:solidFill>
                          <a:effectLst/>
                          <a:uLnTx/>
                          <a:uFillTx/>
                          <a:latin typeface="+mn-lt"/>
                          <a:ea typeface="+mn-ea"/>
                          <a:cs typeface="+mn-cs"/>
                        </a:rPr>
                        <a:t>80% of soy supply </a:t>
                      </a:r>
                      <a:r>
                        <a:rPr kumimoji="0" lang="en-US" sz="900" b="0" i="0" u="none" strike="noStrike" kern="1200" cap="none" spc="0" normalizeH="0" baseline="0" noProof="0">
                          <a:ln>
                            <a:noFill/>
                          </a:ln>
                          <a:solidFill>
                            <a:schemeClr val="tx1"/>
                          </a:solidFill>
                          <a:effectLst/>
                          <a:uLnTx/>
                          <a:uFillTx/>
                          <a:latin typeface="+mn-lt"/>
                          <a:ea typeface="+mn-ea"/>
                          <a:cs typeface="+mn-cs"/>
                        </a:rPr>
                        <a:t>serves as livestock feed.</a:t>
                      </a:r>
                      <a:endParaRPr kumimoji="0" lang="en-US" sz="900" b="1" i="0" u="none" strike="noStrike" kern="1200" cap="none" spc="0" normalizeH="0" baseline="0" noProof="0">
                        <a:ln>
                          <a:noFill/>
                        </a:ln>
                        <a:solidFill>
                          <a:schemeClr val="tx1"/>
                        </a:solidFill>
                        <a:effectLst/>
                        <a:uLnTx/>
                        <a:uFillTx/>
                        <a:latin typeface="+mn-lt"/>
                        <a:ea typeface="+mn-ea"/>
                        <a:cs typeface="+mn-cs"/>
                      </a:endParaRPr>
                    </a:p>
                    <a:p>
                      <a:pPr marL="177800" marR="0" lvl="0" indent="-177800" algn="l" defTabSz="711200" rtl="0" eaLnBrk="1" fontAlgn="auto" latinLnBrk="0" hangingPunct="1">
                        <a:lnSpc>
                          <a:spcPct val="100000"/>
                        </a:lnSpc>
                        <a:spcBef>
                          <a:spcPts val="0"/>
                        </a:spcBef>
                        <a:spcAft>
                          <a:spcPts val="0"/>
                        </a:spcAft>
                        <a:buClrTx/>
                        <a:buSzTx/>
                        <a:buFont typeface="Arial"/>
                        <a:buChar char="•"/>
                        <a:tabLst/>
                        <a:defRPr/>
                      </a:pPr>
                      <a:r>
                        <a:rPr kumimoji="0" lang="en-US" sz="900" b="1" i="0" u="none" strike="noStrike" kern="1200" cap="none" spc="0" normalizeH="0" baseline="0" noProof="0">
                          <a:ln>
                            <a:noFill/>
                          </a:ln>
                          <a:solidFill>
                            <a:schemeClr val="tx1"/>
                          </a:solidFill>
                          <a:effectLst/>
                          <a:uLnTx/>
                          <a:uFillTx/>
                          <a:latin typeface="+mn-lt"/>
                          <a:ea typeface="+mn-ea"/>
                          <a:cs typeface="+mn-cs"/>
                        </a:rPr>
                        <a:t>Brazil leads production (~20% increase </a:t>
                      </a:r>
                      <a:r>
                        <a:rPr kumimoji="0" lang="en-US" sz="900" b="0" i="0" u="none" strike="noStrike" kern="1200" cap="none" spc="0" normalizeH="0" baseline="0" noProof="0">
                          <a:ln>
                            <a:noFill/>
                          </a:ln>
                          <a:solidFill>
                            <a:schemeClr val="tx1"/>
                          </a:solidFill>
                          <a:effectLst/>
                          <a:uLnTx/>
                          <a:uFillTx/>
                          <a:latin typeface="+mn-lt"/>
                          <a:ea typeface="+mn-ea"/>
                          <a:cs typeface="+mn-cs"/>
                        </a:rPr>
                        <a:t>over the past five years), while China leads imports.</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F2ED"/>
                    </a:solidFill>
                  </a:tcPr>
                </a:tc>
                <a:tc>
                  <a:txBody>
                    <a:bodyPr/>
                    <a:lstStyle/>
                    <a:p>
                      <a:pPr marL="177800" marR="0" lvl="0" indent="-177800" algn="l" defTabSz="711200" rtl="0" eaLnBrk="1" fontAlgn="auto" latinLnBrk="0" hangingPunct="1">
                        <a:lnSpc>
                          <a:spcPct val="100000"/>
                        </a:lnSpc>
                        <a:spcBef>
                          <a:spcPts val="0"/>
                        </a:spcBef>
                        <a:spcAft>
                          <a:spcPts val="0"/>
                        </a:spcAft>
                        <a:buClrTx/>
                        <a:buSzTx/>
                        <a:buFont typeface="Arial"/>
                        <a:buChar char="•"/>
                        <a:tabLst/>
                        <a:defRPr/>
                      </a:pPr>
                      <a:r>
                        <a:rPr kumimoji="0" lang="en-US" sz="900" b="1" i="0" u="none" strike="noStrike" kern="1200" cap="none" spc="0" normalizeH="0" baseline="0" noProof="0">
                          <a:ln>
                            <a:noFill/>
                          </a:ln>
                          <a:solidFill>
                            <a:schemeClr val="tx1"/>
                          </a:solidFill>
                          <a:effectLst/>
                          <a:uLnTx/>
                          <a:uFillTx/>
                          <a:latin typeface="+mn-lt"/>
                          <a:ea typeface="+mn-ea"/>
                          <a:cs typeface="+mn-cs"/>
                        </a:rPr>
                        <a:t>Poultry and pig meat </a:t>
                      </a:r>
                      <a:r>
                        <a:rPr kumimoji="0" lang="en-US" sz="900" b="0" i="0" u="none" strike="noStrike" kern="1200" cap="none" spc="0" normalizeH="0" baseline="0" noProof="0">
                          <a:ln>
                            <a:noFill/>
                          </a:ln>
                          <a:solidFill>
                            <a:schemeClr val="tx1"/>
                          </a:solidFill>
                          <a:effectLst/>
                          <a:uLnTx/>
                          <a:uFillTx/>
                          <a:latin typeface="+mn-lt"/>
                          <a:ea typeface="+mn-ea"/>
                          <a:cs typeface="+mn-cs"/>
                        </a:rPr>
                        <a:t>dominate supply, followed by </a:t>
                      </a:r>
                      <a:r>
                        <a:rPr kumimoji="0" lang="en-US" sz="900" b="1" i="0" u="none" strike="noStrike" kern="1200" cap="none" spc="0" normalizeH="0" baseline="0" noProof="0">
                          <a:ln>
                            <a:noFill/>
                          </a:ln>
                          <a:solidFill>
                            <a:schemeClr val="tx1"/>
                          </a:solidFill>
                          <a:effectLst/>
                          <a:uLnTx/>
                          <a:uFillTx/>
                          <a:latin typeface="+mn-lt"/>
                          <a:ea typeface="+mn-ea"/>
                          <a:cs typeface="+mn-cs"/>
                        </a:rPr>
                        <a:t>beef and buffalo.</a:t>
                      </a:r>
                    </a:p>
                    <a:p>
                      <a:pPr marL="177800" marR="0" lvl="0" indent="-177800" algn="l" defTabSz="711200" rtl="0" eaLnBrk="1" fontAlgn="auto" latinLnBrk="0" hangingPunct="1">
                        <a:lnSpc>
                          <a:spcPct val="100000"/>
                        </a:lnSpc>
                        <a:spcBef>
                          <a:spcPts val="0"/>
                        </a:spcBef>
                        <a:spcAft>
                          <a:spcPts val="0"/>
                        </a:spcAft>
                        <a:buClrTx/>
                        <a:buSzTx/>
                        <a:buFont typeface="Arial"/>
                        <a:buChar char="•"/>
                        <a:tabLst/>
                        <a:defRPr/>
                      </a:pPr>
                      <a:r>
                        <a:rPr kumimoji="0" lang="en-US" sz="900" b="1" i="0" u="none" strike="noStrike" kern="1200" cap="none" spc="0" normalizeH="0" baseline="0" noProof="0">
                          <a:ln>
                            <a:noFill/>
                          </a:ln>
                          <a:solidFill>
                            <a:schemeClr val="tx1"/>
                          </a:solidFill>
                          <a:effectLst/>
                          <a:uLnTx/>
                          <a:uFillTx/>
                          <a:latin typeface="+mn-lt"/>
                          <a:ea typeface="+mn-ea"/>
                          <a:cs typeface="+mn-cs"/>
                        </a:rPr>
                        <a:t>High GHG emissions and extensive land and water use </a:t>
                      </a:r>
                      <a:r>
                        <a:rPr kumimoji="0" lang="en-US" sz="900" b="0" i="0" u="none" strike="noStrike" kern="1200" cap="none" spc="0" normalizeH="0" baseline="0" noProof="0">
                          <a:ln>
                            <a:noFill/>
                          </a:ln>
                          <a:solidFill>
                            <a:schemeClr val="tx1"/>
                          </a:solidFill>
                          <a:effectLst/>
                          <a:uLnTx/>
                          <a:uFillTx/>
                          <a:latin typeface="+mn-lt"/>
                          <a:ea typeface="+mn-ea"/>
                          <a:cs typeface="+mn-cs"/>
                        </a:rPr>
                        <a:t>lead to negative environmental impact on biodiversity and soil health. </a:t>
                      </a:r>
                    </a:p>
                    <a:p>
                      <a:pPr marL="177800" marR="0" lvl="0" indent="-177800" algn="l" defTabSz="711200" rtl="0" eaLnBrk="1" fontAlgn="auto" latinLnBrk="0" hangingPunct="1">
                        <a:lnSpc>
                          <a:spcPct val="100000"/>
                        </a:lnSpc>
                        <a:spcBef>
                          <a:spcPts val="0"/>
                        </a:spcBef>
                        <a:spcAft>
                          <a:spcPts val="0"/>
                        </a:spcAft>
                        <a:buClrTx/>
                        <a:buSzTx/>
                        <a:buFont typeface="Arial"/>
                        <a:buChar char="•"/>
                        <a:tabLst/>
                        <a:defRPr/>
                      </a:pPr>
                      <a:r>
                        <a:rPr kumimoji="0" lang="en-US" sz="900" b="1" i="0" u="none" strike="noStrike" kern="1200" cap="none" spc="0" normalizeH="0" baseline="0" noProof="0">
                          <a:ln>
                            <a:noFill/>
                          </a:ln>
                          <a:solidFill>
                            <a:schemeClr val="tx1"/>
                          </a:solidFill>
                          <a:effectLst/>
                          <a:uLnTx/>
                          <a:uFillTx/>
                          <a:latin typeface="+mn-lt"/>
                          <a:ea typeface="+mn-ea"/>
                          <a:cs typeface="+mn-cs"/>
                        </a:rPr>
                        <a:t>Asia dominates global production and supply </a:t>
                      </a:r>
                      <a:r>
                        <a:rPr kumimoji="0" lang="en-US" sz="900" b="0" i="0" u="none" strike="noStrike" kern="1200" cap="none" spc="0" normalizeH="0" baseline="0" noProof="0">
                          <a:ln>
                            <a:noFill/>
                          </a:ln>
                          <a:solidFill>
                            <a:schemeClr val="tx1"/>
                          </a:solidFill>
                          <a:effectLst/>
                          <a:uLnTx/>
                          <a:uFillTx/>
                          <a:latin typeface="+mn-lt"/>
                          <a:ea typeface="+mn-ea"/>
                          <a:cs typeface="+mn-cs"/>
                        </a:rPr>
                        <a:t>(mainly China), followed by the Americas.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177800" marR="0" lvl="0" indent="-177800" algn="l" defTabSz="711200" rtl="0" eaLnBrk="1" fontAlgn="auto" latinLnBrk="0" hangingPunct="1">
                        <a:lnSpc>
                          <a:spcPct val="100000"/>
                        </a:lnSpc>
                        <a:spcBef>
                          <a:spcPts val="0"/>
                        </a:spcBef>
                        <a:spcAft>
                          <a:spcPts val="0"/>
                        </a:spcAft>
                        <a:buClrTx/>
                        <a:buSzTx/>
                        <a:buChar char="•"/>
                        <a:tabLst/>
                        <a:defRPr/>
                      </a:pPr>
                      <a:r>
                        <a:rPr kumimoji="0" lang="en-US" sz="900" b="1" i="0" u="none" strike="noStrike" kern="1200" cap="none" spc="0" normalizeH="0" baseline="0">
                          <a:ln>
                            <a:noFill/>
                          </a:ln>
                          <a:solidFill>
                            <a:schemeClr val="tx1"/>
                          </a:solidFill>
                          <a:effectLst/>
                          <a:uLnTx/>
                          <a:uFillTx/>
                          <a:latin typeface="+mn-lt"/>
                          <a:ea typeface="+mn-ea"/>
                          <a:cs typeface="+mn-cs"/>
                        </a:rPr>
                        <a:t>Fish, shrimp, and algae </a:t>
                      </a:r>
                      <a:r>
                        <a:rPr kumimoji="0" lang="en-US" sz="900" b="0" i="0" u="none" strike="noStrike" kern="1200" cap="none" spc="0" normalizeH="0" baseline="0">
                          <a:ln>
                            <a:noFill/>
                          </a:ln>
                          <a:solidFill>
                            <a:schemeClr val="tx1"/>
                          </a:solidFill>
                          <a:effectLst/>
                          <a:uLnTx/>
                          <a:uFillTx/>
                          <a:latin typeface="+mn-lt"/>
                          <a:ea typeface="+mn-ea"/>
                          <a:cs typeface="+mn-cs"/>
                        </a:rPr>
                        <a:t>are primary sources.</a:t>
                      </a:r>
                    </a:p>
                    <a:p>
                      <a:pPr marL="177800" marR="0" lvl="0" indent="-177800" algn="l" defTabSz="711200" rtl="0" eaLnBrk="1" fontAlgn="auto" latinLnBrk="0" hangingPunct="1">
                        <a:lnSpc>
                          <a:spcPct val="100000"/>
                        </a:lnSpc>
                        <a:spcBef>
                          <a:spcPts val="0"/>
                        </a:spcBef>
                        <a:spcAft>
                          <a:spcPts val="0"/>
                        </a:spcAft>
                        <a:buClrTx/>
                        <a:buSzTx/>
                        <a:buChar char="•"/>
                        <a:tabLst/>
                        <a:defRPr/>
                      </a:pPr>
                      <a:r>
                        <a:rPr kumimoji="0" lang="en-US" sz="900" b="1" i="0" u="none" strike="noStrike" kern="1200" cap="none" spc="0" normalizeH="0" baseline="0">
                          <a:ln>
                            <a:noFill/>
                          </a:ln>
                          <a:solidFill>
                            <a:schemeClr val="tx1"/>
                          </a:solidFill>
                          <a:effectLst/>
                          <a:uLnTx/>
                          <a:uFillTx/>
                          <a:latin typeface="+mn-lt"/>
                          <a:ea typeface="+mn-ea"/>
                          <a:cs typeface="+mn-cs"/>
                        </a:rPr>
                        <a:t>About 60% of supply is from aquaculture</a:t>
                      </a:r>
                      <a:r>
                        <a:rPr kumimoji="0" lang="en-US" sz="900" b="0" i="0" u="none" strike="noStrike" kern="1200" cap="none" spc="0" normalizeH="0" baseline="0">
                          <a:ln>
                            <a:noFill/>
                          </a:ln>
                          <a:solidFill>
                            <a:schemeClr val="tx1"/>
                          </a:solidFill>
                          <a:effectLst/>
                          <a:uLnTx/>
                          <a:uFillTx/>
                          <a:latin typeface="+mn-lt"/>
                          <a:ea typeface="+mn-ea"/>
                          <a:cs typeface="+mn-cs"/>
                        </a:rPr>
                        <a:t>, which is </a:t>
                      </a:r>
                      <a:r>
                        <a:rPr kumimoji="0" lang="en-US" sz="900" b="1" i="0" u="none" strike="noStrike" kern="1200" cap="none" spc="0" normalizeH="0" baseline="0">
                          <a:ln>
                            <a:noFill/>
                          </a:ln>
                          <a:solidFill>
                            <a:schemeClr val="tx1"/>
                          </a:solidFill>
                          <a:effectLst/>
                          <a:uLnTx/>
                          <a:uFillTx/>
                          <a:latin typeface="+mn-lt"/>
                          <a:ea typeface="+mn-ea"/>
                          <a:cs typeface="+mn-cs"/>
                        </a:rPr>
                        <a:t>efficient </a:t>
                      </a:r>
                      <a:r>
                        <a:rPr kumimoji="0" lang="en-US" sz="900" b="0" i="0" u="none" strike="noStrike" kern="1200" cap="none" spc="0" normalizeH="0" baseline="0">
                          <a:ln>
                            <a:noFill/>
                          </a:ln>
                          <a:solidFill>
                            <a:schemeClr val="tx1"/>
                          </a:solidFill>
                          <a:effectLst/>
                          <a:uLnTx/>
                          <a:uFillTx/>
                          <a:latin typeface="+mn-lt"/>
                          <a:ea typeface="+mn-ea"/>
                          <a:cs typeface="+mn-cs"/>
                        </a:rPr>
                        <a:t>but comes with significant </a:t>
                      </a:r>
                      <a:r>
                        <a:rPr kumimoji="0" lang="en-US" sz="900" b="1" i="0" u="none" strike="noStrike" kern="1200" cap="none" spc="0" normalizeH="0" baseline="0">
                          <a:ln>
                            <a:noFill/>
                          </a:ln>
                          <a:solidFill>
                            <a:schemeClr val="tx1"/>
                          </a:solidFill>
                          <a:effectLst/>
                          <a:uLnTx/>
                          <a:uFillTx/>
                          <a:latin typeface="+mn-lt"/>
                          <a:ea typeface="+mn-ea"/>
                          <a:cs typeface="+mn-cs"/>
                        </a:rPr>
                        <a:t>environmental impacts, </a:t>
                      </a:r>
                      <a:r>
                        <a:rPr kumimoji="0" lang="en-US" sz="900" b="0" i="0" u="none" strike="noStrike" kern="1200" cap="none" spc="0" normalizeH="0" baseline="0">
                          <a:ln>
                            <a:noFill/>
                          </a:ln>
                          <a:solidFill>
                            <a:schemeClr val="tx1"/>
                          </a:solidFill>
                          <a:effectLst/>
                          <a:uLnTx/>
                          <a:uFillTx/>
                          <a:latin typeface="+mn-lt"/>
                          <a:ea typeface="+mn-ea"/>
                          <a:cs typeface="+mn-cs"/>
                        </a:rPr>
                        <a:t>including water use, nutrient runoff, and habitat loss.</a:t>
                      </a:r>
                    </a:p>
                    <a:p>
                      <a:pPr marL="177800" marR="0" lvl="0" indent="-177800" algn="l" defTabSz="711200" rtl="0" eaLnBrk="1" fontAlgn="auto" latinLnBrk="0" hangingPunct="1">
                        <a:lnSpc>
                          <a:spcPct val="100000"/>
                        </a:lnSpc>
                        <a:spcBef>
                          <a:spcPts val="0"/>
                        </a:spcBef>
                        <a:spcAft>
                          <a:spcPts val="0"/>
                        </a:spcAft>
                        <a:buClrTx/>
                        <a:buSzTx/>
                        <a:buFontTx/>
                        <a:buChar char="•"/>
                        <a:tabLst/>
                        <a:defRPr/>
                      </a:pPr>
                      <a:r>
                        <a:rPr kumimoji="0" lang="en-US" sz="900" b="1" i="0" u="none" strike="noStrike" kern="1200" cap="none" spc="0" normalizeH="0" baseline="0">
                          <a:ln>
                            <a:noFill/>
                          </a:ln>
                          <a:solidFill>
                            <a:schemeClr val="tx1"/>
                          </a:solidFill>
                          <a:effectLst/>
                          <a:uLnTx/>
                          <a:uFillTx/>
                          <a:latin typeface="+mn-lt"/>
                          <a:ea typeface="+mn-ea"/>
                          <a:cs typeface="+mn-cs"/>
                        </a:rPr>
                        <a:t>Asia leads in aquaculture supply </a:t>
                      </a:r>
                      <a:r>
                        <a:rPr kumimoji="0" lang="en-US" sz="900" b="0" i="0" u="none" strike="noStrike" kern="1200" cap="none" spc="0" normalizeH="0" baseline="0">
                          <a:ln>
                            <a:noFill/>
                          </a:ln>
                          <a:solidFill>
                            <a:schemeClr val="tx1"/>
                          </a:solidFill>
                          <a:effectLst/>
                          <a:uLnTx/>
                          <a:uFillTx/>
                          <a:latin typeface="+mn-lt"/>
                          <a:ea typeface="+mn-ea"/>
                          <a:cs typeface="+mn-cs"/>
                        </a:rPr>
                        <a:t>(mainly China), followed by Europe and the Americas.</a:t>
                      </a:r>
                    </a:p>
                    <a:p>
                      <a:pPr marL="177800" marR="0" lvl="0" indent="-177800" algn="l" defTabSz="711200" rtl="0" eaLnBrk="1" fontAlgn="auto" latinLnBrk="0" hangingPunct="1">
                        <a:lnSpc>
                          <a:spcPct val="100000"/>
                        </a:lnSpc>
                        <a:spcBef>
                          <a:spcPts val="0"/>
                        </a:spcBef>
                        <a:spcAft>
                          <a:spcPts val="0"/>
                        </a:spcAft>
                        <a:buClrTx/>
                        <a:buSzTx/>
                        <a:buChar char="•"/>
                        <a:tabLst/>
                        <a:defRPr/>
                      </a:pPr>
                      <a:endParaRPr kumimoji="0" lang="en-US" sz="900" b="0" i="0" u="none" strike="noStrike" kern="1200" cap="none" spc="0" normalizeH="0" baseline="0" noProof="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5EDFF"/>
                    </a:solidFill>
                  </a:tcPr>
                </a:tc>
                <a:tc>
                  <a:txBody>
                    <a:bodyPr/>
                    <a:lstStyle/>
                    <a:p>
                      <a:pPr marL="177800" marR="0" lvl="0" indent="-177800" algn="l" defTabSz="711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a:ln>
                            <a:noFill/>
                          </a:ln>
                          <a:solidFill>
                            <a:schemeClr val="tx1"/>
                          </a:solidFill>
                          <a:effectLst/>
                          <a:uLnTx/>
                          <a:uFillTx/>
                          <a:latin typeface="+mn-lt"/>
                          <a:ea typeface="+mn-ea"/>
                          <a:cs typeface="+mn-cs"/>
                        </a:rPr>
                        <a:t>Plant-based: </a:t>
                      </a:r>
                      <a:r>
                        <a:rPr kumimoji="0" lang="en-US" sz="900" b="0" i="0" u="none" strike="noStrike" kern="1200" cap="none" spc="0" normalizeH="0" baseline="0" noProof="0">
                          <a:ln>
                            <a:noFill/>
                          </a:ln>
                          <a:solidFill>
                            <a:schemeClr val="tx1"/>
                          </a:solidFill>
                          <a:effectLst/>
                          <a:uLnTx/>
                          <a:uFillTx/>
                          <a:latin typeface="+mn-lt"/>
                          <a:ea typeface="+mn-ea"/>
                          <a:cs typeface="+mn-cs"/>
                        </a:rPr>
                        <a:t>Foods that aim to replicate the sensory feeling of eating animal protein (e.g., soy patties)</a:t>
                      </a:r>
                      <a:r>
                        <a:rPr kumimoji="0" lang="en-US" sz="900" b="1" i="0" u="none" strike="noStrike" kern="1200" cap="none" spc="0" normalizeH="0" baseline="0" noProof="0">
                          <a:ln>
                            <a:noFill/>
                          </a:ln>
                          <a:solidFill>
                            <a:schemeClr val="tx1"/>
                          </a:solidFill>
                          <a:effectLst/>
                          <a:uLnTx/>
                          <a:uFillTx/>
                          <a:latin typeface="+mn-lt"/>
                          <a:ea typeface="+mn-ea"/>
                          <a:cs typeface="+mn-cs"/>
                        </a:rPr>
                        <a:t>.</a:t>
                      </a:r>
                    </a:p>
                    <a:p>
                      <a:pPr marL="177800" marR="0" lvl="0" indent="-177800" algn="l" defTabSz="711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a:ln>
                            <a:noFill/>
                          </a:ln>
                          <a:solidFill>
                            <a:schemeClr val="tx1"/>
                          </a:solidFill>
                          <a:effectLst/>
                          <a:uLnTx/>
                          <a:uFillTx/>
                          <a:latin typeface="+mn-lt"/>
                          <a:ea typeface="+mn-ea"/>
                          <a:cs typeface="+mn-cs"/>
                        </a:rPr>
                        <a:t>Lab-grown/cultivated: </a:t>
                      </a:r>
                      <a:r>
                        <a:rPr kumimoji="0" lang="en-US" sz="900" b="0" i="0" u="none" strike="noStrike" kern="1200" cap="none" spc="0" normalizeH="0" baseline="0" noProof="0">
                          <a:ln>
                            <a:noFill/>
                          </a:ln>
                          <a:solidFill>
                            <a:schemeClr val="tx1"/>
                          </a:solidFill>
                          <a:effectLst/>
                          <a:uLnTx/>
                          <a:uFillTx/>
                          <a:latin typeface="+mn-lt"/>
                          <a:ea typeface="+mn-ea"/>
                          <a:cs typeface="+mn-cs"/>
                        </a:rPr>
                        <a:t>Meat produced directly from animal cells.</a:t>
                      </a:r>
                      <a:endParaRPr kumimoji="0" lang="en-US" sz="900" b="1" i="0" u="none" strike="noStrike" kern="1200" cap="none" spc="0" normalizeH="0" baseline="0" noProof="0">
                        <a:ln>
                          <a:noFill/>
                        </a:ln>
                        <a:solidFill>
                          <a:schemeClr val="tx1"/>
                        </a:solidFill>
                        <a:effectLst/>
                        <a:uLnTx/>
                        <a:uFillTx/>
                        <a:latin typeface="+mn-lt"/>
                        <a:ea typeface="+mn-ea"/>
                        <a:cs typeface="+mn-cs"/>
                      </a:endParaRPr>
                    </a:p>
                    <a:p>
                      <a:pPr marL="177800" marR="0" lvl="0" indent="-177800" algn="l" defTabSz="711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a:ln>
                            <a:noFill/>
                          </a:ln>
                          <a:solidFill>
                            <a:schemeClr val="tx1"/>
                          </a:solidFill>
                          <a:effectLst/>
                          <a:uLnTx/>
                          <a:uFillTx/>
                          <a:latin typeface="+mn-lt"/>
                          <a:ea typeface="+mn-ea"/>
                          <a:cs typeface="+mn-cs"/>
                        </a:rPr>
                        <a:t>Fermentation-derived: </a:t>
                      </a:r>
                      <a:r>
                        <a:rPr kumimoji="0" lang="en-US" sz="900" b="0" i="0" u="none" strike="noStrike" kern="1200" cap="none" spc="0" normalizeH="0" baseline="0" noProof="0">
                          <a:ln>
                            <a:noFill/>
                          </a:ln>
                          <a:solidFill>
                            <a:schemeClr val="tx1"/>
                          </a:solidFill>
                          <a:effectLst/>
                          <a:uLnTx/>
                          <a:uFillTx/>
                          <a:latin typeface="+mn-lt"/>
                          <a:ea typeface="+mn-ea"/>
                          <a:cs typeface="+mn-cs"/>
                        </a:rPr>
                        <a:t>Foods produced by the chemical breakdown of biomass by bacteria, yeasts, or other microorganisms (e.g., tempeh).</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105080875"/>
                  </a:ext>
                </a:extLst>
              </a:tr>
              <a:tr h="358757">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900" b="1" kern="1200">
                          <a:solidFill>
                            <a:schemeClr val="tx1"/>
                          </a:solidFill>
                          <a:latin typeface="+mn-lt"/>
                          <a:ea typeface="+mn-ea"/>
                          <a:cs typeface="+mn-cs"/>
                        </a:rPr>
                        <a:t>Products</a:t>
                      </a:r>
                    </a:p>
                  </a:txBody>
                  <a:tcPr marL="72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711200" rtl="0" eaLnBrk="1" fontAlgn="auto" latinLnBrk="0" hangingPunct="1">
                        <a:lnSpc>
                          <a:spcPct val="100000"/>
                        </a:lnSpc>
                        <a:spcBef>
                          <a:spcPts val="1200"/>
                        </a:spcBef>
                        <a:spcAft>
                          <a:spcPts val="0"/>
                        </a:spcAft>
                        <a:buClrTx/>
                        <a:buSzTx/>
                        <a:buNone/>
                        <a:tabLst/>
                        <a:defRPr/>
                      </a:pPr>
                      <a:r>
                        <a:rPr kumimoji="0" lang="en-US" sz="900" b="1" i="0" u="none" strike="noStrike" kern="1200" cap="none" spc="0" normalizeH="0" baseline="0" noProof="0">
                          <a:ln>
                            <a:noFill/>
                          </a:ln>
                          <a:solidFill>
                            <a:schemeClr val="tx1"/>
                          </a:solidFill>
                          <a:effectLst/>
                          <a:uLnTx/>
                          <a:uFillTx/>
                          <a:latin typeface="+mn-lt"/>
                          <a:ea typeface="+mn-ea"/>
                          <a:cs typeface="+mn-cs"/>
                        </a:rPr>
                        <a:t>Soy, corn, wheat, peas</a:t>
                      </a:r>
                      <a:endParaRPr kumimoji="0" lang="en-US" sz="900" b="0" i="0" u="none" strike="noStrike" kern="1200" cap="none" spc="0" normalizeH="0" baseline="0" noProof="0">
                        <a:ln>
                          <a:noFill/>
                        </a:ln>
                        <a:solidFill>
                          <a:schemeClr val="tx1"/>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F2ED"/>
                    </a:solidFill>
                  </a:tcPr>
                </a:tc>
                <a:tc>
                  <a:txBody>
                    <a:bodyPr/>
                    <a:lstStyle/>
                    <a:p>
                      <a:pPr marL="0" marR="0" lvl="0" indent="0" algn="l" defTabSz="711200" rtl="0" eaLnBrk="1" fontAlgn="auto" latinLnBrk="0" hangingPunct="1">
                        <a:lnSpc>
                          <a:spcPct val="100000"/>
                        </a:lnSpc>
                        <a:spcBef>
                          <a:spcPts val="0"/>
                        </a:spcBef>
                        <a:spcAft>
                          <a:spcPts val="0"/>
                        </a:spcAft>
                        <a:buClrTx/>
                        <a:buSzTx/>
                        <a:buNone/>
                        <a:tabLst/>
                        <a:defRPr/>
                      </a:pPr>
                      <a:r>
                        <a:rPr kumimoji="0" lang="en-US" sz="900" b="1" i="0" u="none" strike="noStrike" kern="1200" cap="none" spc="0" normalizeH="0" baseline="0" noProof="0">
                          <a:ln>
                            <a:noFill/>
                          </a:ln>
                          <a:solidFill>
                            <a:schemeClr val="tx1"/>
                          </a:solidFill>
                          <a:effectLst/>
                          <a:uLnTx/>
                          <a:uFillTx/>
                          <a:latin typeface="+mn-lt"/>
                          <a:ea typeface="+mn-ea"/>
                          <a:cs typeface="+mn-cs"/>
                        </a:rPr>
                        <a:t>Beef, poultry, pig, sheep, dairy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l" defTabSz="711200" rtl="0" eaLnBrk="1" fontAlgn="auto" latinLnBrk="0" hangingPunct="1">
                        <a:lnSpc>
                          <a:spcPct val="100000"/>
                        </a:lnSpc>
                        <a:spcBef>
                          <a:spcPts val="1200"/>
                        </a:spcBef>
                        <a:spcAft>
                          <a:spcPts val="0"/>
                        </a:spcAft>
                        <a:buClrTx/>
                        <a:buSzTx/>
                        <a:buNone/>
                        <a:tabLst/>
                        <a:defRPr/>
                      </a:pPr>
                      <a:r>
                        <a:rPr kumimoji="0" lang="en-US" sz="900" b="1" i="0" u="none" strike="noStrike" kern="1200" cap="none" spc="0" normalizeH="0" baseline="0" noProof="0">
                          <a:ln>
                            <a:noFill/>
                          </a:ln>
                          <a:solidFill>
                            <a:schemeClr val="tx1"/>
                          </a:solidFill>
                          <a:effectLst/>
                          <a:uLnTx/>
                          <a:uFillTx/>
                          <a:latin typeface="+mn-lt"/>
                          <a:ea typeface="+mn-ea"/>
                          <a:cs typeface="+mn-cs"/>
                        </a:rPr>
                        <a:t>Fish, shrimp, algae, other aquatic protein sources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5EDFF"/>
                    </a:solidFill>
                  </a:tcPr>
                </a:tc>
                <a:tc>
                  <a:txBody>
                    <a:bodyPr/>
                    <a:lstStyle/>
                    <a:p>
                      <a:pPr marL="0" marR="0" lvl="0" indent="0" algn="l" defTabSz="711200" rtl="0" eaLnBrk="1" fontAlgn="auto" latinLnBrk="0" hangingPunct="1">
                        <a:lnSpc>
                          <a:spcPct val="100000"/>
                        </a:lnSpc>
                        <a:spcBef>
                          <a:spcPts val="1200"/>
                        </a:spcBef>
                        <a:spcAft>
                          <a:spcPts val="0"/>
                        </a:spcAft>
                        <a:buClrTx/>
                        <a:buSzTx/>
                        <a:buNone/>
                        <a:tabLst/>
                        <a:defRPr/>
                      </a:pPr>
                      <a:r>
                        <a:rPr kumimoji="0" lang="en-US" sz="900" b="1" i="0" u="none" strike="noStrike" kern="1200" cap="none" spc="0" normalizeH="0" baseline="0" noProof="0">
                          <a:ln>
                            <a:noFill/>
                          </a:ln>
                          <a:solidFill>
                            <a:schemeClr val="tx1"/>
                          </a:solidFill>
                          <a:effectLst/>
                          <a:uLnTx/>
                          <a:uFillTx/>
                          <a:latin typeface="+mn-lt"/>
                          <a:ea typeface="+mn-ea"/>
                          <a:cs typeface="+mn-cs"/>
                        </a:rPr>
                        <a:t>Plant-based protein, lab-grown meat, fermentation-derived proteins</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987815052"/>
                  </a:ext>
                </a:extLst>
              </a:tr>
              <a:tr h="1704094">
                <a:tc>
                  <a:txBody>
                    <a:bodyPr/>
                    <a:lstStyle/>
                    <a:p>
                      <a:pPr marL="0" indent="0" algn="l" rtl="0" eaLnBrk="1" latinLnBrk="0" hangingPunct="1">
                        <a:spcBef>
                          <a:spcPts val="1200"/>
                        </a:spcBef>
                        <a:buNone/>
                      </a:pPr>
                      <a:r>
                        <a:rPr lang="en-US" sz="900" b="1" kern="1200">
                          <a:solidFill>
                            <a:schemeClr val="tx1"/>
                          </a:solidFill>
                          <a:latin typeface="+mn-lt"/>
                          <a:ea typeface="+mn-ea"/>
                          <a:cs typeface="+mn-cs"/>
                        </a:rPr>
                        <a:t>Key benefits and challenges</a:t>
                      </a:r>
                    </a:p>
                  </a:txBody>
                  <a:tcPr marL="72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spcBef>
                          <a:spcPts val="0"/>
                        </a:spcBef>
                        <a:buNone/>
                      </a:pPr>
                      <a:r>
                        <a:rPr lang="en-US" sz="900" b="1">
                          <a:solidFill>
                            <a:schemeClr val="tx1"/>
                          </a:solidFill>
                          <a:latin typeface="Arial"/>
                          <a:cs typeface="Arial"/>
                        </a:rPr>
                        <a:t>Benefits:</a:t>
                      </a:r>
                    </a:p>
                    <a:p>
                      <a:pPr marL="177800" indent="-177800">
                        <a:spcBef>
                          <a:spcPts val="0"/>
                        </a:spcBef>
                        <a:buFont typeface="Arial" panose="020B0604020202020204" pitchFamily="34" charset="0"/>
                        <a:buChar char="•"/>
                      </a:pPr>
                      <a:r>
                        <a:rPr lang="en-US" sz="900" b="0">
                          <a:solidFill>
                            <a:schemeClr val="tx1"/>
                          </a:solidFill>
                          <a:latin typeface="Arial"/>
                          <a:cs typeface="Arial"/>
                        </a:rPr>
                        <a:t>Cheap production, high scalability</a:t>
                      </a:r>
                    </a:p>
                    <a:p>
                      <a:pPr marL="177800" indent="-177800">
                        <a:spcBef>
                          <a:spcPts val="0"/>
                        </a:spcBef>
                        <a:buFont typeface="Arial" panose="020B0604020202020204" pitchFamily="34" charset="0"/>
                        <a:buChar char="•"/>
                      </a:pPr>
                      <a:r>
                        <a:rPr lang="en-US" sz="900" b="0">
                          <a:solidFill>
                            <a:schemeClr val="tx1"/>
                          </a:solidFill>
                          <a:latin typeface="Arial"/>
                          <a:cs typeface="Arial"/>
                        </a:rPr>
                        <a:t>Long history and culture within global food systems</a:t>
                      </a:r>
                    </a:p>
                    <a:p>
                      <a:pPr marL="0" indent="0">
                        <a:spcBef>
                          <a:spcPts val="0"/>
                        </a:spcBef>
                        <a:buFont typeface="Arial" panose="020B0604020202020204" pitchFamily="34" charset="0"/>
                        <a:buNone/>
                      </a:pPr>
                      <a:endParaRPr lang="en-US" sz="900" b="0">
                        <a:solidFill>
                          <a:schemeClr val="tx1"/>
                        </a:solidFill>
                        <a:latin typeface="Arial" panose="020B0604020202020204" pitchFamily="34" charset="0"/>
                        <a:cs typeface="Arial" panose="020B0604020202020204" pitchFamily="34" charset="0"/>
                      </a:endParaRPr>
                    </a:p>
                    <a:p>
                      <a:pPr marL="0" marR="0" lvl="0" indent="0" algn="l" defTabSz="711200" rtl="0" eaLnBrk="1" fontAlgn="auto" latinLnBrk="0" hangingPunct="1">
                        <a:lnSpc>
                          <a:spcPct val="100000"/>
                        </a:lnSpc>
                        <a:spcBef>
                          <a:spcPts val="0"/>
                        </a:spcBef>
                        <a:spcAft>
                          <a:spcPts val="0"/>
                        </a:spcAft>
                        <a:buClrTx/>
                        <a:buSzTx/>
                        <a:buFontTx/>
                        <a:buNone/>
                        <a:tabLst/>
                        <a:defRPr/>
                      </a:pPr>
                      <a:r>
                        <a:rPr lang="en-US" sz="900" b="1">
                          <a:solidFill>
                            <a:schemeClr val="tx1"/>
                          </a:solidFill>
                          <a:latin typeface="Arial"/>
                          <a:cs typeface="Arial"/>
                        </a:rPr>
                        <a:t>Challenges:</a:t>
                      </a:r>
                      <a:endParaRPr lang="en-US" sz="900" b="0">
                        <a:solidFill>
                          <a:schemeClr val="tx1"/>
                        </a:solidFill>
                        <a:latin typeface="Arial"/>
                        <a:cs typeface="Arial"/>
                      </a:endParaRPr>
                    </a:p>
                    <a:p>
                      <a:pPr marL="177800" indent="-177800">
                        <a:spcBef>
                          <a:spcPts val="0"/>
                        </a:spcBef>
                        <a:buFont typeface="Arial"/>
                        <a:buChar char="•"/>
                      </a:pPr>
                      <a:r>
                        <a:rPr lang="en-US" sz="900" b="0">
                          <a:solidFill>
                            <a:schemeClr val="tx1"/>
                          </a:solidFill>
                          <a:latin typeface="Arial" panose="020B0604020202020204" pitchFamily="34" charset="0"/>
                          <a:cs typeface="Arial" panose="020B0604020202020204" pitchFamily="34" charset="0"/>
                        </a:rPr>
                        <a:t>Lower bioavailability</a:t>
                      </a:r>
                      <a:r>
                        <a:rPr lang="en-US" sz="900" b="0" baseline="0">
                          <a:solidFill>
                            <a:schemeClr val="tx1"/>
                          </a:solidFill>
                          <a:latin typeface="Arial" panose="020B0604020202020204" pitchFamily="34" charset="0"/>
                          <a:cs typeface="Arial" panose="020B0604020202020204" pitchFamily="34" charset="0"/>
                        </a:rPr>
                        <a:t> of protein</a:t>
                      </a:r>
                      <a:r>
                        <a:rPr lang="en-US" sz="900" b="0">
                          <a:solidFill>
                            <a:schemeClr val="tx1"/>
                          </a:solidFill>
                          <a:latin typeface="Arial" panose="020B0604020202020204" pitchFamily="34" charset="0"/>
                          <a:cs typeface="Arial" panose="020B0604020202020204" pitchFamily="34" charset="0"/>
                        </a:rPr>
                        <a:t> </a:t>
                      </a:r>
                    </a:p>
                    <a:p>
                      <a:pPr marL="177800" indent="-177800">
                        <a:spcBef>
                          <a:spcPts val="0"/>
                        </a:spcBef>
                        <a:buFont typeface="Arial"/>
                        <a:buChar char="•"/>
                      </a:pPr>
                      <a:r>
                        <a:rPr lang="en-US" sz="900" b="0">
                          <a:solidFill>
                            <a:schemeClr val="tx1"/>
                          </a:solidFill>
                          <a:latin typeface="Arial" panose="020B0604020202020204" pitchFamily="34" charset="0"/>
                          <a:cs typeface="Arial" panose="020B0604020202020204" pitchFamily="34" charset="0"/>
                        </a:rPr>
                        <a:t>Some sources overgrown, creating large monocultures with high land use and negative environmental impact</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F2ED"/>
                    </a:solidFill>
                  </a:tcPr>
                </a:tc>
                <a:tc>
                  <a:txBody>
                    <a:bodyPr/>
                    <a:lstStyle/>
                    <a:p>
                      <a:pPr marL="0" indent="0">
                        <a:spcBef>
                          <a:spcPts val="0"/>
                        </a:spcBef>
                        <a:buNone/>
                      </a:pPr>
                      <a:r>
                        <a:rPr lang="en-US" sz="900" b="1">
                          <a:solidFill>
                            <a:schemeClr val="tx1"/>
                          </a:solidFill>
                          <a:latin typeface="Arial"/>
                          <a:cs typeface="Arial"/>
                        </a:rPr>
                        <a:t>Benefits:</a:t>
                      </a:r>
                      <a:endParaRPr lang="en-US" sz="900" b="0">
                        <a:solidFill>
                          <a:schemeClr val="tx1"/>
                        </a:solidFill>
                        <a:latin typeface="Arial"/>
                        <a:cs typeface="Arial"/>
                      </a:endParaRPr>
                    </a:p>
                    <a:p>
                      <a:pPr marL="177800" indent="-177800">
                        <a:spcBef>
                          <a:spcPts val="0"/>
                        </a:spcBef>
                        <a:buFont typeface="Arial"/>
                        <a:buChar char="•"/>
                      </a:pPr>
                      <a:r>
                        <a:rPr lang="en-US" sz="900" b="0">
                          <a:solidFill>
                            <a:schemeClr val="tx1"/>
                          </a:solidFill>
                          <a:latin typeface="Arial" panose="020B0604020202020204" pitchFamily="34" charset="0"/>
                          <a:cs typeface="Arial" panose="020B0604020202020204" pitchFamily="34" charset="0"/>
                        </a:rPr>
                        <a:t>High</a:t>
                      </a:r>
                      <a:r>
                        <a:rPr lang="en-US" sz="900" b="0" baseline="0">
                          <a:solidFill>
                            <a:schemeClr val="tx1"/>
                          </a:solidFill>
                          <a:latin typeface="Arial" panose="020B0604020202020204" pitchFamily="34" charset="0"/>
                          <a:cs typeface="Arial" panose="020B0604020202020204" pitchFamily="34" charset="0"/>
                        </a:rPr>
                        <a:t> bioavailability </a:t>
                      </a:r>
                      <a:r>
                        <a:rPr lang="en-US" sz="900" b="0">
                          <a:solidFill>
                            <a:schemeClr val="tx1"/>
                          </a:solidFill>
                          <a:latin typeface="Arial" panose="020B0604020202020204" pitchFamily="34" charset="0"/>
                          <a:cs typeface="Arial" panose="020B0604020202020204" pitchFamily="34" charset="0"/>
                        </a:rPr>
                        <a:t>of protein</a:t>
                      </a:r>
                    </a:p>
                    <a:p>
                      <a:pPr marL="177800" indent="-177800">
                        <a:spcBef>
                          <a:spcPts val="0"/>
                        </a:spcBef>
                        <a:buFont typeface="Arial"/>
                        <a:buChar char="•"/>
                      </a:pPr>
                      <a:r>
                        <a:rPr lang="en-US" sz="900" b="0">
                          <a:solidFill>
                            <a:schemeClr val="tx1"/>
                          </a:solidFill>
                          <a:latin typeface="Arial" panose="020B0604020202020204" pitchFamily="34" charset="0"/>
                          <a:cs typeface="Arial" panose="020B0604020202020204" pitchFamily="34" charset="0"/>
                        </a:rPr>
                        <a:t>Meat, eggs, and dairy provide bio-available critical micro-nutrients that are not replicated in traditional plant proteins</a:t>
                      </a:r>
                    </a:p>
                    <a:p>
                      <a:pPr marL="0" indent="0">
                        <a:spcBef>
                          <a:spcPts val="0"/>
                        </a:spcBef>
                        <a:buNone/>
                      </a:pPr>
                      <a:endParaRPr lang="en-US" sz="900" b="0">
                        <a:solidFill>
                          <a:schemeClr val="tx1"/>
                        </a:solidFill>
                        <a:latin typeface="Arial" panose="020B0604020202020204" pitchFamily="34" charset="0"/>
                        <a:cs typeface="Arial" panose="020B0604020202020204" pitchFamily="34" charset="0"/>
                      </a:endParaRPr>
                    </a:p>
                    <a:p>
                      <a:pPr marL="0" marR="0" lvl="0" indent="0" algn="l" defTabSz="711200" rtl="0" eaLnBrk="1" fontAlgn="auto" latinLnBrk="0" hangingPunct="1">
                        <a:lnSpc>
                          <a:spcPct val="100000"/>
                        </a:lnSpc>
                        <a:spcBef>
                          <a:spcPts val="0"/>
                        </a:spcBef>
                        <a:spcAft>
                          <a:spcPts val="0"/>
                        </a:spcAft>
                        <a:buClrTx/>
                        <a:buSzTx/>
                        <a:buFontTx/>
                        <a:buNone/>
                        <a:tabLst/>
                        <a:defRPr/>
                      </a:pPr>
                      <a:r>
                        <a:rPr lang="en-US" sz="900" b="1">
                          <a:solidFill>
                            <a:schemeClr val="tx1"/>
                          </a:solidFill>
                          <a:latin typeface="Arial"/>
                          <a:cs typeface="Arial"/>
                        </a:rPr>
                        <a:t>Challenges:</a:t>
                      </a:r>
                      <a:endParaRPr lang="en-US" sz="900" b="0">
                        <a:solidFill>
                          <a:schemeClr val="tx1"/>
                        </a:solidFill>
                        <a:latin typeface="Arial"/>
                        <a:cs typeface="Arial"/>
                      </a:endParaRPr>
                    </a:p>
                    <a:p>
                      <a:pPr marL="177800" indent="-177800">
                        <a:spcBef>
                          <a:spcPts val="0"/>
                        </a:spcBef>
                        <a:buFont typeface="Arial"/>
                        <a:buChar char="•"/>
                      </a:pPr>
                      <a:r>
                        <a:rPr lang="en-US" sz="900" b="0">
                          <a:solidFill>
                            <a:schemeClr val="tx1"/>
                          </a:solidFill>
                          <a:latin typeface="+mn-lt"/>
                          <a:cs typeface="Arial"/>
                        </a:rPr>
                        <a:t>Most land-inefficient source of proteins</a:t>
                      </a:r>
                      <a:r>
                        <a:rPr lang="en-US" sz="900" b="0" baseline="30000">
                          <a:solidFill>
                            <a:schemeClr val="tx1"/>
                          </a:solidFill>
                          <a:latin typeface="+mn-lt"/>
                          <a:cs typeface="Arial"/>
                        </a:rPr>
                        <a:t>1</a:t>
                      </a:r>
                    </a:p>
                    <a:p>
                      <a:pPr marL="177800" indent="-177800">
                        <a:spcBef>
                          <a:spcPts val="0"/>
                        </a:spcBef>
                        <a:buFont typeface="Arial"/>
                        <a:buChar char="•"/>
                      </a:pPr>
                      <a:r>
                        <a:rPr lang="en-US" sz="900" b="0">
                          <a:solidFill>
                            <a:schemeClr val="tx1"/>
                          </a:solidFill>
                          <a:latin typeface="Arial" panose="020B0604020202020204" pitchFamily="34" charset="0"/>
                          <a:cs typeface="Arial" panose="020B0604020202020204" pitchFamily="34" charset="0"/>
                        </a:rPr>
                        <a:t>One of the largest methane source globally</a:t>
                      </a:r>
                    </a:p>
                    <a:p>
                      <a:pPr marL="177800" indent="-177800">
                        <a:spcBef>
                          <a:spcPts val="0"/>
                        </a:spcBef>
                        <a:buFont typeface="Arial"/>
                        <a:buChar char="•"/>
                      </a:pPr>
                      <a:r>
                        <a:rPr lang="en-US" sz="900" b="0">
                          <a:solidFill>
                            <a:schemeClr val="tx1"/>
                          </a:solidFill>
                          <a:latin typeface="Arial" panose="020B0604020202020204" pitchFamily="34" charset="0"/>
                          <a:cs typeface="Arial" panose="020B0604020202020204" pitchFamily="34" charset="0"/>
                        </a:rPr>
                        <a:t>Contributes to biodiversity loss through forest clearing and monocultures for industrial feed</a:t>
                      </a:r>
                    </a:p>
                    <a:p>
                      <a:pPr marL="177800" indent="-177800">
                        <a:spcBef>
                          <a:spcPts val="0"/>
                        </a:spcBef>
                        <a:buFont typeface="Arial"/>
                        <a:buChar char="•"/>
                      </a:pPr>
                      <a:endParaRPr lang="en-US" sz="900" b="0">
                        <a:solidFill>
                          <a:schemeClr val="tx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indent="0" algn="l" defTabSz="711200" rtl="0" eaLnBrk="1" latinLnBrk="0" hangingPunct="1">
                        <a:spcBef>
                          <a:spcPts val="0"/>
                        </a:spcBef>
                        <a:buNone/>
                      </a:pPr>
                      <a:r>
                        <a:rPr lang="en-US" sz="900" b="1" kern="1200">
                          <a:solidFill>
                            <a:schemeClr val="tx1"/>
                          </a:solidFill>
                          <a:latin typeface="Arial"/>
                          <a:ea typeface="+mn-ea"/>
                          <a:cs typeface="Arial"/>
                        </a:rPr>
                        <a:t>Benefits:</a:t>
                      </a:r>
                    </a:p>
                    <a:p>
                      <a:pPr marL="177800" indent="-177800" algn="l" defTabSz="711200" rtl="0" eaLnBrk="1" latinLnBrk="0" hangingPunct="1">
                        <a:spcBef>
                          <a:spcPts val="0"/>
                        </a:spcBef>
                        <a:buChar char="•"/>
                      </a:pPr>
                      <a:r>
                        <a:rPr lang="en-US" sz="900" b="0" kern="1200">
                          <a:solidFill>
                            <a:schemeClr val="tx1"/>
                          </a:solidFill>
                          <a:latin typeface="Arial"/>
                          <a:ea typeface="+mn-ea"/>
                          <a:cs typeface="Arial"/>
                        </a:rPr>
                        <a:t>High</a:t>
                      </a:r>
                      <a:r>
                        <a:rPr lang="en-US" sz="900" b="0" kern="1200" baseline="0">
                          <a:solidFill>
                            <a:schemeClr val="tx1"/>
                          </a:solidFill>
                          <a:latin typeface="Arial"/>
                          <a:ea typeface="+mn-ea"/>
                          <a:cs typeface="Arial"/>
                        </a:rPr>
                        <a:t> bioavailability of</a:t>
                      </a:r>
                      <a:r>
                        <a:rPr lang="en-US" sz="900" b="0" kern="1200">
                          <a:solidFill>
                            <a:schemeClr val="tx1"/>
                          </a:solidFill>
                          <a:latin typeface="Arial"/>
                          <a:ea typeface="+mn-ea"/>
                          <a:cs typeface="Arial"/>
                        </a:rPr>
                        <a:t> protein</a:t>
                      </a:r>
                    </a:p>
                    <a:p>
                      <a:pPr marL="177800" indent="-177800" algn="l" defTabSz="711200" rtl="0" eaLnBrk="1" latinLnBrk="0" hangingPunct="1">
                        <a:spcBef>
                          <a:spcPts val="0"/>
                        </a:spcBef>
                        <a:buChar char="•"/>
                      </a:pPr>
                      <a:r>
                        <a:rPr lang="en-US" sz="900" b="0" kern="1200">
                          <a:solidFill>
                            <a:schemeClr val="tx1"/>
                          </a:solidFill>
                          <a:latin typeface="Arial"/>
                          <a:ea typeface="+mn-ea"/>
                          <a:cs typeface="Arial"/>
                        </a:rPr>
                        <a:t>High</a:t>
                      </a:r>
                      <a:r>
                        <a:rPr lang="en-US" sz="900" b="0" kern="1200" baseline="0">
                          <a:solidFill>
                            <a:schemeClr val="tx1"/>
                          </a:solidFill>
                          <a:latin typeface="Arial"/>
                          <a:ea typeface="+mn-ea"/>
                          <a:cs typeface="Arial"/>
                        </a:rPr>
                        <a:t> content of e</a:t>
                      </a:r>
                      <a:r>
                        <a:rPr lang="en-US" sz="900" b="0" kern="1200">
                          <a:solidFill>
                            <a:schemeClr val="tx1"/>
                          </a:solidFill>
                          <a:latin typeface="Arial"/>
                          <a:ea typeface="+mn-ea"/>
                          <a:cs typeface="Arial"/>
                        </a:rPr>
                        <a:t>ssential omega-3 fatty acids </a:t>
                      </a:r>
                    </a:p>
                    <a:p>
                      <a:pPr marL="177800" indent="-177800" algn="l" defTabSz="711200" rtl="0" eaLnBrk="1" latinLnBrk="0" hangingPunct="1">
                        <a:spcBef>
                          <a:spcPts val="0"/>
                        </a:spcBef>
                        <a:buChar char="•"/>
                      </a:pPr>
                      <a:r>
                        <a:rPr lang="en-US" sz="900" b="0" kern="1200">
                          <a:solidFill>
                            <a:schemeClr val="tx1"/>
                          </a:solidFill>
                          <a:latin typeface="Arial"/>
                          <a:ea typeface="+mn-ea"/>
                          <a:cs typeface="Arial"/>
                        </a:rPr>
                        <a:t>Can be sustainably farmed with tech advance</a:t>
                      </a:r>
                    </a:p>
                    <a:p>
                      <a:pPr marL="0" indent="0" algn="l" defTabSz="711200" rtl="0" eaLnBrk="1" latinLnBrk="0" hangingPunct="1">
                        <a:spcBef>
                          <a:spcPts val="0"/>
                        </a:spcBef>
                        <a:buNone/>
                      </a:pPr>
                      <a:endParaRPr lang="en-US" sz="900" b="0" kern="1200">
                        <a:solidFill>
                          <a:schemeClr val="tx1"/>
                        </a:solidFill>
                        <a:latin typeface="Arial" panose="020B0604020202020204" pitchFamily="34" charset="0"/>
                        <a:ea typeface="+mn-ea"/>
                        <a:cs typeface="Arial" panose="020B0604020202020204" pitchFamily="34" charset="0"/>
                      </a:endParaRPr>
                    </a:p>
                    <a:p>
                      <a:pPr marL="0" indent="0" algn="l" defTabSz="711200" rtl="0" eaLnBrk="1" latinLnBrk="0" hangingPunct="1">
                        <a:spcBef>
                          <a:spcPts val="0"/>
                        </a:spcBef>
                        <a:buNone/>
                      </a:pPr>
                      <a:r>
                        <a:rPr lang="en-US" sz="900" b="1" kern="1200">
                          <a:solidFill>
                            <a:schemeClr val="tx1"/>
                          </a:solidFill>
                          <a:latin typeface="Arial"/>
                          <a:ea typeface="+mn-ea"/>
                          <a:cs typeface="Arial"/>
                        </a:rPr>
                        <a:t>Challenges:</a:t>
                      </a:r>
                    </a:p>
                    <a:p>
                      <a:pPr marL="177800" indent="-177800" algn="l" defTabSz="711200" rtl="0" eaLnBrk="1" latinLnBrk="0" hangingPunct="1">
                        <a:spcBef>
                          <a:spcPts val="0"/>
                        </a:spcBef>
                        <a:buChar char="•"/>
                      </a:pPr>
                      <a:r>
                        <a:rPr lang="en-US" sz="900" b="0" kern="1200">
                          <a:solidFill>
                            <a:schemeClr val="tx1"/>
                          </a:solidFill>
                          <a:latin typeface="Arial"/>
                          <a:ea typeface="+mn-ea"/>
                          <a:cs typeface="Arial"/>
                        </a:rPr>
                        <a:t>Overfishing, bycatch, and habitat destruction in wild-capture fisheries</a:t>
                      </a:r>
                    </a:p>
                    <a:p>
                      <a:pPr marL="177800" indent="-177800" algn="l" defTabSz="711200" rtl="0" eaLnBrk="1" latinLnBrk="0" hangingPunct="1">
                        <a:spcBef>
                          <a:spcPts val="0"/>
                        </a:spcBef>
                        <a:buChar char="•"/>
                      </a:pPr>
                      <a:r>
                        <a:rPr lang="en-US" sz="900" b="0" kern="1200">
                          <a:solidFill>
                            <a:schemeClr val="tx1"/>
                          </a:solidFill>
                          <a:latin typeface="Arial"/>
                          <a:ea typeface="+mn-ea"/>
                          <a:cs typeface="Arial"/>
                        </a:rPr>
                        <a:t>Water pollution, disease transmission, high wild fish stock feed, and significant energy input in aquaculture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5EDFF"/>
                    </a:solidFill>
                  </a:tcPr>
                </a:tc>
                <a:tc>
                  <a:txBody>
                    <a:bodyPr/>
                    <a:lstStyle/>
                    <a:p>
                      <a:pPr marL="0" indent="0">
                        <a:spcBef>
                          <a:spcPts val="0"/>
                        </a:spcBef>
                        <a:buNone/>
                      </a:pPr>
                      <a:r>
                        <a:rPr lang="en-US" sz="900" b="1">
                          <a:solidFill>
                            <a:schemeClr val="tx1"/>
                          </a:solidFill>
                          <a:latin typeface="Arial"/>
                          <a:cs typeface="Arial"/>
                        </a:rPr>
                        <a:t>Benefits:</a:t>
                      </a:r>
                    </a:p>
                    <a:p>
                      <a:pPr marL="177800" marR="0" lvl="0" indent="-177800" algn="l" defTabSz="711200" rtl="0" eaLnBrk="1" fontAlgn="auto" latinLnBrk="0" hangingPunct="1">
                        <a:lnSpc>
                          <a:spcPct val="100000"/>
                        </a:lnSpc>
                        <a:spcBef>
                          <a:spcPts val="0"/>
                        </a:spcBef>
                        <a:spcAft>
                          <a:spcPts val="0"/>
                        </a:spcAft>
                        <a:buClr>
                          <a:srgbClr val="000000"/>
                        </a:buClr>
                        <a:buSzTx/>
                        <a:buFont typeface="Arial,Sans-Serif"/>
                        <a:buChar char="•"/>
                        <a:tabLst/>
                        <a:defRPr/>
                      </a:pPr>
                      <a:r>
                        <a:rPr lang="en-US" sz="900" b="0" i="0" u="none" strike="noStrike" noProof="0">
                          <a:solidFill>
                            <a:schemeClr val="tx1"/>
                          </a:solidFill>
                          <a:latin typeface="Arial"/>
                        </a:rPr>
                        <a:t>High protein content and digestibility</a:t>
                      </a:r>
                      <a:endParaRPr lang="en-US" sz="900" b="0" i="0" u="none" strike="noStrike" baseline="0" noProof="0">
                        <a:solidFill>
                          <a:schemeClr val="tx1"/>
                        </a:solidFill>
                        <a:latin typeface="Arial"/>
                      </a:endParaRPr>
                    </a:p>
                    <a:p>
                      <a:pPr marL="177800" marR="0" lvl="0" indent="-177800" algn="l">
                        <a:lnSpc>
                          <a:spcPct val="100000"/>
                        </a:lnSpc>
                        <a:spcBef>
                          <a:spcPts val="0"/>
                        </a:spcBef>
                        <a:spcAft>
                          <a:spcPts val="0"/>
                        </a:spcAft>
                        <a:buClr>
                          <a:srgbClr val="000000"/>
                        </a:buClr>
                        <a:buSzTx/>
                        <a:buFont typeface="Arial,Sans-Serif"/>
                        <a:buChar char="•"/>
                      </a:pPr>
                      <a:r>
                        <a:rPr lang="en-US" sz="900" b="0" i="0" u="none" strike="noStrike" noProof="0">
                          <a:solidFill>
                            <a:schemeClr val="tx1"/>
                          </a:solidFill>
                          <a:latin typeface="Arial"/>
                        </a:rPr>
                        <a:t>Depending</a:t>
                      </a:r>
                      <a:r>
                        <a:rPr lang="en-US" sz="900" b="0" i="0" u="none" strike="noStrike" baseline="0" noProof="0">
                          <a:solidFill>
                            <a:schemeClr val="tx1"/>
                          </a:solidFill>
                          <a:latin typeface="Arial"/>
                        </a:rPr>
                        <a:t> on the source, can have high micronutrient content and fiber</a:t>
                      </a:r>
                      <a:r>
                        <a:rPr lang="en-US" sz="900" b="0" i="0" u="none" strike="noStrike" noProof="0">
                          <a:solidFill>
                            <a:schemeClr val="tx1"/>
                          </a:solidFill>
                          <a:latin typeface="Arial"/>
                        </a:rPr>
                        <a:t> </a:t>
                      </a:r>
                      <a:endParaRPr lang="en-US" sz="900" b="0" i="0" u="none" strike="noStrike" noProof="0">
                        <a:solidFill>
                          <a:srgbClr val="000000"/>
                        </a:solidFill>
                        <a:latin typeface="Arial"/>
                      </a:endParaRPr>
                    </a:p>
                    <a:p>
                      <a:pPr marL="177800" marR="0" lvl="0" indent="-177800" algn="l">
                        <a:lnSpc>
                          <a:spcPct val="100000"/>
                        </a:lnSpc>
                        <a:spcBef>
                          <a:spcPts val="0"/>
                        </a:spcBef>
                        <a:spcAft>
                          <a:spcPts val="0"/>
                        </a:spcAft>
                        <a:buClr>
                          <a:srgbClr val="000000"/>
                        </a:buClr>
                        <a:buSzTx/>
                        <a:buFont typeface="Arial,Sans-Serif"/>
                        <a:buChar char="•"/>
                      </a:pPr>
                      <a:r>
                        <a:rPr lang="en-US" sz="900" b="0" i="0" u="none" strike="noStrike" noProof="0">
                          <a:solidFill>
                            <a:schemeClr val="tx1"/>
                          </a:solidFill>
                          <a:latin typeface="Arial"/>
                        </a:rPr>
                        <a:t>Increased land and water efficiency</a:t>
                      </a:r>
                      <a:endParaRPr lang="en-US" sz="900" b="0" i="0" u="none" strike="noStrike" noProof="0">
                        <a:solidFill>
                          <a:srgbClr val="000000"/>
                        </a:solidFill>
                        <a:latin typeface="Arial"/>
                      </a:endParaRPr>
                    </a:p>
                    <a:p>
                      <a:pPr marL="177800" marR="0" lvl="0" indent="-177800" algn="l">
                        <a:lnSpc>
                          <a:spcPct val="100000"/>
                        </a:lnSpc>
                        <a:spcBef>
                          <a:spcPts val="0"/>
                        </a:spcBef>
                        <a:spcAft>
                          <a:spcPts val="0"/>
                        </a:spcAft>
                        <a:buClr>
                          <a:srgbClr val="000000"/>
                        </a:buClr>
                        <a:buSzTx/>
                        <a:buFont typeface="Arial,Sans-Serif"/>
                        <a:buChar char="•"/>
                      </a:pPr>
                      <a:r>
                        <a:rPr lang="en-US" sz="900" b="0" i="0" u="none" strike="noStrike" noProof="0">
                          <a:solidFill>
                            <a:schemeClr val="tx1"/>
                          </a:solidFill>
                          <a:latin typeface="Arial"/>
                        </a:rPr>
                        <a:t>Low methane or other GHG emissions</a:t>
                      </a:r>
                      <a:endParaRPr lang="en-US" sz="900" b="0" i="0" u="none" strike="noStrike" noProof="0">
                        <a:solidFill>
                          <a:srgbClr val="000000"/>
                        </a:solidFill>
                        <a:latin typeface="Arial"/>
                      </a:endParaRPr>
                    </a:p>
                    <a:p>
                      <a:pPr marL="0" indent="0">
                        <a:spcBef>
                          <a:spcPts val="0"/>
                        </a:spcBef>
                        <a:buNone/>
                      </a:pPr>
                      <a:endParaRPr lang="en-US" sz="900" b="0">
                        <a:solidFill>
                          <a:schemeClr val="tx1"/>
                        </a:solidFill>
                        <a:latin typeface="Arial" panose="020B0604020202020204" pitchFamily="34" charset="0"/>
                        <a:cs typeface="Arial" panose="020B0604020202020204" pitchFamily="34" charset="0"/>
                      </a:endParaRPr>
                    </a:p>
                    <a:p>
                      <a:pPr marL="0" marR="0" lvl="0" indent="0" algn="l" defTabSz="711200" rtl="0" eaLnBrk="1" fontAlgn="auto" latinLnBrk="0" hangingPunct="1">
                        <a:lnSpc>
                          <a:spcPct val="100000"/>
                        </a:lnSpc>
                        <a:spcBef>
                          <a:spcPts val="0"/>
                        </a:spcBef>
                        <a:spcAft>
                          <a:spcPts val="0"/>
                        </a:spcAft>
                        <a:buClrTx/>
                        <a:buSzTx/>
                        <a:buFontTx/>
                        <a:buNone/>
                        <a:tabLst/>
                        <a:defRPr/>
                      </a:pPr>
                      <a:r>
                        <a:rPr lang="en-US" sz="900" b="1">
                          <a:solidFill>
                            <a:schemeClr val="tx1"/>
                          </a:solidFill>
                          <a:latin typeface="Arial"/>
                          <a:cs typeface="Arial"/>
                        </a:rPr>
                        <a:t>Challenges:</a:t>
                      </a:r>
                      <a:endParaRPr lang="en-US" sz="900" b="0">
                        <a:solidFill>
                          <a:schemeClr val="tx1"/>
                        </a:solidFill>
                        <a:latin typeface="Arial"/>
                        <a:cs typeface="Arial"/>
                      </a:endParaRPr>
                    </a:p>
                    <a:p>
                      <a:pPr marL="177800" indent="-177800">
                        <a:spcBef>
                          <a:spcPts val="0"/>
                        </a:spcBef>
                        <a:buFont typeface="Arial"/>
                        <a:buChar char="•"/>
                      </a:pPr>
                      <a:r>
                        <a:rPr lang="en-US" sz="900" b="0">
                          <a:solidFill>
                            <a:schemeClr val="tx1"/>
                          </a:solidFill>
                          <a:latin typeface="Arial" panose="020B0604020202020204" pitchFamily="34" charset="0"/>
                          <a:cs typeface="Arial" panose="020B0604020202020204" pitchFamily="34" charset="0"/>
                        </a:rPr>
                        <a:t>Adoption rate and scalability</a:t>
                      </a:r>
                    </a:p>
                    <a:p>
                      <a:pPr marL="177800" indent="-177800">
                        <a:spcBef>
                          <a:spcPts val="0"/>
                        </a:spcBef>
                        <a:buFont typeface="Arial"/>
                        <a:buChar char="•"/>
                      </a:pPr>
                      <a:r>
                        <a:rPr lang="en-US" sz="900" b="0">
                          <a:solidFill>
                            <a:schemeClr val="tx1"/>
                          </a:solidFill>
                          <a:latin typeface="Arial" panose="020B0604020202020204" pitchFamily="34" charset="0"/>
                          <a:cs typeface="Arial" panose="020B0604020202020204" pitchFamily="34" charset="0"/>
                        </a:rPr>
                        <a:t>High energy use, high production cost, and high up-front capital investments (type-dependent) </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125988183"/>
                  </a:ext>
                </a:extLst>
              </a:tr>
              <a:tr h="627824">
                <a:tc>
                  <a:txBody>
                    <a:bodyPr/>
                    <a:lstStyle/>
                    <a:p>
                      <a:pPr marL="0" indent="0" algn="l" defTabSz="711200" rtl="0" eaLnBrk="1" latinLnBrk="0" hangingPunct="1">
                        <a:spcBef>
                          <a:spcPts val="1200"/>
                        </a:spcBef>
                        <a:buNone/>
                      </a:pPr>
                      <a:r>
                        <a:rPr lang="en-US" sz="900" b="1" kern="1200">
                          <a:solidFill>
                            <a:schemeClr val="tx1"/>
                          </a:solidFill>
                          <a:latin typeface="+mn-lt"/>
                          <a:ea typeface="+mn-ea"/>
                          <a:cs typeface="+mn-cs"/>
                        </a:rPr>
                        <a:t>Global protein supply 2021</a:t>
                      </a:r>
                    </a:p>
                  </a:txBody>
                  <a:tcPr marL="72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spcBef>
                          <a:spcPts val="600"/>
                        </a:spcBef>
                        <a:buNone/>
                      </a:pPr>
                      <a:r>
                        <a:rPr lang="en-US" sz="900" b="1" kern="1200">
                          <a:solidFill>
                            <a:schemeClr val="tx1"/>
                          </a:solidFill>
                          <a:latin typeface="Arial" panose="020B0604020202020204" pitchFamily="34" charset="0"/>
                          <a:ea typeface="+mn-ea"/>
                          <a:cs typeface="Arial" panose="020B0604020202020204" pitchFamily="34" charset="0"/>
                        </a:rPr>
                        <a:t>~60% </a:t>
                      </a:r>
                      <a:r>
                        <a:rPr lang="en-US" sz="900" b="0" kern="1200">
                          <a:solidFill>
                            <a:schemeClr val="tx1"/>
                          </a:solidFill>
                          <a:latin typeface="Arial" panose="020B0604020202020204" pitchFamily="34" charset="0"/>
                          <a:ea typeface="+mn-ea"/>
                          <a:cs typeface="Arial" panose="020B0604020202020204" pitchFamily="34" charset="0"/>
                        </a:rPr>
                        <a:t>of global protein supply based on vegetal sources, making it the most prevalent source</a:t>
                      </a:r>
                    </a:p>
                  </a:txBody>
                  <a:tcPr marR="900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F2ED"/>
                    </a:solidFill>
                  </a:tcPr>
                </a:tc>
                <a:tc>
                  <a:txBody>
                    <a:bodyPr/>
                    <a:lstStyle/>
                    <a:p>
                      <a:pPr marL="0" indent="0">
                        <a:spcBef>
                          <a:spcPts val="600"/>
                        </a:spcBef>
                        <a:buNone/>
                      </a:pPr>
                      <a:r>
                        <a:rPr lang="en-US" sz="900" b="1">
                          <a:latin typeface="Arial" panose="020B0604020202020204" pitchFamily="34" charset="0"/>
                          <a:cs typeface="Arial" panose="020B0604020202020204" pitchFamily="34" charset="0"/>
                        </a:rPr>
                        <a:t>~35% </a:t>
                      </a:r>
                      <a:r>
                        <a:rPr lang="en-US" sz="900" b="0" kern="1200">
                          <a:solidFill>
                            <a:schemeClr val="tx1"/>
                          </a:solidFill>
                          <a:latin typeface="Arial" panose="020B0604020202020204" pitchFamily="34" charset="0"/>
                          <a:ea typeface="+mn-ea"/>
                          <a:cs typeface="Arial" panose="020B0604020202020204" pitchFamily="34" charset="0"/>
                        </a:rPr>
                        <a:t>of global protein </a:t>
                      </a:r>
                      <a:br>
                        <a:rPr lang="en-US" sz="900" b="0" kern="1200">
                          <a:solidFill>
                            <a:schemeClr val="tx1"/>
                          </a:solidFill>
                          <a:latin typeface="Arial" panose="020B0604020202020204" pitchFamily="34" charset="0"/>
                          <a:ea typeface="+mn-ea"/>
                          <a:cs typeface="Arial" panose="020B0604020202020204" pitchFamily="34" charset="0"/>
                        </a:rPr>
                      </a:br>
                      <a:r>
                        <a:rPr lang="en-US" sz="900" b="0" kern="1200">
                          <a:solidFill>
                            <a:schemeClr val="tx1"/>
                          </a:solidFill>
                          <a:latin typeface="Arial" panose="020B0604020202020204" pitchFamily="34" charset="0"/>
                          <a:ea typeface="+mn-ea"/>
                          <a:cs typeface="Arial" panose="020B0604020202020204" pitchFamily="34" charset="0"/>
                        </a:rPr>
                        <a:t>from livestock, although it disproportionately has the most emissions</a:t>
                      </a:r>
                    </a:p>
                  </a:txBody>
                  <a:tcPr marR="90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indent="0">
                        <a:spcBef>
                          <a:spcPts val="600"/>
                        </a:spcBef>
                        <a:buNone/>
                      </a:pPr>
                      <a:r>
                        <a:rPr lang="en-US" sz="900" b="1">
                          <a:latin typeface="Arial" panose="020B0604020202020204" pitchFamily="34" charset="0"/>
                          <a:cs typeface="Arial" panose="020B0604020202020204" pitchFamily="34" charset="0"/>
                        </a:rPr>
                        <a:t>~5% </a:t>
                      </a:r>
                      <a:r>
                        <a:rPr lang="en-US" sz="900" b="0">
                          <a:latin typeface="Arial" panose="020B0604020202020204" pitchFamily="34" charset="0"/>
                          <a:cs typeface="Arial" panose="020B0604020202020204" pitchFamily="34" charset="0"/>
                        </a:rPr>
                        <a:t>varying largely across regions according to access</a:t>
                      </a:r>
                    </a:p>
                  </a:txBody>
                  <a:tcPr marR="90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5EDFF"/>
                    </a:solidFill>
                  </a:tcPr>
                </a:tc>
                <a:tc>
                  <a:txBody>
                    <a:bodyPr/>
                    <a:lstStyle/>
                    <a:p>
                      <a:pPr marL="0" indent="0">
                        <a:spcBef>
                          <a:spcPts val="600"/>
                        </a:spcBef>
                        <a:buNone/>
                      </a:pPr>
                      <a:r>
                        <a:rPr lang="en-US" sz="900" b="1">
                          <a:latin typeface="Arial" panose="020B0604020202020204" pitchFamily="34" charset="0"/>
                          <a:cs typeface="Arial" panose="020B0604020202020204" pitchFamily="34" charset="0"/>
                        </a:rPr>
                        <a:t>&lt;1%, </a:t>
                      </a:r>
                      <a:r>
                        <a:rPr lang="en-US" sz="900" b="0">
                          <a:latin typeface="Arial" panose="020B0604020202020204" pitchFamily="34" charset="0"/>
                          <a:cs typeface="Arial" panose="020B0604020202020204" pitchFamily="34" charset="0"/>
                        </a:rPr>
                        <a:t>as current scalability challenges lead to a low rate of implementation and expansion </a:t>
                      </a:r>
                    </a:p>
                  </a:txBody>
                  <a:tcPr marR="108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958132414"/>
                  </a:ext>
                </a:extLst>
              </a:tr>
              <a:tr h="493290">
                <a:tc>
                  <a:txBody>
                    <a:bodyPr/>
                    <a:lstStyle/>
                    <a:p>
                      <a:pPr marL="0" indent="0" algn="l" defTabSz="711200" rtl="0" eaLnBrk="1" latinLnBrk="0" hangingPunct="1">
                        <a:spcBef>
                          <a:spcPts val="1200"/>
                        </a:spcBef>
                        <a:buNone/>
                      </a:pPr>
                      <a:r>
                        <a:rPr lang="en-US" sz="900" b="1" kern="1200">
                          <a:solidFill>
                            <a:schemeClr val="tx1"/>
                          </a:solidFill>
                          <a:latin typeface="+mn-lt"/>
                          <a:ea typeface="+mn-ea"/>
                          <a:cs typeface="+mn-cs"/>
                        </a:rPr>
                        <a:t>Food system GHG emissions in 2021</a:t>
                      </a:r>
                    </a:p>
                  </a:txBody>
                  <a:tcPr marL="72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spcBef>
                          <a:spcPts val="600"/>
                        </a:spcBef>
                        <a:buNone/>
                      </a:pPr>
                      <a:r>
                        <a:rPr lang="en-US" sz="1100" b="1" u="none">
                          <a:latin typeface="Arial" panose="020B0604020202020204" pitchFamily="34" charset="0"/>
                          <a:cs typeface="Arial" panose="020B0604020202020204" pitchFamily="34" charset="0"/>
                        </a:rPr>
                        <a:t>~30%</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F2ED"/>
                    </a:solidFill>
                  </a:tcPr>
                </a:tc>
                <a:tc>
                  <a:txBody>
                    <a:bodyPr/>
                    <a:lstStyle/>
                    <a:p>
                      <a:pPr marL="0" indent="0" algn="ctr">
                        <a:spcBef>
                          <a:spcPts val="600"/>
                        </a:spcBef>
                        <a:buNone/>
                      </a:pPr>
                      <a:r>
                        <a:rPr lang="en-US" sz="1100" b="1">
                          <a:latin typeface="Arial" panose="020B0604020202020204" pitchFamily="34" charset="0"/>
                          <a:cs typeface="Arial" panose="020B0604020202020204" pitchFamily="34" charset="0"/>
                        </a:rPr>
                        <a:t>~60%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indent="0" algn="ctr">
                        <a:spcBef>
                          <a:spcPts val="600"/>
                        </a:spcBef>
                        <a:buNone/>
                      </a:pPr>
                      <a:r>
                        <a:rPr lang="en-US" sz="1100" b="1" kern="1200">
                          <a:solidFill>
                            <a:schemeClr val="tx1"/>
                          </a:solidFill>
                          <a:latin typeface="Arial" panose="020B0604020202020204" pitchFamily="34" charset="0"/>
                          <a:ea typeface="+mn-ea"/>
                          <a:cs typeface="Arial" panose="020B0604020202020204" pitchFamily="34" charset="0"/>
                        </a:rPr>
                        <a:t>~5%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5EDFF"/>
                    </a:solidFill>
                  </a:tcPr>
                </a:tc>
                <a:tc>
                  <a:txBody>
                    <a:bodyPr/>
                    <a:lstStyle/>
                    <a:p>
                      <a:pPr marL="0" indent="0" algn="ctr">
                        <a:spcBef>
                          <a:spcPts val="600"/>
                        </a:spcBef>
                        <a:buNone/>
                      </a:pPr>
                      <a:r>
                        <a:rPr lang="en-US" sz="900" b="1" kern="1200">
                          <a:solidFill>
                            <a:schemeClr val="tx1"/>
                          </a:solidFill>
                          <a:latin typeface="Arial" panose="020B0604020202020204" pitchFamily="34" charset="0"/>
                          <a:ea typeface="+mn-ea"/>
                          <a:cs typeface="Arial" panose="020B0604020202020204" pitchFamily="34" charset="0"/>
                        </a:rPr>
                        <a:t>Could mitigate ~30% of food system emissions by 2050</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274235953"/>
                  </a:ext>
                </a:extLst>
              </a:tr>
            </a:tbl>
          </a:graphicData>
        </a:graphic>
      </p:graphicFrame>
      <p:sp>
        <p:nvSpPr>
          <p:cNvPr id="8" name="Oval 7">
            <a:extLst>
              <a:ext uri="{FF2B5EF4-FFF2-40B4-BE49-F238E27FC236}">
                <a16:creationId xmlns:a16="http://schemas.microsoft.com/office/drawing/2014/main" id="{73CE5E63-6951-D53F-4959-7CA2EA28055E}"/>
              </a:ext>
            </a:extLst>
          </p:cNvPr>
          <p:cNvSpPr/>
          <p:nvPr>
            <p:custDataLst>
              <p:tags r:id="rId3"/>
            </p:custDataLst>
          </p:nvPr>
        </p:nvSpPr>
        <p:spPr bwMode="auto">
          <a:xfrm>
            <a:off x="5797550" y="5818188"/>
            <a:ext cx="400050" cy="400050"/>
          </a:xfrm>
          <a:prstGeom prst="ellipse">
            <a:avLst/>
          </a:prstGeom>
          <a:solidFill>
            <a:schemeClr val="bg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6" name="Arc 5">
            <a:extLst>
              <a:ext uri="{FF2B5EF4-FFF2-40B4-BE49-F238E27FC236}">
                <a16:creationId xmlns:a16="http://schemas.microsoft.com/office/drawing/2014/main" id="{1B2DD517-0B52-E366-EB81-97B550B004EE}"/>
              </a:ext>
            </a:extLst>
          </p:cNvPr>
          <p:cNvSpPr/>
          <p:nvPr>
            <p:custDataLst>
              <p:tags r:id="rId4"/>
            </p:custDataLst>
          </p:nvPr>
        </p:nvSpPr>
        <p:spPr bwMode="gray">
          <a:xfrm>
            <a:off x="5797550" y="5818188"/>
            <a:ext cx="400050" cy="400050"/>
          </a:xfrm>
          <a:prstGeom prst="arc">
            <a:avLst>
              <a:gd name="adj1" fmla="val 16200000"/>
              <a:gd name="adj2" fmla="val 8100000"/>
            </a:avLst>
          </a:prstGeom>
          <a:solidFill>
            <a:schemeClr val="accent3"/>
          </a:solidFill>
          <a:ln w="9525" cap="flat" cmpd="sng" algn="ctr">
            <a:noFill/>
            <a:prstDash val="solid"/>
            <a:miter lim="800000"/>
            <a:headEnd type="none" w="med" len="med"/>
            <a:tailEnd type="none" w="med" len="lg"/>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lg"/>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Oval 15">
            <a:extLst>
              <a:ext uri="{FF2B5EF4-FFF2-40B4-BE49-F238E27FC236}">
                <a16:creationId xmlns:a16="http://schemas.microsoft.com/office/drawing/2014/main" id="{9E37B064-E002-AAD1-8D18-72825045FB6B}"/>
              </a:ext>
            </a:extLst>
          </p:cNvPr>
          <p:cNvSpPr/>
          <p:nvPr>
            <p:custDataLst>
              <p:tags r:id="rId5"/>
            </p:custDataLst>
          </p:nvPr>
        </p:nvSpPr>
        <p:spPr bwMode="auto">
          <a:xfrm>
            <a:off x="8528050" y="5257800"/>
            <a:ext cx="400050" cy="400050"/>
          </a:xfrm>
          <a:prstGeom prst="ellipse">
            <a:avLst/>
          </a:prstGeom>
          <a:solidFill>
            <a:schemeClr val="bg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7" name="Arc 16">
            <a:extLst>
              <a:ext uri="{FF2B5EF4-FFF2-40B4-BE49-F238E27FC236}">
                <a16:creationId xmlns:a16="http://schemas.microsoft.com/office/drawing/2014/main" id="{3B55EF33-5FB2-74A0-9701-6C76D81F68AC}"/>
              </a:ext>
            </a:extLst>
          </p:cNvPr>
          <p:cNvSpPr/>
          <p:nvPr>
            <p:custDataLst>
              <p:tags r:id="rId6"/>
            </p:custDataLst>
          </p:nvPr>
        </p:nvSpPr>
        <p:spPr bwMode="gray">
          <a:xfrm>
            <a:off x="8528051" y="5257800"/>
            <a:ext cx="400048" cy="400050"/>
          </a:xfrm>
          <a:prstGeom prst="arc">
            <a:avLst>
              <a:gd name="adj1" fmla="val 16200000"/>
              <a:gd name="adj2" fmla="val 18900000"/>
            </a:avLst>
          </a:prstGeom>
          <a:solidFill>
            <a:schemeClr val="accent3"/>
          </a:solidFill>
          <a:ln w="9525" cap="flat" cmpd="sng" algn="ctr">
            <a:noFill/>
            <a:prstDash val="solid"/>
            <a:miter lim="800000"/>
            <a:headEnd type="none" w="med" len="med"/>
            <a:tailEnd type="none" w="med" len="lg"/>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lg"/>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btfpNotesBox111697">
            <a:extLst>
              <a:ext uri="{FF2B5EF4-FFF2-40B4-BE49-F238E27FC236}">
                <a16:creationId xmlns:a16="http://schemas.microsoft.com/office/drawing/2014/main" id="{D88D3279-AF4A-C79A-6E7D-0DAC5A85E46B}"/>
              </a:ext>
            </a:extLst>
          </p:cNvPr>
          <p:cNvSpPr txBox="1"/>
          <p:nvPr>
            <p:custDataLst>
              <p:tags r:id="rId7"/>
            </p:custDataLst>
          </p:nvPr>
        </p:nvSpPr>
        <p:spPr bwMode="gray">
          <a:xfrm>
            <a:off x="329184" y="6295979"/>
            <a:ext cx="9183670" cy="492443"/>
          </a:xfrm>
          <a:prstGeom prst="rect">
            <a:avLst/>
          </a:prstGeom>
          <a:noFill/>
        </p:spPr>
        <p:txBody>
          <a:bodyPr vert="horz" wrap="square" lIns="0" tIns="0" rIns="0" bIns="0" rtlCol="0" anchor="b">
            <a:spAutoFit/>
          </a:bodyPr>
          <a:lstStyle/>
          <a:p>
            <a:r>
              <a:rPr lang="en-US" sz="800" baseline="30000">
                <a:cs typeface="Arial"/>
              </a:rPr>
              <a:t>1</a:t>
            </a:r>
            <a:r>
              <a:rPr lang="en-US" sz="800">
                <a:cs typeface="Arial"/>
              </a:rPr>
              <a:t> </a:t>
            </a:r>
            <a:r>
              <a:rPr lang="en-US" sz="800">
                <a:solidFill>
                  <a:srgbClr val="000000"/>
                </a:solidFill>
                <a:latin typeface="Arial"/>
                <a:cs typeface="Arial"/>
              </a:rPr>
              <a:t>Land efficiency and feed source varies based on management system. See slide 11 for a management system breakdown.  </a:t>
            </a:r>
          </a:p>
          <a:p>
            <a:r>
              <a:rPr lang="en-US" sz="800">
                <a:solidFill>
                  <a:srgbClr val="000000"/>
                </a:solidFill>
                <a:latin typeface="Arial"/>
                <a:cs typeface="Arial"/>
              </a:rPr>
              <a:t>Sources: Nature, </a:t>
            </a:r>
            <a:r>
              <a:rPr lang="en-GB" sz="800">
                <a:solidFill>
                  <a:srgbClr val="000000"/>
                </a:solidFill>
                <a:latin typeface="Arial"/>
                <a:cs typeface="Arial"/>
                <a:hlinkClick r:id="rId20"/>
              </a:rPr>
              <a:t>Global greenhouse gas emissions</a:t>
            </a:r>
            <a:r>
              <a:rPr lang="en-US" sz="800">
                <a:solidFill>
                  <a:srgbClr val="000000"/>
                </a:solidFill>
                <a:latin typeface="Arial"/>
                <a:cs typeface="Arial"/>
              </a:rPr>
              <a:t> </a:t>
            </a:r>
            <a:r>
              <a:rPr lang="en-US" sz="800" b="0" i="0" u="none" strike="noStrike">
                <a:solidFill>
                  <a:srgbClr val="000000"/>
                </a:solidFill>
                <a:effectLst/>
                <a:latin typeface="Arial"/>
                <a:cs typeface="Arial"/>
              </a:rPr>
              <a:t>(2021);</a:t>
            </a:r>
            <a:r>
              <a:rPr lang="en-US" sz="800">
                <a:solidFill>
                  <a:srgbClr val="000000"/>
                </a:solidFill>
                <a:latin typeface="Arial"/>
                <a:cs typeface="Arial"/>
              </a:rPr>
              <a:t> FAO </a:t>
            </a:r>
            <a:r>
              <a:rPr lang="en-US" sz="800">
                <a:solidFill>
                  <a:srgbClr val="000000"/>
                </a:solidFill>
                <a:latin typeface="Arial"/>
                <a:cs typeface="Arial"/>
                <a:hlinkClick r:id="rId21"/>
              </a:rPr>
              <a:t>report </a:t>
            </a:r>
            <a:r>
              <a:rPr lang="en-US" sz="800">
                <a:solidFill>
                  <a:srgbClr val="000000"/>
                </a:solidFill>
                <a:latin typeface="Arial"/>
                <a:cs typeface="Arial"/>
              </a:rPr>
              <a:t>(2023); New Protein, </a:t>
            </a:r>
            <a:r>
              <a:rPr lang="en-US" sz="800">
                <a:solidFill>
                  <a:srgbClr val="000000"/>
                </a:solidFill>
                <a:latin typeface="Arial"/>
                <a:cs typeface="Arial"/>
                <a:hlinkClick r:id="rId22"/>
              </a:rPr>
              <a:t>Global Plant Protein: A Brief Outlook</a:t>
            </a:r>
            <a:r>
              <a:rPr lang="en-US" sz="800">
                <a:solidFill>
                  <a:srgbClr val="000000"/>
                </a:solidFill>
                <a:latin typeface="Arial"/>
                <a:cs typeface="Arial"/>
              </a:rPr>
              <a:t> (2022); WWF, </a:t>
            </a:r>
            <a:r>
              <a:rPr lang="en-US" sz="800">
                <a:solidFill>
                  <a:srgbClr val="000000"/>
                </a:solidFill>
                <a:latin typeface="Arial"/>
                <a:cs typeface="Arial"/>
                <a:hlinkClick r:id="rId23"/>
              </a:rPr>
              <a:t>Soy</a:t>
            </a:r>
            <a:r>
              <a:rPr lang="en-US" sz="800">
                <a:solidFill>
                  <a:srgbClr val="000000"/>
                </a:solidFill>
                <a:latin typeface="Arial"/>
                <a:cs typeface="Arial"/>
              </a:rPr>
              <a:t> (2024); FAO, </a:t>
            </a:r>
            <a:r>
              <a:rPr lang="en-US" sz="800">
                <a:solidFill>
                  <a:srgbClr val="000000"/>
                </a:solidFill>
                <a:latin typeface="Arial"/>
                <a:cs typeface="Arial"/>
                <a:hlinkClick r:id="rId24"/>
              </a:rPr>
              <a:t>The State of World Fisheries and Aquaculture </a:t>
            </a:r>
            <a:r>
              <a:rPr lang="en-US" sz="800">
                <a:solidFill>
                  <a:srgbClr val="000000"/>
                </a:solidFill>
                <a:latin typeface="Arial"/>
                <a:cs typeface="Arial"/>
              </a:rPr>
              <a:t>(2022).</a:t>
            </a:r>
            <a:r>
              <a:rPr lang="en-US" sz="800">
                <a:latin typeface="Arial" panose="020B0604020202020204" pitchFamily="34" charset="0"/>
                <a:cs typeface="Arial" panose="020B0604020202020204" pitchFamily="34" charset="0"/>
                <a:hlinkClick r:id="rId24"/>
              </a:rPr>
              <a:t/>
            </a:r>
            <a:br>
              <a:rPr lang="en-US" sz="800">
                <a:latin typeface="Arial" panose="020B0604020202020204" pitchFamily="34" charset="0"/>
                <a:cs typeface="Arial" panose="020B0604020202020204" pitchFamily="34" charset="0"/>
                <a:hlinkClick r:id="rId24"/>
              </a:rPr>
            </a:br>
            <a:r>
              <a:rPr lang="en-US" sz="800">
                <a:solidFill>
                  <a:srgbClr val="000000"/>
                </a:solidFill>
              </a:rPr>
              <a:t>Credit: </a:t>
            </a:r>
            <a:r>
              <a:rPr lang="en-US" sz="800">
                <a:latin typeface="Arial"/>
                <a:cs typeface="Arial"/>
              </a:rPr>
              <a:t>Nadine Palmowski, Asya </a:t>
            </a:r>
            <a:r>
              <a:rPr lang="en-US" sz="800" err="1">
                <a:latin typeface="Arial"/>
                <a:cs typeface="Arial"/>
              </a:rPr>
              <a:t>Ikizler</a:t>
            </a:r>
            <a:r>
              <a:rPr lang="en-US" sz="800">
                <a:latin typeface="Arial"/>
                <a:cs typeface="Arial"/>
              </a:rPr>
              <a:t>, Friedrich Sayn-Wittgenstein,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25"/>
              </a:rPr>
              <a:t>Gernot Wagner</a:t>
            </a:r>
            <a:r>
              <a:rPr lang="en-US" sz="800"/>
              <a:t>. </a:t>
            </a:r>
            <a:r>
              <a:rPr lang="en-US" sz="800">
                <a:hlinkClick r:id="rId26"/>
              </a:rPr>
              <a:t>Share with attribution</a:t>
            </a:r>
            <a:r>
              <a:rPr lang="en-US" sz="800"/>
              <a:t>: </a:t>
            </a:r>
            <a:r>
              <a:rPr lang="en-US" sz="800" err="1"/>
              <a:t>Sayn</a:t>
            </a:r>
            <a:r>
              <a:rPr lang="en-US" sz="800"/>
              <a:t>-Wittgenstein </a:t>
            </a:r>
            <a:r>
              <a:rPr lang="en-US" sz="800" i="1"/>
              <a:t>et al., </a:t>
            </a:r>
            <a:r>
              <a:rPr lang="en-US" sz="800"/>
              <a:t>“</a:t>
            </a:r>
            <a:r>
              <a:rPr lang="en-US" sz="800">
                <a:hlinkClick r:id="rId27"/>
              </a:rPr>
              <a:t>Sustainable Proteins</a:t>
            </a:r>
            <a:r>
              <a:rPr lang="en-US" sz="800"/>
              <a:t>” (16 May 2025).</a:t>
            </a:r>
            <a:endParaRPr lang="en-US" sz="800">
              <a:solidFill>
                <a:srgbClr val="000000"/>
              </a:solidFill>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9B8C3162-E113-8D18-207B-59B343C7CAF2}"/>
              </a:ext>
            </a:extLst>
          </p:cNvPr>
          <p:cNvSpPr/>
          <p:nvPr>
            <p:custDataLst>
              <p:tags r:id="rId8"/>
            </p:custDataLst>
          </p:nvPr>
        </p:nvSpPr>
        <p:spPr bwMode="auto">
          <a:xfrm>
            <a:off x="3103563" y="5257800"/>
            <a:ext cx="400050" cy="400050"/>
          </a:xfrm>
          <a:prstGeom prst="ellipse">
            <a:avLst/>
          </a:prstGeom>
          <a:solidFill>
            <a:schemeClr val="bg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9" name="Arc 18">
            <a:extLst>
              <a:ext uri="{FF2B5EF4-FFF2-40B4-BE49-F238E27FC236}">
                <a16:creationId xmlns:a16="http://schemas.microsoft.com/office/drawing/2014/main" id="{D900E497-A993-C86C-23C7-6043984486C3}"/>
              </a:ext>
            </a:extLst>
          </p:cNvPr>
          <p:cNvSpPr/>
          <p:nvPr>
            <p:custDataLst>
              <p:tags r:id="rId9"/>
            </p:custDataLst>
          </p:nvPr>
        </p:nvSpPr>
        <p:spPr bwMode="gray">
          <a:xfrm>
            <a:off x="3103564" y="5257800"/>
            <a:ext cx="400049" cy="400050"/>
          </a:xfrm>
          <a:prstGeom prst="arc">
            <a:avLst>
              <a:gd name="adj1" fmla="val 16200000"/>
              <a:gd name="adj2" fmla="val 9000000"/>
            </a:avLst>
          </a:prstGeom>
          <a:solidFill>
            <a:schemeClr val="accent3"/>
          </a:solidFill>
          <a:ln w="9525" cap="flat" cmpd="sng" algn="ctr">
            <a:noFill/>
            <a:prstDash val="solid"/>
            <a:miter lim="800000"/>
            <a:headEnd type="none" w="med" len="med"/>
            <a:tailEnd type="none" w="med" len="lg"/>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lg"/>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Oval 21">
            <a:extLst>
              <a:ext uri="{FF2B5EF4-FFF2-40B4-BE49-F238E27FC236}">
                <a16:creationId xmlns:a16="http://schemas.microsoft.com/office/drawing/2014/main" id="{5C029458-C01B-C7B2-FEE7-6FCAE887F058}"/>
              </a:ext>
            </a:extLst>
          </p:cNvPr>
          <p:cNvSpPr/>
          <p:nvPr>
            <p:custDataLst>
              <p:tags r:id="rId10"/>
            </p:custDataLst>
          </p:nvPr>
        </p:nvSpPr>
        <p:spPr bwMode="auto">
          <a:xfrm>
            <a:off x="8528050" y="5818188"/>
            <a:ext cx="400050" cy="400050"/>
          </a:xfrm>
          <a:prstGeom prst="ellipse">
            <a:avLst/>
          </a:prstGeom>
          <a:solidFill>
            <a:schemeClr val="bg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3" name="Arc 22">
            <a:extLst>
              <a:ext uri="{FF2B5EF4-FFF2-40B4-BE49-F238E27FC236}">
                <a16:creationId xmlns:a16="http://schemas.microsoft.com/office/drawing/2014/main" id="{F61EB089-93A9-EAF4-8CE9-C64B29560149}"/>
              </a:ext>
            </a:extLst>
          </p:cNvPr>
          <p:cNvSpPr/>
          <p:nvPr>
            <p:custDataLst>
              <p:tags r:id="rId11"/>
            </p:custDataLst>
          </p:nvPr>
        </p:nvSpPr>
        <p:spPr bwMode="gray">
          <a:xfrm>
            <a:off x="8528051" y="5818188"/>
            <a:ext cx="400048" cy="400050"/>
          </a:xfrm>
          <a:prstGeom prst="arc">
            <a:avLst>
              <a:gd name="adj1" fmla="val 16200000"/>
              <a:gd name="adj2" fmla="val 18900000"/>
            </a:avLst>
          </a:prstGeom>
          <a:solidFill>
            <a:schemeClr val="accent3"/>
          </a:solidFill>
          <a:ln w="9525" cap="flat" cmpd="sng" algn="ctr">
            <a:noFill/>
            <a:prstDash val="solid"/>
            <a:miter lim="800000"/>
            <a:headEnd type="none" w="med" len="med"/>
            <a:tailEnd type="none" w="med" len="lg"/>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lg"/>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Oval 8">
            <a:extLst>
              <a:ext uri="{FF2B5EF4-FFF2-40B4-BE49-F238E27FC236}">
                <a16:creationId xmlns:a16="http://schemas.microsoft.com/office/drawing/2014/main" id="{35F8DC25-66AB-90FE-8D54-88B1AC72B873}"/>
              </a:ext>
            </a:extLst>
          </p:cNvPr>
          <p:cNvSpPr/>
          <p:nvPr>
            <p:custDataLst>
              <p:tags r:id="rId12"/>
            </p:custDataLst>
          </p:nvPr>
        </p:nvSpPr>
        <p:spPr bwMode="auto">
          <a:xfrm>
            <a:off x="3103563" y="5818188"/>
            <a:ext cx="400050" cy="400050"/>
          </a:xfrm>
          <a:prstGeom prst="ellipse">
            <a:avLst/>
          </a:prstGeom>
          <a:solidFill>
            <a:schemeClr val="bg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4" name="Arc 13">
            <a:extLst>
              <a:ext uri="{FF2B5EF4-FFF2-40B4-BE49-F238E27FC236}">
                <a16:creationId xmlns:a16="http://schemas.microsoft.com/office/drawing/2014/main" id="{DACE35FD-82BF-3FBC-29AE-B29EA9D108AF}"/>
              </a:ext>
            </a:extLst>
          </p:cNvPr>
          <p:cNvSpPr/>
          <p:nvPr>
            <p:custDataLst>
              <p:tags r:id="rId13"/>
            </p:custDataLst>
          </p:nvPr>
        </p:nvSpPr>
        <p:spPr bwMode="gray">
          <a:xfrm>
            <a:off x="3103564" y="5818188"/>
            <a:ext cx="400048" cy="400050"/>
          </a:xfrm>
          <a:prstGeom prst="arc">
            <a:avLst>
              <a:gd name="adj1" fmla="val 16200000"/>
              <a:gd name="adj2" fmla="val 1800000"/>
            </a:avLst>
          </a:prstGeom>
          <a:solidFill>
            <a:schemeClr val="accent3"/>
          </a:solidFill>
          <a:ln w="9525" cap="flat" cmpd="sng" algn="ctr">
            <a:noFill/>
            <a:prstDash val="solid"/>
            <a:miter lim="800000"/>
            <a:headEnd type="none" w="med" len="med"/>
            <a:tailEnd type="none" w="med" len="lg"/>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lg"/>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Oval 25">
            <a:extLst>
              <a:ext uri="{FF2B5EF4-FFF2-40B4-BE49-F238E27FC236}">
                <a16:creationId xmlns:a16="http://schemas.microsoft.com/office/drawing/2014/main" id="{7DDA1E2B-0D50-9B9B-81AD-53D214CEDD48}"/>
              </a:ext>
            </a:extLst>
          </p:cNvPr>
          <p:cNvSpPr/>
          <p:nvPr>
            <p:custDataLst>
              <p:tags r:id="rId14"/>
            </p:custDataLst>
          </p:nvPr>
        </p:nvSpPr>
        <p:spPr bwMode="auto">
          <a:xfrm>
            <a:off x="5797550" y="5257800"/>
            <a:ext cx="400050" cy="400050"/>
          </a:xfrm>
          <a:prstGeom prst="ellipse">
            <a:avLst/>
          </a:prstGeom>
          <a:solidFill>
            <a:schemeClr val="bg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7" name="Arc 26">
            <a:extLst>
              <a:ext uri="{FF2B5EF4-FFF2-40B4-BE49-F238E27FC236}">
                <a16:creationId xmlns:a16="http://schemas.microsoft.com/office/drawing/2014/main" id="{C0004533-7E58-46CB-DDB7-5427BB193728}"/>
              </a:ext>
            </a:extLst>
          </p:cNvPr>
          <p:cNvSpPr/>
          <p:nvPr>
            <p:custDataLst>
              <p:tags r:id="rId15"/>
            </p:custDataLst>
          </p:nvPr>
        </p:nvSpPr>
        <p:spPr bwMode="gray">
          <a:xfrm>
            <a:off x="5797551" y="5257800"/>
            <a:ext cx="400048" cy="400050"/>
          </a:xfrm>
          <a:prstGeom prst="arc">
            <a:avLst>
              <a:gd name="adj1" fmla="val 16200000"/>
              <a:gd name="adj2" fmla="val 2700000"/>
            </a:avLst>
          </a:prstGeom>
          <a:solidFill>
            <a:schemeClr val="accent3"/>
          </a:solidFill>
          <a:ln w="9525" cap="flat" cmpd="sng" algn="ctr">
            <a:noFill/>
            <a:prstDash val="solid"/>
            <a:miter lim="800000"/>
            <a:headEnd type="none" w="med" len="med"/>
            <a:tailEnd type="none" w="med" len="lg"/>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lg"/>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Pentagon 6">
            <a:extLst>
              <a:ext uri="{FF2B5EF4-FFF2-40B4-BE49-F238E27FC236}">
                <a16:creationId xmlns:a16="http://schemas.microsoft.com/office/drawing/2014/main" id="{FB879C72-E2A7-C871-D75A-8A965597BB4B}"/>
              </a:ext>
            </a:extLst>
          </p:cNvPr>
          <p:cNvSpPr/>
          <p:nvPr/>
        </p:nvSpPr>
        <p:spPr bwMode="gray">
          <a:xfrm>
            <a:off x="32754" y="20911"/>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Industry Overview</a:t>
            </a:r>
          </a:p>
        </p:txBody>
      </p:sp>
    </p:spTree>
    <p:extLst>
      <p:ext uri="{BB962C8B-B14F-4D97-AF65-F5344CB8AC3E}">
        <p14:creationId xmlns:p14="http://schemas.microsoft.com/office/powerpoint/2010/main" val="4213397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AADE7-D26A-6503-40C0-4C5FDE4664C9}"/>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62CBE1A-FAAE-49FE-8CB7-CF159AC8AE2A}"/>
              </a:ext>
            </a:extLst>
          </p:cNvPr>
          <p:cNvGraphicFramePr>
            <a:graphicFrameLocks noChangeAspect="1"/>
          </p:cNvGraphicFramePr>
          <p:nvPr>
            <p:custDataLst>
              <p:tags r:id="rId3"/>
            </p:custDataLst>
            <p:extLst>
              <p:ext uri="{D42A27DB-BD31-4B8C-83A1-F6EECF244321}">
                <p14:modId xmlns:p14="http://schemas.microsoft.com/office/powerpoint/2010/main" val="14454618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38" name="think-cell Slide" r:id="rId23" imgW="592" imgH="591" progId="TCLayout.ActiveDocument.1">
                  <p:embed/>
                </p:oleObj>
              </mc:Choice>
              <mc:Fallback>
                <p:oleObj name="think-cell Slide" r:id="rId23" imgW="592" imgH="591" progId="TCLayout.ActiveDocument.1">
                  <p:embed/>
                  <p:pic>
                    <p:nvPicPr>
                      <p:cNvPr id="7" name="think-cell data - do not delete" hidden="1">
                        <a:extLst>
                          <a:ext uri="{FF2B5EF4-FFF2-40B4-BE49-F238E27FC236}">
                            <a16:creationId xmlns:a16="http://schemas.microsoft.com/office/drawing/2014/main" id="{062CBE1A-FAAE-49FE-8CB7-CF159AC8AE2A}"/>
                          </a:ext>
                        </a:extLst>
                      </p:cNvPr>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5B7C41C2-31A3-B5F8-CFAC-C9E5FCBA5E1C}"/>
              </a:ext>
            </a:extLst>
          </p:cNvPr>
          <p:cNvSpPr txBox="1"/>
          <p:nvPr/>
        </p:nvSpPr>
        <p:spPr bwMode="gray">
          <a:xfrm>
            <a:off x="9137054" y="1554480"/>
            <a:ext cx="2718617" cy="4408899"/>
          </a:xfrm>
          <a:prstGeom prst="rect">
            <a:avLst/>
          </a:prstGeom>
          <a:solidFill>
            <a:srgbClr val="E3E8EE"/>
          </a:solidFill>
        </p:spPr>
        <p:txBody>
          <a:bodyPr wrap="square" lIns="137160" tIns="137160" rIns="274320" bIns="137160" rtlCol="0" anchor="t">
            <a:sp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a:spcBef>
                <a:spcPts val="0"/>
              </a:spcBef>
              <a:spcAft>
                <a:spcPts val="300"/>
              </a:spcAft>
              <a:buFontTx/>
              <a:buNone/>
              <a:defRPr/>
            </a:pPr>
            <a:r>
              <a:rPr lang="en-US" sz="1250" b="1" dirty="0"/>
              <a:t>Observations</a:t>
            </a:r>
          </a:p>
          <a:p>
            <a:pPr marL="171450" indent="-171450">
              <a:spcBef>
                <a:spcPts val="600"/>
              </a:spcBef>
              <a:buFont typeface="Arial" panose="020B0604020202020204" pitchFamily="34" charset="0"/>
              <a:buChar char="•"/>
            </a:pPr>
            <a:r>
              <a:rPr lang="en-US" sz="1050" dirty="0"/>
              <a:t>Most livestock-related emissions are </a:t>
            </a:r>
            <a:r>
              <a:rPr lang="en-US" sz="1050" b="1" dirty="0"/>
              <a:t>direct emissions</a:t>
            </a:r>
            <a:r>
              <a:rPr lang="en-US" sz="1050" dirty="0"/>
              <a:t>, primarily from </a:t>
            </a:r>
            <a:r>
              <a:rPr lang="en-US" sz="1050" b="1" dirty="0"/>
              <a:t>enteric fermentation</a:t>
            </a:r>
            <a:r>
              <a:rPr lang="en-US" sz="1050" dirty="0"/>
              <a:t> in ruminants and</a:t>
            </a:r>
            <a:r>
              <a:rPr lang="en-US" sz="1050" b="1" dirty="0"/>
              <a:t> manure management practices</a:t>
            </a:r>
            <a:r>
              <a:rPr lang="en-US" sz="1050" dirty="0"/>
              <a:t>, both of which release large amounts of </a:t>
            </a:r>
            <a:r>
              <a:rPr lang="en-US" sz="1050" b="1" dirty="0"/>
              <a:t>methane</a:t>
            </a:r>
            <a:r>
              <a:rPr lang="en-US" sz="1050" dirty="0"/>
              <a:t>, a potent greenhouse gas.</a:t>
            </a:r>
            <a:endParaRPr lang="en-US" sz="1050" dirty="0">
              <a:cs typeface="Arial"/>
            </a:endParaRPr>
          </a:p>
          <a:p>
            <a:pPr marL="171450" indent="-171450">
              <a:spcBef>
                <a:spcPts val="600"/>
              </a:spcBef>
              <a:buFont typeface="Arial" panose="020B0604020202020204" pitchFamily="34" charset="0"/>
              <a:buChar char="•"/>
            </a:pPr>
            <a:r>
              <a:rPr lang="en-US" sz="1050" dirty="0"/>
              <a:t>The remaining livestock-related emissions are largely </a:t>
            </a:r>
            <a:r>
              <a:rPr lang="en-US" sz="1050" b="1" dirty="0"/>
              <a:t>indirect</a:t>
            </a:r>
            <a:r>
              <a:rPr lang="en-US" sz="1050" dirty="0"/>
              <a:t>, related to land use changes such as </a:t>
            </a:r>
            <a:r>
              <a:rPr lang="en-US" sz="1050" b="1" dirty="0"/>
              <a:t>deforestation for feed crop production and grazing land. </a:t>
            </a:r>
            <a:endParaRPr lang="en-US" sz="1050" b="1" dirty="0">
              <a:cs typeface="Arial"/>
            </a:endParaRPr>
          </a:p>
          <a:p>
            <a:pPr marL="171450" indent="-171450">
              <a:spcBef>
                <a:spcPts val="600"/>
              </a:spcBef>
              <a:buFont typeface="Arial,Sans-Serif" panose="020B0604020202020204" pitchFamily="34" charset="0"/>
              <a:buChar char="•"/>
            </a:pPr>
            <a:r>
              <a:rPr lang="en-US" sz="1050" dirty="0"/>
              <a:t>While land-use change emissions come from various sources, </a:t>
            </a:r>
            <a:r>
              <a:rPr lang="en-US" sz="1050" b="1" dirty="0"/>
              <a:t>agriculture-related deforestation is largely driven by the cattle industry.</a:t>
            </a:r>
            <a:endParaRPr lang="en-US" sz="1050" dirty="0">
              <a:cs typeface="Arial"/>
            </a:endParaRPr>
          </a:p>
          <a:p>
            <a:pPr marL="171450" indent="-171450">
              <a:spcBef>
                <a:spcPts val="600"/>
              </a:spcBef>
              <a:buFont typeface="Arial" panose="020B0604020202020204" pitchFamily="34" charset="0"/>
              <a:buChar char="•"/>
            </a:pPr>
            <a:r>
              <a:rPr lang="en-US" sz="1050" b="1" dirty="0"/>
              <a:t>Overall agricultural emissions are expected to grow by 60% by 2050 </a:t>
            </a:r>
            <a:r>
              <a:rPr lang="en-US" sz="1050" dirty="0"/>
              <a:t>to meet the increasing global protein demand.</a:t>
            </a:r>
            <a:endParaRPr lang="en-US" sz="1050" b="1" dirty="0">
              <a:cs typeface="Arial"/>
            </a:endParaRPr>
          </a:p>
        </p:txBody>
      </p:sp>
      <p:sp>
        <p:nvSpPr>
          <p:cNvPr id="6" name="Title 5">
            <a:extLst>
              <a:ext uri="{FF2B5EF4-FFF2-40B4-BE49-F238E27FC236}">
                <a16:creationId xmlns:a16="http://schemas.microsoft.com/office/drawing/2014/main" id="{C2739A55-0482-9422-2535-6DA89C367792}"/>
              </a:ext>
            </a:extLst>
          </p:cNvPr>
          <p:cNvSpPr>
            <a:spLocks noGrp="1"/>
          </p:cNvSpPr>
          <p:nvPr>
            <p:ph type="title"/>
          </p:nvPr>
        </p:nvSpPr>
        <p:spPr>
          <a:xfrm>
            <a:off x="330200" y="523318"/>
            <a:ext cx="11526838" cy="903594"/>
          </a:xfrm>
        </p:spPr>
        <p:txBody>
          <a:bodyPr vert="horz">
            <a:noAutofit/>
          </a:bodyPr>
          <a:lstStyle/>
          <a:p>
            <a:r>
              <a:rPr lang="en-US"/>
              <a:t>Up to ~70% of agricultural emissions come from livestock, driven by manure, enteric fermentation, and land use change</a:t>
            </a:r>
          </a:p>
        </p:txBody>
      </p:sp>
      <p:sp>
        <p:nvSpPr>
          <p:cNvPr id="17" name="Chevron 16">
            <a:extLst>
              <a:ext uri="{FF2B5EF4-FFF2-40B4-BE49-F238E27FC236}">
                <a16:creationId xmlns:a16="http://schemas.microsoft.com/office/drawing/2014/main" id="{206FBF36-3D22-AD15-EF73-99984A384316}"/>
              </a:ext>
            </a:extLst>
          </p:cNvPr>
          <p:cNvSpPr/>
          <p:nvPr/>
        </p:nvSpPr>
        <p:spPr bwMode="gray">
          <a:xfrm>
            <a:off x="1951430" y="25336"/>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Emissions</a:t>
            </a:r>
          </a:p>
        </p:txBody>
      </p:sp>
      <p:sp>
        <p:nvSpPr>
          <p:cNvPr id="32" name="btfpColumnHeaderBoxText223027">
            <a:extLst>
              <a:ext uri="{FF2B5EF4-FFF2-40B4-BE49-F238E27FC236}">
                <a16:creationId xmlns:a16="http://schemas.microsoft.com/office/drawing/2014/main" id="{914A595E-FC4E-B810-4E26-BE79352C9B9C}"/>
              </a:ext>
            </a:extLst>
          </p:cNvPr>
          <p:cNvSpPr txBox="1"/>
          <p:nvPr/>
        </p:nvSpPr>
        <p:spPr bwMode="gray">
          <a:xfrm>
            <a:off x="330200" y="1458448"/>
            <a:ext cx="8513167" cy="318997"/>
          </a:xfrm>
          <a:prstGeom prst="rect">
            <a:avLst/>
          </a:prstGeom>
          <a:noFill/>
        </p:spPr>
        <p:txBody>
          <a:bodyPr vert="horz" wrap="square" lIns="36036" tIns="36036" rIns="36036" bIns="36036" rtlCol="0" anchor="b">
            <a:spAutoFit/>
          </a:bodyPr>
          <a:lstStyle/>
          <a:p>
            <a:r>
              <a:rPr lang="en-US" sz="1600" b="1">
                <a:solidFill>
                  <a:srgbClr val="000000"/>
                </a:solidFill>
              </a:rPr>
              <a:t>GHG emissions from agriculture from 1990 to 2022, </a:t>
            </a:r>
            <a:r>
              <a:rPr lang="en-US" sz="1600" b="1" err="1">
                <a:solidFill>
                  <a:srgbClr val="000000"/>
                </a:solidFill>
                <a:latin typeface="Arial"/>
                <a:cs typeface="Arial"/>
              </a:rPr>
              <a:t>GtCO₂e</a:t>
            </a:r>
            <a:endParaRPr lang="en-US" sz="1600" b="1">
              <a:solidFill>
                <a:srgbClr val="000000"/>
              </a:solidFill>
              <a:cs typeface="Arial"/>
            </a:endParaRPr>
          </a:p>
        </p:txBody>
      </p:sp>
      <p:cxnSp>
        <p:nvCxnSpPr>
          <p:cNvPr id="33" name="btfpColumnHeaderBoxLine223027">
            <a:extLst>
              <a:ext uri="{FF2B5EF4-FFF2-40B4-BE49-F238E27FC236}">
                <a16:creationId xmlns:a16="http://schemas.microsoft.com/office/drawing/2014/main" id="{14AE2612-115B-31AC-5763-85EF61F35497}"/>
              </a:ext>
            </a:extLst>
          </p:cNvPr>
          <p:cNvCxnSpPr/>
          <p:nvPr/>
        </p:nvCxnSpPr>
        <p:spPr bwMode="gray">
          <a:xfrm>
            <a:off x="330200" y="1780529"/>
            <a:ext cx="8513167" cy="0"/>
          </a:xfrm>
          <a:prstGeom prst="line">
            <a:avLst/>
          </a:prstGeom>
          <a:ln w="12700"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90" name="btfpNotesBox111697">
            <a:extLst>
              <a:ext uri="{FF2B5EF4-FFF2-40B4-BE49-F238E27FC236}">
                <a16:creationId xmlns:a16="http://schemas.microsoft.com/office/drawing/2014/main" id="{47165419-C676-8AA6-F97E-7D5B8E395540}"/>
              </a:ext>
            </a:extLst>
          </p:cNvPr>
          <p:cNvSpPr txBox="1"/>
          <p:nvPr>
            <p:custDataLst>
              <p:tags r:id="rId4"/>
            </p:custDataLst>
          </p:nvPr>
        </p:nvSpPr>
        <p:spPr bwMode="gray">
          <a:xfrm>
            <a:off x="329184" y="6438138"/>
            <a:ext cx="9669445" cy="369332"/>
          </a:xfrm>
          <a:prstGeom prst="rect">
            <a:avLst/>
          </a:prstGeom>
          <a:noFill/>
        </p:spPr>
        <p:txBody>
          <a:bodyPr vert="horz" wrap="square" lIns="0" tIns="0" rIns="0" bIns="0" rtlCol="0" anchor="b">
            <a:spAutoFit/>
          </a:bodyPr>
          <a:lstStyle/>
          <a:p>
            <a:endParaRPr lang="en-US" sz="800">
              <a:solidFill>
                <a:srgbClr val="000000"/>
              </a:solidFill>
              <a:latin typeface="Arial"/>
              <a:cs typeface="Arial"/>
            </a:endParaRPr>
          </a:p>
          <a:p>
            <a:r>
              <a:rPr lang="en-US" sz="800">
                <a:solidFill>
                  <a:srgbClr val="000000"/>
                </a:solidFill>
                <a:latin typeface="Arial"/>
                <a:cs typeface="Arial"/>
              </a:rPr>
              <a:t>Sources: </a:t>
            </a:r>
            <a:r>
              <a:rPr lang="en-US" sz="800" b="0" i="0" u="none" strike="noStrike">
                <a:solidFill>
                  <a:srgbClr val="000000"/>
                </a:solidFill>
                <a:effectLst/>
                <a:latin typeface="Arial"/>
                <a:cs typeface="Arial"/>
              </a:rPr>
              <a:t>FAOSTAT,</a:t>
            </a:r>
            <a:r>
              <a:rPr lang="en-US" sz="800">
                <a:solidFill>
                  <a:srgbClr val="000000"/>
                </a:solidFill>
                <a:latin typeface="Arial"/>
                <a:cs typeface="Arial"/>
              </a:rPr>
              <a:t> </a:t>
            </a:r>
            <a:r>
              <a:rPr lang="en-US" sz="800">
                <a:solidFill>
                  <a:srgbClr val="000000"/>
                </a:solidFill>
                <a:latin typeface="Arial"/>
                <a:cs typeface="Arial"/>
                <a:hlinkClick r:id="rId25"/>
              </a:rPr>
              <a:t>Food and agriculture data</a:t>
            </a:r>
            <a:r>
              <a:rPr lang="en-US" sz="800" b="0" i="0" u="none" strike="noStrike">
                <a:solidFill>
                  <a:srgbClr val="000000"/>
                </a:solidFill>
                <a:effectLst/>
                <a:latin typeface="Arial"/>
                <a:cs typeface="Arial"/>
              </a:rPr>
              <a:t> (2024); WRI, </a:t>
            </a:r>
            <a:r>
              <a:rPr lang="en-US" sz="800" b="0" i="0" u="sng" strike="noStrike">
                <a:solidFill>
                  <a:srgbClr val="46647B"/>
                </a:solidFill>
                <a:effectLst/>
                <a:latin typeface="Arial"/>
                <a:cs typeface="Arial"/>
                <a:hlinkClick r:id="rId26"/>
              </a:rPr>
              <a:t>Commodities replacing </a:t>
            </a:r>
            <a:r>
              <a:rPr lang="en-US" sz="800" u="sng">
                <a:solidFill>
                  <a:srgbClr val="46647B"/>
                </a:solidFill>
                <a:latin typeface="Arial"/>
                <a:cs typeface="Arial"/>
                <a:hlinkClick r:id="rId26"/>
              </a:rPr>
              <a:t>f</a:t>
            </a:r>
            <a:r>
              <a:rPr lang="en-US" sz="800" b="0" i="0" u="sng" strike="noStrike">
                <a:solidFill>
                  <a:srgbClr val="46647B"/>
                </a:solidFill>
                <a:effectLst/>
                <a:latin typeface="Arial"/>
                <a:cs typeface="Arial"/>
                <a:hlinkClick r:id="rId26"/>
              </a:rPr>
              <a:t>orest </a:t>
            </a:r>
            <a:r>
              <a:rPr lang="en-US" sz="800" u="sng">
                <a:solidFill>
                  <a:srgbClr val="46647B"/>
                </a:solidFill>
                <a:latin typeface="Arial"/>
                <a:cs typeface="Arial"/>
                <a:hlinkClick r:id="rId26"/>
              </a:rPr>
              <a:t>a</a:t>
            </a:r>
            <a:r>
              <a:rPr lang="en-US" sz="800" b="0" i="0" u="sng" strike="noStrike">
                <a:solidFill>
                  <a:srgbClr val="46647B"/>
                </a:solidFill>
                <a:effectLst/>
                <a:latin typeface="Arial"/>
                <a:cs typeface="Arial"/>
                <a:hlinkClick r:id="rId26"/>
              </a:rPr>
              <a:t>reas</a:t>
            </a:r>
            <a:r>
              <a:rPr lang="en-US" sz="800" b="0" i="0" strike="noStrike">
                <a:solidFill>
                  <a:srgbClr val="46647B"/>
                </a:solidFill>
                <a:effectLst/>
                <a:latin typeface="Arial"/>
                <a:cs typeface="Arial"/>
              </a:rPr>
              <a:t> </a:t>
            </a:r>
            <a:r>
              <a:rPr lang="en-US" sz="800" b="0" i="0" u="none" strike="noStrike">
                <a:solidFill>
                  <a:srgbClr val="000000"/>
                </a:solidFill>
                <a:effectLst/>
                <a:latin typeface="Arial"/>
                <a:cs typeface="Arial"/>
              </a:rPr>
              <a:t>(2021).</a:t>
            </a:r>
          </a:p>
          <a:p>
            <a:r>
              <a:rPr lang="en-US" sz="800">
                <a:solidFill>
                  <a:srgbClr val="000000"/>
                </a:solidFill>
              </a:rPr>
              <a:t>Credit: </a:t>
            </a:r>
            <a:r>
              <a:rPr lang="en-US" sz="800">
                <a:latin typeface="Arial"/>
                <a:cs typeface="Arial"/>
              </a:rPr>
              <a:t>Friedrich Sayn-Wittgenstein, Isabel Hoyos, Asya </a:t>
            </a:r>
            <a:r>
              <a:rPr lang="en-US" sz="800" err="1">
                <a:latin typeface="Arial"/>
                <a:cs typeface="Arial"/>
              </a:rPr>
              <a:t>Ikizler</a:t>
            </a:r>
            <a:r>
              <a:rPr lang="en-US" sz="800">
                <a:latin typeface="Arial"/>
                <a:cs typeface="Arial"/>
              </a:rPr>
              <a:t>, Nadine Palmowski, </a:t>
            </a:r>
            <a:r>
              <a:rPr lang="en-US" sz="800" err="1">
                <a:latin typeface="Arial"/>
                <a:cs typeface="Arial"/>
              </a:rPr>
              <a:t>Hyae</a:t>
            </a:r>
            <a:r>
              <a:rPr lang="en-US" sz="800">
                <a:latin typeface="Arial"/>
                <a:cs typeface="Arial"/>
              </a:rPr>
              <a:t> Ryung Kim, </a:t>
            </a:r>
            <a:r>
              <a:rPr lang="en-US" sz="800"/>
              <a:t>and </a:t>
            </a:r>
            <a:r>
              <a:rPr lang="en-US" sz="800">
                <a:hlinkClick r:id="rId27"/>
              </a:rPr>
              <a:t>Gernot Wagner</a:t>
            </a:r>
            <a:r>
              <a:rPr lang="en-US" sz="800"/>
              <a:t>. </a:t>
            </a:r>
            <a:r>
              <a:rPr lang="en-US" sz="800">
                <a:hlinkClick r:id="rId28"/>
              </a:rPr>
              <a:t>Share with attribution</a:t>
            </a:r>
            <a:r>
              <a:rPr lang="en-US" sz="800"/>
              <a:t>: Sayn-Wittgenstein </a:t>
            </a:r>
            <a:r>
              <a:rPr lang="en-US" sz="800" i="1"/>
              <a:t>et al., </a:t>
            </a:r>
            <a:r>
              <a:rPr lang="en-US" sz="800"/>
              <a:t>“</a:t>
            </a:r>
            <a:r>
              <a:rPr lang="en-US" sz="800">
                <a:hlinkClick r:id="rId29"/>
              </a:rPr>
              <a:t>Sustainable Proteins</a:t>
            </a:r>
            <a:r>
              <a:rPr lang="en-US" sz="800"/>
              <a:t>” (16 May 2025).</a:t>
            </a:r>
            <a:endParaRPr lang="en-US" sz="800">
              <a:solidFill>
                <a:srgbClr val="000000"/>
              </a:solidFill>
              <a:latin typeface="Arial" panose="020B0604020202020204" pitchFamily="34" charset="0"/>
              <a:cs typeface="Arial" panose="020B0604020202020204" pitchFamily="34" charset="0"/>
            </a:endParaRPr>
          </a:p>
        </p:txBody>
      </p:sp>
      <p:sp>
        <p:nvSpPr>
          <p:cNvPr id="4" name="Pentagon 6">
            <a:extLst>
              <a:ext uri="{FF2B5EF4-FFF2-40B4-BE49-F238E27FC236}">
                <a16:creationId xmlns:a16="http://schemas.microsoft.com/office/drawing/2014/main" id="{7AD2EF3D-E5EE-D54A-2154-F51F96E4B892}"/>
              </a:ext>
            </a:extLst>
          </p:cNvPr>
          <p:cNvSpPr/>
          <p:nvPr/>
        </p:nvSpPr>
        <p:spPr bwMode="gray">
          <a:xfrm>
            <a:off x="32754" y="20911"/>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Industry Overview</a:t>
            </a:r>
          </a:p>
        </p:txBody>
      </p:sp>
      <p:graphicFrame>
        <p:nvGraphicFramePr>
          <p:cNvPr id="581" name="Chart 580"/>
          <p:cNvGraphicFramePr/>
          <p:nvPr>
            <p:custDataLst>
              <p:tags r:id="rId5"/>
            </p:custDataLst>
            <p:extLst>
              <p:ext uri="{D42A27DB-BD31-4B8C-83A1-F6EECF244321}">
                <p14:modId xmlns:p14="http://schemas.microsoft.com/office/powerpoint/2010/main" val="4283292395"/>
              </p:ext>
            </p:extLst>
          </p:nvPr>
        </p:nvGraphicFramePr>
        <p:xfrm>
          <a:off x="1511300" y="2208213"/>
          <a:ext cx="5451475" cy="3667125"/>
        </p:xfrm>
        <a:graphic>
          <a:graphicData uri="http://schemas.openxmlformats.org/drawingml/2006/chart">
            <c:chart xmlns:c="http://schemas.openxmlformats.org/drawingml/2006/chart" xmlns:r="http://schemas.openxmlformats.org/officeDocument/2006/relationships" r:id="rId30"/>
          </a:graphicData>
        </a:graphic>
      </p:graphicFrame>
      <p:sp>
        <p:nvSpPr>
          <p:cNvPr id="174" name="Text Placeholder 10">
            <a:extLst>
              <a:ext uri="{FF2B5EF4-FFF2-40B4-BE49-F238E27FC236}">
                <a16:creationId xmlns:a16="http://schemas.microsoft.com/office/drawing/2014/main" id="{115DFB91-512B-3844-A114-92FBEDCA92F2}"/>
              </a:ext>
            </a:extLst>
          </p:cNvPr>
          <p:cNvSpPr>
            <a:spLocks noGrp="1"/>
          </p:cNvSpPr>
          <p:nvPr>
            <p:custDataLst>
              <p:tags r:id="rId6"/>
            </p:custDataLst>
          </p:nvPr>
        </p:nvSpPr>
        <p:spPr bwMode="auto">
          <a:xfrm>
            <a:off x="1804988" y="5727700"/>
            <a:ext cx="406400"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5AC57DE-5BA7-4CB5-8770-4369B774F8A6}" type="datetime'''''''''''''''''''''''''''19''''''''''9''''''''''''0'''">
              <a:rPr lang="en-US" altLang="en-US" sz="1400" smtClean="0"/>
              <a:pPr marL="0" lvl="0" indent="0" algn="ctr">
                <a:spcBef>
                  <a:spcPct val="0"/>
                </a:spcBef>
                <a:spcAft>
                  <a:spcPct val="0"/>
                </a:spcAft>
                <a:buNone/>
              </a:pPr>
              <a:t>1990</a:t>
            </a:fld>
            <a:endParaRPr lang="en-US" sz="1400"/>
          </a:p>
        </p:txBody>
      </p:sp>
      <p:sp>
        <p:nvSpPr>
          <p:cNvPr id="1067"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auto">
          <a:xfrm>
            <a:off x="2414588" y="5727700"/>
            <a:ext cx="406400"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E873FA6-E504-469C-BDD8-C6F3E2B16E49}" type="datetime'''''''''1''''''''''''''''''''''''''''''''99''''4'">
              <a:rPr lang="en-US" altLang="en-US" sz="1400" smtClean="0"/>
              <a:pPr marL="0" lvl="0" indent="0" algn="ctr">
                <a:spcBef>
                  <a:spcPct val="0"/>
                </a:spcBef>
                <a:spcAft>
                  <a:spcPct val="0"/>
                </a:spcAft>
                <a:buNone/>
              </a:pPr>
              <a:t>1994</a:t>
            </a:fld>
            <a:endParaRPr lang="en-US" sz="1400"/>
          </a:p>
        </p:txBody>
      </p:sp>
      <p:sp>
        <p:nvSpPr>
          <p:cNvPr id="1072"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auto">
          <a:xfrm>
            <a:off x="3022600" y="5727700"/>
            <a:ext cx="406400"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A42AFF8-F2EC-4B5E-89DD-E5A0838CA5DC}" type="datetime'''''19''''''''''''''''9''''''''''''''''''''''''8'''''''''">
              <a:rPr lang="en-US" altLang="en-US" sz="1400" smtClean="0"/>
              <a:pPr marL="0" lvl="0" indent="0" algn="ctr">
                <a:spcBef>
                  <a:spcPct val="0"/>
                </a:spcBef>
                <a:spcAft>
                  <a:spcPct val="0"/>
                </a:spcAft>
                <a:buNone/>
              </a:pPr>
              <a:t>1998</a:t>
            </a:fld>
            <a:endParaRPr lang="en-US" sz="1400"/>
          </a:p>
        </p:txBody>
      </p:sp>
      <p:sp>
        <p:nvSpPr>
          <p:cNvPr id="1077"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auto">
          <a:xfrm>
            <a:off x="3632200" y="5727700"/>
            <a:ext cx="406400"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E3629F3-1422-4D91-AA05-7536CADC73F8}" type="datetime'''''''''2''0''''''''''0''''''''''''''''2'''''''''''''">
              <a:rPr lang="en-US" altLang="en-US" sz="1400" smtClean="0"/>
              <a:pPr marL="0" lvl="0" indent="0" algn="ctr">
                <a:spcBef>
                  <a:spcPct val="0"/>
                </a:spcBef>
                <a:spcAft>
                  <a:spcPct val="0"/>
                </a:spcAft>
                <a:buNone/>
              </a:pPr>
              <a:t>2002</a:t>
            </a:fld>
            <a:endParaRPr lang="en-US" sz="1400"/>
          </a:p>
        </p:txBody>
      </p:sp>
      <p:sp>
        <p:nvSpPr>
          <p:cNvPr id="1082"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auto">
          <a:xfrm>
            <a:off x="4241800" y="5727700"/>
            <a:ext cx="406400"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2A13A7C-DF2D-401F-93DD-F871A3AEF1A3}" type="datetime'''2''''''''''''''''0''''0''6'''''''''''''''''''''">
              <a:rPr lang="en-US" altLang="en-US" sz="1400" smtClean="0"/>
              <a:pPr marL="0" lvl="0" indent="0" algn="ctr">
                <a:spcBef>
                  <a:spcPct val="0"/>
                </a:spcBef>
                <a:spcAft>
                  <a:spcPct val="0"/>
                </a:spcAft>
                <a:buNone/>
              </a:pPr>
              <a:t>2006</a:t>
            </a:fld>
            <a:endParaRPr lang="en-US" sz="1400"/>
          </a:p>
        </p:txBody>
      </p:sp>
      <p:sp>
        <p:nvSpPr>
          <p:cNvPr id="710"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auto">
          <a:xfrm>
            <a:off x="4849813" y="5727700"/>
            <a:ext cx="406400"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AE7964C-B6BF-4D45-AE45-94337D33E53D}" type="datetime'''''''''2''''0''''''''''''''''''''''''1''''0'''''''''''">
              <a:rPr lang="en-US" altLang="en-US" sz="1400" smtClean="0"/>
              <a:pPr marL="0" lvl="0" indent="0" algn="ctr">
                <a:spcBef>
                  <a:spcPct val="0"/>
                </a:spcBef>
                <a:spcAft>
                  <a:spcPct val="0"/>
                </a:spcAft>
                <a:buNone/>
              </a:pPr>
              <a:t>2010</a:t>
            </a:fld>
            <a:endParaRPr lang="en-US" sz="1400"/>
          </a:p>
        </p:txBody>
      </p:sp>
      <p:sp>
        <p:nvSpPr>
          <p:cNvPr id="1085" name="Text Placeholder 10">
            <a:extLst>
              <a:ext uri="{FF2B5EF4-FFF2-40B4-BE49-F238E27FC236}">
                <a16:creationId xmlns:a16="http://schemas.microsoft.com/office/drawing/2014/main" id="{115DFB91-512B-3844-A114-92FBEDCA92F2}"/>
              </a:ext>
            </a:extLst>
          </p:cNvPr>
          <p:cNvSpPr>
            <a:spLocks noGrp="1"/>
          </p:cNvSpPr>
          <p:nvPr>
            <p:custDataLst>
              <p:tags r:id="rId12"/>
            </p:custDataLst>
          </p:nvPr>
        </p:nvSpPr>
        <p:spPr bwMode="auto">
          <a:xfrm>
            <a:off x="5459413" y="5727700"/>
            <a:ext cx="406400"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886DF95-B38A-4E34-8C2F-008027DFF9B8}" type="datetime'20''''''''''1''4'''''''''''">
              <a:rPr lang="en-US" altLang="en-US" sz="1400" smtClean="0"/>
              <a:pPr marL="0" lvl="0" indent="0" algn="ctr">
                <a:spcBef>
                  <a:spcPct val="0"/>
                </a:spcBef>
                <a:spcAft>
                  <a:spcPct val="0"/>
                </a:spcAft>
                <a:buNone/>
              </a:pPr>
              <a:t>2014</a:t>
            </a:fld>
            <a:endParaRPr lang="en-US" sz="1400"/>
          </a:p>
        </p:txBody>
      </p:sp>
      <p:sp>
        <p:nvSpPr>
          <p:cNvPr id="1090" name="Text Placeholder 10">
            <a:extLst>
              <a:ext uri="{FF2B5EF4-FFF2-40B4-BE49-F238E27FC236}">
                <a16:creationId xmlns:a16="http://schemas.microsoft.com/office/drawing/2014/main" id="{115DFB91-512B-3844-A114-92FBEDCA92F2}"/>
              </a:ext>
            </a:extLst>
          </p:cNvPr>
          <p:cNvSpPr>
            <a:spLocks noGrp="1"/>
          </p:cNvSpPr>
          <p:nvPr>
            <p:custDataLst>
              <p:tags r:id="rId13"/>
            </p:custDataLst>
          </p:nvPr>
        </p:nvSpPr>
        <p:spPr bwMode="auto">
          <a:xfrm>
            <a:off x="6067425" y="5727700"/>
            <a:ext cx="406400"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7FDF02A-50F4-4ECA-81E1-C412C7888FCF}" type="datetime'2''''0''''''''''''''''''''''''''''''1''''''''''''''8'''">
              <a:rPr lang="en-US" altLang="en-US" sz="1400" smtClean="0"/>
              <a:pPr marL="0" lvl="0" indent="0" algn="ctr">
                <a:spcBef>
                  <a:spcPct val="0"/>
                </a:spcBef>
                <a:spcAft>
                  <a:spcPct val="0"/>
                </a:spcAft>
                <a:buNone/>
              </a:pPr>
              <a:t>2018</a:t>
            </a:fld>
            <a:endParaRPr lang="en-US" sz="1400"/>
          </a:p>
        </p:txBody>
      </p:sp>
      <p:sp>
        <p:nvSpPr>
          <p:cNvPr id="722"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auto">
          <a:xfrm>
            <a:off x="6677025" y="5727700"/>
            <a:ext cx="406400"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AF5FCBD-0ABD-4BD8-902F-5BF78C0F3292}" type="datetime'''2''0''''2''''''''''''''''''''2'">
              <a:rPr lang="en-US" altLang="en-US" sz="1400" smtClean="0"/>
              <a:pPr marL="0" lvl="0" indent="0" algn="ctr">
                <a:spcBef>
                  <a:spcPct val="0"/>
                </a:spcBef>
                <a:spcAft>
                  <a:spcPct val="0"/>
                </a:spcAft>
                <a:buNone/>
              </a:pPr>
              <a:t>2022</a:t>
            </a:fld>
            <a:endParaRPr lang="en-US" sz="1400"/>
          </a:p>
        </p:txBody>
      </p:sp>
      <p:sp>
        <p:nvSpPr>
          <p:cNvPr id="177"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auto">
          <a:xfrm>
            <a:off x="7023100" y="5329238"/>
            <a:ext cx="12763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13D87CD-9665-4043-B8A3-A4A47FC027F1}" type="datetime'''Ot''''''''h''''er'''''''''' c''rop-''re''la''te''''d'' '''''">
              <a:rPr lang="en-US" altLang="en-US" sz="1200" smtClean="0"/>
              <a:pPr marL="0" lvl="0" indent="0">
                <a:spcBef>
                  <a:spcPct val="0"/>
                </a:spcBef>
                <a:spcAft>
                  <a:spcPct val="0"/>
                </a:spcAft>
                <a:buNone/>
              </a:pPr>
              <a:t>Other crop-related </a:t>
            </a:fld>
            <a:endParaRPr lang="en-US" sz="1200"/>
          </a:p>
        </p:txBody>
      </p:sp>
      <p:sp>
        <p:nvSpPr>
          <p:cNvPr id="729"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auto">
          <a:xfrm>
            <a:off x="7023100" y="5011738"/>
            <a:ext cx="12763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024B82E6-1F04-4597-80BA-2E3422170C45}" type="datetime'''''S''ynthet''ic'''' f''''erti''''''l''''''iz''''er''''''s'''">
              <a:rPr lang="en-US" altLang="en-US" sz="1200" smtClean="0"/>
              <a:pPr marL="0" lvl="0" indent="0">
                <a:spcBef>
                  <a:spcPct val="0"/>
                </a:spcBef>
                <a:spcAft>
                  <a:spcPct val="0"/>
                </a:spcAft>
                <a:buNone/>
              </a:pPr>
              <a:t>Synthetic fertilizers</a:t>
            </a:fld>
            <a:endParaRPr lang="en-US" sz="1200"/>
          </a:p>
        </p:txBody>
      </p:sp>
      <p:sp>
        <p:nvSpPr>
          <p:cNvPr id="731"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auto">
          <a:xfrm>
            <a:off x="7023100" y="4778375"/>
            <a:ext cx="13525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C31119A7-4237-4B9B-983C-6DBA9F0E890F}" type="datetime'''''''On''-''''f''ar''''''''m e''''ner''gy ''u''''se'''''''''">
              <a:rPr lang="en-US" altLang="en-US" sz="1200" smtClean="0"/>
              <a:pPr marL="0" lvl="0" indent="0">
                <a:spcBef>
                  <a:spcPct val="0"/>
                </a:spcBef>
                <a:spcAft>
                  <a:spcPct val="0"/>
                </a:spcAft>
                <a:buNone/>
              </a:pPr>
              <a:t>On-farm energy use</a:t>
            </a:fld>
            <a:endParaRPr lang="en-US" sz="1200"/>
          </a:p>
        </p:txBody>
      </p:sp>
      <p:sp>
        <p:nvSpPr>
          <p:cNvPr id="908"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auto">
          <a:xfrm>
            <a:off x="7023100" y="4481513"/>
            <a:ext cx="5143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4E7CCD4A-4789-4026-9559-5F3C409F46DB}" type="datetime'M''''''''''''an''u''''''''''''''r''''''''e'''''''''''''''''">
              <a:rPr lang="en-US" altLang="en-US" sz="1200" smtClean="0"/>
              <a:pPr marL="0" lvl="0" indent="0">
                <a:spcBef>
                  <a:spcPct val="0"/>
                </a:spcBef>
                <a:spcAft>
                  <a:spcPct val="0"/>
                </a:spcAft>
                <a:buNone/>
              </a:pPr>
              <a:t>Manure</a:t>
            </a:fld>
            <a:endParaRPr lang="en-US" sz="1200"/>
          </a:p>
        </p:txBody>
      </p:sp>
      <p:sp>
        <p:nvSpPr>
          <p:cNvPr id="912"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auto">
          <a:xfrm>
            <a:off x="7023100" y="3905250"/>
            <a:ext cx="13604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1C1A4541-E8AA-4311-9332-21CBCB6CAA3A}" type="datetime'''''''En''''t''e''ri''c'' ''''''''ferme''nta''tio''''''n'">
              <a:rPr lang="en-US" altLang="en-US" sz="1200" smtClean="0"/>
              <a:pPr marL="0" lvl="0" indent="0">
                <a:spcBef>
                  <a:spcPct val="0"/>
                </a:spcBef>
                <a:spcAft>
                  <a:spcPct val="0"/>
                </a:spcAft>
                <a:buNone/>
              </a:pPr>
              <a:t>Enteric fermentation</a:t>
            </a:fld>
            <a:endParaRPr lang="en-US" sz="1200"/>
          </a:p>
        </p:txBody>
      </p:sp>
      <p:sp>
        <p:nvSpPr>
          <p:cNvPr id="940"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auto">
          <a:xfrm>
            <a:off x="7023100" y="3094038"/>
            <a:ext cx="11715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49E8B2C4-FD47-4608-9105-D815BE6AC9E5}" type="datetime'L''''''a''n''''d-''''''us''''''e'''''''''' c''ha''''''ng''e'">
              <a:rPr lang="en-US" altLang="en-US" sz="1200" smtClean="0"/>
              <a:pPr marL="0" lvl="0" indent="0">
                <a:spcBef>
                  <a:spcPct val="0"/>
                </a:spcBef>
                <a:spcAft>
                  <a:spcPct val="0"/>
                </a:spcAft>
                <a:buNone/>
              </a:pPr>
              <a:t>Land-use change</a:t>
            </a:fld>
            <a:endParaRPr lang="en-US" sz="1200"/>
          </a:p>
        </p:txBody>
      </p:sp>
      <p:sp>
        <p:nvSpPr>
          <p:cNvPr id="1183" name="Left Bracket 1182">
            <a:extLst>
              <a:ext uri="{FF2B5EF4-FFF2-40B4-BE49-F238E27FC236}">
                <a16:creationId xmlns:a16="http://schemas.microsoft.com/office/drawing/2014/main" id="{179947EF-6579-0203-2E04-F75141D1A363}"/>
              </a:ext>
            </a:extLst>
          </p:cNvPr>
          <p:cNvSpPr/>
          <p:nvPr/>
        </p:nvSpPr>
        <p:spPr bwMode="gray">
          <a:xfrm>
            <a:off x="1450975" y="2670749"/>
            <a:ext cx="173008" cy="2186259"/>
          </a:xfrm>
          <a:prstGeom prst="leftBracket">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4" name="TextBox 1183">
            <a:extLst>
              <a:ext uri="{FF2B5EF4-FFF2-40B4-BE49-F238E27FC236}">
                <a16:creationId xmlns:a16="http://schemas.microsoft.com/office/drawing/2014/main" id="{C554C0A9-CF7A-BD0A-854B-076F0BF01723}"/>
              </a:ext>
            </a:extLst>
          </p:cNvPr>
          <p:cNvSpPr txBox="1"/>
          <p:nvPr/>
        </p:nvSpPr>
        <p:spPr bwMode="gray">
          <a:xfrm>
            <a:off x="467605" y="3293775"/>
            <a:ext cx="918051" cy="846386"/>
          </a:xfrm>
          <a:prstGeom prst="rect">
            <a:avLst/>
          </a:prstGeom>
          <a:noFill/>
        </p:spPr>
        <p:txBody>
          <a:bodyPr wrap="square" lIns="0" tIns="0" rIns="0" bIns="0" rtlCol="0">
            <a:spAutoFit/>
          </a:bodyPr>
          <a:lstStyle/>
          <a:p>
            <a:pPr marL="0" indent="0" algn="l">
              <a:spcBef>
                <a:spcPts val="600"/>
              </a:spcBef>
              <a:spcAft>
                <a:spcPts val="600"/>
              </a:spcAft>
              <a:buNone/>
            </a:pPr>
            <a:r>
              <a:rPr lang="en-US" sz="1100" b="1" dirty="0">
                <a:solidFill>
                  <a:sysClr val="windowText" lastClr="000000"/>
                </a:solidFill>
              </a:rPr>
              <a:t>Up to 70% of agricultural emissions are related to livestock</a:t>
            </a:r>
          </a:p>
        </p:txBody>
      </p:sp>
    </p:spTree>
    <p:custDataLst>
      <p:tags r:id="rId2"/>
    </p:custDataLst>
    <p:extLst>
      <p:ext uri="{BB962C8B-B14F-4D97-AF65-F5344CB8AC3E}">
        <p14:creationId xmlns:p14="http://schemas.microsoft.com/office/powerpoint/2010/main" val="228568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8BB9F-79AF-D704-56D0-936346ECED16}"/>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F19B9AC-3E3F-4EDC-73DC-AEF247934BA3}"/>
              </a:ext>
            </a:extLst>
          </p:cNvPr>
          <p:cNvGraphicFramePr>
            <a:graphicFrameLocks noChangeAspect="1"/>
          </p:cNvGraphicFramePr>
          <p:nvPr>
            <p:custDataLst>
              <p:tags r:id="rId3"/>
            </p:custDataLst>
            <p:extLst>
              <p:ext uri="{D42A27DB-BD31-4B8C-83A1-F6EECF244321}">
                <p14:modId xmlns:p14="http://schemas.microsoft.com/office/powerpoint/2010/main" val="38342438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62" name="think-cell Slide" r:id="rId59" imgW="592" imgH="591" progId="TCLayout.ActiveDocument.1">
                  <p:embed/>
                </p:oleObj>
              </mc:Choice>
              <mc:Fallback>
                <p:oleObj name="think-cell Slide" r:id="rId59" imgW="592" imgH="591" progId="TCLayout.ActiveDocument.1">
                  <p:embed/>
                  <p:pic>
                    <p:nvPicPr>
                      <p:cNvPr id="5" name="think-cell data - do not delete" hidden="1">
                        <a:extLst>
                          <a:ext uri="{FF2B5EF4-FFF2-40B4-BE49-F238E27FC236}">
                            <a16:creationId xmlns:a16="http://schemas.microsoft.com/office/drawing/2014/main" id="{9F19B9AC-3E3F-4EDC-73DC-AEF247934BA3}"/>
                          </a:ext>
                        </a:extLst>
                      </p:cNvPr>
                      <p:cNvPicPr/>
                      <p:nvPr/>
                    </p:nvPicPr>
                    <p:blipFill>
                      <a:blip r:embed="rId60"/>
                      <a:stretch>
                        <a:fillRect/>
                      </a:stretch>
                    </p:blipFill>
                    <p:spPr>
                      <a:xfrm>
                        <a:off x="1588" y="1588"/>
                        <a:ext cx="1588" cy="1588"/>
                      </a:xfrm>
                      <a:prstGeom prst="rect">
                        <a:avLst/>
                      </a:prstGeom>
                    </p:spPr>
                  </p:pic>
                </p:oleObj>
              </mc:Fallback>
            </mc:AlternateContent>
          </a:graphicData>
        </a:graphic>
      </p:graphicFrame>
      <p:cxnSp>
        <p:nvCxnSpPr>
          <p:cNvPr id="49" name="Straight Connector 48">
            <a:extLst>
              <a:ext uri="{FF2B5EF4-FFF2-40B4-BE49-F238E27FC236}">
                <a16:creationId xmlns:a16="http://schemas.microsoft.com/office/drawing/2014/main" id="{614A7B49-A6B8-4235-D7DC-DE556965AFD6}"/>
              </a:ext>
            </a:extLst>
          </p:cNvPr>
          <p:cNvCxnSpPr/>
          <p:nvPr>
            <p:custDataLst>
              <p:tags r:id="rId4"/>
            </p:custDataLst>
          </p:nvPr>
        </p:nvCxnSpPr>
        <p:spPr bwMode="gray">
          <a:xfrm>
            <a:off x="736600" y="5678488"/>
            <a:ext cx="45974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4A3A9214-4CA5-2568-D2EB-E7289FFE7AA5}"/>
              </a:ext>
            </a:extLst>
          </p:cNvPr>
          <p:cNvCxnSpPr/>
          <p:nvPr>
            <p:custDataLst>
              <p:tags r:id="rId5"/>
            </p:custDataLst>
          </p:nvPr>
        </p:nvCxnSpPr>
        <p:spPr bwMode="gray">
          <a:xfrm>
            <a:off x="736600" y="5394325"/>
            <a:ext cx="45974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A50BCAA0-B17E-DE19-F80F-DF0F29AC5251}"/>
              </a:ext>
            </a:extLst>
          </p:cNvPr>
          <p:cNvCxnSpPr/>
          <p:nvPr>
            <p:custDataLst>
              <p:tags r:id="rId6"/>
            </p:custDataLst>
          </p:nvPr>
        </p:nvCxnSpPr>
        <p:spPr bwMode="gray">
          <a:xfrm>
            <a:off x="736600" y="5111750"/>
            <a:ext cx="45974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DBF58C5A-4C29-3F06-A231-4278717F741B}"/>
              </a:ext>
            </a:extLst>
          </p:cNvPr>
          <p:cNvCxnSpPr/>
          <p:nvPr>
            <p:custDataLst>
              <p:tags r:id="rId7"/>
            </p:custDataLst>
          </p:nvPr>
        </p:nvCxnSpPr>
        <p:spPr bwMode="gray">
          <a:xfrm>
            <a:off x="736600" y="4827588"/>
            <a:ext cx="45974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2F3B67C9-0CC1-032E-FF40-4371A0AEECED}"/>
              </a:ext>
            </a:extLst>
          </p:cNvPr>
          <p:cNvCxnSpPr/>
          <p:nvPr>
            <p:custDataLst>
              <p:tags r:id="rId8"/>
            </p:custDataLst>
          </p:nvPr>
        </p:nvCxnSpPr>
        <p:spPr bwMode="gray">
          <a:xfrm>
            <a:off x="736600" y="4543425"/>
            <a:ext cx="45974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DA3D3F50-A4C6-7926-CA90-48F86899D499}"/>
              </a:ext>
            </a:extLst>
          </p:cNvPr>
          <p:cNvCxnSpPr/>
          <p:nvPr>
            <p:custDataLst>
              <p:tags r:id="rId9"/>
            </p:custDataLst>
          </p:nvPr>
        </p:nvCxnSpPr>
        <p:spPr bwMode="gray">
          <a:xfrm>
            <a:off x="736600" y="4259263"/>
            <a:ext cx="45974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3E06AB80-BDC7-BD8C-FB18-55AA92F28BC6}"/>
              </a:ext>
            </a:extLst>
          </p:cNvPr>
          <p:cNvCxnSpPr/>
          <p:nvPr>
            <p:custDataLst>
              <p:tags r:id="rId10"/>
            </p:custDataLst>
          </p:nvPr>
        </p:nvCxnSpPr>
        <p:spPr bwMode="gray">
          <a:xfrm>
            <a:off x="736600" y="3976688"/>
            <a:ext cx="45974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D3B0EBB3-0B71-6E04-2891-88E1410516CC}"/>
              </a:ext>
            </a:extLst>
          </p:cNvPr>
          <p:cNvCxnSpPr/>
          <p:nvPr>
            <p:custDataLst>
              <p:tags r:id="rId11"/>
            </p:custDataLst>
          </p:nvPr>
        </p:nvCxnSpPr>
        <p:spPr bwMode="gray">
          <a:xfrm>
            <a:off x="736600" y="3692525"/>
            <a:ext cx="45974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DBE0BCFD-3D3A-AE09-1B59-8259087CA52D}"/>
              </a:ext>
            </a:extLst>
          </p:cNvPr>
          <p:cNvCxnSpPr/>
          <p:nvPr>
            <p:custDataLst>
              <p:tags r:id="rId12"/>
            </p:custDataLst>
          </p:nvPr>
        </p:nvCxnSpPr>
        <p:spPr bwMode="gray">
          <a:xfrm>
            <a:off x="736600" y="3408363"/>
            <a:ext cx="45974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6E5E5D2A-4D4F-3A97-4A2F-BC2E1EE72858}"/>
              </a:ext>
            </a:extLst>
          </p:cNvPr>
          <p:cNvCxnSpPr/>
          <p:nvPr>
            <p:custDataLst>
              <p:tags r:id="rId13"/>
            </p:custDataLst>
          </p:nvPr>
        </p:nvCxnSpPr>
        <p:spPr bwMode="gray">
          <a:xfrm>
            <a:off x="736600" y="3124200"/>
            <a:ext cx="45974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79B5D677-1083-E343-0E28-D3F993801241}"/>
              </a:ext>
            </a:extLst>
          </p:cNvPr>
          <p:cNvCxnSpPr/>
          <p:nvPr>
            <p:custDataLst>
              <p:tags r:id="rId14"/>
            </p:custDataLst>
          </p:nvPr>
        </p:nvCxnSpPr>
        <p:spPr bwMode="gray">
          <a:xfrm>
            <a:off x="736600" y="2841625"/>
            <a:ext cx="45974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81A41B13-74E8-6EBC-4068-4B8BFE74C085}"/>
              </a:ext>
            </a:extLst>
          </p:cNvPr>
          <p:cNvCxnSpPr/>
          <p:nvPr>
            <p:custDataLst>
              <p:tags r:id="rId15"/>
            </p:custDataLst>
          </p:nvPr>
        </p:nvCxnSpPr>
        <p:spPr bwMode="gray">
          <a:xfrm>
            <a:off x="736600" y="2557463"/>
            <a:ext cx="45974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BE8E30FA-5F5F-99B8-1219-70D899E7F2B0}"/>
              </a:ext>
            </a:extLst>
          </p:cNvPr>
          <p:cNvCxnSpPr/>
          <p:nvPr>
            <p:custDataLst>
              <p:tags r:id="rId16"/>
            </p:custDataLst>
          </p:nvPr>
        </p:nvCxnSpPr>
        <p:spPr bwMode="gray">
          <a:xfrm>
            <a:off x="736600" y="2273300"/>
            <a:ext cx="45974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13" name="Chart 12">
            <a:extLst>
              <a:ext uri="{FF2B5EF4-FFF2-40B4-BE49-F238E27FC236}">
                <a16:creationId xmlns:a16="http://schemas.microsoft.com/office/drawing/2014/main" id="{913B864B-401F-04AF-DA08-7EE235C0C2D8}"/>
              </a:ext>
            </a:extLst>
          </p:cNvPr>
          <p:cNvGraphicFramePr/>
          <p:nvPr>
            <p:custDataLst>
              <p:tags r:id="rId17"/>
            </p:custDataLst>
            <p:extLst>
              <p:ext uri="{D42A27DB-BD31-4B8C-83A1-F6EECF244321}">
                <p14:modId xmlns:p14="http://schemas.microsoft.com/office/powerpoint/2010/main" val="4253848225"/>
              </p:ext>
            </p:extLst>
          </p:nvPr>
        </p:nvGraphicFramePr>
        <p:xfrm>
          <a:off x="385763" y="2190750"/>
          <a:ext cx="5299075" cy="4214813"/>
        </p:xfrm>
        <a:graphic>
          <a:graphicData uri="http://schemas.openxmlformats.org/drawingml/2006/chart">
            <c:chart xmlns:c="http://schemas.openxmlformats.org/drawingml/2006/chart" xmlns:r="http://schemas.openxmlformats.org/officeDocument/2006/relationships" r:id="rId61"/>
          </a:graphicData>
        </a:graphic>
      </p:graphicFrame>
      <p:sp>
        <p:nvSpPr>
          <p:cNvPr id="1291" name="Text Placeholder 10">
            <a:extLst>
              <a:ext uri="{FF2B5EF4-FFF2-40B4-BE49-F238E27FC236}">
                <a16:creationId xmlns:a16="http://schemas.microsoft.com/office/drawing/2014/main" id="{57220D62-EACE-4494-E8E4-37216BC8753A}"/>
              </a:ext>
            </a:extLst>
          </p:cNvPr>
          <p:cNvSpPr txBox="1">
            <a:spLocks/>
          </p:cNvSpPr>
          <p:nvPr>
            <p:custDataLst>
              <p:tags r:id="rId18"/>
            </p:custDataLst>
          </p:nvPr>
        </p:nvSpPr>
        <p:spPr bwMode="gray">
          <a:xfrm>
            <a:off x="500063" y="5872163"/>
            <a:ext cx="84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0BC8D7FF-B3D8-43B0-B03B-F874E62BD22D}" type="datetime'''''''''''''''''''''''''''''''''''''''''''''0'''">
              <a:rPr lang="en-US" altLang="en-US" sz="1200" smtClean="0"/>
              <a:pPr marL="0" indent="0" algn="r">
                <a:spcBef>
                  <a:spcPct val="0"/>
                </a:spcBef>
                <a:spcAft>
                  <a:spcPct val="0"/>
                </a:spcAft>
                <a:buNone/>
              </a:pPr>
              <a:t>0</a:t>
            </a:fld>
            <a:endParaRPr lang="en-US" sz="1200"/>
          </a:p>
        </p:txBody>
      </p:sp>
      <p:sp>
        <p:nvSpPr>
          <p:cNvPr id="41" name="Text Placeholder 10">
            <a:extLst>
              <a:ext uri="{FF2B5EF4-FFF2-40B4-BE49-F238E27FC236}">
                <a16:creationId xmlns:a16="http://schemas.microsoft.com/office/drawing/2014/main" id="{F8D31A30-624D-9846-6519-FA5B8AED9842}"/>
              </a:ext>
            </a:extLst>
          </p:cNvPr>
          <p:cNvSpPr txBox="1">
            <a:spLocks/>
          </p:cNvSpPr>
          <p:nvPr>
            <p:custDataLst>
              <p:tags r:id="rId19"/>
            </p:custDataLst>
          </p:nvPr>
        </p:nvSpPr>
        <p:spPr bwMode="gray">
          <a:xfrm>
            <a:off x="500063" y="5588000"/>
            <a:ext cx="84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893E03C2-A90B-4160-B86C-01902C47697A}" type="datetime'''''''''''''''''''''5'''''''''''''''''''''''''''''''''''''''''">
              <a:rPr lang="en-US" altLang="en-US" sz="1200" smtClean="0">
                <a:effectLst/>
              </a:rPr>
              <a:pPr marL="0" indent="0" algn="r">
                <a:spcBef>
                  <a:spcPct val="0"/>
                </a:spcBef>
                <a:spcAft>
                  <a:spcPct val="0"/>
                </a:spcAft>
                <a:buNone/>
              </a:pPr>
              <a:t>5</a:t>
            </a:fld>
            <a:endParaRPr lang="en-US" sz="1200"/>
          </a:p>
        </p:txBody>
      </p:sp>
      <p:sp>
        <p:nvSpPr>
          <p:cNvPr id="42" name="Text Placeholder 10">
            <a:extLst>
              <a:ext uri="{FF2B5EF4-FFF2-40B4-BE49-F238E27FC236}">
                <a16:creationId xmlns:a16="http://schemas.microsoft.com/office/drawing/2014/main" id="{4A969C58-F206-96F8-1D47-E2A73704F36D}"/>
              </a:ext>
            </a:extLst>
          </p:cNvPr>
          <p:cNvSpPr txBox="1">
            <a:spLocks/>
          </p:cNvSpPr>
          <p:nvPr>
            <p:custDataLst>
              <p:tags r:id="rId20"/>
            </p:custDataLst>
          </p:nvPr>
        </p:nvSpPr>
        <p:spPr bwMode="gray">
          <a:xfrm>
            <a:off x="415925" y="5303838"/>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EFBB7762-5A17-498F-8C3B-810632728578}" type="datetime'''''''''''''''1''''''''''''''''''''''''''''''''0'''">
              <a:rPr lang="en-US" altLang="en-US" sz="1200" smtClean="0">
                <a:effectLst/>
              </a:rPr>
              <a:pPr marL="0" indent="0" algn="r">
                <a:spcBef>
                  <a:spcPct val="0"/>
                </a:spcBef>
                <a:spcAft>
                  <a:spcPct val="0"/>
                </a:spcAft>
                <a:buNone/>
              </a:pPr>
              <a:t>10</a:t>
            </a:fld>
            <a:endParaRPr lang="en-US" sz="1200"/>
          </a:p>
        </p:txBody>
      </p:sp>
      <p:sp>
        <p:nvSpPr>
          <p:cNvPr id="43" name="Text Placeholder 10">
            <a:extLst>
              <a:ext uri="{FF2B5EF4-FFF2-40B4-BE49-F238E27FC236}">
                <a16:creationId xmlns:a16="http://schemas.microsoft.com/office/drawing/2014/main" id="{BADEC2CF-E906-CAFA-A28C-74194FE11111}"/>
              </a:ext>
            </a:extLst>
          </p:cNvPr>
          <p:cNvSpPr txBox="1">
            <a:spLocks/>
          </p:cNvSpPr>
          <p:nvPr>
            <p:custDataLst>
              <p:tags r:id="rId21"/>
            </p:custDataLst>
          </p:nvPr>
        </p:nvSpPr>
        <p:spPr bwMode="gray">
          <a:xfrm>
            <a:off x="415925" y="5021263"/>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AD71EB23-3562-4309-AAA8-B259A0E1CDC9}" type="datetime'''''''''''''''''''''''1''''''''''''''''''''''5'''''''''''''''">
              <a:rPr lang="en-US" altLang="en-US" sz="1200" smtClean="0">
                <a:effectLst/>
              </a:rPr>
              <a:pPr marL="0" indent="0" algn="r">
                <a:spcBef>
                  <a:spcPct val="0"/>
                </a:spcBef>
                <a:spcAft>
                  <a:spcPct val="0"/>
                </a:spcAft>
                <a:buNone/>
              </a:pPr>
              <a:t>15</a:t>
            </a:fld>
            <a:endParaRPr lang="en-US" sz="1200"/>
          </a:p>
        </p:txBody>
      </p:sp>
      <p:sp>
        <p:nvSpPr>
          <p:cNvPr id="44" name="Text Placeholder 10">
            <a:extLst>
              <a:ext uri="{FF2B5EF4-FFF2-40B4-BE49-F238E27FC236}">
                <a16:creationId xmlns:a16="http://schemas.microsoft.com/office/drawing/2014/main" id="{1A8502CA-FD83-B342-8277-5BAB4B289F89}"/>
              </a:ext>
            </a:extLst>
          </p:cNvPr>
          <p:cNvSpPr txBox="1">
            <a:spLocks/>
          </p:cNvSpPr>
          <p:nvPr>
            <p:custDataLst>
              <p:tags r:id="rId22"/>
            </p:custDataLst>
          </p:nvPr>
        </p:nvSpPr>
        <p:spPr bwMode="gray">
          <a:xfrm>
            <a:off x="415925" y="4737100"/>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0207B694-B892-4987-B180-9EF946AC180E}" type="datetime'''''''''''''''2''0'''''''''''''''''''''''''''''''''''">
              <a:rPr lang="en-US" altLang="en-US" sz="1200" smtClean="0">
                <a:effectLst/>
              </a:rPr>
              <a:pPr marL="0" indent="0" algn="r">
                <a:spcBef>
                  <a:spcPct val="0"/>
                </a:spcBef>
                <a:spcAft>
                  <a:spcPct val="0"/>
                </a:spcAft>
                <a:buNone/>
              </a:pPr>
              <a:t>20</a:t>
            </a:fld>
            <a:endParaRPr lang="en-US" sz="1200"/>
          </a:p>
        </p:txBody>
      </p:sp>
      <p:sp>
        <p:nvSpPr>
          <p:cNvPr id="45" name="Text Placeholder 10">
            <a:extLst>
              <a:ext uri="{FF2B5EF4-FFF2-40B4-BE49-F238E27FC236}">
                <a16:creationId xmlns:a16="http://schemas.microsoft.com/office/drawing/2014/main" id="{9A7D9F91-5C3F-EF86-E736-305F2553BAF7}"/>
              </a:ext>
            </a:extLst>
          </p:cNvPr>
          <p:cNvSpPr txBox="1">
            <a:spLocks/>
          </p:cNvSpPr>
          <p:nvPr>
            <p:custDataLst>
              <p:tags r:id="rId23"/>
            </p:custDataLst>
          </p:nvPr>
        </p:nvSpPr>
        <p:spPr bwMode="gray">
          <a:xfrm>
            <a:off x="415925" y="4452938"/>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96D2A2AB-D7A3-4C2B-A5FB-3A61E83C77DF}" type="datetime'''''''''''''''''2''''''''''5'''''''''''''''''">
              <a:rPr lang="en-US" altLang="en-US" sz="1200" smtClean="0">
                <a:effectLst/>
              </a:rPr>
              <a:pPr marL="0" indent="0" algn="r">
                <a:spcBef>
                  <a:spcPct val="0"/>
                </a:spcBef>
                <a:spcAft>
                  <a:spcPct val="0"/>
                </a:spcAft>
                <a:buNone/>
              </a:pPr>
              <a:t>25</a:t>
            </a:fld>
            <a:endParaRPr lang="en-US" sz="1200"/>
          </a:p>
        </p:txBody>
      </p:sp>
      <p:sp>
        <p:nvSpPr>
          <p:cNvPr id="46" name="Text Placeholder 10">
            <a:extLst>
              <a:ext uri="{FF2B5EF4-FFF2-40B4-BE49-F238E27FC236}">
                <a16:creationId xmlns:a16="http://schemas.microsoft.com/office/drawing/2014/main" id="{848A8FBD-84AD-5A3D-E01C-1E7504C2F394}"/>
              </a:ext>
            </a:extLst>
          </p:cNvPr>
          <p:cNvSpPr txBox="1">
            <a:spLocks/>
          </p:cNvSpPr>
          <p:nvPr>
            <p:custDataLst>
              <p:tags r:id="rId24"/>
            </p:custDataLst>
          </p:nvPr>
        </p:nvSpPr>
        <p:spPr bwMode="gray">
          <a:xfrm>
            <a:off x="415925" y="4168775"/>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10F43921-502A-40F0-810A-A22B160524D9}" type="datetime'''3''''''0'''''''''''''''''''''''''''">
              <a:rPr lang="en-US" altLang="en-US" sz="1200" smtClean="0">
                <a:effectLst/>
              </a:rPr>
              <a:pPr marL="0" indent="0" algn="r">
                <a:spcBef>
                  <a:spcPct val="0"/>
                </a:spcBef>
                <a:spcAft>
                  <a:spcPct val="0"/>
                </a:spcAft>
                <a:buNone/>
              </a:pPr>
              <a:t>30</a:t>
            </a:fld>
            <a:endParaRPr lang="en-US" sz="1200"/>
          </a:p>
        </p:txBody>
      </p:sp>
      <p:sp>
        <p:nvSpPr>
          <p:cNvPr id="47" name="Text Placeholder 10">
            <a:extLst>
              <a:ext uri="{FF2B5EF4-FFF2-40B4-BE49-F238E27FC236}">
                <a16:creationId xmlns:a16="http://schemas.microsoft.com/office/drawing/2014/main" id="{7525E5A4-3D57-283C-D4FE-450CAB90997D}"/>
              </a:ext>
            </a:extLst>
          </p:cNvPr>
          <p:cNvSpPr txBox="1">
            <a:spLocks/>
          </p:cNvSpPr>
          <p:nvPr>
            <p:custDataLst>
              <p:tags r:id="rId25"/>
            </p:custDataLst>
          </p:nvPr>
        </p:nvSpPr>
        <p:spPr bwMode="gray">
          <a:xfrm>
            <a:off x="415925" y="3886200"/>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C0C86E53-51CA-4687-9E30-0277B9A0BE59}" type="datetime'''''3''''''''''''''''5'''''''''''">
              <a:rPr lang="en-US" altLang="en-US" sz="1200" smtClean="0">
                <a:effectLst/>
              </a:rPr>
              <a:pPr marL="0" indent="0" algn="r">
                <a:spcBef>
                  <a:spcPct val="0"/>
                </a:spcBef>
                <a:spcAft>
                  <a:spcPct val="0"/>
                </a:spcAft>
                <a:buNone/>
              </a:pPr>
              <a:t>35</a:t>
            </a:fld>
            <a:endParaRPr lang="en-US" sz="1200"/>
          </a:p>
        </p:txBody>
      </p:sp>
      <p:sp>
        <p:nvSpPr>
          <p:cNvPr id="48" name="Text Placeholder 10">
            <a:extLst>
              <a:ext uri="{FF2B5EF4-FFF2-40B4-BE49-F238E27FC236}">
                <a16:creationId xmlns:a16="http://schemas.microsoft.com/office/drawing/2014/main" id="{5EAB9618-B050-8098-F317-6D068EE69810}"/>
              </a:ext>
            </a:extLst>
          </p:cNvPr>
          <p:cNvSpPr txBox="1">
            <a:spLocks/>
          </p:cNvSpPr>
          <p:nvPr>
            <p:custDataLst>
              <p:tags r:id="rId26"/>
            </p:custDataLst>
          </p:nvPr>
        </p:nvSpPr>
        <p:spPr bwMode="gray">
          <a:xfrm>
            <a:off x="415925" y="3602038"/>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1B8D9975-034B-4520-B4E1-19FC9B2E2F24}" type="datetime'''''''''''''''''''''''''''4''''''''''''''''''0'''''''">
              <a:rPr lang="en-US" altLang="en-US" sz="1200" smtClean="0">
                <a:effectLst/>
              </a:rPr>
              <a:pPr marL="0" indent="0" algn="r">
                <a:spcBef>
                  <a:spcPct val="0"/>
                </a:spcBef>
                <a:spcAft>
                  <a:spcPct val="0"/>
                </a:spcAft>
                <a:buNone/>
              </a:pPr>
              <a:t>40</a:t>
            </a:fld>
            <a:endParaRPr lang="en-US" sz="1200"/>
          </a:p>
        </p:txBody>
      </p:sp>
      <p:sp>
        <p:nvSpPr>
          <p:cNvPr id="10" name="Text Placeholder 10">
            <a:extLst>
              <a:ext uri="{FF2B5EF4-FFF2-40B4-BE49-F238E27FC236}">
                <a16:creationId xmlns:a16="http://schemas.microsoft.com/office/drawing/2014/main" id="{E6B3438B-BF07-185C-0E9A-0D0804049B96}"/>
              </a:ext>
            </a:extLst>
          </p:cNvPr>
          <p:cNvSpPr txBox="1">
            <a:spLocks/>
          </p:cNvSpPr>
          <p:nvPr>
            <p:custDataLst>
              <p:tags r:id="rId27"/>
            </p:custDataLst>
          </p:nvPr>
        </p:nvSpPr>
        <p:spPr bwMode="gray">
          <a:xfrm>
            <a:off x="415925" y="3317876"/>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5D54507A-3CDF-481F-A27E-936D9C844D52}" type="datetime'''''''''''''''''''''''''''''''''''4''''5'''''''''''''''''">
              <a:rPr lang="en-US" altLang="en-US" sz="1200" smtClean="0">
                <a:effectLst/>
              </a:rPr>
              <a:pPr marL="0" indent="0" algn="r">
                <a:spcBef>
                  <a:spcPct val="0"/>
                </a:spcBef>
                <a:spcAft>
                  <a:spcPct val="0"/>
                </a:spcAft>
                <a:buNone/>
              </a:pPr>
              <a:t>45</a:t>
            </a:fld>
            <a:endParaRPr lang="en-US" sz="1200"/>
          </a:p>
        </p:txBody>
      </p:sp>
      <p:sp>
        <p:nvSpPr>
          <p:cNvPr id="11" name="Text Placeholder 10">
            <a:extLst>
              <a:ext uri="{FF2B5EF4-FFF2-40B4-BE49-F238E27FC236}">
                <a16:creationId xmlns:a16="http://schemas.microsoft.com/office/drawing/2014/main" id="{56FB37D5-FA04-5421-DD12-1E048BD423B7}"/>
              </a:ext>
            </a:extLst>
          </p:cNvPr>
          <p:cNvSpPr txBox="1">
            <a:spLocks/>
          </p:cNvSpPr>
          <p:nvPr>
            <p:custDataLst>
              <p:tags r:id="rId28"/>
            </p:custDataLst>
          </p:nvPr>
        </p:nvSpPr>
        <p:spPr bwMode="gray">
          <a:xfrm>
            <a:off x="415925" y="3033714"/>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87367D01-3BB0-4EEF-89BC-788F450BA29E}" type="datetime'5''''''''''''''''''''''''''''''''0'''''">
              <a:rPr lang="en-US" altLang="en-US" sz="1200" smtClean="0">
                <a:effectLst/>
              </a:rPr>
              <a:pPr marL="0" indent="0" algn="r">
                <a:spcBef>
                  <a:spcPct val="0"/>
                </a:spcBef>
                <a:spcAft>
                  <a:spcPct val="0"/>
                </a:spcAft>
                <a:buNone/>
              </a:pPr>
              <a:t>50</a:t>
            </a:fld>
            <a:endParaRPr lang="en-US" sz="1200"/>
          </a:p>
        </p:txBody>
      </p:sp>
      <p:sp>
        <p:nvSpPr>
          <p:cNvPr id="12" name="Text Placeholder 10">
            <a:extLst>
              <a:ext uri="{FF2B5EF4-FFF2-40B4-BE49-F238E27FC236}">
                <a16:creationId xmlns:a16="http://schemas.microsoft.com/office/drawing/2014/main" id="{BC5EA7AB-7F07-C6B0-F984-240915AC7A40}"/>
              </a:ext>
            </a:extLst>
          </p:cNvPr>
          <p:cNvSpPr txBox="1">
            <a:spLocks/>
          </p:cNvSpPr>
          <p:nvPr>
            <p:custDataLst>
              <p:tags r:id="rId29"/>
            </p:custDataLst>
          </p:nvPr>
        </p:nvSpPr>
        <p:spPr bwMode="gray">
          <a:xfrm>
            <a:off x="415925" y="2751139"/>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0B7AC805-1CF4-4E55-8242-A0CA96CE156A}" type="datetime'''''''''''5''''''''''5'''''''''''''''''''''''''''''">
              <a:rPr lang="en-US" altLang="en-US" sz="1200" smtClean="0">
                <a:effectLst/>
              </a:rPr>
              <a:pPr marL="0" indent="0" algn="r">
                <a:spcBef>
                  <a:spcPct val="0"/>
                </a:spcBef>
                <a:spcAft>
                  <a:spcPct val="0"/>
                </a:spcAft>
                <a:buNone/>
              </a:pPr>
              <a:t>55</a:t>
            </a:fld>
            <a:endParaRPr lang="en-US" sz="1200"/>
          </a:p>
        </p:txBody>
      </p:sp>
      <p:sp>
        <p:nvSpPr>
          <p:cNvPr id="14" name="Text Placeholder 10">
            <a:extLst>
              <a:ext uri="{FF2B5EF4-FFF2-40B4-BE49-F238E27FC236}">
                <a16:creationId xmlns:a16="http://schemas.microsoft.com/office/drawing/2014/main" id="{6C1DA725-A625-691E-345E-A4C6B6089B37}"/>
              </a:ext>
            </a:extLst>
          </p:cNvPr>
          <p:cNvSpPr txBox="1">
            <a:spLocks/>
          </p:cNvSpPr>
          <p:nvPr>
            <p:custDataLst>
              <p:tags r:id="rId30"/>
            </p:custDataLst>
          </p:nvPr>
        </p:nvSpPr>
        <p:spPr bwMode="gray">
          <a:xfrm>
            <a:off x="415925" y="2466976"/>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534015CA-8078-4D5C-8751-4B3C7033173C}" type="datetime'''''''''''''''''''6''''''''''''''''''''''''''''0'''''''''''''">
              <a:rPr lang="en-US" altLang="en-US" sz="1200" smtClean="0">
                <a:effectLst/>
              </a:rPr>
              <a:pPr marL="0" indent="0" algn="r">
                <a:spcBef>
                  <a:spcPct val="0"/>
                </a:spcBef>
                <a:spcAft>
                  <a:spcPct val="0"/>
                </a:spcAft>
                <a:buNone/>
              </a:pPr>
              <a:t>60</a:t>
            </a:fld>
            <a:endParaRPr lang="en-US" sz="1200"/>
          </a:p>
        </p:txBody>
      </p:sp>
      <p:sp>
        <p:nvSpPr>
          <p:cNvPr id="15" name="Text Placeholder 10">
            <a:extLst>
              <a:ext uri="{FF2B5EF4-FFF2-40B4-BE49-F238E27FC236}">
                <a16:creationId xmlns:a16="http://schemas.microsoft.com/office/drawing/2014/main" id="{EDD39073-4EE9-6292-D0D3-3ABD48046FC5}"/>
              </a:ext>
            </a:extLst>
          </p:cNvPr>
          <p:cNvSpPr txBox="1">
            <a:spLocks/>
          </p:cNvSpPr>
          <p:nvPr>
            <p:custDataLst>
              <p:tags r:id="rId31"/>
            </p:custDataLst>
          </p:nvPr>
        </p:nvSpPr>
        <p:spPr bwMode="gray">
          <a:xfrm>
            <a:off x="415925" y="2182814"/>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6B2DC924-708D-4B07-BCE7-E1A43ACA0391}" type="datetime'''''''''''6''''''''''''''''''''''''''''''''5'''">
              <a:rPr lang="en-US" altLang="en-US" sz="1200" smtClean="0">
                <a:effectLst/>
              </a:rPr>
              <a:pPr marL="0" indent="0" algn="r">
                <a:spcBef>
                  <a:spcPct val="0"/>
                </a:spcBef>
                <a:spcAft>
                  <a:spcPct val="0"/>
                </a:spcAft>
                <a:buNone/>
              </a:pPr>
              <a:t>65</a:t>
            </a:fld>
            <a:endParaRPr lang="en-US" sz="1200"/>
          </a:p>
        </p:txBody>
      </p:sp>
      <p:sp>
        <p:nvSpPr>
          <p:cNvPr id="25" name="Rectangle 24">
            <a:extLst>
              <a:ext uri="{FF2B5EF4-FFF2-40B4-BE49-F238E27FC236}">
                <a16:creationId xmlns:a16="http://schemas.microsoft.com/office/drawing/2014/main" id="{DE3DBA05-08C8-3700-ABDA-6A31D23C1309}"/>
              </a:ext>
            </a:extLst>
          </p:cNvPr>
          <p:cNvSpPr/>
          <p:nvPr/>
        </p:nvSpPr>
        <p:spPr bwMode="gray">
          <a:xfrm>
            <a:off x="761205" y="2203042"/>
            <a:ext cx="2932907" cy="85334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 name="Title 3">
            <a:extLst>
              <a:ext uri="{FF2B5EF4-FFF2-40B4-BE49-F238E27FC236}">
                <a16:creationId xmlns:a16="http://schemas.microsoft.com/office/drawing/2014/main" id="{02D0E1A8-9E37-7912-D036-A2D5ADD97D8A}"/>
              </a:ext>
            </a:extLst>
          </p:cNvPr>
          <p:cNvSpPr>
            <a:spLocks noGrp="1"/>
          </p:cNvSpPr>
          <p:nvPr>
            <p:ph type="title"/>
          </p:nvPr>
        </p:nvSpPr>
        <p:spPr>
          <a:xfrm>
            <a:off x="329184" y="523318"/>
            <a:ext cx="11531600" cy="882788"/>
          </a:xfrm>
        </p:spPr>
        <p:txBody>
          <a:bodyPr vert="horz">
            <a:noAutofit/>
          </a:bodyPr>
          <a:lstStyle/>
          <a:p>
            <a:r>
              <a:rPr lang="en-US">
                <a:cs typeface="Arial"/>
              </a:rPr>
              <a:t>Livestock demand expected to grow, driving carbon dioxide (CO</a:t>
            </a:r>
            <a:r>
              <a:rPr lang="en-US" baseline="-25000">
                <a:cs typeface="Arial"/>
              </a:rPr>
              <a:t>2</a:t>
            </a:r>
            <a:r>
              <a:rPr lang="en-US">
                <a:cs typeface="Arial"/>
              </a:rPr>
              <a:t>), methane (CH</a:t>
            </a:r>
            <a:r>
              <a:rPr lang="en-US" baseline="-25000">
                <a:cs typeface="Arial"/>
              </a:rPr>
              <a:t>3</a:t>
            </a:r>
            <a:r>
              <a:rPr lang="en-US">
                <a:cs typeface="Arial"/>
              </a:rPr>
              <a:t>), and nitrous oxide (N</a:t>
            </a:r>
            <a:r>
              <a:rPr lang="en-US" baseline="-25000">
                <a:cs typeface="Arial"/>
              </a:rPr>
              <a:t>2</a:t>
            </a:r>
            <a:r>
              <a:rPr lang="en-US">
                <a:cs typeface="Arial"/>
              </a:rPr>
              <a:t>O) greenhouse gas emissions</a:t>
            </a:r>
          </a:p>
        </p:txBody>
      </p:sp>
      <p:sp>
        <p:nvSpPr>
          <p:cNvPr id="2" name="btfpNotesBox292759">
            <a:extLst>
              <a:ext uri="{FF2B5EF4-FFF2-40B4-BE49-F238E27FC236}">
                <a16:creationId xmlns:a16="http://schemas.microsoft.com/office/drawing/2014/main" id="{61096C61-CA88-A75E-AE13-6F699E51B402}"/>
              </a:ext>
            </a:extLst>
          </p:cNvPr>
          <p:cNvSpPr txBox="1"/>
          <p:nvPr>
            <p:custDataLst>
              <p:tags r:id="rId32"/>
            </p:custDataLst>
          </p:nvPr>
        </p:nvSpPr>
        <p:spPr bwMode="gray">
          <a:xfrm>
            <a:off x="329184" y="6419088"/>
            <a:ext cx="9681903" cy="369332"/>
          </a:xfrm>
          <a:prstGeom prst="rect">
            <a:avLst/>
          </a:prstGeom>
          <a:noFill/>
        </p:spPr>
        <p:txBody>
          <a:bodyPr vert="horz" wrap="square" lIns="0" tIns="0" rIns="0" bIns="0" rtlCol="0" anchor="b">
            <a:spAutoFit/>
          </a:bodyPr>
          <a:lstStyle/>
          <a:p>
            <a:pPr marL="0" indent="0">
              <a:spcBef>
                <a:spcPts val="0"/>
              </a:spcBef>
              <a:buNone/>
            </a:pPr>
            <a:r>
              <a:rPr lang="en-US" sz="800">
                <a:solidFill>
                  <a:srgbClr val="000000"/>
                </a:solidFill>
              </a:rPr>
              <a:t>*Livestock: Animals raised and slaughtered for food production, including producing animals (e.g., for dairy) and animals designated for slaughter. </a:t>
            </a:r>
          </a:p>
          <a:p>
            <a:pPr marL="0" indent="0">
              <a:spcBef>
                <a:spcPts val="0"/>
              </a:spcBef>
              <a:buNone/>
            </a:pPr>
            <a:r>
              <a:rPr lang="en-US" sz="800">
                <a:solidFill>
                  <a:srgbClr val="000000"/>
                </a:solidFill>
              </a:rPr>
              <a:t>Sources: Our World in Data, </a:t>
            </a:r>
            <a:r>
              <a:rPr lang="en-US" sz="800">
                <a:solidFill>
                  <a:srgbClr val="000000"/>
                </a:solidFill>
                <a:hlinkClick r:id="rId62"/>
              </a:rPr>
              <a:t>Meat and Dairy Production</a:t>
            </a:r>
            <a:r>
              <a:rPr lang="en-US" sz="800">
                <a:solidFill>
                  <a:srgbClr val="000000"/>
                </a:solidFill>
              </a:rPr>
              <a:t> (2024); </a:t>
            </a:r>
            <a:r>
              <a:rPr lang="en-US" sz="800" b="0" i="0" u="none" strike="noStrike">
                <a:solidFill>
                  <a:srgbClr val="000000"/>
                </a:solidFill>
                <a:effectLst/>
                <a:latin typeface="Arial" panose="020B0604020202020204" pitchFamily="34" charset="0"/>
              </a:rPr>
              <a:t>FAO, </a:t>
            </a:r>
            <a:r>
              <a:rPr lang="en-US" sz="800" b="0" i="0" u="none" strike="noStrike">
                <a:solidFill>
                  <a:srgbClr val="000000"/>
                </a:solidFill>
                <a:effectLst/>
                <a:latin typeface="Arial" panose="020B0604020202020204" pitchFamily="34" charset="0"/>
                <a:hlinkClick r:id="rId63"/>
              </a:rPr>
              <a:t>Pathways towards lower emissions </a:t>
            </a:r>
            <a:r>
              <a:rPr lang="en-US" sz="800" b="0" i="0" u="none" strike="noStrike">
                <a:solidFill>
                  <a:srgbClr val="000000"/>
                </a:solidFill>
                <a:effectLst/>
                <a:latin typeface="Arial" panose="020B0604020202020204" pitchFamily="34" charset="0"/>
              </a:rPr>
              <a:t>(2023).</a:t>
            </a:r>
            <a:endParaRPr lang="en-US" sz="800"/>
          </a:p>
          <a:p>
            <a:r>
              <a:rPr lang="en-US" sz="800">
                <a:solidFill>
                  <a:srgbClr val="000000"/>
                </a:solidFill>
              </a:rPr>
              <a:t>Credit: </a:t>
            </a:r>
            <a:r>
              <a:rPr lang="en-US" sz="800">
                <a:latin typeface="Arial"/>
                <a:cs typeface="Arial"/>
              </a:rPr>
              <a:t>Nadine </a:t>
            </a:r>
            <a:r>
              <a:rPr lang="en-US" sz="800" err="1">
                <a:latin typeface="Arial"/>
                <a:cs typeface="Arial"/>
              </a:rPr>
              <a:t>Palmowski</a:t>
            </a:r>
            <a:r>
              <a:rPr lang="en-US" sz="800">
                <a:latin typeface="Arial"/>
                <a:cs typeface="Arial"/>
              </a:rPr>
              <a:t>, </a:t>
            </a:r>
            <a:r>
              <a:rPr lang="en-US" sz="800" err="1">
                <a:solidFill>
                  <a:srgbClr val="000000"/>
                </a:solidFill>
                <a:cs typeface="Arial"/>
              </a:rPr>
              <a:t>Raissa</a:t>
            </a:r>
            <a:r>
              <a:rPr lang="en-US" sz="800">
                <a:solidFill>
                  <a:srgbClr val="000000"/>
                </a:solidFill>
                <a:cs typeface="Arial"/>
              </a:rPr>
              <a:t> </a:t>
            </a:r>
            <a:r>
              <a:rPr lang="en-US" sz="800" err="1">
                <a:solidFill>
                  <a:srgbClr val="000000"/>
                </a:solidFill>
                <a:cs typeface="Arial"/>
              </a:rPr>
              <a:t>Coan</a:t>
            </a:r>
            <a:r>
              <a:rPr lang="en-US" sz="800">
                <a:solidFill>
                  <a:srgbClr val="000000"/>
                </a:solidFill>
                <a:cs typeface="Arial"/>
              </a:rPr>
              <a:t> Ribeiro, </a:t>
            </a:r>
            <a:r>
              <a:rPr lang="en-US" sz="800">
                <a:latin typeface="Arial"/>
                <a:cs typeface="Arial"/>
              </a:rPr>
              <a:t>Friedrich </a:t>
            </a:r>
            <a:r>
              <a:rPr lang="en-US" sz="800" err="1">
                <a:latin typeface="Arial"/>
                <a:cs typeface="Arial"/>
              </a:rPr>
              <a:t>Sayn</a:t>
            </a:r>
            <a:r>
              <a:rPr lang="en-US" sz="800">
                <a:latin typeface="Arial"/>
                <a:cs typeface="Arial"/>
              </a:rPr>
              <a:t>-Wittgenstein, </a:t>
            </a:r>
            <a:r>
              <a:rPr lang="en-US" sz="800" err="1">
                <a:latin typeface="Arial"/>
                <a:cs typeface="Arial"/>
              </a:rPr>
              <a:t>Hyae</a:t>
            </a:r>
            <a:r>
              <a:rPr lang="en-US" sz="800">
                <a:latin typeface="Arial"/>
                <a:cs typeface="Arial"/>
              </a:rPr>
              <a:t> </a:t>
            </a:r>
            <a:r>
              <a:rPr lang="en-US" sz="800" err="1">
                <a:latin typeface="Arial"/>
                <a:cs typeface="Arial"/>
              </a:rPr>
              <a:t>Ryung</a:t>
            </a:r>
            <a:r>
              <a:rPr lang="en-US" sz="800">
                <a:latin typeface="Arial"/>
                <a:cs typeface="Arial"/>
              </a:rPr>
              <a:t> Kim, </a:t>
            </a:r>
            <a:r>
              <a:rPr lang="en-US" sz="800"/>
              <a:t>and </a:t>
            </a:r>
            <a:r>
              <a:rPr lang="en-US" sz="800">
                <a:hlinkClick r:id="rId64"/>
              </a:rPr>
              <a:t>Gernot Wagner</a:t>
            </a:r>
            <a:r>
              <a:rPr lang="en-US" sz="800"/>
              <a:t>. </a:t>
            </a:r>
            <a:r>
              <a:rPr lang="en-US" sz="800">
                <a:hlinkClick r:id="rId65"/>
              </a:rPr>
              <a:t>Share with attribution</a:t>
            </a:r>
            <a:r>
              <a:rPr lang="en-US" sz="800"/>
              <a:t>: </a:t>
            </a:r>
            <a:r>
              <a:rPr lang="en-US" sz="800" err="1"/>
              <a:t>Sayn</a:t>
            </a:r>
            <a:r>
              <a:rPr lang="en-US" sz="800"/>
              <a:t>-Wittgenstein </a:t>
            </a:r>
            <a:r>
              <a:rPr lang="en-US" sz="800" i="1"/>
              <a:t>et al., </a:t>
            </a:r>
            <a:r>
              <a:rPr lang="en-US" sz="800"/>
              <a:t>“</a:t>
            </a:r>
            <a:r>
              <a:rPr lang="en-US" sz="800">
                <a:hlinkClick r:id="rId66"/>
              </a:rPr>
              <a:t>Sustainable Proteins</a:t>
            </a:r>
            <a:r>
              <a:rPr lang="en-US" sz="800"/>
              <a:t>” (16 May 2025).</a:t>
            </a:r>
            <a:endParaRPr lang="en-US" sz="800">
              <a:solidFill>
                <a:srgbClr val="000000"/>
              </a:solidFill>
            </a:endParaRPr>
          </a:p>
        </p:txBody>
      </p:sp>
      <p:sp>
        <p:nvSpPr>
          <p:cNvPr id="9" name="Chevron 8">
            <a:extLst>
              <a:ext uri="{FF2B5EF4-FFF2-40B4-BE49-F238E27FC236}">
                <a16:creationId xmlns:a16="http://schemas.microsoft.com/office/drawing/2014/main" id="{95DFE2B5-E41B-D120-5027-CE11C0F04DE0}"/>
              </a:ext>
            </a:extLst>
          </p:cNvPr>
          <p:cNvSpPr/>
          <p:nvPr/>
        </p:nvSpPr>
        <p:spPr bwMode="gray">
          <a:xfrm>
            <a:off x="1951430" y="25336"/>
            <a:ext cx="1975828" cy="359675"/>
          </a:xfrm>
          <a:prstGeom prst="chevron">
            <a:avLst>
              <a:gd name="adj" fmla="val 23887"/>
            </a:avLst>
          </a:prstGeom>
          <a:solidFill>
            <a:srgbClr val="00425C">
              <a:alpha val="80931"/>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a:solidFill>
                  <a:schemeClr val="bg1"/>
                </a:solidFill>
              </a:rPr>
              <a:t>Emissions</a:t>
            </a:r>
          </a:p>
        </p:txBody>
      </p:sp>
      <p:grpSp>
        <p:nvGrpSpPr>
          <p:cNvPr id="788" name="btfpColumnHeaderBox223027">
            <a:extLst>
              <a:ext uri="{FF2B5EF4-FFF2-40B4-BE49-F238E27FC236}">
                <a16:creationId xmlns:a16="http://schemas.microsoft.com/office/drawing/2014/main" id="{B3FCD527-B8AA-938B-376C-95EDD9FCE90C}"/>
              </a:ext>
            </a:extLst>
          </p:cNvPr>
          <p:cNvGrpSpPr/>
          <p:nvPr>
            <p:custDataLst>
              <p:tags r:id="rId33"/>
            </p:custDataLst>
          </p:nvPr>
        </p:nvGrpSpPr>
        <p:grpSpPr>
          <a:xfrm>
            <a:off x="357187" y="1536060"/>
            <a:ext cx="4976197" cy="577510"/>
            <a:chOff x="6366272" y="1011487"/>
            <a:chExt cx="2477492" cy="577510"/>
          </a:xfrm>
        </p:grpSpPr>
        <p:sp>
          <p:nvSpPr>
            <p:cNvPr id="789" name="btfpColumnHeaderBoxText223027">
              <a:extLst>
                <a:ext uri="{FF2B5EF4-FFF2-40B4-BE49-F238E27FC236}">
                  <a16:creationId xmlns:a16="http://schemas.microsoft.com/office/drawing/2014/main" id="{F78AEE2B-3092-ABFD-39B7-8CD8A6037BDA}"/>
                </a:ext>
              </a:extLst>
            </p:cNvPr>
            <p:cNvSpPr txBox="1"/>
            <p:nvPr/>
          </p:nvSpPr>
          <p:spPr bwMode="gray">
            <a:xfrm>
              <a:off x="6366272" y="1011487"/>
              <a:ext cx="2477492" cy="565218"/>
            </a:xfrm>
            <a:prstGeom prst="rect">
              <a:avLst/>
            </a:prstGeom>
            <a:noFill/>
          </p:spPr>
          <p:txBody>
            <a:bodyPr vert="horz" wrap="square" lIns="36036" tIns="36036" rIns="36036" bIns="36036" rtlCol="0" anchor="b">
              <a:spAutoFit/>
            </a:bodyPr>
            <a:lstStyle/>
            <a:p>
              <a:r>
                <a:rPr lang="en-US" sz="1600" b="1"/>
                <a:t>Global livestock</a:t>
              </a:r>
              <a:r>
                <a:rPr lang="en-US" sz="1600" b="1" baseline="30000"/>
                <a:t>*</a:t>
              </a:r>
              <a:r>
                <a:rPr lang="en-US" sz="1600" b="1"/>
                <a:t> count from 1960-2050 </a:t>
              </a:r>
              <a:r>
                <a:rPr lang="en-US" sz="1600" b="1">
                  <a:solidFill>
                    <a:schemeClr val="tx1"/>
                  </a:solidFill>
                </a:rPr>
                <a:t/>
              </a:r>
              <a:br>
                <a:rPr lang="en-US" sz="1600" b="1">
                  <a:solidFill>
                    <a:schemeClr val="tx1"/>
                  </a:solidFill>
                </a:rPr>
              </a:br>
              <a:r>
                <a:rPr lang="en-US" sz="1600" b="1"/>
                <a:t>(in billion animals per year)</a:t>
              </a:r>
            </a:p>
          </p:txBody>
        </p:sp>
        <p:cxnSp>
          <p:nvCxnSpPr>
            <p:cNvPr id="790" name="btfpColumnHeaderBoxLine223027">
              <a:extLst>
                <a:ext uri="{FF2B5EF4-FFF2-40B4-BE49-F238E27FC236}">
                  <a16:creationId xmlns:a16="http://schemas.microsoft.com/office/drawing/2014/main" id="{51F30AFD-6854-2C4C-A18A-F3D25B8A3C16}"/>
                </a:ext>
              </a:extLst>
            </p:cNvPr>
            <p:cNvCxnSpPr>
              <a:cxnSpLocks/>
            </p:cNvCxnSpPr>
            <p:nvPr/>
          </p:nvCxnSpPr>
          <p:spPr bwMode="gray">
            <a:xfrm>
              <a:off x="6366272" y="1588997"/>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791" name="btfpColumnHeaderBox223027">
            <a:extLst>
              <a:ext uri="{FF2B5EF4-FFF2-40B4-BE49-F238E27FC236}">
                <a16:creationId xmlns:a16="http://schemas.microsoft.com/office/drawing/2014/main" id="{6273531E-2091-FD78-768B-130530FE0BD6}"/>
              </a:ext>
            </a:extLst>
          </p:cNvPr>
          <p:cNvGrpSpPr/>
          <p:nvPr>
            <p:custDataLst>
              <p:tags r:id="rId34"/>
            </p:custDataLst>
          </p:nvPr>
        </p:nvGrpSpPr>
        <p:grpSpPr>
          <a:xfrm>
            <a:off x="5707462" y="1534278"/>
            <a:ext cx="3219621" cy="567000"/>
            <a:chOff x="6366272" y="1021997"/>
            <a:chExt cx="2477492" cy="567000"/>
          </a:xfrm>
        </p:grpSpPr>
        <p:sp>
          <p:nvSpPr>
            <p:cNvPr id="792" name="btfpColumnHeaderBoxText223027">
              <a:extLst>
                <a:ext uri="{FF2B5EF4-FFF2-40B4-BE49-F238E27FC236}">
                  <a16:creationId xmlns:a16="http://schemas.microsoft.com/office/drawing/2014/main" id="{37611460-124A-7360-F092-853D90788C02}"/>
                </a:ext>
              </a:extLst>
            </p:cNvPr>
            <p:cNvSpPr txBox="1"/>
            <p:nvPr/>
          </p:nvSpPr>
          <p:spPr bwMode="gray">
            <a:xfrm>
              <a:off x="6366272" y="1021997"/>
              <a:ext cx="2477492" cy="565218"/>
            </a:xfrm>
            <a:prstGeom prst="rect">
              <a:avLst/>
            </a:prstGeom>
            <a:noFill/>
          </p:spPr>
          <p:txBody>
            <a:bodyPr vert="horz" wrap="square" lIns="36036" tIns="36036" rIns="36036" bIns="36036" rtlCol="0" anchor="b">
              <a:spAutoFit/>
            </a:bodyPr>
            <a:lstStyle/>
            <a:p>
              <a:pPr marL="0" indent="0">
                <a:buNone/>
              </a:pPr>
              <a:r>
                <a:rPr lang="en-US" sz="1600" b="1">
                  <a:solidFill>
                    <a:schemeClr val="tx1"/>
                  </a:solidFill>
                </a:rPr>
                <a:t>Livestock emission types and their sources</a:t>
              </a:r>
            </a:p>
          </p:txBody>
        </p:sp>
        <p:cxnSp>
          <p:nvCxnSpPr>
            <p:cNvPr id="793" name="btfpColumnHeaderBoxLine223027">
              <a:extLst>
                <a:ext uri="{FF2B5EF4-FFF2-40B4-BE49-F238E27FC236}">
                  <a16:creationId xmlns:a16="http://schemas.microsoft.com/office/drawing/2014/main" id="{C19F35A2-DB9A-CC71-2144-645C44C41351}"/>
                </a:ext>
              </a:extLst>
            </p:cNvPr>
            <p:cNvCxnSpPr>
              <a:cxnSpLocks/>
            </p:cNvCxnSpPr>
            <p:nvPr/>
          </p:nvCxnSpPr>
          <p:spPr bwMode="gray">
            <a:xfrm>
              <a:off x="6366272" y="1588997"/>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aphicFrame>
        <p:nvGraphicFramePr>
          <p:cNvPr id="95" name="Chart 94"/>
          <p:cNvGraphicFramePr/>
          <p:nvPr>
            <p:custDataLst>
              <p:tags r:id="rId35"/>
            </p:custDataLst>
            <p:extLst>
              <p:ext uri="{D42A27DB-BD31-4B8C-83A1-F6EECF244321}">
                <p14:modId xmlns:p14="http://schemas.microsoft.com/office/powerpoint/2010/main" val="643443087"/>
              </p:ext>
            </p:extLst>
          </p:nvPr>
        </p:nvGraphicFramePr>
        <p:xfrm>
          <a:off x="5624513" y="2190750"/>
          <a:ext cx="1379537" cy="3854450"/>
        </p:xfrm>
        <a:graphic>
          <a:graphicData uri="http://schemas.openxmlformats.org/drawingml/2006/chart">
            <c:chart xmlns:c="http://schemas.openxmlformats.org/drawingml/2006/chart" xmlns:r="http://schemas.openxmlformats.org/officeDocument/2006/relationships" r:id="rId67"/>
          </a:graphicData>
        </a:graphic>
      </p:graphicFrame>
      <p:sp>
        <p:nvSpPr>
          <p:cNvPr id="714" name="Text Placeholder 10">
            <a:extLst>
              <a:ext uri="{FF2B5EF4-FFF2-40B4-BE49-F238E27FC236}">
                <a16:creationId xmlns:a16="http://schemas.microsoft.com/office/drawing/2014/main" id="{0DEB195B-B743-7F06-0D88-58BCA3C33FD8}"/>
              </a:ext>
            </a:extLst>
          </p:cNvPr>
          <p:cNvSpPr txBox="1">
            <a:spLocks/>
          </p:cNvSpPr>
          <p:nvPr>
            <p:custDataLst>
              <p:tags r:id="rId36"/>
            </p:custDataLst>
          </p:nvPr>
        </p:nvSpPr>
        <p:spPr bwMode="gray">
          <a:xfrm>
            <a:off x="6059488" y="2738438"/>
            <a:ext cx="50958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400">
                <a:solidFill>
                  <a:schemeClr val="bg1"/>
                </a:solidFill>
                <a:effectLst/>
              </a:rPr>
              <a:t>~30%</a:t>
            </a:r>
            <a:endParaRPr lang="en-US" sz="1400">
              <a:solidFill>
                <a:schemeClr val="bg1"/>
              </a:solidFill>
            </a:endParaRPr>
          </a:p>
        </p:txBody>
      </p:sp>
      <p:sp>
        <p:nvSpPr>
          <p:cNvPr id="717" name="Text Placeholder 10">
            <a:extLst>
              <a:ext uri="{FF2B5EF4-FFF2-40B4-BE49-F238E27FC236}">
                <a16:creationId xmlns:a16="http://schemas.microsoft.com/office/drawing/2014/main" id="{B81FFB78-32B3-2C1F-8E58-47D0D92ACE40}"/>
              </a:ext>
            </a:extLst>
          </p:cNvPr>
          <p:cNvSpPr txBox="1">
            <a:spLocks/>
          </p:cNvSpPr>
          <p:nvPr>
            <p:custDataLst>
              <p:tags r:id="rId37"/>
            </p:custDataLst>
          </p:nvPr>
        </p:nvSpPr>
        <p:spPr bwMode="gray">
          <a:xfrm>
            <a:off x="6059488" y="4305300"/>
            <a:ext cx="50958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400">
                <a:solidFill>
                  <a:schemeClr val="bg1"/>
                </a:solidFill>
                <a:effectLst/>
              </a:rPr>
              <a:t>~55%</a:t>
            </a:r>
            <a:endParaRPr lang="en-US" sz="1400">
              <a:solidFill>
                <a:schemeClr val="bg1"/>
              </a:solidFill>
            </a:endParaRPr>
          </a:p>
        </p:txBody>
      </p:sp>
      <p:sp>
        <p:nvSpPr>
          <p:cNvPr id="732" name="Text Placeholder 10">
            <a:extLst>
              <a:ext uri="{FF2B5EF4-FFF2-40B4-BE49-F238E27FC236}">
                <a16:creationId xmlns:a16="http://schemas.microsoft.com/office/drawing/2014/main" id="{CDF3515E-06FD-EAA8-D0A9-78C06C50815E}"/>
              </a:ext>
            </a:extLst>
          </p:cNvPr>
          <p:cNvSpPr txBox="1">
            <a:spLocks/>
          </p:cNvSpPr>
          <p:nvPr>
            <p:custDataLst>
              <p:tags r:id="rId38"/>
            </p:custDataLst>
          </p:nvPr>
        </p:nvSpPr>
        <p:spPr bwMode="gray">
          <a:xfrm>
            <a:off x="6059488" y="5578475"/>
            <a:ext cx="50958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400">
                <a:solidFill>
                  <a:schemeClr val="bg1"/>
                </a:solidFill>
                <a:effectLst/>
              </a:rPr>
              <a:t>~</a:t>
            </a:r>
            <a:fld id="{2704ECA2-41A7-4B1D-9F41-A642CD78D3CB}" type="datetime'''''''''''''''''1''''5''''''''%'''''''''''">
              <a:rPr lang="en-US" altLang="en-US" sz="1400" smtClean="0">
                <a:solidFill>
                  <a:schemeClr val="bg1"/>
                </a:solidFill>
                <a:effectLst/>
              </a:rPr>
              <a:pPr marL="0" indent="0" algn="ctr">
                <a:spcBef>
                  <a:spcPct val="0"/>
                </a:spcBef>
                <a:spcAft>
                  <a:spcPct val="0"/>
                </a:spcAft>
                <a:buNone/>
              </a:pPr>
              <a:t>15%</a:t>
            </a:fld>
            <a:endParaRPr lang="en-US" sz="1400">
              <a:solidFill>
                <a:schemeClr val="bg1"/>
              </a:solidFill>
            </a:endParaRPr>
          </a:p>
        </p:txBody>
      </p:sp>
      <p:sp>
        <p:nvSpPr>
          <p:cNvPr id="1109" name="Rectangle 1108">
            <a:extLst>
              <a:ext uri="{FF2B5EF4-FFF2-40B4-BE49-F238E27FC236}">
                <a16:creationId xmlns:a16="http://schemas.microsoft.com/office/drawing/2014/main" id="{ABF22DEE-2367-9D62-3F50-B8049B12FA51}"/>
              </a:ext>
            </a:extLst>
          </p:cNvPr>
          <p:cNvSpPr/>
          <p:nvPr>
            <p:custDataLst>
              <p:tags r:id="rId39"/>
            </p:custDataLst>
          </p:nvPr>
        </p:nvSpPr>
        <p:spPr bwMode="auto">
          <a:xfrm>
            <a:off x="6838950" y="2349500"/>
            <a:ext cx="250825" cy="187325"/>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110" name="Rectangle 1109">
            <a:extLst>
              <a:ext uri="{FF2B5EF4-FFF2-40B4-BE49-F238E27FC236}">
                <a16:creationId xmlns:a16="http://schemas.microsoft.com/office/drawing/2014/main" id="{787C3809-4F13-999F-B21C-1C9469C8F117}"/>
              </a:ext>
            </a:extLst>
          </p:cNvPr>
          <p:cNvSpPr/>
          <p:nvPr>
            <p:custDataLst>
              <p:tags r:id="rId40"/>
            </p:custDataLst>
          </p:nvPr>
        </p:nvSpPr>
        <p:spPr bwMode="auto">
          <a:xfrm>
            <a:off x="6838950" y="3889375"/>
            <a:ext cx="250825" cy="187325"/>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111" name="Rectangle 1110">
            <a:extLst>
              <a:ext uri="{FF2B5EF4-FFF2-40B4-BE49-F238E27FC236}">
                <a16:creationId xmlns:a16="http://schemas.microsoft.com/office/drawing/2014/main" id="{A6FF53BD-6B3B-AF0E-09A5-CEADFEAAE7D2}"/>
              </a:ext>
            </a:extLst>
          </p:cNvPr>
          <p:cNvSpPr/>
          <p:nvPr>
            <p:custDataLst>
              <p:tags r:id="rId41"/>
            </p:custDataLst>
          </p:nvPr>
        </p:nvSpPr>
        <p:spPr bwMode="auto">
          <a:xfrm>
            <a:off x="6838950" y="5003800"/>
            <a:ext cx="250825" cy="187325"/>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511" name="Text Placeholder 10">
            <a:extLst>
              <a:ext uri="{FF2B5EF4-FFF2-40B4-BE49-F238E27FC236}">
                <a16:creationId xmlns:a16="http://schemas.microsoft.com/office/drawing/2014/main" id="{591A2D16-CB93-98B1-1E93-7EA9DF3D0E8B}"/>
              </a:ext>
            </a:extLst>
          </p:cNvPr>
          <p:cNvSpPr txBox="1">
            <a:spLocks/>
          </p:cNvSpPr>
          <p:nvPr>
            <p:custDataLst>
              <p:tags r:id="rId42"/>
            </p:custDataLst>
          </p:nvPr>
        </p:nvSpPr>
        <p:spPr bwMode="auto">
          <a:xfrm>
            <a:off x="7140575" y="2344739"/>
            <a:ext cx="1549400" cy="14890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E6D95E4B-D0CD-4F12-AEBF-505CE24C5C16}" type="datetime'C''''a''rbo''''n'' ''''''d''''i''''''ox''id''''''e'''''''''''">
              <a:rPr lang="en-US" altLang="en-US" sz="1400" b="1" smtClean="0"/>
              <a:pPr marL="0" indent="0">
                <a:spcBef>
                  <a:spcPct val="0"/>
                </a:spcBef>
                <a:spcAft>
                  <a:spcPct val="0"/>
                </a:spcAft>
                <a:buNone/>
              </a:pPr>
              <a:t>Carbon dioxide</a:t>
            </a:fld>
            <a:endParaRPr lang="en-US" altLang="en-US" sz="1400" b="1"/>
          </a:p>
          <a:p>
            <a:pPr>
              <a:spcBef>
                <a:spcPct val="0"/>
              </a:spcBef>
              <a:spcAft>
                <a:spcPct val="0"/>
              </a:spcAft>
              <a:buFontTx/>
              <a:buChar char="-"/>
            </a:pPr>
            <a:r>
              <a:rPr lang="en-US" sz="1400"/>
              <a:t>Land-use change</a:t>
            </a:r>
          </a:p>
          <a:p>
            <a:pPr marL="0" indent="0">
              <a:spcBef>
                <a:spcPct val="0"/>
              </a:spcBef>
              <a:spcAft>
                <a:spcPct val="0"/>
              </a:spcAft>
              <a:buNone/>
            </a:pPr>
            <a:r>
              <a:rPr lang="en-US" sz="1400"/>
              <a:t>    (deforestation)</a:t>
            </a:r>
          </a:p>
          <a:p>
            <a:pPr>
              <a:spcBef>
                <a:spcPct val="0"/>
              </a:spcBef>
              <a:spcAft>
                <a:spcPct val="0"/>
              </a:spcAft>
              <a:buFontTx/>
              <a:buChar char="-"/>
            </a:pPr>
            <a:r>
              <a:rPr lang="en-US" sz="1400"/>
              <a:t>Feed production</a:t>
            </a:r>
          </a:p>
          <a:p>
            <a:pPr>
              <a:spcBef>
                <a:spcPct val="0"/>
              </a:spcBef>
              <a:spcAft>
                <a:spcPct val="0"/>
              </a:spcAft>
              <a:buFontTx/>
              <a:buChar char="-"/>
            </a:pPr>
            <a:r>
              <a:rPr lang="en-US" sz="1400"/>
              <a:t>On-farm energy</a:t>
            </a:r>
          </a:p>
          <a:p>
            <a:pPr>
              <a:spcBef>
                <a:spcPct val="0"/>
              </a:spcBef>
              <a:spcAft>
                <a:spcPct val="0"/>
              </a:spcAft>
              <a:buFontTx/>
              <a:buChar char="-"/>
            </a:pPr>
            <a:r>
              <a:rPr lang="en-US" sz="1400"/>
              <a:t>Post-farm</a:t>
            </a:r>
          </a:p>
          <a:p>
            <a:pPr>
              <a:spcBef>
                <a:spcPct val="0"/>
              </a:spcBef>
              <a:spcAft>
                <a:spcPct val="0"/>
              </a:spcAft>
              <a:buFontTx/>
              <a:buChar char="-"/>
            </a:pPr>
            <a:endParaRPr lang="en-US" sz="1400"/>
          </a:p>
        </p:txBody>
      </p:sp>
      <p:sp>
        <p:nvSpPr>
          <p:cNvPr id="1088" name="Text Placeholder 10">
            <a:extLst>
              <a:ext uri="{FF2B5EF4-FFF2-40B4-BE49-F238E27FC236}">
                <a16:creationId xmlns:a16="http://schemas.microsoft.com/office/drawing/2014/main" id="{BF43A6A2-3E8E-1EEA-6355-522B9742DA11}"/>
              </a:ext>
            </a:extLst>
          </p:cNvPr>
          <p:cNvSpPr txBox="1">
            <a:spLocks/>
          </p:cNvSpPr>
          <p:nvPr>
            <p:custDataLst>
              <p:tags r:id="rId43"/>
            </p:custDataLst>
          </p:nvPr>
        </p:nvSpPr>
        <p:spPr bwMode="auto">
          <a:xfrm>
            <a:off x="7140575" y="3884614"/>
            <a:ext cx="1816100" cy="10636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D35D49FF-A243-49B7-9682-1D0AB39B7691}" type="datetime'''M''''''e''''''t''''''''''''''''''''''h''''ane'''''''''''''''">
              <a:rPr lang="en-US" altLang="en-US" sz="1400" b="1" smtClean="0"/>
              <a:pPr marL="0" indent="0">
                <a:spcBef>
                  <a:spcPct val="0"/>
                </a:spcBef>
                <a:spcAft>
                  <a:spcPct val="0"/>
                </a:spcAft>
                <a:buNone/>
              </a:pPr>
              <a:t>Methane</a:t>
            </a:fld>
            <a:endParaRPr lang="en-US" altLang="en-US" sz="1400" b="1"/>
          </a:p>
          <a:p>
            <a:pPr>
              <a:spcBef>
                <a:spcPct val="0"/>
              </a:spcBef>
              <a:spcAft>
                <a:spcPct val="0"/>
              </a:spcAft>
              <a:buFontTx/>
              <a:buChar char="-"/>
            </a:pPr>
            <a:r>
              <a:rPr lang="en-US" sz="1400"/>
              <a:t>Enteric fermentation </a:t>
            </a:r>
          </a:p>
          <a:p>
            <a:pPr marL="0" indent="0">
              <a:spcBef>
                <a:spcPct val="0"/>
              </a:spcBef>
              <a:spcAft>
                <a:spcPct val="0"/>
              </a:spcAft>
              <a:buNone/>
            </a:pPr>
            <a:r>
              <a:rPr lang="en-US" sz="1400"/>
              <a:t>   (ruminant digestion)</a:t>
            </a:r>
          </a:p>
          <a:p>
            <a:pPr>
              <a:spcBef>
                <a:spcPct val="0"/>
              </a:spcBef>
              <a:spcAft>
                <a:spcPct val="0"/>
              </a:spcAft>
              <a:buFontTx/>
              <a:buChar char="-"/>
            </a:pPr>
            <a:r>
              <a:rPr lang="en-US" sz="1400"/>
              <a:t>Manure</a:t>
            </a:r>
          </a:p>
          <a:p>
            <a:pPr>
              <a:spcBef>
                <a:spcPct val="0"/>
              </a:spcBef>
              <a:spcAft>
                <a:spcPct val="0"/>
              </a:spcAft>
              <a:buFontTx/>
              <a:buChar char="-"/>
            </a:pPr>
            <a:endParaRPr lang="en-US" sz="1400"/>
          </a:p>
        </p:txBody>
      </p:sp>
      <p:sp>
        <p:nvSpPr>
          <p:cNvPr id="1089" name="Text Placeholder 10">
            <a:extLst>
              <a:ext uri="{FF2B5EF4-FFF2-40B4-BE49-F238E27FC236}">
                <a16:creationId xmlns:a16="http://schemas.microsoft.com/office/drawing/2014/main" id="{842D3276-1010-8842-EA86-851AE349F2D1}"/>
              </a:ext>
            </a:extLst>
          </p:cNvPr>
          <p:cNvSpPr txBox="1">
            <a:spLocks/>
          </p:cNvSpPr>
          <p:nvPr>
            <p:custDataLst>
              <p:tags r:id="rId44"/>
            </p:custDataLst>
          </p:nvPr>
        </p:nvSpPr>
        <p:spPr bwMode="auto">
          <a:xfrm>
            <a:off x="7140575" y="4999039"/>
            <a:ext cx="1131888" cy="6381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72CDD3A6-9078-4D69-BCCF-2AF83F90F8F8}" type="datetime'N''itr''''''ou''''''''''''''s'' ''o''x''id''''''''e'">
              <a:rPr lang="en-US" altLang="en-US" sz="1400" b="1" smtClean="0"/>
              <a:pPr marL="0" indent="0">
                <a:spcBef>
                  <a:spcPct val="0"/>
                </a:spcBef>
                <a:spcAft>
                  <a:spcPct val="0"/>
                </a:spcAft>
                <a:buNone/>
              </a:pPr>
              <a:t>Nitrous oxide</a:t>
            </a:fld>
            <a:endParaRPr lang="en-US" sz="1400"/>
          </a:p>
          <a:p>
            <a:pPr>
              <a:spcBef>
                <a:spcPct val="0"/>
              </a:spcBef>
              <a:spcAft>
                <a:spcPct val="0"/>
              </a:spcAft>
              <a:buFontTx/>
              <a:buChar char="-"/>
            </a:pPr>
            <a:r>
              <a:rPr lang="en-US" sz="1400"/>
              <a:t>Manure</a:t>
            </a:r>
          </a:p>
          <a:p>
            <a:pPr>
              <a:spcBef>
                <a:spcPct val="0"/>
              </a:spcBef>
              <a:spcAft>
                <a:spcPct val="0"/>
              </a:spcAft>
              <a:buFontTx/>
              <a:buChar char="-"/>
            </a:pPr>
            <a:r>
              <a:rPr lang="en-US" sz="1400"/>
              <a:t>Feed</a:t>
            </a:r>
          </a:p>
        </p:txBody>
      </p:sp>
      <p:sp>
        <p:nvSpPr>
          <p:cNvPr id="6" name="TextBox 5">
            <a:extLst>
              <a:ext uri="{FF2B5EF4-FFF2-40B4-BE49-F238E27FC236}">
                <a16:creationId xmlns:a16="http://schemas.microsoft.com/office/drawing/2014/main" id="{B3BD5081-F580-3BB5-B432-4AB1130AC170}"/>
              </a:ext>
            </a:extLst>
          </p:cNvPr>
          <p:cNvSpPr txBox="1"/>
          <p:nvPr/>
        </p:nvSpPr>
        <p:spPr bwMode="gray">
          <a:xfrm>
            <a:off x="9301160" y="1554480"/>
            <a:ext cx="2640235" cy="4532010"/>
          </a:xfrm>
          <a:prstGeom prst="rect">
            <a:avLst/>
          </a:prstGeom>
          <a:solidFill>
            <a:srgbClr val="E3E8EE"/>
          </a:solidFill>
        </p:spPr>
        <p:txBody>
          <a:bodyPr wrap="square" lIns="137160" tIns="137160" rIns="274320" bIns="137160" rtlCol="0" anchor="t">
            <a:sp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a:spcBef>
                <a:spcPts val="600"/>
              </a:spcBef>
              <a:spcAft>
                <a:spcPts val="300"/>
              </a:spcAft>
              <a:buFontTx/>
              <a:buNone/>
              <a:defRPr/>
            </a:pPr>
            <a:r>
              <a:rPr lang="en-US" sz="1250" b="1" dirty="0"/>
              <a:t>Observations</a:t>
            </a:r>
          </a:p>
          <a:p>
            <a:pPr marL="171450" indent="-171450">
              <a:spcBef>
                <a:spcPts val="600"/>
              </a:spcBef>
              <a:buFont typeface="Arial" panose="020B0604020202020204" pitchFamily="34" charset="0"/>
              <a:buChar char="•"/>
            </a:pPr>
            <a:r>
              <a:rPr lang="en-US" sz="1050" b="1" dirty="0">
                <a:cs typeface="Arial"/>
              </a:rPr>
              <a:t>Livestock numbers have increased significantly from 1960 to today,</a:t>
            </a:r>
            <a:r>
              <a:rPr lang="en-US" sz="1050" dirty="0">
                <a:cs typeface="Arial"/>
              </a:rPr>
              <a:t> from 8 billion to around 80 billion animals per year.</a:t>
            </a:r>
          </a:p>
          <a:p>
            <a:pPr lvl="1">
              <a:spcAft>
                <a:spcPts val="300"/>
              </a:spcAft>
              <a:defRPr/>
            </a:pPr>
            <a:r>
              <a:rPr lang="en-US" altLang="ja-JP" sz="1000" dirty="0"/>
              <a:t>The UN Environmental </a:t>
            </a:r>
            <a:r>
              <a:rPr lang="en-US" altLang="ja-JP" sz="1000" dirty="0" err="1"/>
              <a:t>Programme</a:t>
            </a:r>
            <a:r>
              <a:rPr lang="en-US" altLang="ja-JP" sz="1000" dirty="0"/>
              <a:t> expects </a:t>
            </a:r>
            <a:r>
              <a:rPr lang="en-US" altLang="ja-JP" sz="1000" b="1" dirty="0"/>
              <a:t>demand to drive another 50% growth until 2050.</a:t>
            </a:r>
            <a:endParaRPr lang="en-US" altLang="ja-JP" sz="1000" b="1" dirty="0">
              <a:cs typeface="Arial"/>
            </a:endParaRPr>
          </a:p>
          <a:p>
            <a:pPr lvl="1">
              <a:spcAft>
                <a:spcPts val="300"/>
              </a:spcAft>
              <a:defRPr/>
            </a:pPr>
            <a:r>
              <a:rPr lang="en-US" altLang="ja-JP" sz="1000" b="1" dirty="0"/>
              <a:t>Growth rates differ by region, </a:t>
            </a:r>
            <a:r>
              <a:rPr lang="en-US" altLang="ja-JP" sz="1000" dirty="0"/>
              <a:t>with Asia a strong leader and potential stabilization in Europe.</a:t>
            </a:r>
            <a:endParaRPr lang="en-US" altLang="ja-JP" sz="1000" dirty="0">
              <a:cs typeface="Arial"/>
            </a:endParaRPr>
          </a:p>
          <a:p>
            <a:pPr marL="171450" indent="-171450">
              <a:spcBef>
                <a:spcPts val="600"/>
              </a:spcBef>
              <a:buFont typeface="Arial" panose="020B0604020202020204" pitchFamily="34" charset="0"/>
              <a:buChar char="•"/>
            </a:pPr>
            <a:r>
              <a:rPr lang="en-US" sz="1050" dirty="0">
                <a:cs typeface="Arial"/>
              </a:rPr>
              <a:t>Share of gases </a:t>
            </a:r>
            <a:r>
              <a:rPr lang="en-US" sz="1050" b="1" dirty="0">
                <a:cs typeface="Arial"/>
              </a:rPr>
              <a:t>vary across locations, livestock species, and production systems. </a:t>
            </a:r>
            <a:r>
              <a:rPr lang="en-US" sz="1050" dirty="0">
                <a:cs typeface="Arial"/>
              </a:rPr>
              <a:t>For example:</a:t>
            </a:r>
          </a:p>
          <a:p>
            <a:pPr lvl="1">
              <a:spcAft>
                <a:spcPts val="300"/>
              </a:spcAft>
              <a:defRPr/>
            </a:pPr>
            <a:r>
              <a:rPr lang="en-US" altLang="ja-JP" sz="1000" dirty="0"/>
              <a:t>Main GHG source for chicken is feed production in many regions (e.g., East Asia); for pigs, its manure management.</a:t>
            </a:r>
            <a:endParaRPr lang="en-US" altLang="ja-JP" sz="1000" dirty="0">
              <a:cs typeface="Arial"/>
            </a:endParaRPr>
          </a:p>
          <a:p>
            <a:pPr lvl="1">
              <a:spcAft>
                <a:spcPts val="300"/>
              </a:spcAft>
              <a:defRPr/>
            </a:pPr>
            <a:r>
              <a:rPr lang="en-US" sz="1000" dirty="0">
                <a:cs typeface="Arial"/>
              </a:rPr>
              <a:t>For cattle, enteric CH</a:t>
            </a:r>
            <a:r>
              <a:rPr lang="en-US" sz="1000" baseline="-25000" dirty="0">
                <a:cs typeface="Arial"/>
              </a:rPr>
              <a:t>4</a:t>
            </a:r>
            <a:r>
              <a:rPr lang="en-US" sz="1000" dirty="0">
                <a:cs typeface="Arial"/>
              </a:rPr>
              <a:t> is dominant; for chicken, CO</a:t>
            </a:r>
            <a:r>
              <a:rPr lang="en-US" sz="1000" baseline="-25000" dirty="0">
                <a:cs typeface="Arial"/>
              </a:rPr>
              <a:t>2</a:t>
            </a:r>
            <a:r>
              <a:rPr lang="en-US" sz="1000" dirty="0">
                <a:cs typeface="Arial"/>
              </a:rPr>
              <a:t> from land use and feed is higher.</a:t>
            </a:r>
          </a:p>
        </p:txBody>
      </p:sp>
      <p:sp>
        <p:nvSpPr>
          <p:cNvPr id="29" name="Rectangular Callout 28">
            <a:extLst>
              <a:ext uri="{FF2B5EF4-FFF2-40B4-BE49-F238E27FC236}">
                <a16:creationId xmlns:a16="http://schemas.microsoft.com/office/drawing/2014/main" id="{410AE88C-22CC-3B08-B579-4C397230EDDD}"/>
              </a:ext>
            </a:extLst>
          </p:cNvPr>
          <p:cNvSpPr/>
          <p:nvPr/>
        </p:nvSpPr>
        <p:spPr bwMode="gray">
          <a:xfrm>
            <a:off x="818356" y="3147795"/>
            <a:ext cx="1977231" cy="1253549"/>
          </a:xfrm>
          <a:prstGeom prst="wedgeRectCallout">
            <a:avLst>
              <a:gd name="adj1" fmla="val 123241"/>
              <a:gd name="adj2" fmla="val -26147"/>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spAutoFit/>
          </a:bodyPr>
          <a:lstStyle/>
          <a:p>
            <a:pPr defTabSz="711200"/>
            <a:r>
              <a:rPr lang="en-US" sz="1200" b="1">
                <a:solidFill>
                  <a:schemeClr val="bg1"/>
                </a:solidFill>
                <a:latin typeface="Arial"/>
              </a:rPr>
              <a:t>Projected regional growth rates </a:t>
            </a:r>
            <a:r>
              <a:rPr lang="en-US" sz="1200">
                <a:solidFill>
                  <a:schemeClr val="bg1"/>
                </a:solidFill>
                <a:latin typeface="Arial"/>
              </a:rPr>
              <a:t>based on the past 10 years, comparable with </a:t>
            </a:r>
            <a:r>
              <a:rPr lang="en-US" sz="1200" b="1">
                <a:solidFill>
                  <a:schemeClr val="bg1"/>
                </a:solidFill>
                <a:latin typeface="Arial"/>
              </a:rPr>
              <a:t>UNEP projection of +50% meat demand </a:t>
            </a:r>
            <a:r>
              <a:rPr lang="en-US" sz="1200">
                <a:solidFill>
                  <a:schemeClr val="bg1"/>
                </a:solidFill>
                <a:latin typeface="Arial"/>
              </a:rPr>
              <a:t>until 2050</a:t>
            </a:r>
          </a:p>
        </p:txBody>
      </p:sp>
      <p:sp>
        <p:nvSpPr>
          <p:cNvPr id="485" name="TextBox 484">
            <a:extLst>
              <a:ext uri="{FF2B5EF4-FFF2-40B4-BE49-F238E27FC236}">
                <a16:creationId xmlns:a16="http://schemas.microsoft.com/office/drawing/2014/main" id="{022CBDF0-6A01-CD76-1429-6D133DE3FC06}"/>
              </a:ext>
            </a:extLst>
          </p:cNvPr>
          <p:cNvSpPr txBox="1"/>
          <p:nvPr/>
        </p:nvSpPr>
        <p:spPr bwMode="gray">
          <a:xfrm>
            <a:off x="5614988" y="-1614488"/>
            <a:ext cx="415563" cy="469359"/>
          </a:xfrm>
          <a:prstGeom prst="rect">
            <a:avLst/>
          </a:prstGeom>
          <a:solidFill>
            <a:srgbClr val="E3E8EE"/>
          </a:solidFill>
        </p:spPr>
        <p:txBody>
          <a:bodyPr wrap="none" lIns="137160" tIns="137160" rIns="274320" bIns="137160" rtlCol="0">
            <a:spAutoFit/>
          </a:bodyPr>
          <a:lstStyle/>
          <a:p>
            <a:pPr marL="0" indent="0" algn="l">
              <a:spcBef>
                <a:spcPts val="600"/>
              </a:spcBef>
              <a:buNone/>
            </a:pPr>
            <a:endParaRPr lang="en-US" sz="1250" b="1"/>
          </a:p>
        </p:txBody>
      </p:sp>
      <p:cxnSp>
        <p:nvCxnSpPr>
          <p:cNvPr id="456" name="Straight Connector 455">
            <a:extLst>
              <a:ext uri="{FF2B5EF4-FFF2-40B4-BE49-F238E27FC236}">
                <a16:creationId xmlns:a16="http://schemas.microsoft.com/office/drawing/2014/main" id="{52951C77-E53A-0004-7570-F8C177ECCD8E}"/>
              </a:ext>
            </a:extLst>
          </p:cNvPr>
          <p:cNvCxnSpPr/>
          <p:nvPr>
            <p:custDataLst>
              <p:tags r:id="rId45"/>
            </p:custDataLst>
          </p:nvPr>
        </p:nvCxnSpPr>
        <p:spPr bwMode="gray">
          <a:xfrm>
            <a:off x="806451" y="2417763"/>
            <a:ext cx="195263" cy="0"/>
          </a:xfrm>
          <a:prstGeom prst="line">
            <a:avLst/>
          </a:prstGeom>
          <a:ln w="19050" cap="rnd" cmpd="sng" algn="ctr">
            <a:solidFill>
              <a:schemeClr val="accent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57" name="Straight Connector 456">
            <a:extLst>
              <a:ext uri="{FF2B5EF4-FFF2-40B4-BE49-F238E27FC236}">
                <a16:creationId xmlns:a16="http://schemas.microsoft.com/office/drawing/2014/main" id="{1A6A1EEA-6D87-D4C4-4C1A-7A65133EB24E}"/>
              </a:ext>
            </a:extLst>
          </p:cNvPr>
          <p:cNvCxnSpPr/>
          <p:nvPr>
            <p:custDataLst>
              <p:tags r:id="rId46"/>
            </p:custDataLst>
          </p:nvPr>
        </p:nvCxnSpPr>
        <p:spPr bwMode="gray">
          <a:xfrm>
            <a:off x="806451" y="2651125"/>
            <a:ext cx="195263" cy="0"/>
          </a:xfrm>
          <a:prstGeom prst="line">
            <a:avLst/>
          </a:prstGeom>
          <a:ln w="19050" cap="rnd" cmpd="sng" algn="ctr">
            <a:solidFill>
              <a:schemeClr val="accent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58" name="Straight Connector 457">
            <a:extLst>
              <a:ext uri="{FF2B5EF4-FFF2-40B4-BE49-F238E27FC236}">
                <a16:creationId xmlns:a16="http://schemas.microsoft.com/office/drawing/2014/main" id="{C0DD4EF9-873B-8FF7-CABD-ED7ABD9B033B}"/>
              </a:ext>
            </a:extLst>
          </p:cNvPr>
          <p:cNvCxnSpPr/>
          <p:nvPr>
            <p:custDataLst>
              <p:tags r:id="rId47"/>
            </p:custDataLst>
          </p:nvPr>
        </p:nvCxnSpPr>
        <p:spPr bwMode="gray">
          <a:xfrm>
            <a:off x="806451" y="2884488"/>
            <a:ext cx="195263" cy="0"/>
          </a:xfrm>
          <a:prstGeom prst="line">
            <a:avLst/>
          </a:prstGeom>
          <a:ln w="19050" cap="rnd" cmpd="sng" algn="ctr">
            <a:solidFill>
              <a:schemeClr val="accent3"/>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59" name="Straight Connector 458">
            <a:extLst>
              <a:ext uri="{FF2B5EF4-FFF2-40B4-BE49-F238E27FC236}">
                <a16:creationId xmlns:a16="http://schemas.microsoft.com/office/drawing/2014/main" id="{EB4A8D81-09F3-E521-C8CF-9508E218D7CA}"/>
              </a:ext>
            </a:extLst>
          </p:cNvPr>
          <p:cNvCxnSpPr/>
          <p:nvPr>
            <p:custDataLst>
              <p:tags r:id="rId48"/>
            </p:custDataLst>
          </p:nvPr>
        </p:nvCxnSpPr>
        <p:spPr bwMode="gray">
          <a:xfrm>
            <a:off x="1662113" y="2417763"/>
            <a:ext cx="195263" cy="0"/>
          </a:xfrm>
          <a:prstGeom prst="line">
            <a:avLst/>
          </a:prstGeom>
          <a:ln w="19050" cap="rnd" cmpd="sng" algn="ctr">
            <a:solidFill>
              <a:schemeClr val="accent4"/>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60" name="Straight Connector 459">
            <a:extLst>
              <a:ext uri="{FF2B5EF4-FFF2-40B4-BE49-F238E27FC236}">
                <a16:creationId xmlns:a16="http://schemas.microsoft.com/office/drawing/2014/main" id="{DC862610-8D32-EA1A-CD43-DD4CF70D9DBB}"/>
              </a:ext>
            </a:extLst>
          </p:cNvPr>
          <p:cNvCxnSpPr/>
          <p:nvPr>
            <p:custDataLst>
              <p:tags r:id="rId49"/>
            </p:custDataLst>
          </p:nvPr>
        </p:nvCxnSpPr>
        <p:spPr bwMode="gray">
          <a:xfrm>
            <a:off x="1662113" y="2651125"/>
            <a:ext cx="195263" cy="0"/>
          </a:xfrm>
          <a:prstGeom prst="line">
            <a:avLst/>
          </a:prstGeom>
          <a:ln w="19050" cap="rnd" cmpd="sng" algn="ctr">
            <a:solidFill>
              <a:schemeClr val="accent5"/>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61" name="Straight Connector 460">
            <a:extLst>
              <a:ext uri="{FF2B5EF4-FFF2-40B4-BE49-F238E27FC236}">
                <a16:creationId xmlns:a16="http://schemas.microsoft.com/office/drawing/2014/main" id="{4838807B-8E00-258B-2958-245E6DF256C5}"/>
              </a:ext>
            </a:extLst>
          </p:cNvPr>
          <p:cNvCxnSpPr/>
          <p:nvPr>
            <p:custDataLst>
              <p:tags r:id="rId50"/>
            </p:custDataLst>
          </p:nvPr>
        </p:nvCxnSpPr>
        <p:spPr bwMode="gray">
          <a:xfrm>
            <a:off x="1662113" y="2884488"/>
            <a:ext cx="195263" cy="0"/>
          </a:xfrm>
          <a:prstGeom prst="line">
            <a:avLst/>
          </a:prstGeom>
          <a:ln w="19050" cap="rnd" cmpd="sng" algn="ctr">
            <a:solidFill>
              <a:schemeClr val="accent6"/>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454" name="Text Placeholder 10">
            <a:extLst>
              <a:ext uri="{FF2B5EF4-FFF2-40B4-BE49-F238E27FC236}">
                <a16:creationId xmlns:a16="http://schemas.microsoft.com/office/drawing/2014/main" id="{8C1DC891-C07C-4E61-0E0F-CF0E4476F3BB}"/>
              </a:ext>
            </a:extLst>
          </p:cNvPr>
          <p:cNvSpPr txBox="1">
            <a:spLocks/>
          </p:cNvSpPr>
          <p:nvPr>
            <p:custDataLst>
              <p:tags r:id="rId51"/>
            </p:custDataLst>
          </p:nvPr>
        </p:nvSpPr>
        <p:spPr bwMode="auto">
          <a:xfrm>
            <a:off x="1062038" y="2333626"/>
            <a:ext cx="3889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105BF834-49F0-4541-A0CD-908C2B7C556E}" type="datetime'''''''''''Af''''''''''''''''''r''''i''''''''''''''c''''a'''">
              <a:rPr lang="en-US" altLang="en-US" sz="1200" smtClean="0">
                <a:effectLst/>
              </a:rPr>
              <a:pPr marL="0" indent="0">
                <a:spcBef>
                  <a:spcPct val="0"/>
                </a:spcBef>
                <a:spcAft>
                  <a:spcPct val="0"/>
                </a:spcAft>
                <a:buNone/>
              </a:pPr>
              <a:t>Africa</a:t>
            </a:fld>
            <a:endParaRPr lang="en-US" sz="1200"/>
          </a:p>
        </p:txBody>
      </p:sp>
      <p:sp>
        <p:nvSpPr>
          <p:cNvPr id="61" name="Text Placeholder 10">
            <a:extLst>
              <a:ext uri="{FF2B5EF4-FFF2-40B4-BE49-F238E27FC236}">
                <a16:creationId xmlns:a16="http://schemas.microsoft.com/office/drawing/2014/main" id="{496B6E41-45BC-0F90-5F86-B5594C33398D}"/>
              </a:ext>
            </a:extLst>
          </p:cNvPr>
          <p:cNvSpPr txBox="1">
            <a:spLocks/>
          </p:cNvSpPr>
          <p:nvPr>
            <p:custDataLst>
              <p:tags r:id="rId52"/>
            </p:custDataLst>
          </p:nvPr>
        </p:nvSpPr>
        <p:spPr bwMode="auto">
          <a:xfrm>
            <a:off x="1062038" y="2566989"/>
            <a:ext cx="295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551E8039-C824-4587-A855-333C43F8B2EC}" type="datetime'''''A''''''''''''''''''''''''''''''''''s''''''''''''ia'">
              <a:rPr lang="en-US" altLang="en-US" sz="1200" smtClean="0">
                <a:effectLst/>
              </a:rPr>
              <a:pPr marL="0" indent="0">
                <a:spcBef>
                  <a:spcPct val="0"/>
                </a:spcBef>
                <a:spcAft>
                  <a:spcPct val="0"/>
                </a:spcAft>
                <a:buNone/>
              </a:pPr>
              <a:t>Asia</a:t>
            </a:fld>
            <a:endParaRPr lang="en-US" sz="1200"/>
          </a:p>
        </p:txBody>
      </p:sp>
      <p:sp>
        <p:nvSpPr>
          <p:cNvPr id="58" name="Text Placeholder 10">
            <a:extLst>
              <a:ext uri="{FF2B5EF4-FFF2-40B4-BE49-F238E27FC236}">
                <a16:creationId xmlns:a16="http://schemas.microsoft.com/office/drawing/2014/main" id="{C292B411-4FC5-338A-A4AA-790C97976EA2}"/>
              </a:ext>
            </a:extLst>
          </p:cNvPr>
          <p:cNvSpPr txBox="1">
            <a:spLocks/>
          </p:cNvSpPr>
          <p:nvPr>
            <p:custDataLst>
              <p:tags r:id="rId53"/>
            </p:custDataLst>
          </p:nvPr>
        </p:nvSpPr>
        <p:spPr bwMode="auto">
          <a:xfrm>
            <a:off x="1062038" y="2800351"/>
            <a:ext cx="4889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70691CCB-F5B2-4A82-9728-9DBECCF6779D}" type="datetime'''''''''''E''''u''''''''''''''''''''''r''''o''''p''''''''''e'">
              <a:rPr lang="en-US" altLang="en-US" sz="1200" smtClean="0">
                <a:effectLst/>
              </a:rPr>
              <a:pPr marL="0" indent="0">
                <a:spcBef>
                  <a:spcPct val="0"/>
                </a:spcBef>
                <a:spcAft>
                  <a:spcPct val="0"/>
                </a:spcAft>
                <a:buNone/>
              </a:pPr>
              <a:t>Europe</a:t>
            </a:fld>
            <a:endParaRPr lang="en-US" sz="1200"/>
          </a:p>
        </p:txBody>
      </p:sp>
      <p:sp>
        <p:nvSpPr>
          <p:cNvPr id="32" name="Text Placeholder 10">
            <a:extLst>
              <a:ext uri="{FF2B5EF4-FFF2-40B4-BE49-F238E27FC236}">
                <a16:creationId xmlns:a16="http://schemas.microsoft.com/office/drawing/2014/main" id="{1C9BADA4-8FD7-8398-48A1-743AAD4C64BD}"/>
              </a:ext>
            </a:extLst>
          </p:cNvPr>
          <p:cNvSpPr txBox="1">
            <a:spLocks/>
          </p:cNvSpPr>
          <p:nvPr>
            <p:custDataLst>
              <p:tags r:id="rId54"/>
            </p:custDataLst>
          </p:nvPr>
        </p:nvSpPr>
        <p:spPr bwMode="auto">
          <a:xfrm>
            <a:off x="1917700" y="2333625"/>
            <a:ext cx="11826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1320D6F6-8D52-49F5-A527-EC01574B1F5B}" type="datetime'''''''No''''''rt''''h''ern'''''' ''''A''mer''ic''''a'''''''">
              <a:rPr lang="en-US" altLang="en-US" sz="1200" smtClean="0">
                <a:effectLst/>
              </a:rPr>
              <a:pPr marL="0" indent="0">
                <a:spcBef>
                  <a:spcPct val="0"/>
                </a:spcBef>
                <a:spcAft>
                  <a:spcPct val="0"/>
                </a:spcAft>
                <a:buNone/>
              </a:pPr>
              <a:t>Northern America</a:t>
            </a:fld>
            <a:endParaRPr lang="en-US" sz="1200"/>
          </a:p>
        </p:txBody>
      </p:sp>
      <p:sp>
        <p:nvSpPr>
          <p:cNvPr id="59" name="Text Placeholder 10">
            <a:extLst>
              <a:ext uri="{FF2B5EF4-FFF2-40B4-BE49-F238E27FC236}">
                <a16:creationId xmlns:a16="http://schemas.microsoft.com/office/drawing/2014/main" id="{EE2ACE59-31B3-056B-28FC-A0D3E97DB693}"/>
              </a:ext>
            </a:extLst>
          </p:cNvPr>
          <p:cNvSpPr txBox="1">
            <a:spLocks/>
          </p:cNvSpPr>
          <p:nvPr>
            <p:custDataLst>
              <p:tags r:id="rId55"/>
            </p:custDataLst>
          </p:nvPr>
        </p:nvSpPr>
        <p:spPr bwMode="auto">
          <a:xfrm>
            <a:off x="1917700" y="2566988"/>
            <a:ext cx="16652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7E6678B4-FE05-4901-9DD3-D9B59408EEAA}" type="datetime'''S''''ou''''t''h'' &amp; ''C''ent''r''a''l'' ''Ame''''ri''c''a'''">
              <a:rPr lang="en-US" altLang="en-US" sz="1200" smtClean="0">
                <a:effectLst/>
              </a:rPr>
              <a:pPr marL="0" indent="0">
                <a:spcBef>
                  <a:spcPct val="0"/>
                </a:spcBef>
                <a:spcAft>
                  <a:spcPct val="0"/>
                </a:spcAft>
                <a:buNone/>
              </a:pPr>
              <a:t>South &amp; Central America</a:t>
            </a:fld>
            <a:endParaRPr lang="en-US" sz="1200"/>
          </a:p>
        </p:txBody>
      </p:sp>
      <p:sp>
        <p:nvSpPr>
          <p:cNvPr id="34" name="Text Placeholder 10">
            <a:extLst>
              <a:ext uri="{FF2B5EF4-FFF2-40B4-BE49-F238E27FC236}">
                <a16:creationId xmlns:a16="http://schemas.microsoft.com/office/drawing/2014/main" id="{B4344AD6-C855-FB7E-670B-0F16E5730555}"/>
              </a:ext>
            </a:extLst>
          </p:cNvPr>
          <p:cNvSpPr txBox="1">
            <a:spLocks/>
          </p:cNvSpPr>
          <p:nvPr>
            <p:custDataLst>
              <p:tags r:id="rId56"/>
            </p:custDataLst>
          </p:nvPr>
        </p:nvSpPr>
        <p:spPr bwMode="auto">
          <a:xfrm>
            <a:off x="1917700" y="2800350"/>
            <a:ext cx="5651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A66248C5-9FCD-43C4-AF74-34037BF2AAFB}" type="datetime'''''O''''c''''''ea''''''''''''n''''''''''''''''''''''i''''a'">
              <a:rPr lang="en-US" altLang="en-US" sz="1200" smtClean="0">
                <a:effectLst/>
              </a:rPr>
              <a:pPr marL="0" indent="0">
                <a:spcBef>
                  <a:spcPct val="0"/>
                </a:spcBef>
                <a:spcAft>
                  <a:spcPct val="0"/>
                </a:spcAft>
                <a:buNone/>
              </a:pPr>
              <a:t>Oceania</a:t>
            </a:fld>
            <a:endParaRPr lang="en-US" sz="1200"/>
          </a:p>
        </p:txBody>
      </p:sp>
      <p:sp>
        <p:nvSpPr>
          <p:cNvPr id="3" name="Pentagon 6">
            <a:extLst>
              <a:ext uri="{FF2B5EF4-FFF2-40B4-BE49-F238E27FC236}">
                <a16:creationId xmlns:a16="http://schemas.microsoft.com/office/drawing/2014/main" id="{991FE989-D806-514D-B67D-F30844B2296D}"/>
              </a:ext>
            </a:extLst>
          </p:cNvPr>
          <p:cNvSpPr/>
          <p:nvPr/>
        </p:nvSpPr>
        <p:spPr bwMode="gray">
          <a:xfrm>
            <a:off x="32754" y="20911"/>
            <a:ext cx="1975828" cy="359675"/>
          </a:xfrm>
          <a:prstGeom prst="homePlate">
            <a:avLst>
              <a:gd name="adj" fmla="val 23731"/>
            </a:avLst>
          </a:prstGeom>
          <a:solidFill>
            <a:srgbClr val="00425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36000" bIns="36000" numCol="1" spcCol="0" rtlCol="0" fromWordArt="0" anchor="t" anchorCtr="0" forceAA="0" compatLnSpc="1">
            <a:prstTxWarp prst="textNoShape">
              <a:avLst/>
            </a:prstTxWarp>
            <a:noAutofit/>
          </a:bodyPr>
          <a:lstStyle/>
          <a:p>
            <a:pPr marL="0" indent="0">
              <a:buNone/>
            </a:pPr>
            <a:r>
              <a:rPr lang="en-US" sz="1600" dirty="0">
                <a:solidFill>
                  <a:schemeClr val="bg1"/>
                </a:solidFill>
              </a:rPr>
              <a:t>Industry Overview</a:t>
            </a:r>
          </a:p>
        </p:txBody>
      </p:sp>
    </p:spTree>
    <p:custDataLst>
      <p:tags r:id="rId2"/>
    </p:custDataLst>
    <p:extLst>
      <p:ext uri="{BB962C8B-B14F-4D97-AF65-F5344CB8AC3E}">
        <p14:creationId xmlns:p14="http://schemas.microsoft.com/office/powerpoint/2010/main" val="38290973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E4P_STYLE_ID" val="6cd991bf-f022-4378-96e7-2c338aeb3f5a"/>
  <p:tag name="THINKCELLUNDODONOTDELETE" val="0"/>
  <p:tag name="THINKCELLPRESENTATIONDONOTDELETE" val="&lt;?xml version=&quot;1.0&quot; encoding=&quot;UTF-16&quot; standalone=&quot;yes&quot;?&gt;&lt;root reqver=&quot;28224&quot;&gt;&lt;version val=&quot;35623&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4&quot;/&gt;&lt;end val=&quot;4&quot;/&gt;&lt;/m_yearfmt&gt;&lt;/m_precDefaultDate&gt;&lt;m_precDefaultDay&gt;&lt;m_bNumberIsYear val=&quot;0&quot;/&gt;&lt;m_strFormatTime&gt;%#d&lt;/m_strFormatTime&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bNumberIsYear val=&quot;0&quot;/&gt;&lt;m_strFormatTime&gt;Q%5&lt;/m_strFormatTime&gt;&lt;m_yearfmt&gt;&lt;begin val=&quot;0&quot;/&gt;&lt;end val=&quot;4&quot;/&gt;&lt;/m_yearfmt&gt;&lt;/m_precDefaultQuarter&gt;&lt;m_precDefaultYear&gt;&lt;m_bNumberIsYear val=&quot;0&quot;/&gt;&lt;m_strFormatTime&gt;%Y&lt;/m_strFormatTime&gt;&lt;m_yearfmt&gt;&lt;begin val=&quot;0&quot;/&gt;&lt;end val=&quot;0&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1&quot;&gt;&lt;elem m_fUsage=&quot;1.00000000000000000000E+00&quot;&gt;&lt;m_msothmcolidx val=&quot;0&quot;/&gt;&lt;m_rgb r=&quot;A7&quot; g=&quot;3D&quot; b=&quot;A7&quot;/&gt;&lt;/elem&gt;&lt;/m_vecMRU&gt;&lt;/m_mruColor&gt;&lt;m_eweekdayFirstOfWeek val=&quot;1&quot;/&gt;&lt;m_eweekdayFirstOfWorkweek val=&quot;2&quot;/&gt;&lt;m_eweekdayFirstOfWeekend val=&quot;7&quot;/&gt;&lt;/CPresentation&gt;&lt;/root&gt;"/>
</p:tagLst>
</file>

<file path=ppt/tags/tag10.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T6ZTfhg9RrIRIfFTxYbiJA"/>
</p:tagLst>
</file>

<file path=ppt/tags/tag1000.xml><?xml version="1.0" encoding="utf-8"?>
<p:tagLst xmlns:a="http://schemas.openxmlformats.org/drawingml/2006/main" xmlns:r="http://schemas.openxmlformats.org/officeDocument/2006/relationships" xmlns:p="http://schemas.openxmlformats.org/presentationml/2006/main">
  <p:tag name="THINKCELLSHAPEDONOTDELETE" val="tVrhtCktNa8F67.DMj.7m8Q"/>
</p:tagLst>
</file>

<file path=ppt/tags/tag1001.xml><?xml version="1.0" encoding="utf-8"?>
<p:tagLst xmlns:a="http://schemas.openxmlformats.org/drawingml/2006/main" xmlns:r="http://schemas.openxmlformats.org/officeDocument/2006/relationships" xmlns:p="http://schemas.openxmlformats.org/presentationml/2006/main">
  <p:tag name="THINKCELLSHAPEDONOTDELETE" val="tYxm4hb0PhxuQFdchIRORNw"/>
</p:tagLst>
</file>

<file path=ppt/tags/tag1002.xml><?xml version="1.0" encoding="utf-8"?>
<p:tagLst xmlns:a="http://schemas.openxmlformats.org/drawingml/2006/main" xmlns:r="http://schemas.openxmlformats.org/officeDocument/2006/relationships" xmlns:p="http://schemas.openxmlformats.org/presentationml/2006/main">
  <p:tag name="THINKCELLSHAPEDONOTDELETE" val="tCKPNxvHK2aVyFBsarS0RFg"/>
</p:tagLst>
</file>

<file path=ppt/tags/tag1003.xml><?xml version="1.0" encoding="utf-8"?>
<p:tagLst xmlns:a="http://schemas.openxmlformats.org/drawingml/2006/main" xmlns:r="http://schemas.openxmlformats.org/officeDocument/2006/relationships" xmlns:p="http://schemas.openxmlformats.org/presentationml/2006/main">
  <p:tag name="THINKCELLSHAPEDONOTDELETE" val="tDeSpGFAE7VN11hqWWIZlrA"/>
</p:tagLst>
</file>

<file path=ppt/tags/tag1004.xml><?xml version="1.0" encoding="utf-8"?>
<p:tagLst xmlns:a="http://schemas.openxmlformats.org/drawingml/2006/main" xmlns:r="http://schemas.openxmlformats.org/officeDocument/2006/relationships" xmlns:p="http://schemas.openxmlformats.org/presentationml/2006/main">
  <p:tag name="THINKCELLSHAPEDONOTDELETE" val="trqLAzsApHhYkW69ppFJqxQ"/>
</p:tagLst>
</file>

<file path=ppt/tags/tag1005.xml><?xml version="1.0" encoding="utf-8"?>
<p:tagLst xmlns:a="http://schemas.openxmlformats.org/drawingml/2006/main" xmlns:r="http://schemas.openxmlformats.org/officeDocument/2006/relationships" xmlns:p="http://schemas.openxmlformats.org/presentationml/2006/main">
  <p:tag name="THINKCELLSHAPEDONOTDELETE" val="tGfFeXeI2tHuiJYaj5ot0pA"/>
</p:tagLst>
</file>

<file path=ppt/tags/tag1006.xml><?xml version="1.0" encoding="utf-8"?>
<p:tagLst xmlns:a="http://schemas.openxmlformats.org/drawingml/2006/main" xmlns:r="http://schemas.openxmlformats.org/officeDocument/2006/relationships" xmlns:p="http://schemas.openxmlformats.org/presentationml/2006/main">
  <p:tag name="THINKCELLSHAPEDONOTDELETE" val="tkRo0Aytz8cfxwJs2gDDo8Q"/>
</p:tagLst>
</file>

<file path=ppt/tags/tag1007.xml><?xml version="1.0" encoding="utf-8"?>
<p:tagLst xmlns:a="http://schemas.openxmlformats.org/drawingml/2006/main" xmlns:r="http://schemas.openxmlformats.org/officeDocument/2006/relationships" xmlns:p="http://schemas.openxmlformats.org/presentationml/2006/main">
  <p:tag name="THINKCELLSHAPEDONOTDELETE" val="tBQb.cFsmiX5Au7EYdvYp8Q"/>
</p:tagLst>
</file>

<file path=ppt/tags/tag1008.xml><?xml version="1.0" encoding="utf-8"?>
<p:tagLst xmlns:a="http://schemas.openxmlformats.org/drawingml/2006/main" xmlns:r="http://schemas.openxmlformats.org/officeDocument/2006/relationships" xmlns:p="http://schemas.openxmlformats.org/presentationml/2006/main">
  <p:tag name="THINKCELLSHAPEDONOTDELETE" val="tsJNXzzPZ31sRKIw.29iehA"/>
</p:tagLst>
</file>

<file path=ppt/tags/tag1009.xml><?xml version="1.0" encoding="utf-8"?>
<p:tagLst xmlns:a="http://schemas.openxmlformats.org/drawingml/2006/main" xmlns:r="http://schemas.openxmlformats.org/officeDocument/2006/relationships" xmlns:p="http://schemas.openxmlformats.org/presentationml/2006/main">
  <p:tag name="THINKCELLSHAPEDONOTDELETE" val="t4RiJRT0synjOLVgyywVLmA"/>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NKcA7FzLf10ZKPhHkl0Nvg"/>
</p:tagLst>
</file>

<file path=ppt/tags/tag1010.xml><?xml version="1.0" encoding="utf-8"?>
<p:tagLst xmlns:a="http://schemas.openxmlformats.org/drawingml/2006/main" xmlns:r="http://schemas.openxmlformats.org/officeDocument/2006/relationships" xmlns:p="http://schemas.openxmlformats.org/presentationml/2006/main">
  <p:tag name="THINKCELLSHAPEDONOTDELETE" val="tar2J6D5CI6YMjh_ywrokdQ"/>
</p:tagLst>
</file>

<file path=ppt/tags/tag1011.xml><?xml version="1.0" encoding="utf-8"?>
<p:tagLst xmlns:a="http://schemas.openxmlformats.org/drawingml/2006/main" xmlns:r="http://schemas.openxmlformats.org/officeDocument/2006/relationships" xmlns:p="http://schemas.openxmlformats.org/presentationml/2006/main">
  <p:tag name="THINKCELLSHAPEDONOTDELETE" val="trmWlh49ZOpWW1AhITyl41A"/>
</p:tagLst>
</file>

<file path=ppt/tags/tag1012.xml><?xml version="1.0" encoding="utf-8"?>
<p:tagLst xmlns:a="http://schemas.openxmlformats.org/drawingml/2006/main" xmlns:r="http://schemas.openxmlformats.org/officeDocument/2006/relationships" xmlns:p="http://schemas.openxmlformats.org/presentationml/2006/main">
  <p:tag name="BTFPLAYOUTENABLED" val="1"/>
</p:tagLst>
</file>

<file path=ppt/tags/tag1013.xml><?xml version="1.0" encoding="utf-8"?>
<p:tagLst xmlns:a="http://schemas.openxmlformats.org/drawingml/2006/main" xmlns:r="http://schemas.openxmlformats.org/officeDocument/2006/relationships" xmlns:p="http://schemas.openxmlformats.org/presentationml/2006/main">
  <p:tag name="BTFPLAYOUTENABLED" val="1"/>
</p:tagLst>
</file>

<file path=ppt/tags/tag10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5.xml><?xml version="1.0" encoding="utf-8"?>
<p:tagLst xmlns:a="http://schemas.openxmlformats.org/drawingml/2006/main" xmlns:r="http://schemas.openxmlformats.org/officeDocument/2006/relationships" xmlns:p="http://schemas.openxmlformats.org/presentationml/2006/main">
  <p:tag name="BTFPLAYOUTENABLED" val="1"/>
</p:tagLst>
</file>

<file path=ppt/tags/tag1016.xml><?xml version="1.0" encoding="utf-8"?>
<p:tagLst xmlns:a="http://schemas.openxmlformats.org/drawingml/2006/main" xmlns:r="http://schemas.openxmlformats.org/officeDocument/2006/relationships" xmlns:p="http://schemas.openxmlformats.org/presentationml/2006/main">
  <p:tag name="THINKCELLSHAPEDONOTDELETE" val="tnuXE54K9I6_JlcmR3vJR2A"/>
</p:tagLst>
</file>

<file path=ppt/tags/tag1017.xml><?xml version="1.0" encoding="utf-8"?>
<p:tagLst xmlns:a="http://schemas.openxmlformats.org/drawingml/2006/main" xmlns:r="http://schemas.openxmlformats.org/officeDocument/2006/relationships" xmlns:p="http://schemas.openxmlformats.org/presentationml/2006/main">
  <p:tag name="THINKCELLSHAPEDONOTDELETE" val="tWV1qKk2VMmFYR2ZAtMWvtw"/>
</p:tagLst>
</file>

<file path=ppt/tags/tag1018.xml><?xml version="1.0" encoding="utf-8"?>
<p:tagLst xmlns:a="http://schemas.openxmlformats.org/drawingml/2006/main" xmlns:r="http://schemas.openxmlformats.org/officeDocument/2006/relationships" xmlns:p="http://schemas.openxmlformats.org/presentationml/2006/main">
  <p:tag name="THINKCELLSHAPEDONOTDELETE" val="tzTSWLnw7_4UjQU4pLRZutw"/>
</p:tagLst>
</file>

<file path=ppt/tags/tag1019.xml><?xml version="1.0" encoding="utf-8"?>
<p:tagLst xmlns:a="http://schemas.openxmlformats.org/drawingml/2006/main" xmlns:r="http://schemas.openxmlformats.org/officeDocument/2006/relationships" xmlns:p="http://schemas.openxmlformats.org/presentationml/2006/main">
  <p:tag name="THINKCELLSHAPEDONOTDELETE" val="tKFh0giaVZBST91cn5RloHg"/>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q_MAWfLQzaao0zA20v8k0A"/>
</p:tagLst>
</file>

<file path=ppt/tags/tag1020.xml><?xml version="1.0" encoding="utf-8"?>
<p:tagLst xmlns:a="http://schemas.openxmlformats.org/drawingml/2006/main" xmlns:r="http://schemas.openxmlformats.org/officeDocument/2006/relationships" xmlns:p="http://schemas.openxmlformats.org/presentationml/2006/main">
  <p:tag name="BTFPLAYOUTENABLED" val="1"/>
</p:tagLst>
</file>

<file path=ppt/tags/tag1021.xml><?xml version="1.0" encoding="utf-8"?>
<p:tagLst xmlns:a="http://schemas.openxmlformats.org/drawingml/2006/main" xmlns:r="http://schemas.openxmlformats.org/officeDocument/2006/relationships" xmlns:p="http://schemas.openxmlformats.org/presentationml/2006/main">
  <p:tag name="BTFPLAYOUTCOLUMNS" val="2"/>
  <p:tag name="BTFPLAYOUTENABLED" val="0"/>
</p:tagLst>
</file>

<file path=ppt/tags/tag10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3.xml><?xml version="1.0" encoding="utf-8"?>
<p:tagLst xmlns:a="http://schemas.openxmlformats.org/drawingml/2006/main" xmlns:r="http://schemas.openxmlformats.org/officeDocument/2006/relationships" xmlns:p="http://schemas.openxmlformats.org/presentationml/2006/main">
  <p:tag name="BTFPLAYOUTENABLED" val="1"/>
</p:tagLst>
</file>

<file path=ppt/tags/tag1024.xml><?xml version="1.0" encoding="utf-8"?>
<p:tagLst xmlns:a="http://schemas.openxmlformats.org/drawingml/2006/main" xmlns:r="http://schemas.openxmlformats.org/officeDocument/2006/relationships" xmlns:p="http://schemas.openxmlformats.org/presentationml/2006/main">
  <p:tag name="THINKCELLSHAPEDONOTDELETE" val="tjJVsDL7CBR8vwx70DzP8wg"/>
</p:tagLst>
</file>

<file path=ppt/tags/tag1025.xml><?xml version="1.0" encoding="utf-8"?>
<p:tagLst xmlns:a="http://schemas.openxmlformats.org/drawingml/2006/main" xmlns:r="http://schemas.openxmlformats.org/officeDocument/2006/relationships" xmlns:p="http://schemas.openxmlformats.org/presentationml/2006/main">
  <p:tag name="THINKCELLSHAPEDONOTDELETE" val="taufwWL8rqES1tHuAhDxU8w"/>
</p:tagLst>
</file>

<file path=ppt/tags/tag1026.xml><?xml version="1.0" encoding="utf-8"?>
<p:tagLst xmlns:a="http://schemas.openxmlformats.org/drawingml/2006/main" xmlns:r="http://schemas.openxmlformats.org/officeDocument/2006/relationships" xmlns:p="http://schemas.openxmlformats.org/presentationml/2006/main">
  <p:tag name="THINKCELLSHAPEDONOTDELETE" val="tniAUugF.mUQhe3tigjYgiA"/>
</p:tagLst>
</file>

<file path=ppt/tags/tag1027.xml><?xml version="1.0" encoding="utf-8"?>
<p:tagLst xmlns:a="http://schemas.openxmlformats.org/drawingml/2006/main" xmlns:r="http://schemas.openxmlformats.org/officeDocument/2006/relationships" xmlns:p="http://schemas.openxmlformats.org/presentationml/2006/main">
  <p:tag name="THINKCELLSHAPEDONOTDELETE" val="tHf81HRh9sgn0N10NCaq3sg"/>
</p:tagLst>
</file>

<file path=ppt/tags/tag1028.xml><?xml version="1.0" encoding="utf-8"?>
<p:tagLst xmlns:a="http://schemas.openxmlformats.org/drawingml/2006/main" xmlns:r="http://schemas.openxmlformats.org/officeDocument/2006/relationships" xmlns:p="http://schemas.openxmlformats.org/presentationml/2006/main">
  <p:tag name="THINKCELLSHAPEDONOTDELETE" val="tfjcKWTjY22p6AlBQQwaLCw"/>
</p:tagLst>
</file>

<file path=ppt/tags/tag1029.xml><?xml version="1.0" encoding="utf-8"?>
<p:tagLst xmlns:a="http://schemas.openxmlformats.org/drawingml/2006/main" xmlns:r="http://schemas.openxmlformats.org/officeDocument/2006/relationships" xmlns:p="http://schemas.openxmlformats.org/presentationml/2006/main">
  <p:tag name="THINKCELLSHAPEDONOTDELETE" val="tC9bMToek4M35NYBH7VRzZg"/>
</p:tagLst>
</file>

<file path=ppt/tags/tag103.xml><?xml version="1.0" encoding="utf-8"?>
<p:tagLst xmlns:a="http://schemas.openxmlformats.org/drawingml/2006/main" xmlns:r="http://schemas.openxmlformats.org/officeDocument/2006/relationships" xmlns:p="http://schemas.openxmlformats.org/presentationml/2006/main">
  <p:tag name="BTFPLAYOUTENABLED" val="1"/>
</p:tagLst>
</file>

<file path=ppt/tags/tag1030.xml><?xml version="1.0" encoding="utf-8"?>
<p:tagLst xmlns:a="http://schemas.openxmlformats.org/drawingml/2006/main" xmlns:r="http://schemas.openxmlformats.org/officeDocument/2006/relationships" xmlns:p="http://schemas.openxmlformats.org/presentationml/2006/main">
  <p:tag name="THINKCELLSHAPEDONOTDELETE" val="tcT9q_BNt4DlgX4Koex1svw"/>
</p:tagLst>
</file>

<file path=ppt/tags/tag1031.xml><?xml version="1.0" encoding="utf-8"?>
<p:tagLst xmlns:a="http://schemas.openxmlformats.org/drawingml/2006/main" xmlns:r="http://schemas.openxmlformats.org/officeDocument/2006/relationships" xmlns:p="http://schemas.openxmlformats.org/presentationml/2006/main">
  <p:tag name="THINKCELLSHAPEDONOTDELETE" val="tOVNvmSrQUBpQImu8c_Q5TQ"/>
</p:tagLst>
</file>

<file path=ppt/tags/tag1032.xml><?xml version="1.0" encoding="utf-8"?>
<p:tagLst xmlns:a="http://schemas.openxmlformats.org/drawingml/2006/main" xmlns:r="http://schemas.openxmlformats.org/officeDocument/2006/relationships" xmlns:p="http://schemas.openxmlformats.org/presentationml/2006/main">
  <p:tag name="THINKCELLSHAPEDONOTDELETE" val="tYyRzrFqBhHj3Pc2liarMQg"/>
</p:tagLst>
</file>

<file path=ppt/tags/tag1033.xml><?xml version="1.0" encoding="utf-8"?>
<p:tagLst xmlns:a="http://schemas.openxmlformats.org/drawingml/2006/main" xmlns:r="http://schemas.openxmlformats.org/officeDocument/2006/relationships" xmlns:p="http://schemas.openxmlformats.org/presentationml/2006/main">
  <p:tag name="THINKCELLSHAPEDONOTDELETE" val="tjsAuE8sd6DgILOUPIlrFtg"/>
</p:tagLst>
</file>

<file path=ppt/tags/tag1034.xml><?xml version="1.0" encoding="utf-8"?>
<p:tagLst xmlns:a="http://schemas.openxmlformats.org/drawingml/2006/main" xmlns:r="http://schemas.openxmlformats.org/officeDocument/2006/relationships" xmlns:p="http://schemas.openxmlformats.org/presentationml/2006/main">
  <p:tag name="THINKCELLSHAPEDONOTDELETE" val="tfrSVHipzD7GrBVFjjMgogQ"/>
</p:tagLst>
</file>

<file path=ppt/tags/tag1035.xml><?xml version="1.0" encoding="utf-8"?>
<p:tagLst xmlns:a="http://schemas.openxmlformats.org/drawingml/2006/main" xmlns:r="http://schemas.openxmlformats.org/officeDocument/2006/relationships" xmlns:p="http://schemas.openxmlformats.org/presentationml/2006/main">
  <p:tag name="THINKCELLSHAPEDONOTDELETE" val="tOIdnpQV2eGlTN7CJwtqyuQ"/>
</p:tagLst>
</file>

<file path=ppt/tags/tag1036.xml><?xml version="1.0" encoding="utf-8"?>
<p:tagLst xmlns:a="http://schemas.openxmlformats.org/drawingml/2006/main" xmlns:r="http://schemas.openxmlformats.org/officeDocument/2006/relationships" xmlns:p="http://schemas.openxmlformats.org/presentationml/2006/main">
  <p:tag name="THINKCELLSHAPEDONOTDELETE" val="tbUFycnB6ydlC.5Wpk8gmDQ"/>
</p:tagLst>
</file>

<file path=ppt/tags/tag1037.xml><?xml version="1.0" encoding="utf-8"?>
<p:tagLst xmlns:a="http://schemas.openxmlformats.org/drawingml/2006/main" xmlns:r="http://schemas.openxmlformats.org/officeDocument/2006/relationships" xmlns:p="http://schemas.openxmlformats.org/presentationml/2006/main">
  <p:tag name="THINKCELLSHAPEDONOTDELETE" val="tW5SR15.ocOfrws4Sp_tVyg"/>
</p:tagLst>
</file>

<file path=ppt/tags/tag1038.xml><?xml version="1.0" encoding="utf-8"?>
<p:tagLst xmlns:a="http://schemas.openxmlformats.org/drawingml/2006/main" xmlns:r="http://schemas.openxmlformats.org/officeDocument/2006/relationships" xmlns:p="http://schemas.openxmlformats.org/presentationml/2006/main">
  <p:tag name="THINKCELLSHAPEDONOTDELETE" val="tPt7jJqEi0KL270lsy9CcpQ"/>
</p:tagLst>
</file>

<file path=ppt/tags/tag1039.xml><?xml version="1.0" encoding="utf-8"?>
<p:tagLst xmlns:a="http://schemas.openxmlformats.org/drawingml/2006/main" xmlns:r="http://schemas.openxmlformats.org/officeDocument/2006/relationships" xmlns:p="http://schemas.openxmlformats.org/presentationml/2006/main">
  <p:tag name="THINKCELLSHAPEDONOTDELETE" val="tiXrG0ZnYd8fFTuu2_6HtWQ"/>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0.xml><?xml version="1.0" encoding="utf-8"?>
<p:tagLst xmlns:a="http://schemas.openxmlformats.org/drawingml/2006/main" xmlns:r="http://schemas.openxmlformats.org/officeDocument/2006/relationships" xmlns:p="http://schemas.openxmlformats.org/presentationml/2006/main">
  <p:tag name="THINKCELLSHAPEDONOTDELETE" val="tpy_rUa_V9d5RnUQBTtp4Ng"/>
</p:tagLst>
</file>

<file path=ppt/tags/tag1041.xml><?xml version="1.0" encoding="utf-8"?>
<p:tagLst xmlns:a="http://schemas.openxmlformats.org/drawingml/2006/main" xmlns:r="http://schemas.openxmlformats.org/officeDocument/2006/relationships" xmlns:p="http://schemas.openxmlformats.org/presentationml/2006/main">
  <p:tag name="THINKCELLSHAPEDONOTDELETE" val="twdEIp0JJLbN0bp4r4aYteg"/>
</p:tagLst>
</file>

<file path=ppt/tags/tag1042.xml><?xml version="1.0" encoding="utf-8"?>
<p:tagLst xmlns:a="http://schemas.openxmlformats.org/drawingml/2006/main" xmlns:r="http://schemas.openxmlformats.org/officeDocument/2006/relationships" xmlns:p="http://schemas.openxmlformats.org/presentationml/2006/main">
  <p:tag name="THINKCELLSHAPEDONOTDELETE" val="tFToh_gKmRHHIXsYDIWFe3A"/>
</p:tagLst>
</file>

<file path=ppt/tags/tag1043.xml><?xml version="1.0" encoding="utf-8"?>
<p:tagLst xmlns:a="http://schemas.openxmlformats.org/drawingml/2006/main" xmlns:r="http://schemas.openxmlformats.org/officeDocument/2006/relationships" xmlns:p="http://schemas.openxmlformats.org/presentationml/2006/main">
  <p:tag name="THINKCELLSHAPEDONOTDELETE" val="tlJj_uOOOFN1oS7CeNMvoBg"/>
</p:tagLst>
</file>

<file path=ppt/tags/tag1044.xml><?xml version="1.0" encoding="utf-8"?>
<p:tagLst xmlns:a="http://schemas.openxmlformats.org/drawingml/2006/main" xmlns:r="http://schemas.openxmlformats.org/officeDocument/2006/relationships" xmlns:p="http://schemas.openxmlformats.org/presentationml/2006/main">
  <p:tag name="THINKCELLSHAPEDONOTDELETE" val="tbDrU0a1kpPHMlrkk1vY.Ew"/>
</p:tagLst>
</file>

<file path=ppt/tags/tag1045.xml><?xml version="1.0" encoding="utf-8"?>
<p:tagLst xmlns:a="http://schemas.openxmlformats.org/drawingml/2006/main" xmlns:r="http://schemas.openxmlformats.org/officeDocument/2006/relationships" xmlns:p="http://schemas.openxmlformats.org/presentationml/2006/main">
  <p:tag name="THINKCELLSHAPEDONOTDELETE" val="tik1QRXYZaJCoGi2EzJZxzw"/>
</p:tagLst>
</file>

<file path=ppt/tags/tag1046.xml><?xml version="1.0" encoding="utf-8"?>
<p:tagLst xmlns:a="http://schemas.openxmlformats.org/drawingml/2006/main" xmlns:r="http://schemas.openxmlformats.org/officeDocument/2006/relationships" xmlns:p="http://schemas.openxmlformats.org/presentationml/2006/main">
  <p:tag name="THINKCELLSHAPEDONOTDELETE" val="t64qu_9WHr09ckSeEejk3Mg"/>
</p:tagLst>
</file>

<file path=ppt/tags/tag1047.xml><?xml version="1.0" encoding="utf-8"?>
<p:tagLst xmlns:a="http://schemas.openxmlformats.org/drawingml/2006/main" xmlns:r="http://schemas.openxmlformats.org/officeDocument/2006/relationships" xmlns:p="http://schemas.openxmlformats.org/presentationml/2006/main">
  <p:tag name="THINKCELLSHAPEDONOTDELETE" val="tI5ROAd7pruEePPfHMxvaXA"/>
</p:tagLst>
</file>

<file path=ppt/tags/tag1048.xml><?xml version="1.0" encoding="utf-8"?>
<p:tagLst xmlns:a="http://schemas.openxmlformats.org/drawingml/2006/main" xmlns:r="http://schemas.openxmlformats.org/officeDocument/2006/relationships" xmlns:p="http://schemas.openxmlformats.org/presentationml/2006/main">
  <p:tag name="THINKCELLSHAPEDONOTDELETE" val="tLUNs4ivJ0fIo1z8VqqIXAg"/>
</p:tagLst>
</file>

<file path=ppt/tags/tag1049.xml><?xml version="1.0" encoding="utf-8"?>
<p:tagLst xmlns:a="http://schemas.openxmlformats.org/drawingml/2006/main" xmlns:r="http://schemas.openxmlformats.org/officeDocument/2006/relationships" xmlns:p="http://schemas.openxmlformats.org/presentationml/2006/main">
  <p:tag name="THINKCELLSHAPEDONOTDELETE" val="t7Wt9_KAbC3lGIa4YEusejw"/>
</p:tagLst>
</file>

<file path=ppt/tags/tag105.xml><?xml version="1.0" encoding="utf-8"?>
<p:tagLst xmlns:a="http://schemas.openxmlformats.org/drawingml/2006/main" xmlns:r="http://schemas.openxmlformats.org/officeDocument/2006/relationships" xmlns:p="http://schemas.openxmlformats.org/presentationml/2006/main">
  <p:tag name="BTFPLAYOUTENABLED" val="1"/>
</p:tagLst>
</file>

<file path=ppt/tags/tag1050.xml><?xml version="1.0" encoding="utf-8"?>
<p:tagLst xmlns:a="http://schemas.openxmlformats.org/drawingml/2006/main" xmlns:r="http://schemas.openxmlformats.org/officeDocument/2006/relationships" xmlns:p="http://schemas.openxmlformats.org/presentationml/2006/main">
  <p:tag name="THINKCELLSHAPEDONOTDELETE" val="tExeaCzge.6I9uH1SvwZdUw"/>
</p:tagLst>
</file>

<file path=ppt/tags/tag1051.xml><?xml version="1.0" encoding="utf-8"?>
<p:tagLst xmlns:a="http://schemas.openxmlformats.org/drawingml/2006/main" xmlns:r="http://schemas.openxmlformats.org/officeDocument/2006/relationships" xmlns:p="http://schemas.openxmlformats.org/presentationml/2006/main">
  <p:tag name="THINKCELLSHAPEDONOTDELETE" val="tmmdiuu3kqKF6hGaIiXkGUw"/>
</p:tagLst>
</file>

<file path=ppt/tags/tag10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3.xml><?xml version="1.0" encoding="utf-8"?>
<p:tagLst xmlns:a="http://schemas.openxmlformats.org/drawingml/2006/main" xmlns:r="http://schemas.openxmlformats.org/officeDocument/2006/relationships" xmlns:p="http://schemas.openxmlformats.org/presentationml/2006/main">
  <p:tag name="BTFPLAYOUTENABLED" val="1"/>
  <p:tag name="BTFPBAINBULLETS" val="1"/>
</p:tagLst>
</file>

<file path=ppt/tags/tag1054.xml><?xml version="1.0" encoding="utf-8"?>
<p:tagLst xmlns:a="http://schemas.openxmlformats.org/drawingml/2006/main" xmlns:r="http://schemas.openxmlformats.org/officeDocument/2006/relationships" xmlns:p="http://schemas.openxmlformats.org/presentationml/2006/main">
  <p:tag name="BTFPLAYOUTENABLED" val="1"/>
</p:tagLst>
</file>

<file path=ppt/tags/tag10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6.xml><?xml version="1.0" encoding="utf-8"?>
<p:tagLst xmlns:a="http://schemas.openxmlformats.org/drawingml/2006/main" xmlns:r="http://schemas.openxmlformats.org/officeDocument/2006/relationships" xmlns:p="http://schemas.openxmlformats.org/presentationml/2006/main">
  <p:tag name="BTFPLAYOUTENABLED" val="1"/>
</p:tagLst>
</file>

<file path=ppt/tags/tag1057.xml><?xml version="1.0" encoding="utf-8"?>
<p:tagLst xmlns:a="http://schemas.openxmlformats.org/drawingml/2006/main" xmlns:r="http://schemas.openxmlformats.org/officeDocument/2006/relationships" xmlns:p="http://schemas.openxmlformats.org/presentationml/2006/main">
  <p:tag name="THINKCELLSHAPEDONOTDELETE" val="tSC3jZ9jcugyd4QpSNBzyZQ"/>
</p:tagLst>
</file>

<file path=ppt/tags/tag1058.xml><?xml version="1.0" encoding="utf-8"?>
<p:tagLst xmlns:a="http://schemas.openxmlformats.org/drawingml/2006/main" xmlns:r="http://schemas.openxmlformats.org/officeDocument/2006/relationships" xmlns:p="http://schemas.openxmlformats.org/presentationml/2006/main">
  <p:tag name="THINKCELLSHAPEDONOTDELETE" val="tduLj_nQBwUVhWKOzFM64nQ"/>
</p:tagLst>
</file>

<file path=ppt/tags/tag1059.xml><?xml version="1.0" encoding="utf-8"?>
<p:tagLst xmlns:a="http://schemas.openxmlformats.org/drawingml/2006/main" xmlns:r="http://schemas.openxmlformats.org/officeDocument/2006/relationships" xmlns:p="http://schemas.openxmlformats.org/presentationml/2006/main">
  <p:tag name="THINKCELLSHAPEDONOTDELETE" val="tQAP6bUuiit5dxnARgcWLug"/>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0.xml><?xml version="1.0" encoding="utf-8"?>
<p:tagLst xmlns:a="http://schemas.openxmlformats.org/drawingml/2006/main" xmlns:r="http://schemas.openxmlformats.org/officeDocument/2006/relationships" xmlns:p="http://schemas.openxmlformats.org/presentationml/2006/main">
  <p:tag name="THINKCELLSHAPEDONOTDELETE" val="tV4XVTQRQfuSrvey0IpNjVQ"/>
</p:tagLst>
</file>

<file path=ppt/tags/tag1061.xml><?xml version="1.0" encoding="utf-8"?>
<p:tagLst xmlns:a="http://schemas.openxmlformats.org/drawingml/2006/main" xmlns:r="http://schemas.openxmlformats.org/officeDocument/2006/relationships" xmlns:p="http://schemas.openxmlformats.org/presentationml/2006/main">
  <p:tag name="THINKCELLSHAPEDONOTDELETE" val="tcCAZkXr2rswdJNCBIQXMEw"/>
</p:tagLst>
</file>

<file path=ppt/tags/tag1062.xml><?xml version="1.0" encoding="utf-8"?>
<p:tagLst xmlns:a="http://schemas.openxmlformats.org/drawingml/2006/main" xmlns:r="http://schemas.openxmlformats.org/officeDocument/2006/relationships" xmlns:p="http://schemas.openxmlformats.org/presentationml/2006/main">
  <p:tag name="THINKCELLSHAPEDONOTDELETE" val="t3x8Aazg9owQvI6plH0wV.g"/>
</p:tagLst>
</file>

<file path=ppt/tags/tag1063.xml><?xml version="1.0" encoding="utf-8"?>
<p:tagLst xmlns:a="http://schemas.openxmlformats.org/drawingml/2006/main" xmlns:r="http://schemas.openxmlformats.org/officeDocument/2006/relationships" xmlns:p="http://schemas.openxmlformats.org/presentationml/2006/main">
  <p:tag name="THINKCELLSHAPEDONOTDELETE" val="t9opnRGPWUo7nFOf5FC_d5A"/>
</p:tagLst>
</file>

<file path=ppt/tags/tag1064.xml><?xml version="1.0" encoding="utf-8"?>
<p:tagLst xmlns:a="http://schemas.openxmlformats.org/drawingml/2006/main" xmlns:r="http://schemas.openxmlformats.org/officeDocument/2006/relationships" xmlns:p="http://schemas.openxmlformats.org/presentationml/2006/main">
  <p:tag name="THINKCELLSHAPEDONOTDELETE" val="tpj9VHaINd1i1y5KjdG3s_g"/>
</p:tagLst>
</file>

<file path=ppt/tags/tag1065.xml><?xml version="1.0" encoding="utf-8"?>
<p:tagLst xmlns:a="http://schemas.openxmlformats.org/drawingml/2006/main" xmlns:r="http://schemas.openxmlformats.org/officeDocument/2006/relationships" xmlns:p="http://schemas.openxmlformats.org/presentationml/2006/main">
  <p:tag name="THINKCELLSHAPEDONOTDELETE" val="tEp4nJA0qiYTcb8G3XsEQqQ"/>
</p:tagLst>
</file>

<file path=ppt/tags/tag1066.xml><?xml version="1.0" encoding="utf-8"?>
<p:tagLst xmlns:a="http://schemas.openxmlformats.org/drawingml/2006/main" xmlns:r="http://schemas.openxmlformats.org/officeDocument/2006/relationships" xmlns:p="http://schemas.openxmlformats.org/presentationml/2006/main">
  <p:tag name="BTFPLAYOUTENABLED" val="1"/>
</p:tagLst>
</file>

<file path=ppt/tags/tag1067.xml><?xml version="1.0" encoding="utf-8"?>
<p:tagLst xmlns:a="http://schemas.openxmlformats.org/drawingml/2006/main" xmlns:r="http://schemas.openxmlformats.org/officeDocument/2006/relationships" xmlns:p="http://schemas.openxmlformats.org/presentationml/2006/main">
  <p:tag name="BTFPLAYOUTENABLED" val="1"/>
</p:tagLst>
</file>

<file path=ppt/tags/tag1068.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0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R3RFLLE8wKS.te6QF7wQOw"/>
</p:tagLst>
</file>

<file path=ppt/tags/tag1070.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10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2.xml><?xml version="1.0" encoding="utf-8"?>
<p:tagLst xmlns:a="http://schemas.openxmlformats.org/drawingml/2006/main" xmlns:r="http://schemas.openxmlformats.org/officeDocument/2006/relationships" xmlns:p="http://schemas.openxmlformats.org/presentationml/2006/main">
  <p:tag name="BTFPLAYOUTENABLED" val="1"/>
</p:tagLst>
</file>

<file path=ppt/tags/tag1073.xml><?xml version="1.0" encoding="utf-8"?>
<p:tagLst xmlns:a="http://schemas.openxmlformats.org/drawingml/2006/main" xmlns:r="http://schemas.openxmlformats.org/officeDocument/2006/relationships" xmlns:p="http://schemas.openxmlformats.org/presentationml/2006/main">
  <p:tag name="BTFPLAYOUTENABLED" val="1"/>
</p:tagLst>
</file>

<file path=ppt/tags/tag1074.xml><?xml version="1.0" encoding="utf-8"?>
<p:tagLst xmlns:a="http://schemas.openxmlformats.org/drawingml/2006/main" xmlns:r="http://schemas.openxmlformats.org/officeDocument/2006/relationships" xmlns:p="http://schemas.openxmlformats.org/presentationml/2006/main">
  <p:tag name="BTFPLAYOUTENABLED" val="1"/>
</p:tagLst>
</file>

<file path=ppt/tags/tag1075.xml><?xml version="1.0" encoding="utf-8"?>
<p:tagLst xmlns:a="http://schemas.openxmlformats.org/drawingml/2006/main" xmlns:r="http://schemas.openxmlformats.org/officeDocument/2006/relationships" xmlns:p="http://schemas.openxmlformats.org/presentationml/2006/main">
  <p:tag name="BTFPLAYOUTENABLED" val="1"/>
</p:tagLst>
</file>

<file path=ppt/tags/tag1076.xml><?xml version="1.0" encoding="utf-8"?>
<p:tagLst xmlns:a="http://schemas.openxmlformats.org/drawingml/2006/main" xmlns:r="http://schemas.openxmlformats.org/officeDocument/2006/relationships" xmlns:p="http://schemas.openxmlformats.org/presentationml/2006/main">
  <p:tag name="BTFPLAYOUTCOLUMNS" val="2"/>
  <p:tag name="BTFPLAYOUTENABLED" val="0"/>
</p:tagLst>
</file>

<file path=ppt/tags/tag10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8.xml><?xml version="1.0" encoding="utf-8"?>
<p:tagLst xmlns:a="http://schemas.openxmlformats.org/drawingml/2006/main" xmlns:r="http://schemas.openxmlformats.org/officeDocument/2006/relationships" xmlns:p="http://schemas.openxmlformats.org/presentationml/2006/main">
  <p:tag name="BTFPLAYOUTENABLED" val="1"/>
</p:tagLst>
</file>

<file path=ppt/tags/tag1079.xml><?xml version="1.0" encoding="utf-8"?>
<p:tagLst xmlns:a="http://schemas.openxmlformats.org/drawingml/2006/main" xmlns:r="http://schemas.openxmlformats.org/officeDocument/2006/relationships" xmlns:p="http://schemas.openxmlformats.org/presentationml/2006/main">
  <p:tag name="BTFPLAYOUTCOLUMNS" val="2"/>
  <p:tag name="BTFPLAYOUTENABLED" val="0"/>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SgwFyDXdyg2pMkLHs9I9kw"/>
</p:tagLst>
</file>

<file path=ppt/tags/tag10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1.xml><?xml version="1.0" encoding="utf-8"?>
<p:tagLst xmlns:a="http://schemas.openxmlformats.org/drawingml/2006/main" xmlns:r="http://schemas.openxmlformats.org/officeDocument/2006/relationships" xmlns:p="http://schemas.openxmlformats.org/presentationml/2006/main">
  <p:tag name="BTFPLAYOUTENABLED" val="1"/>
</p:tagLst>
</file>

<file path=ppt/tags/tag1082.xml><?xml version="1.0" encoding="utf-8"?>
<p:tagLst xmlns:a="http://schemas.openxmlformats.org/drawingml/2006/main" xmlns:r="http://schemas.openxmlformats.org/officeDocument/2006/relationships" xmlns:p="http://schemas.openxmlformats.org/presentationml/2006/main">
  <p:tag name="THINKCELLSHAPEDONOTDELETE" val="tiF1wsYV2iqKt_EFdSubDmg"/>
</p:tagLst>
</file>

<file path=ppt/tags/tag1083.xml><?xml version="1.0" encoding="utf-8"?>
<p:tagLst xmlns:a="http://schemas.openxmlformats.org/drawingml/2006/main" xmlns:r="http://schemas.openxmlformats.org/officeDocument/2006/relationships" xmlns:p="http://schemas.openxmlformats.org/presentationml/2006/main">
  <p:tag name="THINKCELLSHAPEDONOTDELETE" val="tq2LrLXwGDKhBWEacpP6VSA"/>
</p:tagLst>
</file>

<file path=ppt/tags/tag1084.xml><?xml version="1.0" encoding="utf-8"?>
<p:tagLst xmlns:a="http://schemas.openxmlformats.org/drawingml/2006/main" xmlns:r="http://schemas.openxmlformats.org/officeDocument/2006/relationships" xmlns:p="http://schemas.openxmlformats.org/presentationml/2006/main">
  <p:tag name="THINKCELLSHAPEDONOTDELETE" val="tw8Bchsvjo1z6rapMEHrv_g"/>
</p:tagLst>
</file>

<file path=ppt/tags/tag1085.xml><?xml version="1.0" encoding="utf-8"?>
<p:tagLst xmlns:a="http://schemas.openxmlformats.org/drawingml/2006/main" xmlns:r="http://schemas.openxmlformats.org/officeDocument/2006/relationships" xmlns:p="http://schemas.openxmlformats.org/presentationml/2006/main">
  <p:tag name="THINKCELLSHAPEDONOTDELETE" val="tOSrf5LdvkGJ3GFz76vWFgg"/>
</p:tagLst>
</file>

<file path=ppt/tags/tag1086.xml><?xml version="1.0" encoding="utf-8"?>
<p:tagLst xmlns:a="http://schemas.openxmlformats.org/drawingml/2006/main" xmlns:r="http://schemas.openxmlformats.org/officeDocument/2006/relationships" xmlns:p="http://schemas.openxmlformats.org/presentationml/2006/main">
  <p:tag name="THINKCELLSHAPEDONOTDELETE" val="tqX96ZrsF2TF6dG4ZAMcvPw"/>
</p:tagLst>
</file>

<file path=ppt/tags/tag1087.xml><?xml version="1.0" encoding="utf-8"?>
<p:tagLst xmlns:a="http://schemas.openxmlformats.org/drawingml/2006/main" xmlns:r="http://schemas.openxmlformats.org/officeDocument/2006/relationships" xmlns:p="http://schemas.openxmlformats.org/presentationml/2006/main">
  <p:tag name="THINKCELLSHAPEDONOTDELETE" val="tB_KmzBzHGRJiyA4_QkOwQA"/>
</p:tagLst>
</file>

<file path=ppt/tags/tag1088.xml><?xml version="1.0" encoding="utf-8"?>
<p:tagLst xmlns:a="http://schemas.openxmlformats.org/drawingml/2006/main" xmlns:r="http://schemas.openxmlformats.org/officeDocument/2006/relationships" xmlns:p="http://schemas.openxmlformats.org/presentationml/2006/main">
  <p:tag name="THINKCELLSHAPEDONOTDELETE" val="tPsdvDEy60md3NfiPVSLQuw"/>
</p:tagLst>
</file>

<file path=ppt/tags/tag1089.xml><?xml version="1.0" encoding="utf-8"?>
<p:tagLst xmlns:a="http://schemas.openxmlformats.org/drawingml/2006/main" xmlns:r="http://schemas.openxmlformats.org/officeDocument/2006/relationships" xmlns:p="http://schemas.openxmlformats.org/presentationml/2006/main">
  <p:tag name="THINKCELLSHAPEDONOTDELETE" val="tiE4ep63mI.I0hCL_USFzVQ"/>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8yaZ4CuIM64sDRnsbrVkIg"/>
</p:tagLst>
</file>

<file path=ppt/tags/tag1090.xml><?xml version="1.0" encoding="utf-8"?>
<p:tagLst xmlns:a="http://schemas.openxmlformats.org/drawingml/2006/main" xmlns:r="http://schemas.openxmlformats.org/officeDocument/2006/relationships" xmlns:p="http://schemas.openxmlformats.org/presentationml/2006/main">
  <p:tag name="THINKCELLSHAPEDONOTDELETE" val="tO7NLuYsjGBkJjDX9NC_sRw"/>
</p:tagLst>
</file>

<file path=ppt/tags/tag1091.xml><?xml version="1.0" encoding="utf-8"?>
<p:tagLst xmlns:a="http://schemas.openxmlformats.org/drawingml/2006/main" xmlns:r="http://schemas.openxmlformats.org/officeDocument/2006/relationships" xmlns:p="http://schemas.openxmlformats.org/presentationml/2006/main">
  <p:tag name="THINKCELLSHAPEDONOTDELETE" val="tE3uNlKjujFGeQc.pBlV1hQ"/>
</p:tagLst>
</file>

<file path=ppt/tags/tag1092.xml><?xml version="1.0" encoding="utf-8"?>
<p:tagLst xmlns:a="http://schemas.openxmlformats.org/drawingml/2006/main" xmlns:r="http://schemas.openxmlformats.org/officeDocument/2006/relationships" xmlns:p="http://schemas.openxmlformats.org/presentationml/2006/main">
  <p:tag name="THINKCELLSHAPEDONOTDELETE" val="taw1k7UY15LgC469I4emStg"/>
</p:tagLst>
</file>

<file path=ppt/tags/tag1093.xml><?xml version="1.0" encoding="utf-8"?>
<p:tagLst xmlns:a="http://schemas.openxmlformats.org/drawingml/2006/main" xmlns:r="http://schemas.openxmlformats.org/officeDocument/2006/relationships" xmlns:p="http://schemas.openxmlformats.org/presentationml/2006/main">
  <p:tag name="THINKCELLSHAPEDONOTDELETE" val="tcI_MIi36W8q_MczmarWjFQ"/>
</p:tagLst>
</file>

<file path=ppt/tags/tag1094.xml><?xml version="1.0" encoding="utf-8"?>
<p:tagLst xmlns:a="http://schemas.openxmlformats.org/drawingml/2006/main" xmlns:r="http://schemas.openxmlformats.org/officeDocument/2006/relationships" xmlns:p="http://schemas.openxmlformats.org/presentationml/2006/main">
  <p:tag name="THINKCELLSHAPEDONOTDELETE" val="t7kRsBIqqr55NBuXYJbWNMQ"/>
</p:tagLst>
</file>

<file path=ppt/tags/tag1095.xml><?xml version="1.0" encoding="utf-8"?>
<p:tagLst xmlns:a="http://schemas.openxmlformats.org/drawingml/2006/main" xmlns:r="http://schemas.openxmlformats.org/officeDocument/2006/relationships" xmlns:p="http://schemas.openxmlformats.org/presentationml/2006/main">
  <p:tag name="THINKCELLSHAPEDONOTDELETE" val="t1VlkYuSekNt5br5IbYP6xA"/>
</p:tagLst>
</file>

<file path=ppt/tags/tag1096.xml><?xml version="1.0" encoding="utf-8"?>
<p:tagLst xmlns:a="http://schemas.openxmlformats.org/drawingml/2006/main" xmlns:r="http://schemas.openxmlformats.org/officeDocument/2006/relationships" xmlns:p="http://schemas.openxmlformats.org/presentationml/2006/main">
  <p:tag name="THINKCELLSHAPEDONOTDELETE" val="txYu.F8apY.Q775WLfa7fqg"/>
</p:tagLst>
</file>

<file path=ppt/tags/tag1097.xml><?xml version="1.0" encoding="utf-8"?>
<p:tagLst xmlns:a="http://schemas.openxmlformats.org/drawingml/2006/main" xmlns:r="http://schemas.openxmlformats.org/officeDocument/2006/relationships" xmlns:p="http://schemas.openxmlformats.org/presentationml/2006/main">
  <p:tag name="THINKCELLSHAPEDONOTDELETE" val="tSjaC6QODqk8XQPXVVO9K5g"/>
</p:tagLst>
</file>

<file path=ppt/tags/tag1098.xml><?xml version="1.0" encoding="utf-8"?>
<p:tagLst xmlns:a="http://schemas.openxmlformats.org/drawingml/2006/main" xmlns:r="http://schemas.openxmlformats.org/officeDocument/2006/relationships" xmlns:p="http://schemas.openxmlformats.org/presentationml/2006/main">
  <p:tag name="THINKCELLSHAPEDONOTDELETE" val="tvH8MW7R5e1zohYZCif_I.Q"/>
</p:tagLst>
</file>

<file path=ppt/tags/tag1099.xml><?xml version="1.0" encoding="utf-8"?>
<p:tagLst xmlns:a="http://schemas.openxmlformats.org/drawingml/2006/main" xmlns:r="http://schemas.openxmlformats.org/officeDocument/2006/relationships" xmlns:p="http://schemas.openxmlformats.org/presentationml/2006/main">
  <p:tag name="THINKCELLSHAPEDONOTDELETE" val="t4CAJaY6mwgvU_5konyBmf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Y7DMz9x64lT_E802Aw6l0w"/>
</p:tagLst>
</file>

<file path=ppt/tags/tag1100.xml><?xml version="1.0" encoding="utf-8"?>
<p:tagLst xmlns:a="http://schemas.openxmlformats.org/drawingml/2006/main" xmlns:r="http://schemas.openxmlformats.org/officeDocument/2006/relationships" xmlns:p="http://schemas.openxmlformats.org/presentationml/2006/main">
  <p:tag name="THINKCELLSHAPEDONOTDELETE" val="twIu4pX.6vFyPniNGl9M5Bg"/>
</p:tagLst>
</file>

<file path=ppt/tags/tag1101.xml><?xml version="1.0" encoding="utf-8"?>
<p:tagLst xmlns:a="http://schemas.openxmlformats.org/drawingml/2006/main" xmlns:r="http://schemas.openxmlformats.org/officeDocument/2006/relationships" xmlns:p="http://schemas.openxmlformats.org/presentationml/2006/main">
  <p:tag name="THINKCELLSHAPEDONOTDELETE" val="tnl1v.pbe._T4U5cy5tOy4w"/>
</p:tagLst>
</file>

<file path=ppt/tags/tag1102.xml><?xml version="1.0" encoding="utf-8"?>
<p:tagLst xmlns:a="http://schemas.openxmlformats.org/drawingml/2006/main" xmlns:r="http://schemas.openxmlformats.org/officeDocument/2006/relationships" xmlns:p="http://schemas.openxmlformats.org/presentationml/2006/main">
  <p:tag name="THINKCELLSHAPEDONOTDELETE" val="tGOIHZpnoG49YxtEQAT6Vmg"/>
</p:tagLst>
</file>

<file path=ppt/tags/tag1103.xml><?xml version="1.0" encoding="utf-8"?>
<p:tagLst xmlns:a="http://schemas.openxmlformats.org/drawingml/2006/main" xmlns:r="http://schemas.openxmlformats.org/officeDocument/2006/relationships" xmlns:p="http://schemas.openxmlformats.org/presentationml/2006/main">
  <p:tag name="THINKCELLSHAPEDONOTDELETE" val="tHxZ3uYTnMSKY.STlVp3QGg"/>
</p:tagLst>
</file>

<file path=ppt/tags/tag1104.xml><?xml version="1.0" encoding="utf-8"?>
<p:tagLst xmlns:a="http://schemas.openxmlformats.org/drawingml/2006/main" xmlns:r="http://schemas.openxmlformats.org/officeDocument/2006/relationships" xmlns:p="http://schemas.openxmlformats.org/presentationml/2006/main">
  <p:tag name="THINKCELLSHAPEDONOTDELETE" val="tzCuPjBIfHunxSKTnDMbf7g"/>
</p:tagLst>
</file>

<file path=ppt/tags/tag1105.xml><?xml version="1.0" encoding="utf-8"?>
<p:tagLst xmlns:a="http://schemas.openxmlformats.org/drawingml/2006/main" xmlns:r="http://schemas.openxmlformats.org/officeDocument/2006/relationships" xmlns:p="http://schemas.openxmlformats.org/presentationml/2006/main">
  <p:tag name="THINKCELLSHAPEDONOTDELETE" val="tnZJjajJqor2wQjx1srd9FQ"/>
</p:tagLst>
</file>

<file path=ppt/tags/tag1106.xml><?xml version="1.0" encoding="utf-8"?>
<p:tagLst xmlns:a="http://schemas.openxmlformats.org/drawingml/2006/main" xmlns:r="http://schemas.openxmlformats.org/officeDocument/2006/relationships" xmlns:p="http://schemas.openxmlformats.org/presentationml/2006/main">
  <p:tag name="THINKCELLSHAPEDONOTDELETE" val="tvMqQbjhEKGItS8tj2BZ0IA"/>
</p:tagLst>
</file>

<file path=ppt/tags/tag1107.xml><?xml version="1.0" encoding="utf-8"?>
<p:tagLst xmlns:a="http://schemas.openxmlformats.org/drawingml/2006/main" xmlns:r="http://schemas.openxmlformats.org/officeDocument/2006/relationships" xmlns:p="http://schemas.openxmlformats.org/presentationml/2006/main">
  <p:tag name="BTFPLAYOUTCOLUMNS" val="2"/>
  <p:tag name="BTFPLAYOUTENABLED" val="0"/>
</p:tagLst>
</file>

<file path=ppt/tags/tag1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9.xml><?xml version="1.0" encoding="utf-8"?>
<p:tagLst xmlns:a="http://schemas.openxmlformats.org/drawingml/2006/main" xmlns:r="http://schemas.openxmlformats.org/officeDocument/2006/relationships" xmlns:p="http://schemas.openxmlformats.org/presentationml/2006/main">
  <p:tag name="BTFPLAYOUTENABLED" val="1"/>
</p:tagLst>
</file>

<file path=ppt/tags/tag111.xml><?xml version="1.0" encoding="utf-8"?>
<p:tagLst xmlns:a="http://schemas.openxmlformats.org/drawingml/2006/main" xmlns:r="http://schemas.openxmlformats.org/officeDocument/2006/relationships" xmlns:p="http://schemas.openxmlformats.org/presentationml/2006/main">
  <p:tag name="BTFPLAYOUTENABLED" val="1"/>
</p:tagLst>
</file>

<file path=ppt/tags/tag1110.xml><?xml version="1.0" encoding="utf-8"?>
<p:tagLst xmlns:a="http://schemas.openxmlformats.org/drawingml/2006/main" xmlns:r="http://schemas.openxmlformats.org/officeDocument/2006/relationships" xmlns:p="http://schemas.openxmlformats.org/presentationml/2006/main">
  <p:tag name="THINKCELLSHAPEDONOTDELETE" val="tmzgRgSyMFvFS4CGAuaLxzQ"/>
</p:tagLst>
</file>

<file path=ppt/tags/tag1111.xml><?xml version="1.0" encoding="utf-8"?>
<p:tagLst xmlns:a="http://schemas.openxmlformats.org/drawingml/2006/main" xmlns:r="http://schemas.openxmlformats.org/officeDocument/2006/relationships" xmlns:p="http://schemas.openxmlformats.org/presentationml/2006/main">
  <p:tag name="THINKCELLSHAPEDONOTDELETE" val="t89ZyZ8vZLuJkax6gNJK16Q"/>
</p:tagLst>
</file>

<file path=ppt/tags/tag1112.xml><?xml version="1.0" encoding="utf-8"?>
<p:tagLst xmlns:a="http://schemas.openxmlformats.org/drawingml/2006/main" xmlns:r="http://schemas.openxmlformats.org/officeDocument/2006/relationships" xmlns:p="http://schemas.openxmlformats.org/presentationml/2006/main">
  <p:tag name="THINKCELLSHAPEDONOTDELETE" val="tKc9BC1SCRCE1KbQcaawJcQ"/>
</p:tagLst>
</file>

<file path=ppt/tags/tag1113.xml><?xml version="1.0" encoding="utf-8"?>
<p:tagLst xmlns:a="http://schemas.openxmlformats.org/drawingml/2006/main" xmlns:r="http://schemas.openxmlformats.org/officeDocument/2006/relationships" xmlns:p="http://schemas.openxmlformats.org/presentationml/2006/main">
  <p:tag name="THINKCELLSHAPEDONOTDELETE" val="tat7juwoFIiMghatQqcQgYg"/>
</p:tagLst>
</file>

<file path=ppt/tags/tag1114.xml><?xml version="1.0" encoding="utf-8"?>
<p:tagLst xmlns:a="http://schemas.openxmlformats.org/drawingml/2006/main" xmlns:r="http://schemas.openxmlformats.org/officeDocument/2006/relationships" xmlns:p="http://schemas.openxmlformats.org/presentationml/2006/main">
  <p:tag name="THINKCELLSHAPEDONOTDELETE" val="t1aJX6Cw0abYmTQvR5Fuidw"/>
</p:tagLst>
</file>

<file path=ppt/tags/tag1115.xml><?xml version="1.0" encoding="utf-8"?>
<p:tagLst xmlns:a="http://schemas.openxmlformats.org/drawingml/2006/main" xmlns:r="http://schemas.openxmlformats.org/officeDocument/2006/relationships" xmlns:p="http://schemas.openxmlformats.org/presentationml/2006/main">
  <p:tag name="THINKCELLSHAPEDONOTDELETE" val="tdZOQZrun3ipdp1BUG2smCQ"/>
</p:tagLst>
</file>

<file path=ppt/tags/tag1116.xml><?xml version="1.0" encoding="utf-8"?>
<p:tagLst xmlns:a="http://schemas.openxmlformats.org/drawingml/2006/main" xmlns:r="http://schemas.openxmlformats.org/officeDocument/2006/relationships" xmlns:p="http://schemas.openxmlformats.org/presentationml/2006/main">
  <p:tag name="THINKCELLSHAPEDONOTDELETE" val="tSwhVC0KW7RTzpDit2M0h9Q"/>
</p:tagLst>
</file>

<file path=ppt/tags/tag1117.xml><?xml version="1.0" encoding="utf-8"?>
<p:tagLst xmlns:a="http://schemas.openxmlformats.org/drawingml/2006/main" xmlns:r="http://schemas.openxmlformats.org/officeDocument/2006/relationships" xmlns:p="http://schemas.openxmlformats.org/presentationml/2006/main">
  <p:tag name="THINKCELLSHAPEDONOTDELETE" val="t9SF8NPg.iPWyi0IVyyp.ww"/>
</p:tagLst>
</file>

<file path=ppt/tags/tag1118.xml><?xml version="1.0" encoding="utf-8"?>
<p:tagLst xmlns:a="http://schemas.openxmlformats.org/drawingml/2006/main" xmlns:r="http://schemas.openxmlformats.org/officeDocument/2006/relationships" xmlns:p="http://schemas.openxmlformats.org/presentationml/2006/main">
  <p:tag name="THINKCELLSHAPEDONOTDELETE" val="tM8S4DQaT_5WQ6j4_oFy5Uw"/>
</p:tagLst>
</file>

<file path=ppt/tags/tag1119.xml><?xml version="1.0" encoding="utf-8"?>
<p:tagLst xmlns:a="http://schemas.openxmlformats.org/drawingml/2006/main" xmlns:r="http://schemas.openxmlformats.org/officeDocument/2006/relationships" xmlns:p="http://schemas.openxmlformats.org/presentationml/2006/main">
  <p:tag name="THINKCELLSHAPEDONOTDELETE" val="t81ZwnC7J2yh_IFs1wokUIw"/>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SXiARSS5tQ342kUtzf.9_Q"/>
</p:tagLst>
</file>

<file path=ppt/tags/tag1120.xml><?xml version="1.0" encoding="utf-8"?>
<p:tagLst xmlns:a="http://schemas.openxmlformats.org/drawingml/2006/main" xmlns:r="http://schemas.openxmlformats.org/officeDocument/2006/relationships" xmlns:p="http://schemas.openxmlformats.org/presentationml/2006/main">
  <p:tag name="THINKCELLSHAPEDONOTDELETE" val="tP_I_6WKrv8z2Y1HAjPiwIQ"/>
</p:tagLst>
</file>

<file path=ppt/tags/tag1121.xml><?xml version="1.0" encoding="utf-8"?>
<p:tagLst xmlns:a="http://schemas.openxmlformats.org/drawingml/2006/main" xmlns:r="http://schemas.openxmlformats.org/officeDocument/2006/relationships" xmlns:p="http://schemas.openxmlformats.org/presentationml/2006/main">
  <p:tag name="THINKCELLSHAPEDONOTDELETE" val="tnzn1O3a_40F.DJUHb5mWQQ"/>
</p:tagLst>
</file>

<file path=ppt/tags/tag1122.xml><?xml version="1.0" encoding="utf-8"?>
<p:tagLst xmlns:a="http://schemas.openxmlformats.org/drawingml/2006/main" xmlns:r="http://schemas.openxmlformats.org/officeDocument/2006/relationships" xmlns:p="http://schemas.openxmlformats.org/presentationml/2006/main">
  <p:tag name="THINKCELLSHAPEDONOTDELETE" val="tTEwRaBAozg8SemrBSFiLBg"/>
</p:tagLst>
</file>

<file path=ppt/tags/tag1123.xml><?xml version="1.0" encoding="utf-8"?>
<p:tagLst xmlns:a="http://schemas.openxmlformats.org/drawingml/2006/main" xmlns:r="http://schemas.openxmlformats.org/officeDocument/2006/relationships" xmlns:p="http://schemas.openxmlformats.org/presentationml/2006/main">
  <p:tag name="THINKCELLSHAPEDONOTDELETE" val="tO4duZ7gyBLn8zVP971GW6A"/>
</p:tagLst>
</file>

<file path=ppt/tags/tag1124.xml><?xml version="1.0" encoding="utf-8"?>
<p:tagLst xmlns:a="http://schemas.openxmlformats.org/drawingml/2006/main" xmlns:r="http://schemas.openxmlformats.org/officeDocument/2006/relationships" xmlns:p="http://schemas.openxmlformats.org/presentationml/2006/main">
  <p:tag name="THINKCELLSHAPEDONOTDELETE" val="tnCyy8kdbSEhAmC_wfVgXPw"/>
</p:tagLst>
</file>

<file path=ppt/tags/tag1125.xml><?xml version="1.0" encoding="utf-8"?>
<p:tagLst xmlns:a="http://schemas.openxmlformats.org/drawingml/2006/main" xmlns:r="http://schemas.openxmlformats.org/officeDocument/2006/relationships" xmlns:p="http://schemas.openxmlformats.org/presentationml/2006/main">
  <p:tag name="THINKCELLSHAPEDONOTDELETE" val="tw.7ce0_BSKHDeclmz_fgHg"/>
</p:tagLst>
</file>

<file path=ppt/tags/tag1126.xml><?xml version="1.0" encoding="utf-8"?>
<p:tagLst xmlns:a="http://schemas.openxmlformats.org/drawingml/2006/main" xmlns:r="http://schemas.openxmlformats.org/officeDocument/2006/relationships" xmlns:p="http://schemas.openxmlformats.org/presentationml/2006/main">
  <p:tag name="THINKCELLSHAPEDONOTDELETE" val="tY97.D4hl1bzhdJ9zQuKtpg"/>
</p:tagLst>
</file>

<file path=ppt/tags/tag1127.xml><?xml version="1.0" encoding="utf-8"?>
<p:tagLst xmlns:a="http://schemas.openxmlformats.org/drawingml/2006/main" xmlns:r="http://schemas.openxmlformats.org/officeDocument/2006/relationships" xmlns:p="http://schemas.openxmlformats.org/presentationml/2006/main">
  <p:tag name="THINKCELLSHAPEDONOTDELETE" val="tpPKEOww7QZ00kEx9L1n4.g"/>
</p:tagLst>
</file>

<file path=ppt/tags/tag1128.xml><?xml version="1.0" encoding="utf-8"?>
<p:tagLst xmlns:a="http://schemas.openxmlformats.org/drawingml/2006/main" xmlns:r="http://schemas.openxmlformats.org/officeDocument/2006/relationships" xmlns:p="http://schemas.openxmlformats.org/presentationml/2006/main">
  <p:tag name="THINKCELLSHAPEDONOTDELETE" val="t98pJ6VcvfJ8E5OCx8b72Mg"/>
</p:tagLst>
</file>

<file path=ppt/tags/tag1129.xml><?xml version="1.0" encoding="utf-8"?>
<p:tagLst xmlns:a="http://schemas.openxmlformats.org/drawingml/2006/main" xmlns:r="http://schemas.openxmlformats.org/officeDocument/2006/relationships" xmlns:p="http://schemas.openxmlformats.org/presentationml/2006/main">
  <p:tag name="THINKCELLSHAPEDONOTDELETE" val="tLUO2vBfvNXXNlQKEL356gg"/>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XulqCeVJwrANyF67PzMRXg"/>
</p:tagLst>
</file>

<file path=ppt/tags/tag1130.xml><?xml version="1.0" encoding="utf-8"?>
<p:tagLst xmlns:a="http://schemas.openxmlformats.org/drawingml/2006/main" xmlns:r="http://schemas.openxmlformats.org/officeDocument/2006/relationships" xmlns:p="http://schemas.openxmlformats.org/presentationml/2006/main">
  <p:tag name="THINKCELLSHAPEDONOTDELETE" val="tG7G_UDnEyvoGNuQr2LiBaw"/>
</p:tagLst>
</file>

<file path=ppt/tags/tag1131.xml><?xml version="1.0" encoding="utf-8"?>
<p:tagLst xmlns:a="http://schemas.openxmlformats.org/drawingml/2006/main" xmlns:r="http://schemas.openxmlformats.org/officeDocument/2006/relationships" xmlns:p="http://schemas.openxmlformats.org/presentationml/2006/main">
  <p:tag name="THINKCELLSHAPEDONOTDELETE" val="tYGq34Ecu57uvCm4SBi7y_A"/>
</p:tagLst>
</file>

<file path=ppt/tags/tag1132.xml><?xml version="1.0" encoding="utf-8"?>
<p:tagLst xmlns:a="http://schemas.openxmlformats.org/drawingml/2006/main" xmlns:r="http://schemas.openxmlformats.org/officeDocument/2006/relationships" xmlns:p="http://schemas.openxmlformats.org/presentationml/2006/main">
  <p:tag name="THINKCELLSHAPEDONOTDELETE" val="tTqbPN_jnx_DRMcKklc8XIQ"/>
</p:tagLst>
</file>

<file path=ppt/tags/tag1133.xml><?xml version="1.0" encoding="utf-8"?>
<p:tagLst xmlns:a="http://schemas.openxmlformats.org/drawingml/2006/main" xmlns:r="http://schemas.openxmlformats.org/officeDocument/2006/relationships" xmlns:p="http://schemas.openxmlformats.org/presentationml/2006/main">
  <p:tag name="THINKCELLSHAPEDONOTDELETE" val="tQPZpXq5q77nX7LTGWIqG_w"/>
</p:tagLst>
</file>

<file path=ppt/tags/tag1134.xml><?xml version="1.0" encoding="utf-8"?>
<p:tagLst xmlns:a="http://schemas.openxmlformats.org/drawingml/2006/main" xmlns:r="http://schemas.openxmlformats.org/officeDocument/2006/relationships" xmlns:p="http://schemas.openxmlformats.org/presentationml/2006/main">
  <p:tag name="THINKCELLSHAPEDONOTDELETE" val="tJv_bQzP4_7D0vZKuZh4zPw"/>
</p:tagLst>
</file>

<file path=ppt/tags/tag1135.xml><?xml version="1.0" encoding="utf-8"?>
<p:tagLst xmlns:a="http://schemas.openxmlformats.org/drawingml/2006/main" xmlns:r="http://schemas.openxmlformats.org/officeDocument/2006/relationships" xmlns:p="http://schemas.openxmlformats.org/presentationml/2006/main">
  <p:tag name="THINKCELLSHAPEDONOTDELETE" val="tbowXRgV8JKQx_gzOgNWZWw"/>
</p:tagLst>
</file>

<file path=ppt/tags/tag1136.xml><?xml version="1.0" encoding="utf-8"?>
<p:tagLst xmlns:a="http://schemas.openxmlformats.org/drawingml/2006/main" xmlns:r="http://schemas.openxmlformats.org/officeDocument/2006/relationships" xmlns:p="http://schemas.openxmlformats.org/presentationml/2006/main">
  <p:tag name="THINKCELLSHAPEDONOTDELETE" val="tPftAnwQ0nb6FKr1MfqOXJQ"/>
</p:tagLst>
</file>

<file path=ppt/tags/tag1137.xml><?xml version="1.0" encoding="utf-8"?>
<p:tagLst xmlns:a="http://schemas.openxmlformats.org/drawingml/2006/main" xmlns:r="http://schemas.openxmlformats.org/officeDocument/2006/relationships" xmlns:p="http://schemas.openxmlformats.org/presentationml/2006/main">
  <p:tag name="THINKCELLSHAPEDONOTDELETE" val="t5MQUSQLvSx63X4vbGjoTSg"/>
</p:tagLst>
</file>

<file path=ppt/tags/tag1138.xml><?xml version="1.0" encoding="utf-8"?>
<p:tagLst xmlns:a="http://schemas.openxmlformats.org/drawingml/2006/main" xmlns:r="http://schemas.openxmlformats.org/officeDocument/2006/relationships" xmlns:p="http://schemas.openxmlformats.org/presentationml/2006/main">
  <p:tag name="THINKCELLSHAPEDONOTDELETE" val="tWqK08XphqTT2mtj1ECcgZQ"/>
</p:tagLst>
</file>

<file path=ppt/tags/tag1139.xml><?xml version="1.0" encoding="utf-8"?>
<p:tagLst xmlns:a="http://schemas.openxmlformats.org/drawingml/2006/main" xmlns:r="http://schemas.openxmlformats.org/officeDocument/2006/relationships" xmlns:p="http://schemas.openxmlformats.org/presentationml/2006/main">
  <p:tag name="THINKCELLSHAPEDONOTDELETE" val="tLI8EmyX5XWp6pak7cK8j5Q"/>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Jz.Er5qbHpEce0B4JTRkFQ"/>
</p:tagLst>
</file>

<file path=ppt/tags/tag1140.xml><?xml version="1.0" encoding="utf-8"?>
<p:tagLst xmlns:a="http://schemas.openxmlformats.org/drawingml/2006/main" xmlns:r="http://schemas.openxmlformats.org/officeDocument/2006/relationships" xmlns:p="http://schemas.openxmlformats.org/presentationml/2006/main">
  <p:tag name="THINKCELLSHAPEDONOTDELETE" val="tYlT5WNeMvo5Y6hDkB_7y4g"/>
</p:tagLst>
</file>

<file path=ppt/tags/tag1141.xml><?xml version="1.0" encoding="utf-8"?>
<p:tagLst xmlns:a="http://schemas.openxmlformats.org/drawingml/2006/main" xmlns:r="http://schemas.openxmlformats.org/officeDocument/2006/relationships" xmlns:p="http://schemas.openxmlformats.org/presentationml/2006/main">
  <p:tag name="THINKCELLSHAPEDONOTDELETE" val="tEEHB2y9rYv3ITJgky2LPGw"/>
</p:tagLst>
</file>

<file path=ppt/tags/tag1142.xml><?xml version="1.0" encoding="utf-8"?>
<p:tagLst xmlns:a="http://schemas.openxmlformats.org/drawingml/2006/main" xmlns:r="http://schemas.openxmlformats.org/officeDocument/2006/relationships" xmlns:p="http://schemas.openxmlformats.org/presentationml/2006/main">
  <p:tag name="THINKCELLSHAPEDONOTDELETE" val="tHXRNHIintYyGTRFYiG4t.Q"/>
</p:tagLst>
</file>

<file path=ppt/tags/tag1143.xml><?xml version="1.0" encoding="utf-8"?>
<p:tagLst xmlns:a="http://schemas.openxmlformats.org/drawingml/2006/main" xmlns:r="http://schemas.openxmlformats.org/officeDocument/2006/relationships" xmlns:p="http://schemas.openxmlformats.org/presentationml/2006/main">
  <p:tag name="THINKCELLSHAPEDONOTDELETE" val="tawS3e2T1yQ0QYpxk7O7CxA"/>
</p:tagLst>
</file>

<file path=ppt/tags/tag1144.xml><?xml version="1.0" encoding="utf-8"?>
<p:tagLst xmlns:a="http://schemas.openxmlformats.org/drawingml/2006/main" xmlns:r="http://schemas.openxmlformats.org/officeDocument/2006/relationships" xmlns:p="http://schemas.openxmlformats.org/presentationml/2006/main">
  <p:tag name="THINKCELLSHAPEDONOTDELETE" val="tYsCkKYwlD5O2gkdCU415Qg"/>
</p:tagLst>
</file>

<file path=ppt/tags/tag1145.xml><?xml version="1.0" encoding="utf-8"?>
<p:tagLst xmlns:a="http://schemas.openxmlformats.org/drawingml/2006/main" xmlns:r="http://schemas.openxmlformats.org/officeDocument/2006/relationships" xmlns:p="http://schemas.openxmlformats.org/presentationml/2006/main">
  <p:tag name="THINKCELLSHAPEDONOTDELETE" val="twzaVYD2rv3vGyTuDulKqQg"/>
</p:tagLst>
</file>

<file path=ppt/tags/tag1146.xml><?xml version="1.0" encoding="utf-8"?>
<p:tagLst xmlns:a="http://schemas.openxmlformats.org/drawingml/2006/main" xmlns:r="http://schemas.openxmlformats.org/officeDocument/2006/relationships" xmlns:p="http://schemas.openxmlformats.org/presentationml/2006/main">
  <p:tag name="THINKCELLSHAPEDONOTDELETE" val="tAeR6hZyK2NRWFKKpY_rk9g"/>
</p:tagLst>
</file>

<file path=ppt/tags/tag1147.xml><?xml version="1.0" encoding="utf-8"?>
<p:tagLst xmlns:a="http://schemas.openxmlformats.org/drawingml/2006/main" xmlns:r="http://schemas.openxmlformats.org/officeDocument/2006/relationships" xmlns:p="http://schemas.openxmlformats.org/presentationml/2006/main">
  <p:tag name="THINKCELLSHAPEDONOTDELETE" val="tdC_tRU3f9Zum6TLN.K1UKg"/>
</p:tagLst>
</file>

<file path=ppt/tags/tag1148.xml><?xml version="1.0" encoding="utf-8"?>
<p:tagLst xmlns:a="http://schemas.openxmlformats.org/drawingml/2006/main" xmlns:r="http://schemas.openxmlformats.org/officeDocument/2006/relationships" xmlns:p="http://schemas.openxmlformats.org/presentationml/2006/main">
  <p:tag name="THINKCELLSHAPEDONOTDELETE" val="tADGzDX9QB6PyG4QtFhPyXw"/>
</p:tagLst>
</file>

<file path=ppt/tags/tag1149.xml><?xml version="1.0" encoding="utf-8"?>
<p:tagLst xmlns:a="http://schemas.openxmlformats.org/drawingml/2006/main" xmlns:r="http://schemas.openxmlformats.org/officeDocument/2006/relationships" xmlns:p="http://schemas.openxmlformats.org/presentationml/2006/main">
  <p:tag name="THINKCELLSHAPEDONOTDELETE" val="tVUXx4XhmLlY5zMnD7XqZAg"/>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mchtyZlzVNygfvdtE3cMAQ"/>
</p:tagLst>
</file>

<file path=ppt/tags/tag1150.xml><?xml version="1.0" encoding="utf-8"?>
<p:tagLst xmlns:a="http://schemas.openxmlformats.org/drawingml/2006/main" xmlns:r="http://schemas.openxmlformats.org/officeDocument/2006/relationships" xmlns:p="http://schemas.openxmlformats.org/presentationml/2006/main">
  <p:tag name="THINKCELLSHAPEDONOTDELETE" val="tiTbjiDadIZgMwOWL.DHF5A"/>
</p:tagLst>
</file>

<file path=ppt/tags/tag1151.xml><?xml version="1.0" encoding="utf-8"?>
<p:tagLst xmlns:a="http://schemas.openxmlformats.org/drawingml/2006/main" xmlns:r="http://schemas.openxmlformats.org/officeDocument/2006/relationships" xmlns:p="http://schemas.openxmlformats.org/presentationml/2006/main">
  <p:tag name="THINKCELLSHAPEDONOTDELETE" val="tqPNocaBBKX18VuxW2s80dg"/>
</p:tagLst>
</file>

<file path=ppt/tags/tag1152.xml><?xml version="1.0" encoding="utf-8"?>
<p:tagLst xmlns:a="http://schemas.openxmlformats.org/drawingml/2006/main" xmlns:r="http://schemas.openxmlformats.org/officeDocument/2006/relationships" xmlns:p="http://schemas.openxmlformats.org/presentationml/2006/main">
  <p:tag name="THINKCELLSHAPEDONOTDELETE" val="tmF9Q9HDTYaHiB6kWf6JA8w"/>
</p:tagLst>
</file>

<file path=ppt/tags/tag1153.xml><?xml version="1.0" encoding="utf-8"?>
<p:tagLst xmlns:a="http://schemas.openxmlformats.org/drawingml/2006/main" xmlns:r="http://schemas.openxmlformats.org/officeDocument/2006/relationships" xmlns:p="http://schemas.openxmlformats.org/presentationml/2006/main">
  <p:tag name="THINKCELLSHAPEDONOTDELETE" val="t4Yh5K7SDEA2hSfIKkqZUhA"/>
</p:tagLst>
</file>

<file path=ppt/tags/tag1154.xml><?xml version="1.0" encoding="utf-8"?>
<p:tagLst xmlns:a="http://schemas.openxmlformats.org/drawingml/2006/main" xmlns:r="http://schemas.openxmlformats.org/officeDocument/2006/relationships" xmlns:p="http://schemas.openxmlformats.org/presentationml/2006/main">
  <p:tag name="THINKCELLSHAPEDONOTDELETE" val="tSQQ76eAwdPG7PE0t.Z2ezQ"/>
</p:tagLst>
</file>

<file path=ppt/tags/tag1155.xml><?xml version="1.0" encoding="utf-8"?>
<p:tagLst xmlns:a="http://schemas.openxmlformats.org/drawingml/2006/main" xmlns:r="http://schemas.openxmlformats.org/officeDocument/2006/relationships" xmlns:p="http://schemas.openxmlformats.org/presentationml/2006/main">
  <p:tag name="THINKCELLSHAPEDONOTDELETE" val="t9agU4MdInxLQvq0ggUsOrg"/>
</p:tagLst>
</file>

<file path=ppt/tags/tag1156.xml><?xml version="1.0" encoding="utf-8"?>
<p:tagLst xmlns:a="http://schemas.openxmlformats.org/drawingml/2006/main" xmlns:r="http://schemas.openxmlformats.org/officeDocument/2006/relationships" xmlns:p="http://schemas.openxmlformats.org/presentationml/2006/main">
  <p:tag name="THINKCELLSHAPEDONOTDELETE" val="txqnDLV.asxXpqsybdb8LkA"/>
</p:tagLst>
</file>

<file path=ppt/tags/tag1157.xml><?xml version="1.0" encoding="utf-8"?>
<p:tagLst xmlns:a="http://schemas.openxmlformats.org/drawingml/2006/main" xmlns:r="http://schemas.openxmlformats.org/officeDocument/2006/relationships" xmlns:p="http://schemas.openxmlformats.org/presentationml/2006/main">
  <p:tag name="THINKCELLSHAPEDONOTDELETE" val="tQ8_007xv0rToTiS2k7wwzQ"/>
</p:tagLst>
</file>

<file path=ppt/tags/tag1158.xml><?xml version="1.0" encoding="utf-8"?>
<p:tagLst xmlns:a="http://schemas.openxmlformats.org/drawingml/2006/main" xmlns:r="http://schemas.openxmlformats.org/officeDocument/2006/relationships" xmlns:p="http://schemas.openxmlformats.org/presentationml/2006/main">
  <p:tag name="THINKCELLSHAPEDONOTDELETE" val="tgbXul7rMjpVbEGJmnLT.Gw"/>
</p:tagLst>
</file>

<file path=ppt/tags/tag1159.xml><?xml version="1.0" encoding="utf-8"?>
<p:tagLst xmlns:a="http://schemas.openxmlformats.org/drawingml/2006/main" xmlns:r="http://schemas.openxmlformats.org/officeDocument/2006/relationships" xmlns:p="http://schemas.openxmlformats.org/presentationml/2006/main">
  <p:tag name="THINKCELLSHAPEDONOTDELETE" val="t5vZbG2UcUExgpDubOfQUzA"/>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_kuNThvTGiDAzrtd9uPdAQ"/>
</p:tagLst>
</file>

<file path=ppt/tags/tag1160.xml><?xml version="1.0" encoding="utf-8"?>
<p:tagLst xmlns:a="http://schemas.openxmlformats.org/drawingml/2006/main" xmlns:r="http://schemas.openxmlformats.org/officeDocument/2006/relationships" xmlns:p="http://schemas.openxmlformats.org/presentationml/2006/main">
  <p:tag name="THINKCELLSHAPEDONOTDELETE" val="txoT6SRqo3LtyXi.QQVvJYQ"/>
</p:tagLst>
</file>

<file path=ppt/tags/tag1161.xml><?xml version="1.0" encoding="utf-8"?>
<p:tagLst xmlns:a="http://schemas.openxmlformats.org/drawingml/2006/main" xmlns:r="http://schemas.openxmlformats.org/officeDocument/2006/relationships" xmlns:p="http://schemas.openxmlformats.org/presentationml/2006/main">
  <p:tag name="THINKCELLSHAPEDONOTDELETE" val="tnL2NBXRtSch7VrB130E1rQ"/>
</p:tagLst>
</file>

<file path=ppt/tags/tag1162.xml><?xml version="1.0" encoding="utf-8"?>
<p:tagLst xmlns:a="http://schemas.openxmlformats.org/drawingml/2006/main" xmlns:r="http://schemas.openxmlformats.org/officeDocument/2006/relationships" xmlns:p="http://schemas.openxmlformats.org/presentationml/2006/main">
  <p:tag name="THINKCELLSHAPEDONOTDELETE" val="tb9kzKtwQQZwXFayD0OGYHw"/>
</p:tagLst>
</file>

<file path=ppt/tags/tag1163.xml><?xml version="1.0" encoding="utf-8"?>
<p:tagLst xmlns:a="http://schemas.openxmlformats.org/drawingml/2006/main" xmlns:r="http://schemas.openxmlformats.org/officeDocument/2006/relationships" xmlns:p="http://schemas.openxmlformats.org/presentationml/2006/main">
  <p:tag name="THINKCELLSHAPEDONOTDELETE" val="tQRjyzwfer.YQwba52b.IpQ"/>
</p:tagLst>
</file>

<file path=ppt/tags/tag1164.xml><?xml version="1.0" encoding="utf-8"?>
<p:tagLst xmlns:a="http://schemas.openxmlformats.org/drawingml/2006/main" xmlns:r="http://schemas.openxmlformats.org/officeDocument/2006/relationships" xmlns:p="http://schemas.openxmlformats.org/presentationml/2006/main">
  <p:tag name="THINKCELLSHAPEDONOTDELETE" val="t3urQql8Dg3wDQygiXEIk2A"/>
</p:tagLst>
</file>

<file path=ppt/tags/tag1165.xml><?xml version="1.0" encoding="utf-8"?>
<p:tagLst xmlns:a="http://schemas.openxmlformats.org/drawingml/2006/main" xmlns:r="http://schemas.openxmlformats.org/officeDocument/2006/relationships" xmlns:p="http://schemas.openxmlformats.org/presentationml/2006/main">
  <p:tag name="THINKCELLSHAPEDONOTDELETE" val="tY7VDV.v0VM8Q.zlh1G.7dQ"/>
</p:tagLst>
</file>

<file path=ppt/tags/tag1166.xml><?xml version="1.0" encoding="utf-8"?>
<p:tagLst xmlns:a="http://schemas.openxmlformats.org/drawingml/2006/main" xmlns:r="http://schemas.openxmlformats.org/officeDocument/2006/relationships" xmlns:p="http://schemas.openxmlformats.org/presentationml/2006/main">
  <p:tag name="BTFPLAYOUTENABLED" val="1"/>
</p:tagLst>
</file>

<file path=ppt/tags/tag1167.xml><?xml version="1.0" encoding="utf-8"?>
<p:tagLst xmlns:a="http://schemas.openxmlformats.org/drawingml/2006/main" xmlns:r="http://schemas.openxmlformats.org/officeDocument/2006/relationships" xmlns:p="http://schemas.openxmlformats.org/presentationml/2006/main">
  <p:tag name="BTFPLAYOUTCOLUMNS" val="2"/>
  <p:tag name="BTFPLAYOUTENABLED" val="0"/>
</p:tagLst>
</file>

<file path=ppt/tags/tag1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9.xml><?xml version="1.0" encoding="utf-8"?>
<p:tagLst xmlns:a="http://schemas.openxmlformats.org/drawingml/2006/main" xmlns:r="http://schemas.openxmlformats.org/officeDocument/2006/relationships" xmlns:p="http://schemas.openxmlformats.org/presentationml/2006/main">
  <p:tag name="BTFPLAYOUTENABLED" val="1"/>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67zMOLOomButHUAIVw8iOQ"/>
</p:tagLst>
</file>

<file path=ppt/tags/tag1170.xml><?xml version="1.0" encoding="utf-8"?>
<p:tagLst xmlns:a="http://schemas.openxmlformats.org/drawingml/2006/main" xmlns:r="http://schemas.openxmlformats.org/officeDocument/2006/relationships" xmlns:p="http://schemas.openxmlformats.org/presentationml/2006/main">
  <p:tag name="BTFPLAYOUTENABLED" val="1"/>
</p:tagLst>
</file>

<file path=ppt/tags/tag1171.xml><?xml version="1.0" encoding="utf-8"?>
<p:tagLst xmlns:a="http://schemas.openxmlformats.org/drawingml/2006/main" xmlns:r="http://schemas.openxmlformats.org/officeDocument/2006/relationships" xmlns:p="http://schemas.openxmlformats.org/presentationml/2006/main">
  <p:tag name="BTFPLAYOUTCOLUMNS" val="7"/>
  <p:tag name="BTFPLAYOUTENABLED" val="0"/>
</p:tagLst>
</file>

<file path=ppt/tags/tag1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3.xml><?xml version="1.0" encoding="utf-8"?>
<p:tagLst xmlns:a="http://schemas.openxmlformats.org/drawingml/2006/main" xmlns:r="http://schemas.openxmlformats.org/officeDocument/2006/relationships" xmlns:p="http://schemas.openxmlformats.org/presentationml/2006/main">
  <p:tag name="BTFPLAYOUTENABLED" val="1"/>
</p:tagLst>
</file>

<file path=ppt/tags/tag1174.xml><?xml version="1.0" encoding="utf-8"?>
<p:tagLst xmlns:a="http://schemas.openxmlformats.org/drawingml/2006/main" xmlns:r="http://schemas.openxmlformats.org/officeDocument/2006/relationships" xmlns:p="http://schemas.openxmlformats.org/presentationml/2006/main">
  <p:tag name="THINKCELLSHAPEDONOTDELETE" val="tqEfVu5NzdXDGv2Q6Gm8f_Q"/>
</p:tagLst>
</file>

<file path=ppt/tags/tag1175.xml><?xml version="1.0" encoding="utf-8"?>
<p:tagLst xmlns:a="http://schemas.openxmlformats.org/drawingml/2006/main" xmlns:r="http://schemas.openxmlformats.org/officeDocument/2006/relationships" xmlns:p="http://schemas.openxmlformats.org/presentationml/2006/main">
  <p:tag name="THINKCELLSHAPEDONOTDELETE" val="t53mkzYi.f2LFECioqlOOrg"/>
</p:tagLst>
</file>

<file path=ppt/tags/tag1176.xml><?xml version="1.0" encoding="utf-8"?>
<p:tagLst xmlns:a="http://schemas.openxmlformats.org/drawingml/2006/main" xmlns:r="http://schemas.openxmlformats.org/officeDocument/2006/relationships" xmlns:p="http://schemas.openxmlformats.org/presentationml/2006/main">
  <p:tag name="THINKCELLSHAPEDONOTDELETE" val="tC5M.lIhHXsS3l6vgSRAAgQ"/>
</p:tagLst>
</file>

<file path=ppt/tags/tag1177.xml><?xml version="1.0" encoding="utf-8"?>
<p:tagLst xmlns:a="http://schemas.openxmlformats.org/drawingml/2006/main" xmlns:r="http://schemas.openxmlformats.org/officeDocument/2006/relationships" xmlns:p="http://schemas.openxmlformats.org/presentationml/2006/main">
  <p:tag name="THINKCELLSHAPEDONOTDELETE" val="taomW1HJ08cUyIxg5YeF9jw"/>
</p:tagLst>
</file>

<file path=ppt/tags/tag1178.xml><?xml version="1.0" encoding="utf-8"?>
<p:tagLst xmlns:a="http://schemas.openxmlformats.org/drawingml/2006/main" xmlns:r="http://schemas.openxmlformats.org/officeDocument/2006/relationships" xmlns:p="http://schemas.openxmlformats.org/presentationml/2006/main">
  <p:tag name="THINKCELLSHAPEDONOTDELETE" val="trL.b.mT0ecQE6AmncMWRHw"/>
</p:tagLst>
</file>

<file path=ppt/tags/tag1179.xml><?xml version="1.0" encoding="utf-8"?>
<p:tagLst xmlns:a="http://schemas.openxmlformats.org/drawingml/2006/main" xmlns:r="http://schemas.openxmlformats.org/officeDocument/2006/relationships" xmlns:p="http://schemas.openxmlformats.org/presentationml/2006/main">
  <p:tag name="THINKCELLSHAPEDONOTDELETE" val="tpqp2y1cB0wSCVmljurxXRQ"/>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WoRiPc9CtkVcvd6MJN3M3w"/>
</p:tagLst>
</file>

<file path=ppt/tags/tag1180.xml><?xml version="1.0" encoding="utf-8"?>
<p:tagLst xmlns:a="http://schemas.openxmlformats.org/drawingml/2006/main" xmlns:r="http://schemas.openxmlformats.org/officeDocument/2006/relationships" xmlns:p="http://schemas.openxmlformats.org/presentationml/2006/main">
  <p:tag name="THINKCELLSHAPEDONOTDELETE" val="tVKQ2BI.W.NmsZjQFM1ZZ.w"/>
</p:tagLst>
</file>

<file path=ppt/tags/tag1181.xml><?xml version="1.0" encoding="utf-8"?>
<p:tagLst xmlns:a="http://schemas.openxmlformats.org/drawingml/2006/main" xmlns:r="http://schemas.openxmlformats.org/officeDocument/2006/relationships" xmlns:p="http://schemas.openxmlformats.org/presentationml/2006/main">
  <p:tag name="THINKCELLSHAPEDONOTDELETE" val="tqxxhE3G4TeOFGxis4QXy4w"/>
</p:tagLst>
</file>

<file path=ppt/tags/tag1182.xml><?xml version="1.0" encoding="utf-8"?>
<p:tagLst xmlns:a="http://schemas.openxmlformats.org/drawingml/2006/main" xmlns:r="http://schemas.openxmlformats.org/officeDocument/2006/relationships" xmlns:p="http://schemas.openxmlformats.org/presentationml/2006/main">
  <p:tag name="THINKCELLSHAPEDONOTDELETE" val="tbJupE.2d5hbS5UF64nEA_Q"/>
</p:tagLst>
</file>

<file path=ppt/tags/tag1183.xml><?xml version="1.0" encoding="utf-8"?>
<p:tagLst xmlns:a="http://schemas.openxmlformats.org/drawingml/2006/main" xmlns:r="http://schemas.openxmlformats.org/officeDocument/2006/relationships" xmlns:p="http://schemas.openxmlformats.org/presentationml/2006/main">
  <p:tag name="THINKCELLSHAPEDONOTDELETE" val="tjftgNq.ocQ0L_ZyNXZcwKA"/>
</p:tagLst>
</file>

<file path=ppt/tags/tag1184.xml><?xml version="1.0" encoding="utf-8"?>
<p:tagLst xmlns:a="http://schemas.openxmlformats.org/drawingml/2006/main" xmlns:r="http://schemas.openxmlformats.org/officeDocument/2006/relationships" xmlns:p="http://schemas.openxmlformats.org/presentationml/2006/main">
  <p:tag name="THINKCELLSHAPEDONOTDELETE" val="t2T1vnJ42HBb0y98pCmDhAQ"/>
</p:tagLst>
</file>

<file path=ppt/tags/tag1185.xml><?xml version="1.0" encoding="utf-8"?>
<p:tagLst xmlns:a="http://schemas.openxmlformats.org/drawingml/2006/main" xmlns:r="http://schemas.openxmlformats.org/officeDocument/2006/relationships" xmlns:p="http://schemas.openxmlformats.org/presentationml/2006/main">
  <p:tag name="THINKCELLSHAPEDONOTDELETE" val="t5Bxl6mBX6emBggfl4pP0GA"/>
</p:tagLst>
</file>

<file path=ppt/tags/tag1186.xml><?xml version="1.0" encoding="utf-8"?>
<p:tagLst xmlns:a="http://schemas.openxmlformats.org/drawingml/2006/main" xmlns:r="http://schemas.openxmlformats.org/officeDocument/2006/relationships" xmlns:p="http://schemas.openxmlformats.org/presentationml/2006/main">
  <p:tag name="THINKCELLSHAPEDONOTDELETE" val="tJo.mspc2H3Oh7JfbvqyR2Q"/>
</p:tagLst>
</file>

<file path=ppt/tags/tag1187.xml><?xml version="1.0" encoding="utf-8"?>
<p:tagLst xmlns:a="http://schemas.openxmlformats.org/drawingml/2006/main" xmlns:r="http://schemas.openxmlformats.org/officeDocument/2006/relationships" xmlns:p="http://schemas.openxmlformats.org/presentationml/2006/main">
  <p:tag name="THINKCELLSHAPEDONOTDELETE" val="tBameGEvM50T2VkbRZcYMSg"/>
</p:tagLst>
</file>

<file path=ppt/tags/tag1188.xml><?xml version="1.0" encoding="utf-8"?>
<p:tagLst xmlns:a="http://schemas.openxmlformats.org/drawingml/2006/main" xmlns:r="http://schemas.openxmlformats.org/officeDocument/2006/relationships" xmlns:p="http://schemas.openxmlformats.org/presentationml/2006/main">
  <p:tag name="THINKCELLSHAPEDONOTDELETE" val="tr8UDY86cgvXDI3d7EAC7Ww"/>
</p:tagLst>
</file>

<file path=ppt/tags/tag1189.xml><?xml version="1.0" encoding="utf-8"?>
<p:tagLst xmlns:a="http://schemas.openxmlformats.org/drawingml/2006/main" xmlns:r="http://schemas.openxmlformats.org/officeDocument/2006/relationships" xmlns:p="http://schemas.openxmlformats.org/presentationml/2006/main">
  <p:tag name="THINKCELLSHAPEDONOTDELETE" val="tLC3IJGgcWxfZfGa0LR9Swg"/>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0ZA9CLX_.KP1JNJYSUbJkA"/>
</p:tagLst>
</file>

<file path=ppt/tags/tag1190.xml><?xml version="1.0" encoding="utf-8"?>
<p:tagLst xmlns:a="http://schemas.openxmlformats.org/drawingml/2006/main" xmlns:r="http://schemas.openxmlformats.org/officeDocument/2006/relationships" xmlns:p="http://schemas.openxmlformats.org/presentationml/2006/main">
  <p:tag name="THINKCELLSHAPEDONOTDELETE" val="tJQ4QkvDeJ8DP8bifIFMiCA"/>
</p:tagLst>
</file>

<file path=ppt/tags/tag1191.xml><?xml version="1.0" encoding="utf-8"?>
<p:tagLst xmlns:a="http://schemas.openxmlformats.org/drawingml/2006/main" xmlns:r="http://schemas.openxmlformats.org/officeDocument/2006/relationships" xmlns:p="http://schemas.openxmlformats.org/presentationml/2006/main">
  <p:tag name="THINKCELLSHAPEDONOTDELETE" val="ttLSGv3iLCtX9BnmJHicu.Q"/>
</p:tagLst>
</file>

<file path=ppt/tags/tag1192.xml><?xml version="1.0" encoding="utf-8"?>
<p:tagLst xmlns:a="http://schemas.openxmlformats.org/drawingml/2006/main" xmlns:r="http://schemas.openxmlformats.org/officeDocument/2006/relationships" xmlns:p="http://schemas.openxmlformats.org/presentationml/2006/main">
  <p:tag name="THINKCELLSHAPEDONOTDELETE" val="tl3r7PAM2tdzMTSnTmze_FQ"/>
</p:tagLst>
</file>

<file path=ppt/tags/tag1193.xml><?xml version="1.0" encoding="utf-8"?>
<p:tagLst xmlns:a="http://schemas.openxmlformats.org/drawingml/2006/main" xmlns:r="http://schemas.openxmlformats.org/officeDocument/2006/relationships" xmlns:p="http://schemas.openxmlformats.org/presentationml/2006/main">
  <p:tag name="THINKCELLSHAPEDONOTDELETE" val="t3FX2.qKdX7hI0_8xzTXNIg"/>
</p:tagLst>
</file>

<file path=ppt/tags/tag1194.xml><?xml version="1.0" encoding="utf-8"?>
<p:tagLst xmlns:a="http://schemas.openxmlformats.org/drawingml/2006/main" xmlns:r="http://schemas.openxmlformats.org/officeDocument/2006/relationships" xmlns:p="http://schemas.openxmlformats.org/presentationml/2006/main">
  <p:tag name="THINKCELLSHAPEDONOTDELETE" val="tWZ5N.CIjyInEYbbqjeXZ_w"/>
</p:tagLst>
</file>

<file path=ppt/tags/tag1195.xml><?xml version="1.0" encoding="utf-8"?>
<p:tagLst xmlns:a="http://schemas.openxmlformats.org/drawingml/2006/main" xmlns:r="http://schemas.openxmlformats.org/officeDocument/2006/relationships" xmlns:p="http://schemas.openxmlformats.org/presentationml/2006/main">
  <p:tag name="THINKCELLSHAPEDONOTDELETE" val="tvlsv7VUFsZ3_EUgGxX1WfQ"/>
</p:tagLst>
</file>

<file path=ppt/tags/tag1196.xml><?xml version="1.0" encoding="utf-8"?>
<p:tagLst xmlns:a="http://schemas.openxmlformats.org/drawingml/2006/main" xmlns:r="http://schemas.openxmlformats.org/officeDocument/2006/relationships" xmlns:p="http://schemas.openxmlformats.org/presentationml/2006/main">
  <p:tag name="THINKCELLSHAPEDONOTDELETE" val="tlRTFUVVvgfsZI76q_d8mcg"/>
</p:tagLst>
</file>

<file path=ppt/tags/tag1197.xml><?xml version="1.0" encoding="utf-8"?>
<p:tagLst xmlns:a="http://schemas.openxmlformats.org/drawingml/2006/main" xmlns:r="http://schemas.openxmlformats.org/officeDocument/2006/relationships" xmlns:p="http://schemas.openxmlformats.org/presentationml/2006/main">
  <p:tag name="THINKCELLSHAPEDONOTDELETE" val="txoftW.2n0kVECTvbdBD73A"/>
</p:tagLst>
</file>

<file path=ppt/tags/tag1198.xml><?xml version="1.0" encoding="utf-8"?>
<p:tagLst xmlns:a="http://schemas.openxmlformats.org/drawingml/2006/main" xmlns:r="http://schemas.openxmlformats.org/officeDocument/2006/relationships" xmlns:p="http://schemas.openxmlformats.org/presentationml/2006/main">
  <p:tag name="THINKCELLSHAPEDONOTDELETE" val="tFYhmuwtiupEeHSbgxWabyQ"/>
</p:tagLst>
</file>

<file path=ppt/tags/tag1199.xml><?xml version="1.0" encoding="utf-8"?>
<p:tagLst xmlns:a="http://schemas.openxmlformats.org/drawingml/2006/main" xmlns:r="http://schemas.openxmlformats.org/officeDocument/2006/relationships" xmlns:p="http://schemas.openxmlformats.org/presentationml/2006/main">
  <p:tag name="THINKCELLSHAPEDONOTDELETE" val="tUft2lx74Mnp.MV0alUPED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BTFPLAYOUTCOLUMNS" val="7"/>
  <p:tag name="BTFPLAYOUTENABLED" val="0"/>
</p:tagLst>
</file>

<file path=ppt/tags/tag1200.xml><?xml version="1.0" encoding="utf-8"?>
<p:tagLst xmlns:a="http://schemas.openxmlformats.org/drawingml/2006/main" xmlns:r="http://schemas.openxmlformats.org/officeDocument/2006/relationships" xmlns:p="http://schemas.openxmlformats.org/presentationml/2006/main">
  <p:tag name="THINKCELLSHAPEDONOTDELETE" val="tvSD1r0D9dxmbQ68Xj0Glpg"/>
</p:tagLst>
</file>

<file path=ppt/tags/tag1201.xml><?xml version="1.0" encoding="utf-8"?>
<p:tagLst xmlns:a="http://schemas.openxmlformats.org/drawingml/2006/main" xmlns:r="http://schemas.openxmlformats.org/officeDocument/2006/relationships" xmlns:p="http://schemas.openxmlformats.org/presentationml/2006/main">
  <p:tag name="THINKCELLSHAPEDONOTDELETE" val="tyajZ2ueXIVGAKUTpAj4ktA"/>
</p:tagLst>
</file>

<file path=ppt/tags/tag1202.xml><?xml version="1.0" encoding="utf-8"?>
<p:tagLst xmlns:a="http://schemas.openxmlformats.org/drawingml/2006/main" xmlns:r="http://schemas.openxmlformats.org/officeDocument/2006/relationships" xmlns:p="http://schemas.openxmlformats.org/presentationml/2006/main">
  <p:tag name="THINKCELLSHAPEDONOTDELETE" val="tDprDdO8yaG5eXTjhfqAKGg"/>
</p:tagLst>
</file>

<file path=ppt/tags/tag1203.xml><?xml version="1.0" encoding="utf-8"?>
<p:tagLst xmlns:a="http://schemas.openxmlformats.org/drawingml/2006/main" xmlns:r="http://schemas.openxmlformats.org/officeDocument/2006/relationships" xmlns:p="http://schemas.openxmlformats.org/presentationml/2006/main">
  <p:tag name="THINKCELLSHAPEDONOTDELETE" val="tDV5pzHPk8Zu9eV.nM7LpeQ"/>
</p:tagLst>
</file>

<file path=ppt/tags/tag1204.xml><?xml version="1.0" encoding="utf-8"?>
<p:tagLst xmlns:a="http://schemas.openxmlformats.org/drawingml/2006/main" xmlns:r="http://schemas.openxmlformats.org/officeDocument/2006/relationships" xmlns:p="http://schemas.openxmlformats.org/presentationml/2006/main">
  <p:tag name="BTFPLAYOUTCOLUMNS" val="7"/>
  <p:tag name="BTFPLAYOUTENABLED" val="0"/>
</p:tagLst>
</file>

<file path=ppt/tags/tag12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6.xml><?xml version="1.0" encoding="utf-8"?>
<p:tagLst xmlns:a="http://schemas.openxmlformats.org/drawingml/2006/main" xmlns:r="http://schemas.openxmlformats.org/officeDocument/2006/relationships" xmlns:p="http://schemas.openxmlformats.org/presentationml/2006/main">
  <p:tag name="BTFPLAYOUTENABLED" val="1"/>
</p:tagLst>
</file>

<file path=ppt/tags/tag1207.xml><?xml version="1.0" encoding="utf-8"?>
<p:tagLst xmlns:a="http://schemas.openxmlformats.org/drawingml/2006/main" xmlns:r="http://schemas.openxmlformats.org/officeDocument/2006/relationships" xmlns:p="http://schemas.openxmlformats.org/presentationml/2006/main">
  <p:tag name="THINKCELLSHAPEDONOTDELETE" val="tx25MLZItXMcdbg7NtZjrow"/>
</p:tagLst>
</file>

<file path=ppt/tags/tag1208.xml><?xml version="1.0" encoding="utf-8"?>
<p:tagLst xmlns:a="http://schemas.openxmlformats.org/drawingml/2006/main" xmlns:r="http://schemas.openxmlformats.org/officeDocument/2006/relationships" xmlns:p="http://schemas.openxmlformats.org/presentationml/2006/main">
  <p:tag name="THINKCELLSHAPEDONOTDELETE" val="tD7Q58.N0MIl0OCZAGOyKPw"/>
</p:tagLst>
</file>

<file path=ppt/tags/tag1209.xml><?xml version="1.0" encoding="utf-8"?>
<p:tagLst xmlns:a="http://schemas.openxmlformats.org/drawingml/2006/main" xmlns:r="http://schemas.openxmlformats.org/officeDocument/2006/relationships" xmlns:p="http://schemas.openxmlformats.org/presentationml/2006/main">
  <p:tag name="THINKCELLSHAPEDONOTDELETE" val="tPvYEK4CcUJi0EC9cXMDB5A"/>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0.xml><?xml version="1.0" encoding="utf-8"?>
<p:tagLst xmlns:a="http://schemas.openxmlformats.org/drawingml/2006/main" xmlns:r="http://schemas.openxmlformats.org/officeDocument/2006/relationships" xmlns:p="http://schemas.openxmlformats.org/presentationml/2006/main">
  <p:tag name="THINKCELLSHAPEDONOTDELETE" val="tGoaq8QlumvzgzZ_wUYK_Aw"/>
</p:tagLst>
</file>

<file path=ppt/tags/tag1211.xml><?xml version="1.0" encoding="utf-8"?>
<p:tagLst xmlns:a="http://schemas.openxmlformats.org/drawingml/2006/main" xmlns:r="http://schemas.openxmlformats.org/officeDocument/2006/relationships" xmlns:p="http://schemas.openxmlformats.org/presentationml/2006/main">
  <p:tag name="THINKCELLSHAPEDONOTDELETE" val="tr3Y93EisroJAG8qd0FWRJQ"/>
</p:tagLst>
</file>

<file path=ppt/tags/tag1212.xml><?xml version="1.0" encoding="utf-8"?>
<p:tagLst xmlns:a="http://schemas.openxmlformats.org/drawingml/2006/main" xmlns:r="http://schemas.openxmlformats.org/officeDocument/2006/relationships" xmlns:p="http://schemas.openxmlformats.org/presentationml/2006/main">
  <p:tag name="THINKCELLSHAPEDONOTDELETE" val="t64fEakH_kwqJuIEcJ8oN2Q"/>
</p:tagLst>
</file>

<file path=ppt/tags/tag1213.xml><?xml version="1.0" encoding="utf-8"?>
<p:tagLst xmlns:a="http://schemas.openxmlformats.org/drawingml/2006/main" xmlns:r="http://schemas.openxmlformats.org/officeDocument/2006/relationships" xmlns:p="http://schemas.openxmlformats.org/presentationml/2006/main">
  <p:tag name="THINKCELLSHAPEDONOTDELETE" val="tDMXF4tdiCuf7hCd2_VvQHQ"/>
</p:tagLst>
</file>

<file path=ppt/tags/tag1214.xml><?xml version="1.0" encoding="utf-8"?>
<p:tagLst xmlns:a="http://schemas.openxmlformats.org/drawingml/2006/main" xmlns:r="http://schemas.openxmlformats.org/officeDocument/2006/relationships" xmlns:p="http://schemas.openxmlformats.org/presentationml/2006/main">
  <p:tag name="THINKCELLSHAPEDONOTDELETE" val="tHnPfebxuWDQa9EQ5iXLITA"/>
</p:tagLst>
</file>

<file path=ppt/tags/tag1215.xml><?xml version="1.0" encoding="utf-8"?>
<p:tagLst xmlns:a="http://schemas.openxmlformats.org/drawingml/2006/main" xmlns:r="http://schemas.openxmlformats.org/officeDocument/2006/relationships" xmlns:p="http://schemas.openxmlformats.org/presentationml/2006/main">
  <p:tag name="THINKCELLSHAPEDONOTDELETE" val="t_nMDfyvD1V06ll1zjP.qcA"/>
</p:tagLst>
</file>

<file path=ppt/tags/tag1216.xml><?xml version="1.0" encoding="utf-8"?>
<p:tagLst xmlns:a="http://schemas.openxmlformats.org/drawingml/2006/main" xmlns:r="http://schemas.openxmlformats.org/officeDocument/2006/relationships" xmlns:p="http://schemas.openxmlformats.org/presentationml/2006/main">
  <p:tag name="THINKCELLSHAPEDONOTDELETE" val="t9jdEm4hi_tJ_3kBHiXyMAA"/>
</p:tagLst>
</file>

<file path=ppt/tags/tag1217.xml><?xml version="1.0" encoding="utf-8"?>
<p:tagLst xmlns:a="http://schemas.openxmlformats.org/drawingml/2006/main" xmlns:r="http://schemas.openxmlformats.org/officeDocument/2006/relationships" xmlns:p="http://schemas.openxmlformats.org/presentationml/2006/main">
  <p:tag name="THINKCELLSHAPEDONOTDELETE" val="tLxq5DqQZroz1e5PKbGc4lw"/>
</p:tagLst>
</file>

<file path=ppt/tags/tag1218.xml><?xml version="1.0" encoding="utf-8"?>
<p:tagLst xmlns:a="http://schemas.openxmlformats.org/drawingml/2006/main" xmlns:r="http://schemas.openxmlformats.org/officeDocument/2006/relationships" xmlns:p="http://schemas.openxmlformats.org/presentationml/2006/main">
  <p:tag name="THINKCELLSHAPEDONOTDELETE" val="tuHQehuWlB9ez_kxqoSjK7g"/>
</p:tagLst>
</file>

<file path=ppt/tags/tag1219.xml><?xml version="1.0" encoding="utf-8"?>
<p:tagLst xmlns:a="http://schemas.openxmlformats.org/drawingml/2006/main" xmlns:r="http://schemas.openxmlformats.org/officeDocument/2006/relationships" xmlns:p="http://schemas.openxmlformats.org/presentationml/2006/main">
  <p:tag name="THINKCELLSHAPEDONOTDELETE" val="tppAZDvw6MaWgAavFVcYzwg"/>
</p:tagLst>
</file>

<file path=ppt/tags/tag122.xml><?xml version="1.0" encoding="utf-8"?>
<p:tagLst xmlns:a="http://schemas.openxmlformats.org/drawingml/2006/main" xmlns:r="http://schemas.openxmlformats.org/officeDocument/2006/relationships" xmlns:p="http://schemas.openxmlformats.org/presentationml/2006/main">
  <p:tag name="BTFPLAYOUTENABLED" val="1"/>
</p:tagLst>
</file>

<file path=ppt/tags/tag1220.xml><?xml version="1.0" encoding="utf-8"?>
<p:tagLst xmlns:a="http://schemas.openxmlformats.org/drawingml/2006/main" xmlns:r="http://schemas.openxmlformats.org/officeDocument/2006/relationships" xmlns:p="http://schemas.openxmlformats.org/presentationml/2006/main">
  <p:tag name="THINKCELLSHAPEDONOTDELETE" val="tBDGIzePCxgFiwzqFTSlEvA"/>
</p:tagLst>
</file>

<file path=ppt/tags/tag1221.xml><?xml version="1.0" encoding="utf-8"?>
<p:tagLst xmlns:a="http://schemas.openxmlformats.org/drawingml/2006/main" xmlns:r="http://schemas.openxmlformats.org/officeDocument/2006/relationships" xmlns:p="http://schemas.openxmlformats.org/presentationml/2006/main">
  <p:tag name="THINKCELLSHAPEDONOTDELETE" val="tvP6owM.Nu3yvnyauE21ZMA"/>
</p:tagLst>
</file>

<file path=ppt/tags/tag1222.xml><?xml version="1.0" encoding="utf-8"?>
<p:tagLst xmlns:a="http://schemas.openxmlformats.org/drawingml/2006/main" xmlns:r="http://schemas.openxmlformats.org/officeDocument/2006/relationships" xmlns:p="http://schemas.openxmlformats.org/presentationml/2006/main">
  <p:tag name="THINKCELLSHAPEDONOTDELETE" val="tRNL3lM1ElQ2S1PGJ218W1Q"/>
</p:tagLst>
</file>

<file path=ppt/tags/tag1223.xml><?xml version="1.0" encoding="utf-8"?>
<p:tagLst xmlns:a="http://schemas.openxmlformats.org/drawingml/2006/main" xmlns:r="http://schemas.openxmlformats.org/officeDocument/2006/relationships" xmlns:p="http://schemas.openxmlformats.org/presentationml/2006/main">
  <p:tag name="THINKCELLSHAPEDONOTDELETE" val="tNRFNF0dkRGfvuPdVG468Jw"/>
</p:tagLst>
</file>

<file path=ppt/tags/tag1224.xml><?xml version="1.0" encoding="utf-8"?>
<p:tagLst xmlns:a="http://schemas.openxmlformats.org/drawingml/2006/main" xmlns:r="http://schemas.openxmlformats.org/officeDocument/2006/relationships" xmlns:p="http://schemas.openxmlformats.org/presentationml/2006/main">
  <p:tag name="THINKCELLSHAPEDONOTDELETE" val="tOMuBDpwzV_wwP78e5EJoug"/>
</p:tagLst>
</file>

<file path=ppt/tags/tag1225.xml><?xml version="1.0" encoding="utf-8"?>
<p:tagLst xmlns:a="http://schemas.openxmlformats.org/drawingml/2006/main" xmlns:r="http://schemas.openxmlformats.org/officeDocument/2006/relationships" xmlns:p="http://schemas.openxmlformats.org/presentationml/2006/main">
  <p:tag name="THINKCELLSHAPEDONOTDELETE" val="tXr34hKXhohSH5KDo0HKl3Q"/>
</p:tagLst>
</file>

<file path=ppt/tags/tag1226.xml><?xml version="1.0" encoding="utf-8"?>
<p:tagLst xmlns:a="http://schemas.openxmlformats.org/drawingml/2006/main" xmlns:r="http://schemas.openxmlformats.org/officeDocument/2006/relationships" xmlns:p="http://schemas.openxmlformats.org/presentationml/2006/main">
  <p:tag name="THINKCELLSHAPEDONOTDELETE" val="tqbQTHcmZZEvxcZSrWCI_DQ"/>
</p:tagLst>
</file>

<file path=ppt/tags/tag1227.xml><?xml version="1.0" encoding="utf-8"?>
<p:tagLst xmlns:a="http://schemas.openxmlformats.org/drawingml/2006/main" xmlns:r="http://schemas.openxmlformats.org/officeDocument/2006/relationships" xmlns:p="http://schemas.openxmlformats.org/presentationml/2006/main">
  <p:tag name="THINKCELLSHAPEDONOTDELETE" val="tSiT6NkP6rDgQzWWJbCScXw"/>
</p:tagLst>
</file>

<file path=ppt/tags/tag1228.xml><?xml version="1.0" encoding="utf-8"?>
<p:tagLst xmlns:a="http://schemas.openxmlformats.org/drawingml/2006/main" xmlns:r="http://schemas.openxmlformats.org/officeDocument/2006/relationships" xmlns:p="http://schemas.openxmlformats.org/presentationml/2006/main">
  <p:tag name="THINKCELLSHAPEDONOTDELETE" val="tJxB9G6gaIyypInZ4SGpO5Q"/>
</p:tagLst>
</file>

<file path=ppt/tags/tag1229.xml><?xml version="1.0" encoding="utf-8"?>
<p:tagLst xmlns:a="http://schemas.openxmlformats.org/drawingml/2006/main" xmlns:r="http://schemas.openxmlformats.org/officeDocument/2006/relationships" xmlns:p="http://schemas.openxmlformats.org/presentationml/2006/main">
  <p:tag name="THINKCELLSHAPEDONOTDELETE" val="tVOQudxQ0Pll4I5ecM7UEZQ"/>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5yNsfHbSRmsDq15qlNAg3Q"/>
</p:tagLst>
</file>

<file path=ppt/tags/tag1230.xml><?xml version="1.0" encoding="utf-8"?>
<p:tagLst xmlns:a="http://schemas.openxmlformats.org/drawingml/2006/main" xmlns:r="http://schemas.openxmlformats.org/officeDocument/2006/relationships" xmlns:p="http://schemas.openxmlformats.org/presentationml/2006/main">
  <p:tag name="THINKCELLSHAPEDONOTDELETE" val="t8I.QmRYYfI.IciKkBZsWLA"/>
</p:tagLst>
</file>

<file path=ppt/tags/tag1231.xml><?xml version="1.0" encoding="utf-8"?>
<p:tagLst xmlns:a="http://schemas.openxmlformats.org/drawingml/2006/main" xmlns:r="http://schemas.openxmlformats.org/officeDocument/2006/relationships" xmlns:p="http://schemas.openxmlformats.org/presentationml/2006/main">
  <p:tag name="BTFPLAYOUTCOLUMNS" val="7"/>
  <p:tag name="BTFPLAYOUTENABLED" val="0"/>
</p:tagLst>
</file>

<file path=ppt/tags/tag12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3.xml><?xml version="1.0" encoding="utf-8"?>
<p:tagLst xmlns:a="http://schemas.openxmlformats.org/drawingml/2006/main" xmlns:r="http://schemas.openxmlformats.org/officeDocument/2006/relationships" xmlns:p="http://schemas.openxmlformats.org/presentationml/2006/main">
  <p:tag name="THINKCELLSHAPEDONOTDELETE" val="tsKOPooe6bdy_i6EI2gDeig"/>
</p:tagLst>
</file>

<file path=ppt/tags/tag1234.xml><?xml version="1.0" encoding="utf-8"?>
<p:tagLst xmlns:a="http://schemas.openxmlformats.org/drawingml/2006/main" xmlns:r="http://schemas.openxmlformats.org/officeDocument/2006/relationships" xmlns:p="http://schemas.openxmlformats.org/presentationml/2006/main">
  <p:tag name="THINKCELLSHAPEDONOTDELETE" val="t.hbnaCZN5LCUBc2c1UZnCA"/>
</p:tagLst>
</file>

<file path=ppt/tags/tag1235.xml><?xml version="1.0" encoding="utf-8"?>
<p:tagLst xmlns:a="http://schemas.openxmlformats.org/drawingml/2006/main" xmlns:r="http://schemas.openxmlformats.org/officeDocument/2006/relationships" xmlns:p="http://schemas.openxmlformats.org/presentationml/2006/main">
  <p:tag name="THINKCELLSHAPEDONOTDELETE" val="tXJGda7aPA66YpRjEulew7A"/>
</p:tagLst>
</file>

<file path=ppt/tags/tag1236.xml><?xml version="1.0" encoding="utf-8"?>
<p:tagLst xmlns:a="http://schemas.openxmlformats.org/drawingml/2006/main" xmlns:r="http://schemas.openxmlformats.org/officeDocument/2006/relationships" xmlns:p="http://schemas.openxmlformats.org/presentationml/2006/main">
  <p:tag name="THINKCELLSHAPEDONOTDELETE" val="t5STgvotmXfDJGdt_VejdYw"/>
</p:tagLst>
</file>

<file path=ppt/tags/tag1237.xml><?xml version="1.0" encoding="utf-8"?>
<p:tagLst xmlns:a="http://schemas.openxmlformats.org/drawingml/2006/main" xmlns:r="http://schemas.openxmlformats.org/officeDocument/2006/relationships" xmlns:p="http://schemas.openxmlformats.org/presentationml/2006/main">
  <p:tag name="THINKCELLSHAPEDONOTDELETE" val="t0NNQ.5ooDHTXEebGFzII1A"/>
</p:tagLst>
</file>

<file path=ppt/tags/tag1238.xml><?xml version="1.0" encoding="utf-8"?>
<p:tagLst xmlns:a="http://schemas.openxmlformats.org/drawingml/2006/main" xmlns:r="http://schemas.openxmlformats.org/officeDocument/2006/relationships" xmlns:p="http://schemas.openxmlformats.org/presentationml/2006/main">
  <p:tag name="THINKCELLSHAPEDONOTDELETE" val="t0gC4XuJK1Wv6LS1r6SlWZA"/>
</p:tagLst>
</file>

<file path=ppt/tags/tag1239.xml><?xml version="1.0" encoding="utf-8"?>
<p:tagLst xmlns:a="http://schemas.openxmlformats.org/drawingml/2006/main" xmlns:r="http://schemas.openxmlformats.org/officeDocument/2006/relationships" xmlns:p="http://schemas.openxmlformats.org/presentationml/2006/main">
  <p:tag name="THINKCELLSHAPEDONOTDELETE" val="tKa5.1UCsHqRawgZUgVo3lg"/>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M0U.hPONOOhcoll1Yy1msw"/>
</p:tagLst>
</file>

<file path=ppt/tags/tag1240.xml><?xml version="1.0" encoding="utf-8"?>
<p:tagLst xmlns:a="http://schemas.openxmlformats.org/drawingml/2006/main" xmlns:r="http://schemas.openxmlformats.org/officeDocument/2006/relationships" xmlns:p="http://schemas.openxmlformats.org/presentationml/2006/main">
  <p:tag name="THINKCELLSHAPEDONOTDELETE" val="tIuuvq.LhSEmU2xxuz1cilQ"/>
</p:tagLst>
</file>

<file path=ppt/tags/tag1241.xml><?xml version="1.0" encoding="utf-8"?>
<p:tagLst xmlns:a="http://schemas.openxmlformats.org/drawingml/2006/main" xmlns:r="http://schemas.openxmlformats.org/officeDocument/2006/relationships" xmlns:p="http://schemas.openxmlformats.org/presentationml/2006/main">
  <p:tag name="THINKCELLSHAPEDONOTDELETE" val="tBCiJXBK2P.iHAAGq2fZo3A"/>
</p:tagLst>
</file>

<file path=ppt/tags/tag1242.xml><?xml version="1.0" encoding="utf-8"?>
<p:tagLst xmlns:a="http://schemas.openxmlformats.org/drawingml/2006/main" xmlns:r="http://schemas.openxmlformats.org/officeDocument/2006/relationships" xmlns:p="http://schemas.openxmlformats.org/presentationml/2006/main">
  <p:tag name="THINKCELLSHAPEDONOTDELETE" val="tzX.4m5yCGxK1tb5z8bnQKg"/>
</p:tagLst>
</file>

<file path=ppt/tags/tag1243.xml><?xml version="1.0" encoding="utf-8"?>
<p:tagLst xmlns:a="http://schemas.openxmlformats.org/drawingml/2006/main" xmlns:r="http://schemas.openxmlformats.org/officeDocument/2006/relationships" xmlns:p="http://schemas.openxmlformats.org/presentationml/2006/main">
  <p:tag name="THINKCELLSHAPEDONOTDELETE" val="tL7tAWjUQ6WSE8qVTGdsOwA"/>
</p:tagLst>
</file>

<file path=ppt/tags/tag1244.xml><?xml version="1.0" encoding="utf-8"?>
<p:tagLst xmlns:a="http://schemas.openxmlformats.org/drawingml/2006/main" xmlns:r="http://schemas.openxmlformats.org/officeDocument/2006/relationships" xmlns:p="http://schemas.openxmlformats.org/presentationml/2006/main">
  <p:tag name="THINKCELLSHAPEDONOTDELETE" val="t37BDPN72OEdTNJ2a9n8WNQ"/>
</p:tagLst>
</file>

<file path=ppt/tags/tag1245.xml><?xml version="1.0" encoding="utf-8"?>
<p:tagLst xmlns:a="http://schemas.openxmlformats.org/drawingml/2006/main" xmlns:r="http://schemas.openxmlformats.org/officeDocument/2006/relationships" xmlns:p="http://schemas.openxmlformats.org/presentationml/2006/main">
  <p:tag name="THINKCELLSHAPEDONOTDELETE" val="tjqEuaWe7zWcb.3IGbuVCaw"/>
</p:tagLst>
</file>

<file path=ppt/tags/tag1246.xml><?xml version="1.0" encoding="utf-8"?>
<p:tagLst xmlns:a="http://schemas.openxmlformats.org/drawingml/2006/main" xmlns:r="http://schemas.openxmlformats.org/officeDocument/2006/relationships" xmlns:p="http://schemas.openxmlformats.org/presentationml/2006/main">
  <p:tag name="THINKCELLSHAPEDONOTDELETE" val="ttyRKkGxqT57LJFiuwUBNFg"/>
</p:tagLst>
</file>

<file path=ppt/tags/tag1247.xml><?xml version="1.0" encoding="utf-8"?>
<p:tagLst xmlns:a="http://schemas.openxmlformats.org/drawingml/2006/main" xmlns:r="http://schemas.openxmlformats.org/officeDocument/2006/relationships" xmlns:p="http://schemas.openxmlformats.org/presentationml/2006/main">
  <p:tag name="THINKCELLSHAPEDONOTDELETE" val="tkKXfm6ZfZNzeqD3fs.fPVg"/>
</p:tagLst>
</file>

<file path=ppt/tags/tag1248.xml><?xml version="1.0" encoding="utf-8"?>
<p:tagLst xmlns:a="http://schemas.openxmlformats.org/drawingml/2006/main" xmlns:r="http://schemas.openxmlformats.org/officeDocument/2006/relationships" xmlns:p="http://schemas.openxmlformats.org/presentationml/2006/main">
  <p:tag name="THINKCELLSHAPEDONOTDELETE" val="tAZaa8QTPuAHL8_MXhsxIDQ"/>
</p:tagLst>
</file>

<file path=ppt/tags/tag1249.xml><?xml version="1.0" encoding="utf-8"?>
<p:tagLst xmlns:a="http://schemas.openxmlformats.org/drawingml/2006/main" xmlns:r="http://schemas.openxmlformats.org/officeDocument/2006/relationships" xmlns:p="http://schemas.openxmlformats.org/presentationml/2006/main">
  <p:tag name="THINKCELLSHAPEDONOTDELETE" val="t1NbnZSJZQ6AWG7RrHhccLA"/>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Z.BS5Iit0vp9iCKOnxtrLw"/>
</p:tagLst>
</file>

<file path=ppt/tags/tag1250.xml><?xml version="1.0" encoding="utf-8"?>
<p:tagLst xmlns:a="http://schemas.openxmlformats.org/drawingml/2006/main" xmlns:r="http://schemas.openxmlformats.org/officeDocument/2006/relationships" xmlns:p="http://schemas.openxmlformats.org/presentationml/2006/main">
  <p:tag name="THINKCELLSHAPEDONOTDELETE" val="tl8xxmEWDXsvS73zHF.zqSQ"/>
</p:tagLst>
</file>

<file path=ppt/tags/tag1251.xml><?xml version="1.0" encoding="utf-8"?>
<p:tagLst xmlns:a="http://schemas.openxmlformats.org/drawingml/2006/main" xmlns:r="http://schemas.openxmlformats.org/officeDocument/2006/relationships" xmlns:p="http://schemas.openxmlformats.org/presentationml/2006/main">
  <p:tag name="THINKCELLSHAPEDONOTDELETE" val="tTvRNqgpg_2UytYT0mfgr7Q"/>
</p:tagLst>
</file>

<file path=ppt/tags/tag1252.xml><?xml version="1.0" encoding="utf-8"?>
<p:tagLst xmlns:a="http://schemas.openxmlformats.org/drawingml/2006/main" xmlns:r="http://schemas.openxmlformats.org/officeDocument/2006/relationships" xmlns:p="http://schemas.openxmlformats.org/presentationml/2006/main">
  <p:tag name="THINKCELLSHAPEDONOTDELETE" val="tcJltv5JloqlWZH7_r4zQEQ"/>
</p:tagLst>
</file>

<file path=ppt/tags/tag1253.xml><?xml version="1.0" encoding="utf-8"?>
<p:tagLst xmlns:a="http://schemas.openxmlformats.org/drawingml/2006/main" xmlns:r="http://schemas.openxmlformats.org/officeDocument/2006/relationships" xmlns:p="http://schemas.openxmlformats.org/presentationml/2006/main">
  <p:tag name="THINKCELLSHAPEDONOTDELETE" val="t3kS9DPthBe27DZxfI6NM0w"/>
</p:tagLst>
</file>

<file path=ppt/tags/tag1254.xml><?xml version="1.0" encoding="utf-8"?>
<p:tagLst xmlns:a="http://schemas.openxmlformats.org/drawingml/2006/main" xmlns:r="http://schemas.openxmlformats.org/officeDocument/2006/relationships" xmlns:p="http://schemas.openxmlformats.org/presentationml/2006/main">
  <p:tag name="THINKCELLSHAPEDONOTDELETE" val="tDEGbNkgPoWUWzsUdW21fkA"/>
</p:tagLst>
</file>

<file path=ppt/tags/tag1255.xml><?xml version="1.0" encoding="utf-8"?>
<p:tagLst xmlns:a="http://schemas.openxmlformats.org/drawingml/2006/main" xmlns:r="http://schemas.openxmlformats.org/officeDocument/2006/relationships" xmlns:p="http://schemas.openxmlformats.org/presentationml/2006/main">
  <p:tag name="THINKCELLSHAPEDONOTDELETE" val="t8qJbxpq3LvSfZNmJSlZVhA"/>
</p:tagLst>
</file>

<file path=ppt/tags/tag1256.xml><?xml version="1.0" encoding="utf-8"?>
<p:tagLst xmlns:a="http://schemas.openxmlformats.org/drawingml/2006/main" xmlns:r="http://schemas.openxmlformats.org/officeDocument/2006/relationships" xmlns:p="http://schemas.openxmlformats.org/presentationml/2006/main">
  <p:tag name="THINKCELLSHAPEDONOTDELETE" val="tjqthuqOawI3GEAbQnudaSQ"/>
</p:tagLst>
</file>

<file path=ppt/tags/tag1257.xml><?xml version="1.0" encoding="utf-8"?>
<p:tagLst xmlns:a="http://schemas.openxmlformats.org/drawingml/2006/main" xmlns:r="http://schemas.openxmlformats.org/officeDocument/2006/relationships" xmlns:p="http://schemas.openxmlformats.org/presentationml/2006/main">
  <p:tag name="THINKCELLSHAPEDONOTDELETE" val="tGAOSoqw14E0pHdu7InYnyg"/>
</p:tagLst>
</file>

<file path=ppt/tags/tag1258.xml><?xml version="1.0" encoding="utf-8"?>
<p:tagLst xmlns:a="http://schemas.openxmlformats.org/drawingml/2006/main" xmlns:r="http://schemas.openxmlformats.org/officeDocument/2006/relationships" xmlns:p="http://schemas.openxmlformats.org/presentationml/2006/main">
  <p:tag name="THINKCELLSHAPEDONOTDELETE" val="t2tWXFczLUj4Z8YdTh9q_tg"/>
</p:tagLst>
</file>

<file path=ppt/tags/tag1259.xml><?xml version="1.0" encoding="utf-8"?>
<p:tagLst xmlns:a="http://schemas.openxmlformats.org/drawingml/2006/main" xmlns:r="http://schemas.openxmlformats.org/officeDocument/2006/relationships" xmlns:p="http://schemas.openxmlformats.org/presentationml/2006/main">
  <p:tag name="THINKCELLSHAPEDONOTDELETE" val="tCYRucwjqAxyw_SXyO1phnQ"/>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SCE8E7GvCComr66ziH0p3w"/>
</p:tagLst>
</file>

<file path=ppt/tags/tag1260.xml><?xml version="1.0" encoding="utf-8"?>
<p:tagLst xmlns:a="http://schemas.openxmlformats.org/drawingml/2006/main" xmlns:r="http://schemas.openxmlformats.org/officeDocument/2006/relationships" xmlns:p="http://schemas.openxmlformats.org/presentationml/2006/main">
  <p:tag name="THINKCELLSHAPEDONOTDELETE" val="tyO1PdfQxpMUCeM_mKLd_Dg"/>
</p:tagLst>
</file>

<file path=ppt/tags/tag1261.xml><?xml version="1.0" encoding="utf-8"?>
<p:tagLst xmlns:a="http://schemas.openxmlformats.org/drawingml/2006/main" xmlns:r="http://schemas.openxmlformats.org/officeDocument/2006/relationships" xmlns:p="http://schemas.openxmlformats.org/presentationml/2006/main">
  <p:tag name="THINKCELLSHAPEDONOTDELETE" val="tXmW.6.s72WImicyvxBqHoA"/>
</p:tagLst>
</file>

<file path=ppt/tags/tag1262.xml><?xml version="1.0" encoding="utf-8"?>
<p:tagLst xmlns:a="http://schemas.openxmlformats.org/drawingml/2006/main" xmlns:r="http://schemas.openxmlformats.org/officeDocument/2006/relationships" xmlns:p="http://schemas.openxmlformats.org/presentationml/2006/main">
  <p:tag name="THINKCELLSHAPEDONOTDELETE" val="taadXgOAjuCRY_5Xfk78bSg"/>
</p:tagLst>
</file>

<file path=ppt/tags/tag1263.xml><?xml version="1.0" encoding="utf-8"?>
<p:tagLst xmlns:a="http://schemas.openxmlformats.org/drawingml/2006/main" xmlns:r="http://schemas.openxmlformats.org/officeDocument/2006/relationships" xmlns:p="http://schemas.openxmlformats.org/presentationml/2006/main">
  <p:tag name="THINKCELLSHAPEDONOTDELETE" val="tUv.yKWLABoIwlMyOw_EiEg"/>
</p:tagLst>
</file>

<file path=ppt/tags/tag1264.xml><?xml version="1.0" encoding="utf-8"?>
<p:tagLst xmlns:a="http://schemas.openxmlformats.org/drawingml/2006/main" xmlns:r="http://schemas.openxmlformats.org/officeDocument/2006/relationships" xmlns:p="http://schemas.openxmlformats.org/presentationml/2006/main">
  <p:tag name="THINKCELLSHAPEDONOTDELETE" val="tsgR4sJtj2ETEyoWDZj6neA"/>
</p:tagLst>
</file>

<file path=ppt/tags/tag1265.xml><?xml version="1.0" encoding="utf-8"?>
<p:tagLst xmlns:a="http://schemas.openxmlformats.org/drawingml/2006/main" xmlns:r="http://schemas.openxmlformats.org/officeDocument/2006/relationships" xmlns:p="http://schemas.openxmlformats.org/presentationml/2006/main">
  <p:tag name="THINKCELLSHAPEDONOTDELETE" val="t33xhK7gNcwojTnAsMKlTWA"/>
</p:tagLst>
</file>

<file path=ppt/tags/tag1266.xml><?xml version="1.0" encoding="utf-8"?>
<p:tagLst xmlns:a="http://schemas.openxmlformats.org/drawingml/2006/main" xmlns:r="http://schemas.openxmlformats.org/officeDocument/2006/relationships" xmlns:p="http://schemas.openxmlformats.org/presentationml/2006/main">
  <p:tag name="THINKCELLSHAPEDONOTDELETE" val="tn2G7UYDFVd8Z_X34VhQLDA"/>
</p:tagLst>
</file>

<file path=ppt/tags/tag1267.xml><?xml version="1.0" encoding="utf-8"?>
<p:tagLst xmlns:a="http://schemas.openxmlformats.org/drawingml/2006/main" xmlns:r="http://schemas.openxmlformats.org/officeDocument/2006/relationships" xmlns:p="http://schemas.openxmlformats.org/presentationml/2006/main">
  <p:tag name="THINKCELLSHAPEDONOTDELETE" val="tJ92paoG5O6oqAgWD.UaduA"/>
</p:tagLst>
</file>

<file path=ppt/tags/tag1268.xml><?xml version="1.0" encoding="utf-8"?>
<p:tagLst xmlns:a="http://schemas.openxmlformats.org/drawingml/2006/main" xmlns:r="http://schemas.openxmlformats.org/officeDocument/2006/relationships" xmlns:p="http://schemas.openxmlformats.org/presentationml/2006/main">
  <p:tag name="THINKCELLSHAPEDONOTDELETE" val="tXi0xn8TSAJZW20zLhDs__g"/>
</p:tagLst>
</file>

<file path=ppt/tags/tag1269.xml><?xml version="1.0" encoding="utf-8"?>
<p:tagLst xmlns:a="http://schemas.openxmlformats.org/drawingml/2006/main" xmlns:r="http://schemas.openxmlformats.org/officeDocument/2006/relationships" xmlns:p="http://schemas.openxmlformats.org/presentationml/2006/main">
  <p:tag name="THINKCELLSHAPEDONOTDELETE" val="t8Zf2YFoFfWr4oOIrG9ZhRA"/>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JQcaJWO8UWCxXSjgjHTq8A"/>
</p:tagLst>
</file>

<file path=ppt/tags/tag1270.xml><?xml version="1.0" encoding="utf-8"?>
<p:tagLst xmlns:a="http://schemas.openxmlformats.org/drawingml/2006/main" xmlns:r="http://schemas.openxmlformats.org/officeDocument/2006/relationships" xmlns:p="http://schemas.openxmlformats.org/presentationml/2006/main">
  <p:tag name="THINKCELLSHAPEDONOTDELETE" val="t2M_DUzFumAQFtn3HeKPnUA"/>
</p:tagLst>
</file>

<file path=ppt/tags/tag1271.xml><?xml version="1.0" encoding="utf-8"?>
<p:tagLst xmlns:a="http://schemas.openxmlformats.org/drawingml/2006/main" xmlns:r="http://schemas.openxmlformats.org/officeDocument/2006/relationships" xmlns:p="http://schemas.openxmlformats.org/presentationml/2006/main">
  <p:tag name="BTFPLAYOUTENABLED" val="1"/>
</p:tagLst>
</file>

<file path=ppt/tags/tag1272.xml><?xml version="1.0" encoding="utf-8"?>
<p:tagLst xmlns:a="http://schemas.openxmlformats.org/drawingml/2006/main" xmlns:r="http://schemas.openxmlformats.org/officeDocument/2006/relationships" xmlns:p="http://schemas.openxmlformats.org/presentationml/2006/main">
  <p:tag name="BTFPLAYOUTCOLUMNS" val="2"/>
  <p:tag name="BTFPLAYOUTENABLED" val="0"/>
</p:tagLst>
</file>

<file path=ppt/tags/tag12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4.xml><?xml version="1.0" encoding="utf-8"?>
<p:tagLst xmlns:a="http://schemas.openxmlformats.org/drawingml/2006/main" xmlns:r="http://schemas.openxmlformats.org/officeDocument/2006/relationships" xmlns:p="http://schemas.openxmlformats.org/presentationml/2006/main">
  <p:tag name="BTFPLAYOUTENABLED" val="1"/>
</p:tagLst>
</file>

<file path=ppt/tags/tag1275.xml><?xml version="1.0" encoding="utf-8"?>
<p:tagLst xmlns:a="http://schemas.openxmlformats.org/drawingml/2006/main" xmlns:r="http://schemas.openxmlformats.org/officeDocument/2006/relationships" xmlns:p="http://schemas.openxmlformats.org/presentationml/2006/main">
  <p:tag name="BTFPLAYOUTCOLUMNS" val="2"/>
  <p:tag name="BTFPLAYOUTENABLED" val="0"/>
</p:tagLst>
</file>

<file path=ppt/tags/tag12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7.xml><?xml version="1.0" encoding="utf-8"?>
<p:tagLst xmlns:a="http://schemas.openxmlformats.org/drawingml/2006/main" xmlns:r="http://schemas.openxmlformats.org/officeDocument/2006/relationships" xmlns:p="http://schemas.openxmlformats.org/presentationml/2006/main">
  <p:tag name="BTFPLAYOUTENABLED" val="1"/>
</p:tagLst>
</file>

<file path=ppt/tags/tag1278.xml><?xml version="1.0" encoding="utf-8"?>
<p:tagLst xmlns:a="http://schemas.openxmlformats.org/drawingml/2006/main" xmlns:r="http://schemas.openxmlformats.org/officeDocument/2006/relationships" xmlns:p="http://schemas.openxmlformats.org/presentationml/2006/main">
  <p:tag name="BTFPLAYOUTENABLED" val="1"/>
</p:tagLst>
</file>

<file path=ppt/tags/tag1279.xml><?xml version="1.0" encoding="utf-8"?>
<p:tagLst xmlns:a="http://schemas.openxmlformats.org/drawingml/2006/main" xmlns:r="http://schemas.openxmlformats.org/officeDocument/2006/relationships" xmlns:p="http://schemas.openxmlformats.org/presentationml/2006/main">
  <p:tag name="THINKCELLSHAPEDONOTDELETE" val="tzRDE6fy6jMdJDhs6iZdNLA"/>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v16iMqpAOzyJ7fVMJlBi1g"/>
</p:tagLst>
</file>

<file path=ppt/tags/tag1280.xml><?xml version="1.0" encoding="utf-8"?>
<p:tagLst xmlns:a="http://schemas.openxmlformats.org/drawingml/2006/main" xmlns:r="http://schemas.openxmlformats.org/officeDocument/2006/relationships" xmlns:p="http://schemas.openxmlformats.org/presentationml/2006/main">
  <p:tag name="THINKCELLSHAPEDONOTDELETE" val="tyx4Lv_cOkg5W82cj2sNeQg"/>
</p:tagLst>
</file>

<file path=ppt/tags/tag1281.xml><?xml version="1.0" encoding="utf-8"?>
<p:tagLst xmlns:a="http://schemas.openxmlformats.org/drawingml/2006/main" xmlns:r="http://schemas.openxmlformats.org/officeDocument/2006/relationships" xmlns:p="http://schemas.openxmlformats.org/presentationml/2006/main">
  <p:tag name="THINKCELLSHAPEDONOTDELETE" val="tf6nlAq42ZD6mMpIvRHY35Q"/>
</p:tagLst>
</file>

<file path=ppt/tags/tag1282.xml><?xml version="1.0" encoding="utf-8"?>
<p:tagLst xmlns:a="http://schemas.openxmlformats.org/drawingml/2006/main" xmlns:r="http://schemas.openxmlformats.org/officeDocument/2006/relationships" xmlns:p="http://schemas.openxmlformats.org/presentationml/2006/main">
  <p:tag name="THINKCELLSHAPEDONOTDELETE" val="tOMldBhGgW_UEp_JpAZLFkw"/>
</p:tagLst>
</file>

<file path=ppt/tags/tag1283.xml><?xml version="1.0" encoding="utf-8"?>
<p:tagLst xmlns:a="http://schemas.openxmlformats.org/drawingml/2006/main" xmlns:r="http://schemas.openxmlformats.org/officeDocument/2006/relationships" xmlns:p="http://schemas.openxmlformats.org/presentationml/2006/main">
  <p:tag name="THINKCELLSHAPEDONOTDELETE" val="t9V_9cFagFp6rO7lNEHN5kw"/>
</p:tagLst>
</file>

<file path=ppt/tags/tag1284.xml><?xml version="1.0" encoding="utf-8"?>
<p:tagLst xmlns:a="http://schemas.openxmlformats.org/drawingml/2006/main" xmlns:r="http://schemas.openxmlformats.org/officeDocument/2006/relationships" xmlns:p="http://schemas.openxmlformats.org/presentationml/2006/main">
  <p:tag name="THINKCELLSHAPEDONOTDELETE" val="tL7xpWWOdoAm0B9QVNVMHug"/>
</p:tagLst>
</file>

<file path=ppt/tags/tag1285.xml><?xml version="1.0" encoding="utf-8"?>
<p:tagLst xmlns:a="http://schemas.openxmlformats.org/drawingml/2006/main" xmlns:r="http://schemas.openxmlformats.org/officeDocument/2006/relationships" xmlns:p="http://schemas.openxmlformats.org/presentationml/2006/main">
  <p:tag name="THINKCELLSHAPEDONOTDELETE" val="tZRjPBTgpUb9Uy.8gXJ9YEQ"/>
</p:tagLst>
</file>

<file path=ppt/tags/tag1286.xml><?xml version="1.0" encoding="utf-8"?>
<p:tagLst xmlns:a="http://schemas.openxmlformats.org/drawingml/2006/main" xmlns:r="http://schemas.openxmlformats.org/officeDocument/2006/relationships" xmlns:p="http://schemas.openxmlformats.org/presentationml/2006/main">
  <p:tag name="THINKCELLSHAPEDONOTDELETE" val="tyKpdVY.UG9YlVVAXh1PM9g"/>
</p:tagLst>
</file>

<file path=ppt/tags/tag1287.xml><?xml version="1.0" encoding="utf-8"?>
<p:tagLst xmlns:a="http://schemas.openxmlformats.org/drawingml/2006/main" xmlns:r="http://schemas.openxmlformats.org/officeDocument/2006/relationships" xmlns:p="http://schemas.openxmlformats.org/presentationml/2006/main">
  <p:tag name="THINKCELLSHAPEDONOTDELETE" val="toBsX.EUAsqdqExBKwfrL8g"/>
</p:tagLst>
</file>

<file path=ppt/tags/tag1288.xml><?xml version="1.0" encoding="utf-8"?>
<p:tagLst xmlns:a="http://schemas.openxmlformats.org/drawingml/2006/main" xmlns:r="http://schemas.openxmlformats.org/officeDocument/2006/relationships" xmlns:p="http://schemas.openxmlformats.org/presentationml/2006/main">
  <p:tag name="THINKCELLSHAPEDONOTDELETE" val="tPngH3iyb4o6SRcYOkQjEXw"/>
</p:tagLst>
</file>

<file path=ppt/tags/tag1289.xml><?xml version="1.0" encoding="utf-8"?>
<p:tagLst xmlns:a="http://schemas.openxmlformats.org/drawingml/2006/main" xmlns:r="http://schemas.openxmlformats.org/officeDocument/2006/relationships" xmlns:p="http://schemas.openxmlformats.org/presentationml/2006/main">
  <p:tag name="THINKCELLSHAPEDONOTDELETE" val="tV67HiDfLR5ZvQcirgi7pdg"/>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3wbANWWsH4ADchQ7hMyk2A"/>
</p:tagLst>
</file>

<file path=ppt/tags/tag1290.xml><?xml version="1.0" encoding="utf-8"?>
<p:tagLst xmlns:a="http://schemas.openxmlformats.org/drawingml/2006/main" xmlns:r="http://schemas.openxmlformats.org/officeDocument/2006/relationships" xmlns:p="http://schemas.openxmlformats.org/presentationml/2006/main">
  <p:tag name="THINKCELLSHAPEDONOTDELETE" val="tYjG0A4hptRYqijSJ6UfN.w"/>
</p:tagLst>
</file>

<file path=ppt/tags/tag1291.xml><?xml version="1.0" encoding="utf-8"?>
<p:tagLst xmlns:a="http://schemas.openxmlformats.org/drawingml/2006/main" xmlns:r="http://schemas.openxmlformats.org/officeDocument/2006/relationships" xmlns:p="http://schemas.openxmlformats.org/presentationml/2006/main">
  <p:tag name="THINKCELLSHAPEDONOTDELETE" val="thTsa2e7Vr4L87xuDNZ9aQQ"/>
</p:tagLst>
</file>

<file path=ppt/tags/tag1292.xml><?xml version="1.0" encoding="utf-8"?>
<p:tagLst xmlns:a="http://schemas.openxmlformats.org/drawingml/2006/main" xmlns:r="http://schemas.openxmlformats.org/officeDocument/2006/relationships" xmlns:p="http://schemas.openxmlformats.org/presentationml/2006/main">
  <p:tag name="THINKCELLSHAPEDONOTDELETE" val="tsYWPMME5wVyiY2ZIMR_Uww"/>
</p:tagLst>
</file>

<file path=ppt/tags/tag1293.xml><?xml version="1.0" encoding="utf-8"?>
<p:tagLst xmlns:a="http://schemas.openxmlformats.org/drawingml/2006/main" xmlns:r="http://schemas.openxmlformats.org/officeDocument/2006/relationships" xmlns:p="http://schemas.openxmlformats.org/presentationml/2006/main">
  <p:tag name="THINKCELLSHAPEDONOTDELETE" val="tfgnPTLaiuVH5ksBmAr4tyg"/>
</p:tagLst>
</file>

<file path=ppt/tags/tag1294.xml><?xml version="1.0" encoding="utf-8"?>
<p:tagLst xmlns:a="http://schemas.openxmlformats.org/drawingml/2006/main" xmlns:r="http://schemas.openxmlformats.org/officeDocument/2006/relationships" xmlns:p="http://schemas.openxmlformats.org/presentationml/2006/main">
  <p:tag name="THINKCELLSHAPEDONOTDELETE" val="thcyZqWbj3I6E2NcwgYF6Aw"/>
</p:tagLst>
</file>

<file path=ppt/tags/tag1295.xml><?xml version="1.0" encoding="utf-8"?>
<p:tagLst xmlns:a="http://schemas.openxmlformats.org/drawingml/2006/main" xmlns:r="http://schemas.openxmlformats.org/officeDocument/2006/relationships" xmlns:p="http://schemas.openxmlformats.org/presentationml/2006/main">
  <p:tag name="THINKCELLSHAPEDONOTDELETE" val="tMD0AmQgIlQTwHxfwzexSnw"/>
</p:tagLst>
</file>

<file path=ppt/tags/tag1296.xml><?xml version="1.0" encoding="utf-8"?>
<p:tagLst xmlns:a="http://schemas.openxmlformats.org/drawingml/2006/main" xmlns:r="http://schemas.openxmlformats.org/officeDocument/2006/relationships" xmlns:p="http://schemas.openxmlformats.org/presentationml/2006/main">
  <p:tag name="THINKCELLSHAPEDONOTDELETE" val="tM76NvsxRY5X7Zcoa0fMXgQ"/>
</p:tagLst>
</file>

<file path=ppt/tags/tag1297.xml><?xml version="1.0" encoding="utf-8"?>
<p:tagLst xmlns:a="http://schemas.openxmlformats.org/drawingml/2006/main" xmlns:r="http://schemas.openxmlformats.org/officeDocument/2006/relationships" xmlns:p="http://schemas.openxmlformats.org/presentationml/2006/main">
  <p:tag name="THINKCELLSHAPEDONOTDELETE" val="t2EHI.SiUtF.utPFbznJ3kg"/>
</p:tagLst>
</file>

<file path=ppt/tags/tag1298.xml><?xml version="1.0" encoding="utf-8"?>
<p:tagLst xmlns:a="http://schemas.openxmlformats.org/drawingml/2006/main" xmlns:r="http://schemas.openxmlformats.org/officeDocument/2006/relationships" xmlns:p="http://schemas.openxmlformats.org/presentationml/2006/main">
  <p:tag name="THINKCELLSHAPEDONOTDELETE" val="t6WY85Cz50IssSNp5Nnakcw"/>
</p:tagLst>
</file>

<file path=ppt/tags/tag1299.xml><?xml version="1.0" encoding="utf-8"?>
<p:tagLst xmlns:a="http://schemas.openxmlformats.org/drawingml/2006/main" xmlns:r="http://schemas.openxmlformats.org/officeDocument/2006/relationships" xmlns:p="http://schemas.openxmlformats.org/presentationml/2006/main">
  <p:tag name="THINKCELLSHAPEDONOTDELETE" val="tEmLoxGkfet30lLXF.Zxmd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aechosfBPQKUhzWqbT8MAQ"/>
</p:tagLst>
</file>

<file path=ppt/tags/tag1300.xml><?xml version="1.0" encoding="utf-8"?>
<p:tagLst xmlns:a="http://schemas.openxmlformats.org/drawingml/2006/main" xmlns:r="http://schemas.openxmlformats.org/officeDocument/2006/relationships" xmlns:p="http://schemas.openxmlformats.org/presentationml/2006/main">
  <p:tag name="THINKCELLSHAPEDONOTDELETE" val="tlRDSpySW6W0fSFQjWhnPbw"/>
</p:tagLst>
</file>

<file path=ppt/tags/tag1301.xml><?xml version="1.0" encoding="utf-8"?>
<p:tagLst xmlns:a="http://schemas.openxmlformats.org/drawingml/2006/main" xmlns:r="http://schemas.openxmlformats.org/officeDocument/2006/relationships" xmlns:p="http://schemas.openxmlformats.org/presentationml/2006/main">
  <p:tag name="THINKCELLSHAPEDONOTDELETE" val="tZLaXENFyhdftT9wdWdMhJw"/>
</p:tagLst>
</file>

<file path=ppt/tags/tag1302.xml><?xml version="1.0" encoding="utf-8"?>
<p:tagLst xmlns:a="http://schemas.openxmlformats.org/drawingml/2006/main" xmlns:r="http://schemas.openxmlformats.org/officeDocument/2006/relationships" xmlns:p="http://schemas.openxmlformats.org/presentationml/2006/main">
  <p:tag name="THINKCELLSHAPEDONOTDELETE" val="tMQjnGyXopmtLb26to7qPBg"/>
</p:tagLst>
</file>

<file path=ppt/tags/tag1303.xml><?xml version="1.0" encoding="utf-8"?>
<p:tagLst xmlns:a="http://schemas.openxmlformats.org/drawingml/2006/main" xmlns:r="http://schemas.openxmlformats.org/officeDocument/2006/relationships" xmlns:p="http://schemas.openxmlformats.org/presentationml/2006/main">
  <p:tag name="THINKCELLSHAPEDONOTDELETE" val="tzkJ_IsUcHEwFJzOm6EJFaw"/>
</p:tagLst>
</file>

<file path=ppt/tags/tag1304.xml><?xml version="1.0" encoding="utf-8"?>
<p:tagLst xmlns:a="http://schemas.openxmlformats.org/drawingml/2006/main" xmlns:r="http://schemas.openxmlformats.org/officeDocument/2006/relationships" xmlns:p="http://schemas.openxmlformats.org/presentationml/2006/main">
  <p:tag name="THINKCELLSHAPEDONOTDELETE" val="ti4gzo2.RqgXJXC8hbkTM7w"/>
</p:tagLst>
</file>

<file path=ppt/tags/tag1305.xml><?xml version="1.0" encoding="utf-8"?>
<p:tagLst xmlns:a="http://schemas.openxmlformats.org/drawingml/2006/main" xmlns:r="http://schemas.openxmlformats.org/officeDocument/2006/relationships" xmlns:p="http://schemas.openxmlformats.org/presentationml/2006/main">
  <p:tag name="THINKCELLSHAPEDONOTDELETE" val="t4U9GhKH2BRLLB9u_v94pMA"/>
</p:tagLst>
</file>

<file path=ppt/tags/tag1306.xml><?xml version="1.0" encoding="utf-8"?>
<p:tagLst xmlns:a="http://schemas.openxmlformats.org/drawingml/2006/main" xmlns:r="http://schemas.openxmlformats.org/officeDocument/2006/relationships" xmlns:p="http://schemas.openxmlformats.org/presentationml/2006/main">
  <p:tag name="THINKCELLSHAPEDONOTDELETE" val="tEKa7kyBV1Kro91OntBbvFQ"/>
</p:tagLst>
</file>

<file path=ppt/tags/tag1307.xml><?xml version="1.0" encoding="utf-8"?>
<p:tagLst xmlns:a="http://schemas.openxmlformats.org/drawingml/2006/main" xmlns:r="http://schemas.openxmlformats.org/officeDocument/2006/relationships" xmlns:p="http://schemas.openxmlformats.org/presentationml/2006/main">
  <p:tag name="THINKCELLSHAPEDONOTDELETE" val="tdOn3lAxHqZYOdccmcDYyuw"/>
</p:tagLst>
</file>

<file path=ppt/tags/tag1308.xml><?xml version="1.0" encoding="utf-8"?>
<p:tagLst xmlns:a="http://schemas.openxmlformats.org/drawingml/2006/main" xmlns:r="http://schemas.openxmlformats.org/officeDocument/2006/relationships" xmlns:p="http://schemas.openxmlformats.org/presentationml/2006/main">
  <p:tag name="THINKCELLSHAPEDONOTDELETE" val="t653jZJMoRYlt2NlLH5JMRg"/>
</p:tagLst>
</file>

<file path=ppt/tags/tag1309.xml><?xml version="1.0" encoding="utf-8"?>
<p:tagLst xmlns:a="http://schemas.openxmlformats.org/drawingml/2006/main" xmlns:r="http://schemas.openxmlformats.org/officeDocument/2006/relationships" xmlns:p="http://schemas.openxmlformats.org/presentationml/2006/main">
  <p:tag name="THINKCELLSHAPEDONOTDELETE" val="t1rP_L4euVS2uBDNvRuz3hQ"/>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GMrRfvo8G8_m3DgsgrgPXA"/>
</p:tagLst>
</file>

<file path=ppt/tags/tag1310.xml><?xml version="1.0" encoding="utf-8"?>
<p:tagLst xmlns:a="http://schemas.openxmlformats.org/drawingml/2006/main" xmlns:r="http://schemas.openxmlformats.org/officeDocument/2006/relationships" xmlns:p="http://schemas.openxmlformats.org/presentationml/2006/main">
  <p:tag name="BTFPLAYOUTCOLUMNS" val="2"/>
  <p:tag name="BTFPLAYOUTENABLED" val="0"/>
</p:tagLst>
</file>

<file path=ppt/tags/tag13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2.xml><?xml version="1.0" encoding="utf-8"?>
<p:tagLst xmlns:a="http://schemas.openxmlformats.org/drawingml/2006/main" xmlns:r="http://schemas.openxmlformats.org/officeDocument/2006/relationships" xmlns:p="http://schemas.openxmlformats.org/presentationml/2006/main">
  <p:tag name="BTFPLAYOUTENABLED" val="1"/>
</p:tagLst>
</file>

<file path=ppt/tags/tag1313.xml><?xml version="1.0" encoding="utf-8"?>
<p:tagLst xmlns:a="http://schemas.openxmlformats.org/drawingml/2006/main" xmlns:r="http://schemas.openxmlformats.org/officeDocument/2006/relationships" xmlns:p="http://schemas.openxmlformats.org/presentationml/2006/main">
  <p:tag name="THINKCELLSHAPEDONOTDELETE" val="tu3oCy7vDn2hmhJ9wylUhSQ"/>
</p:tagLst>
</file>

<file path=ppt/tags/tag1314.xml><?xml version="1.0" encoding="utf-8"?>
<p:tagLst xmlns:a="http://schemas.openxmlformats.org/drawingml/2006/main" xmlns:r="http://schemas.openxmlformats.org/officeDocument/2006/relationships" xmlns:p="http://schemas.openxmlformats.org/presentationml/2006/main">
  <p:tag name="THINKCELLSHAPEDONOTDELETE" val="tuHGmhIYnqD5_TfqccQAsOw"/>
</p:tagLst>
</file>

<file path=ppt/tags/tag1315.xml><?xml version="1.0" encoding="utf-8"?>
<p:tagLst xmlns:a="http://schemas.openxmlformats.org/drawingml/2006/main" xmlns:r="http://schemas.openxmlformats.org/officeDocument/2006/relationships" xmlns:p="http://schemas.openxmlformats.org/presentationml/2006/main">
  <p:tag name="THINKCELLSHAPEDONOTDELETE" val="tuUTmJVzBNXlHso3SeQ.lhw"/>
</p:tagLst>
</file>

<file path=ppt/tags/tag1316.xml><?xml version="1.0" encoding="utf-8"?>
<p:tagLst xmlns:a="http://schemas.openxmlformats.org/drawingml/2006/main" xmlns:r="http://schemas.openxmlformats.org/officeDocument/2006/relationships" xmlns:p="http://schemas.openxmlformats.org/presentationml/2006/main">
  <p:tag name="THINKCELLSHAPEDONOTDELETE" val="ttLieLUHKFi6E7Ji.bNO4ag"/>
</p:tagLst>
</file>

<file path=ppt/tags/tag1317.xml><?xml version="1.0" encoding="utf-8"?>
<p:tagLst xmlns:a="http://schemas.openxmlformats.org/drawingml/2006/main" xmlns:r="http://schemas.openxmlformats.org/officeDocument/2006/relationships" xmlns:p="http://schemas.openxmlformats.org/presentationml/2006/main">
  <p:tag name="THINKCELLSHAPEDONOTDELETE" val="txhrI.h3sUDMDjPXVm2n0NA"/>
</p:tagLst>
</file>

<file path=ppt/tags/tag1318.xml><?xml version="1.0" encoding="utf-8"?>
<p:tagLst xmlns:a="http://schemas.openxmlformats.org/drawingml/2006/main" xmlns:r="http://schemas.openxmlformats.org/officeDocument/2006/relationships" xmlns:p="http://schemas.openxmlformats.org/presentationml/2006/main">
  <p:tag name="THINKCELLSHAPEDONOTDELETE" val="tubTVkRcBE7Sb8l7fNBs3_w"/>
</p:tagLst>
</file>

<file path=ppt/tags/tag1319.xml><?xml version="1.0" encoding="utf-8"?>
<p:tagLst xmlns:a="http://schemas.openxmlformats.org/drawingml/2006/main" xmlns:r="http://schemas.openxmlformats.org/officeDocument/2006/relationships" xmlns:p="http://schemas.openxmlformats.org/presentationml/2006/main">
  <p:tag name="THINKCELLSHAPEDONOTDELETE" val="tz6yHzACNvguCwedmwri3lQ"/>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pLZ7ESCnrG_GYiVx1APDJw"/>
</p:tagLst>
</file>

<file path=ppt/tags/tag1320.xml><?xml version="1.0" encoding="utf-8"?>
<p:tagLst xmlns:a="http://schemas.openxmlformats.org/drawingml/2006/main" xmlns:r="http://schemas.openxmlformats.org/officeDocument/2006/relationships" xmlns:p="http://schemas.openxmlformats.org/presentationml/2006/main">
  <p:tag name="THINKCELLSHAPEDONOTDELETE" val="tJ8koutPyiE4Ko5zvnIHNCA"/>
</p:tagLst>
</file>

<file path=ppt/tags/tag1321.xml><?xml version="1.0" encoding="utf-8"?>
<p:tagLst xmlns:a="http://schemas.openxmlformats.org/drawingml/2006/main" xmlns:r="http://schemas.openxmlformats.org/officeDocument/2006/relationships" xmlns:p="http://schemas.openxmlformats.org/presentationml/2006/main">
  <p:tag name="THINKCELLSHAPEDONOTDELETE" val="t_BGFa4HttJNU1r8QmjCQRA"/>
</p:tagLst>
</file>

<file path=ppt/tags/tag1322.xml><?xml version="1.0" encoding="utf-8"?>
<p:tagLst xmlns:a="http://schemas.openxmlformats.org/drawingml/2006/main" xmlns:r="http://schemas.openxmlformats.org/officeDocument/2006/relationships" xmlns:p="http://schemas.openxmlformats.org/presentationml/2006/main">
  <p:tag name="THINKCELLSHAPEDONOTDELETE" val="tNrqJ9gyb29wtF3YQrNPPMQ"/>
</p:tagLst>
</file>

<file path=ppt/tags/tag1323.xml><?xml version="1.0" encoding="utf-8"?>
<p:tagLst xmlns:a="http://schemas.openxmlformats.org/drawingml/2006/main" xmlns:r="http://schemas.openxmlformats.org/officeDocument/2006/relationships" xmlns:p="http://schemas.openxmlformats.org/presentationml/2006/main">
  <p:tag name="THINKCELLSHAPEDONOTDELETE" val="t8ki6n_ilt_ZxzLJ2IrOZ9g"/>
</p:tagLst>
</file>

<file path=ppt/tags/tag1324.xml><?xml version="1.0" encoding="utf-8"?>
<p:tagLst xmlns:a="http://schemas.openxmlformats.org/drawingml/2006/main" xmlns:r="http://schemas.openxmlformats.org/officeDocument/2006/relationships" xmlns:p="http://schemas.openxmlformats.org/presentationml/2006/main">
  <p:tag name="THINKCELLSHAPEDONOTDELETE" val="tBEj4DHqlMHOVRJczS52Ncg"/>
</p:tagLst>
</file>

<file path=ppt/tags/tag1325.xml><?xml version="1.0" encoding="utf-8"?>
<p:tagLst xmlns:a="http://schemas.openxmlformats.org/drawingml/2006/main" xmlns:r="http://schemas.openxmlformats.org/officeDocument/2006/relationships" xmlns:p="http://schemas.openxmlformats.org/presentationml/2006/main">
  <p:tag name="THINKCELLSHAPEDONOTDELETE" val="tCaWtUUutkdvda8s9OEG3MA"/>
</p:tagLst>
</file>

<file path=ppt/tags/tag1326.xml><?xml version="1.0" encoding="utf-8"?>
<p:tagLst xmlns:a="http://schemas.openxmlformats.org/drawingml/2006/main" xmlns:r="http://schemas.openxmlformats.org/officeDocument/2006/relationships" xmlns:p="http://schemas.openxmlformats.org/presentationml/2006/main">
  <p:tag name="THINKCELLSHAPEDONOTDELETE" val="tXElyWkpYCmSSA1GI2_XgNg"/>
</p:tagLst>
</file>

<file path=ppt/tags/tag1327.xml><?xml version="1.0" encoding="utf-8"?>
<p:tagLst xmlns:a="http://schemas.openxmlformats.org/drawingml/2006/main" xmlns:r="http://schemas.openxmlformats.org/officeDocument/2006/relationships" xmlns:p="http://schemas.openxmlformats.org/presentationml/2006/main">
  <p:tag name="THINKCELLSHAPEDONOTDELETE" val="tBklndZEmmv6upq8ZupKIXw"/>
</p:tagLst>
</file>

<file path=ppt/tags/tag1328.xml><?xml version="1.0" encoding="utf-8"?>
<p:tagLst xmlns:a="http://schemas.openxmlformats.org/drawingml/2006/main" xmlns:r="http://schemas.openxmlformats.org/officeDocument/2006/relationships" xmlns:p="http://schemas.openxmlformats.org/presentationml/2006/main">
  <p:tag name="THINKCELLSHAPEDONOTDELETE" val="tS6xra4L2yTtzFX3ajIYG2g"/>
</p:tagLst>
</file>

<file path=ppt/tags/tag1329.xml><?xml version="1.0" encoding="utf-8"?>
<p:tagLst xmlns:a="http://schemas.openxmlformats.org/drawingml/2006/main" xmlns:r="http://schemas.openxmlformats.org/officeDocument/2006/relationships" xmlns:p="http://schemas.openxmlformats.org/presentationml/2006/main">
  <p:tag name="THINKCELLSHAPEDONOTDELETE" val="tbRuItDAa9z1Q_MNpHPxCZA"/>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_DnrfPMiLR48mgj3XicRPQ"/>
</p:tagLst>
</file>

<file path=ppt/tags/tag1330.xml><?xml version="1.0" encoding="utf-8"?>
<p:tagLst xmlns:a="http://schemas.openxmlformats.org/drawingml/2006/main" xmlns:r="http://schemas.openxmlformats.org/officeDocument/2006/relationships" xmlns:p="http://schemas.openxmlformats.org/presentationml/2006/main">
  <p:tag name="THINKCELLSHAPEDONOTDELETE" val="twp8WBABeDgHp7iyB_J2Y9g"/>
</p:tagLst>
</file>

<file path=ppt/tags/tag1331.xml><?xml version="1.0" encoding="utf-8"?>
<p:tagLst xmlns:a="http://schemas.openxmlformats.org/drawingml/2006/main" xmlns:r="http://schemas.openxmlformats.org/officeDocument/2006/relationships" xmlns:p="http://schemas.openxmlformats.org/presentationml/2006/main">
  <p:tag name="THINKCELLSHAPEDONOTDELETE" val="t.eWhoJN3K_EWr31SqwYJXQ"/>
</p:tagLst>
</file>

<file path=ppt/tags/tag1332.xml><?xml version="1.0" encoding="utf-8"?>
<p:tagLst xmlns:a="http://schemas.openxmlformats.org/drawingml/2006/main" xmlns:r="http://schemas.openxmlformats.org/officeDocument/2006/relationships" xmlns:p="http://schemas.openxmlformats.org/presentationml/2006/main">
  <p:tag name="THINKCELLSHAPEDONOTDELETE" val="te1I.O.K36gfQpIQRGwTd2g"/>
</p:tagLst>
</file>

<file path=ppt/tags/tag1333.xml><?xml version="1.0" encoding="utf-8"?>
<p:tagLst xmlns:a="http://schemas.openxmlformats.org/drawingml/2006/main" xmlns:r="http://schemas.openxmlformats.org/officeDocument/2006/relationships" xmlns:p="http://schemas.openxmlformats.org/presentationml/2006/main">
  <p:tag name="THINKCELLSHAPEDONOTDELETE" val="tt4RyqIoIudT42iIyZTKqdQ"/>
</p:tagLst>
</file>

<file path=ppt/tags/tag1334.xml><?xml version="1.0" encoding="utf-8"?>
<p:tagLst xmlns:a="http://schemas.openxmlformats.org/drawingml/2006/main" xmlns:r="http://schemas.openxmlformats.org/officeDocument/2006/relationships" xmlns:p="http://schemas.openxmlformats.org/presentationml/2006/main">
  <p:tag name="THINKCELLSHAPEDONOTDELETE" val="tovjSfUX_.5rPSKmCDNyHOA"/>
</p:tagLst>
</file>

<file path=ppt/tags/tag1335.xml><?xml version="1.0" encoding="utf-8"?>
<p:tagLst xmlns:a="http://schemas.openxmlformats.org/drawingml/2006/main" xmlns:r="http://schemas.openxmlformats.org/officeDocument/2006/relationships" xmlns:p="http://schemas.openxmlformats.org/presentationml/2006/main">
  <p:tag name="THINKCELLSHAPEDONOTDELETE" val="t2Epa4IeTAQlHDpl2I5LcLA"/>
</p:tagLst>
</file>

<file path=ppt/tags/tag1336.xml><?xml version="1.0" encoding="utf-8"?>
<p:tagLst xmlns:a="http://schemas.openxmlformats.org/drawingml/2006/main" xmlns:r="http://schemas.openxmlformats.org/officeDocument/2006/relationships" xmlns:p="http://schemas.openxmlformats.org/presentationml/2006/main">
  <p:tag name="THINKCELLSHAPEDONOTDELETE" val="tydeJphSmbZz6r9NsNfkWLA"/>
</p:tagLst>
</file>

<file path=ppt/tags/tag1337.xml><?xml version="1.0" encoding="utf-8"?>
<p:tagLst xmlns:a="http://schemas.openxmlformats.org/drawingml/2006/main" xmlns:r="http://schemas.openxmlformats.org/officeDocument/2006/relationships" xmlns:p="http://schemas.openxmlformats.org/presentationml/2006/main">
  <p:tag name="THINKCELLSHAPEDONOTDELETE" val="thsh3XtbbTp.M7EbmeIge6g"/>
</p:tagLst>
</file>

<file path=ppt/tags/tag1338.xml><?xml version="1.0" encoding="utf-8"?>
<p:tagLst xmlns:a="http://schemas.openxmlformats.org/drawingml/2006/main" xmlns:r="http://schemas.openxmlformats.org/officeDocument/2006/relationships" xmlns:p="http://schemas.openxmlformats.org/presentationml/2006/main">
  <p:tag name="THINKCELLSHAPEDONOTDELETE" val="tSdDp36MVa9bZuehsXxMuaA"/>
</p:tagLst>
</file>

<file path=ppt/tags/tag1339.xml><?xml version="1.0" encoding="utf-8"?>
<p:tagLst xmlns:a="http://schemas.openxmlformats.org/drawingml/2006/main" xmlns:r="http://schemas.openxmlformats.org/officeDocument/2006/relationships" xmlns:p="http://schemas.openxmlformats.org/presentationml/2006/main">
  <p:tag name="THINKCELLSHAPEDONOTDELETE" val="tSgcm2Ke6pn4rLG0J0v96vA"/>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eadniUk9PlB.7YPpjzDsSw"/>
</p:tagLst>
</file>

<file path=ppt/tags/tag1340.xml><?xml version="1.0" encoding="utf-8"?>
<p:tagLst xmlns:a="http://schemas.openxmlformats.org/drawingml/2006/main" xmlns:r="http://schemas.openxmlformats.org/officeDocument/2006/relationships" xmlns:p="http://schemas.openxmlformats.org/presentationml/2006/main">
  <p:tag name="THINKCELLSHAPEDONOTDELETE" val="tZ0A6E1eIvInOCHj4roGWOg"/>
</p:tagLst>
</file>

<file path=ppt/tags/tag1341.xml><?xml version="1.0" encoding="utf-8"?>
<p:tagLst xmlns:a="http://schemas.openxmlformats.org/drawingml/2006/main" xmlns:r="http://schemas.openxmlformats.org/officeDocument/2006/relationships" xmlns:p="http://schemas.openxmlformats.org/presentationml/2006/main">
  <p:tag name="THINKCELLSHAPEDONOTDELETE" val="t60eL.EQ4pqKmZDyiuYxszA"/>
</p:tagLst>
</file>

<file path=ppt/tags/tag1342.xml><?xml version="1.0" encoding="utf-8"?>
<p:tagLst xmlns:a="http://schemas.openxmlformats.org/drawingml/2006/main" xmlns:r="http://schemas.openxmlformats.org/officeDocument/2006/relationships" xmlns:p="http://schemas.openxmlformats.org/presentationml/2006/main">
  <p:tag name="THINKCELLSHAPEDONOTDELETE" val="t7sjifZCO_EOBa1KcnoiPWA"/>
</p:tagLst>
</file>

<file path=ppt/tags/tag1343.xml><?xml version="1.0" encoding="utf-8"?>
<p:tagLst xmlns:a="http://schemas.openxmlformats.org/drawingml/2006/main" xmlns:r="http://schemas.openxmlformats.org/officeDocument/2006/relationships" xmlns:p="http://schemas.openxmlformats.org/presentationml/2006/main">
  <p:tag name="THINKCELLSHAPEDONOTDELETE" val="tWv96cqhII6B_iOTcA_kj9Q"/>
</p:tagLst>
</file>

<file path=ppt/tags/tag1344.xml><?xml version="1.0" encoding="utf-8"?>
<p:tagLst xmlns:a="http://schemas.openxmlformats.org/drawingml/2006/main" xmlns:r="http://schemas.openxmlformats.org/officeDocument/2006/relationships" xmlns:p="http://schemas.openxmlformats.org/presentationml/2006/main">
  <p:tag name="THINKCELLSHAPEDONOTDELETE" val="tVTvNoYZE_PCNzFalSNRW1A"/>
</p:tagLst>
</file>

<file path=ppt/tags/tag1345.xml><?xml version="1.0" encoding="utf-8"?>
<p:tagLst xmlns:a="http://schemas.openxmlformats.org/drawingml/2006/main" xmlns:r="http://schemas.openxmlformats.org/officeDocument/2006/relationships" xmlns:p="http://schemas.openxmlformats.org/presentationml/2006/main">
  <p:tag name="THINKCELLSHAPEDONOTDELETE" val="tfTKS7s2cvW5tIonYvEPhVw"/>
</p:tagLst>
</file>

<file path=ppt/tags/tag13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7.xml><?xml version="1.0" encoding="utf-8"?>
<p:tagLst xmlns:a="http://schemas.openxmlformats.org/drawingml/2006/main" xmlns:r="http://schemas.openxmlformats.org/officeDocument/2006/relationships" xmlns:p="http://schemas.openxmlformats.org/presentationml/2006/main">
  <p:tag name="BTFPLAYOUTENABLED" val="1"/>
</p:tagLst>
</file>

<file path=ppt/tags/tag13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9.xml><?xml version="1.0" encoding="utf-8"?>
<p:tagLst xmlns:a="http://schemas.openxmlformats.org/drawingml/2006/main" xmlns:r="http://schemas.openxmlformats.org/officeDocument/2006/relationships" xmlns:p="http://schemas.openxmlformats.org/presentationml/2006/main">
  <p:tag name="THINKCELLSHAPEDONOTDELETE" val="tGyajfQuJ4VIH5snbEaWuew"/>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9tXotQyZZmpW8n6cWrT4Vg"/>
</p:tagLst>
</file>

<file path=ppt/tags/tag1350.xml><?xml version="1.0" encoding="utf-8"?>
<p:tagLst xmlns:a="http://schemas.openxmlformats.org/drawingml/2006/main" xmlns:r="http://schemas.openxmlformats.org/officeDocument/2006/relationships" xmlns:p="http://schemas.openxmlformats.org/presentationml/2006/main">
  <p:tag name="THINKCELLSHAPEDONOTDELETE" val="tFoSiUEpHRERs4Wau0qDd5Q"/>
</p:tagLst>
</file>

<file path=ppt/tags/tag1351.xml><?xml version="1.0" encoding="utf-8"?>
<p:tagLst xmlns:a="http://schemas.openxmlformats.org/drawingml/2006/main" xmlns:r="http://schemas.openxmlformats.org/officeDocument/2006/relationships" xmlns:p="http://schemas.openxmlformats.org/presentationml/2006/main">
  <p:tag name="THINKCELLSHAPEDONOTDELETE" val="tGYnzHEOFzJ__Jf7Ujv57DA"/>
</p:tagLst>
</file>

<file path=ppt/tags/tag1352.xml><?xml version="1.0" encoding="utf-8"?>
<p:tagLst xmlns:a="http://schemas.openxmlformats.org/drawingml/2006/main" xmlns:r="http://schemas.openxmlformats.org/officeDocument/2006/relationships" xmlns:p="http://schemas.openxmlformats.org/presentationml/2006/main">
  <p:tag name="THINKCELLSHAPEDONOTDELETE" val="t4cg0wIxSdHYuRSbDsnBqEw"/>
</p:tagLst>
</file>

<file path=ppt/tags/tag1353.xml><?xml version="1.0" encoding="utf-8"?>
<p:tagLst xmlns:a="http://schemas.openxmlformats.org/drawingml/2006/main" xmlns:r="http://schemas.openxmlformats.org/officeDocument/2006/relationships" xmlns:p="http://schemas.openxmlformats.org/presentationml/2006/main">
  <p:tag name="THINKCELLSHAPEDONOTDELETE" val="tehupwYNQxkjA67xNihRZZA"/>
</p:tagLst>
</file>

<file path=ppt/tags/tag1354.xml><?xml version="1.0" encoding="utf-8"?>
<p:tagLst xmlns:a="http://schemas.openxmlformats.org/drawingml/2006/main" xmlns:r="http://schemas.openxmlformats.org/officeDocument/2006/relationships" xmlns:p="http://schemas.openxmlformats.org/presentationml/2006/main">
  <p:tag name="THINKCELLSHAPEDONOTDELETE" val="tsfrJPa.MYgMW02KWoFUFzw"/>
</p:tagLst>
</file>

<file path=ppt/tags/tag1355.xml><?xml version="1.0" encoding="utf-8"?>
<p:tagLst xmlns:a="http://schemas.openxmlformats.org/drawingml/2006/main" xmlns:r="http://schemas.openxmlformats.org/officeDocument/2006/relationships" xmlns:p="http://schemas.openxmlformats.org/presentationml/2006/main">
  <p:tag name="THINKCELLSHAPEDONOTDELETE" val="tq.N_TX59R3wAgOa5qMBaEg"/>
</p:tagLst>
</file>

<file path=ppt/tags/tag1356.xml><?xml version="1.0" encoding="utf-8"?>
<p:tagLst xmlns:a="http://schemas.openxmlformats.org/drawingml/2006/main" xmlns:r="http://schemas.openxmlformats.org/officeDocument/2006/relationships" xmlns:p="http://schemas.openxmlformats.org/presentationml/2006/main">
  <p:tag name="THINKCELLSHAPEDONOTDELETE" val="teN62A2QCe0.I8VOL3XkKNg"/>
</p:tagLst>
</file>

<file path=ppt/tags/tag1357.xml><?xml version="1.0" encoding="utf-8"?>
<p:tagLst xmlns:a="http://schemas.openxmlformats.org/drawingml/2006/main" xmlns:r="http://schemas.openxmlformats.org/officeDocument/2006/relationships" xmlns:p="http://schemas.openxmlformats.org/presentationml/2006/main">
  <p:tag name="THINKCELLSHAPEDONOTDELETE" val="tmXT26dFkfRYx8cy6mMddYQ"/>
</p:tagLst>
</file>

<file path=ppt/tags/tag1358.xml><?xml version="1.0" encoding="utf-8"?>
<p:tagLst xmlns:a="http://schemas.openxmlformats.org/drawingml/2006/main" xmlns:r="http://schemas.openxmlformats.org/officeDocument/2006/relationships" xmlns:p="http://schemas.openxmlformats.org/presentationml/2006/main">
  <p:tag name="THINKCELLSHAPEDONOTDELETE" val="tJ_dneDO4U9vZ7LLaLIZTTA"/>
</p:tagLst>
</file>

<file path=ppt/tags/tag1359.xml><?xml version="1.0" encoding="utf-8"?>
<p:tagLst xmlns:a="http://schemas.openxmlformats.org/drawingml/2006/main" xmlns:r="http://schemas.openxmlformats.org/officeDocument/2006/relationships" xmlns:p="http://schemas.openxmlformats.org/presentationml/2006/main">
  <p:tag name="THINKCELLSHAPEDONOTDELETE" val="tqDH6zJVWlddDKysxWrWpow"/>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FibHe6ERYVjKXd8s66YVoA"/>
</p:tagLst>
</file>

<file path=ppt/tags/tag1360.xml><?xml version="1.0" encoding="utf-8"?>
<p:tagLst xmlns:a="http://schemas.openxmlformats.org/drawingml/2006/main" xmlns:r="http://schemas.openxmlformats.org/officeDocument/2006/relationships" xmlns:p="http://schemas.openxmlformats.org/presentationml/2006/main">
  <p:tag name="THINKCELLSHAPEDONOTDELETE" val="tSXe5uxp6IAL8Asw6lJfpbw"/>
</p:tagLst>
</file>

<file path=ppt/tags/tag1361.xml><?xml version="1.0" encoding="utf-8"?>
<p:tagLst xmlns:a="http://schemas.openxmlformats.org/drawingml/2006/main" xmlns:r="http://schemas.openxmlformats.org/officeDocument/2006/relationships" xmlns:p="http://schemas.openxmlformats.org/presentationml/2006/main">
  <p:tag name="THINKCELLSHAPEDONOTDELETE" val="tA08wwrVTMNJU4qUhXgKPoQ"/>
</p:tagLst>
</file>

<file path=ppt/tags/tag1362.xml><?xml version="1.0" encoding="utf-8"?>
<p:tagLst xmlns:a="http://schemas.openxmlformats.org/drawingml/2006/main" xmlns:r="http://schemas.openxmlformats.org/officeDocument/2006/relationships" xmlns:p="http://schemas.openxmlformats.org/presentationml/2006/main">
  <p:tag name="THINKCELLSHAPEDONOTDELETE" val="tg8eNQkUW15MBX0S1WeJ5pQ"/>
</p:tagLst>
</file>

<file path=ppt/tags/tag1363.xml><?xml version="1.0" encoding="utf-8"?>
<p:tagLst xmlns:a="http://schemas.openxmlformats.org/drawingml/2006/main" xmlns:r="http://schemas.openxmlformats.org/officeDocument/2006/relationships" xmlns:p="http://schemas.openxmlformats.org/presentationml/2006/main">
  <p:tag name="THINKCELLSHAPEDONOTDELETE" val="t8pI1dLE7ckhHaFvWDnZvDQ"/>
</p:tagLst>
</file>

<file path=ppt/tags/tag1364.xml><?xml version="1.0" encoding="utf-8"?>
<p:tagLst xmlns:a="http://schemas.openxmlformats.org/drawingml/2006/main" xmlns:r="http://schemas.openxmlformats.org/officeDocument/2006/relationships" xmlns:p="http://schemas.openxmlformats.org/presentationml/2006/main">
  <p:tag name="THINKCELLSHAPEDONOTDELETE" val="tk.Gzw0tT7TbOFC9gyD8BaA"/>
</p:tagLst>
</file>

<file path=ppt/tags/tag1365.xml><?xml version="1.0" encoding="utf-8"?>
<p:tagLst xmlns:a="http://schemas.openxmlformats.org/drawingml/2006/main" xmlns:r="http://schemas.openxmlformats.org/officeDocument/2006/relationships" xmlns:p="http://schemas.openxmlformats.org/presentationml/2006/main">
  <p:tag name="THINKCELLSHAPEDONOTDELETE" val="tOvqLl6rjh2uW4pqJJK8xMw"/>
</p:tagLst>
</file>

<file path=ppt/tags/tag1366.xml><?xml version="1.0" encoding="utf-8"?>
<p:tagLst xmlns:a="http://schemas.openxmlformats.org/drawingml/2006/main" xmlns:r="http://schemas.openxmlformats.org/officeDocument/2006/relationships" xmlns:p="http://schemas.openxmlformats.org/presentationml/2006/main">
  <p:tag name="THINKCELLSHAPEDONOTDELETE" val="tky4_DyBDoGb8HB81uX44QA"/>
</p:tagLst>
</file>

<file path=ppt/tags/tag1367.xml><?xml version="1.0" encoding="utf-8"?>
<p:tagLst xmlns:a="http://schemas.openxmlformats.org/drawingml/2006/main" xmlns:r="http://schemas.openxmlformats.org/officeDocument/2006/relationships" xmlns:p="http://schemas.openxmlformats.org/presentationml/2006/main">
  <p:tag name="THINKCELLSHAPEDONOTDELETE" val="tQ7h7XOd2H1G8RMcLzWrqmg"/>
</p:tagLst>
</file>

<file path=ppt/tags/tag1368.xml><?xml version="1.0" encoding="utf-8"?>
<p:tagLst xmlns:a="http://schemas.openxmlformats.org/drawingml/2006/main" xmlns:r="http://schemas.openxmlformats.org/officeDocument/2006/relationships" xmlns:p="http://schemas.openxmlformats.org/presentationml/2006/main">
  <p:tag name="THINKCELLSHAPEDONOTDELETE" val="tDogyZUQYQid40jQVQDK_IA"/>
</p:tagLst>
</file>

<file path=ppt/tags/tag1369.xml><?xml version="1.0" encoding="utf-8"?>
<p:tagLst xmlns:a="http://schemas.openxmlformats.org/drawingml/2006/main" xmlns:r="http://schemas.openxmlformats.org/officeDocument/2006/relationships" xmlns:p="http://schemas.openxmlformats.org/presentationml/2006/main">
  <p:tag name="THINKCELLSHAPEDONOTDELETE" val="t8kpLHropPCVW7ZRto2ZKLg"/>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WoZ3AyGAjLY8JhQvFnoGw"/>
</p:tagLst>
</file>

<file path=ppt/tags/tag1370.xml><?xml version="1.0" encoding="utf-8"?>
<p:tagLst xmlns:a="http://schemas.openxmlformats.org/drawingml/2006/main" xmlns:r="http://schemas.openxmlformats.org/officeDocument/2006/relationships" xmlns:p="http://schemas.openxmlformats.org/presentationml/2006/main">
  <p:tag name="THINKCELLSHAPEDONOTDELETE" val="t47YnLT7.kXA_wsRMIrpDcw"/>
</p:tagLst>
</file>

<file path=ppt/tags/tag1371.xml><?xml version="1.0" encoding="utf-8"?>
<p:tagLst xmlns:a="http://schemas.openxmlformats.org/drawingml/2006/main" xmlns:r="http://schemas.openxmlformats.org/officeDocument/2006/relationships" xmlns:p="http://schemas.openxmlformats.org/presentationml/2006/main">
  <p:tag name="THINKCELLSHAPEDONOTDELETE" val="tEkr2cb0YnNJtR0KrdJYA6A"/>
</p:tagLst>
</file>

<file path=ppt/tags/tag1372.xml><?xml version="1.0" encoding="utf-8"?>
<p:tagLst xmlns:a="http://schemas.openxmlformats.org/drawingml/2006/main" xmlns:r="http://schemas.openxmlformats.org/officeDocument/2006/relationships" xmlns:p="http://schemas.openxmlformats.org/presentationml/2006/main">
  <p:tag name="THINKCELLSHAPEDONOTDELETE" val="t0Xqt7yC0zIU98zd30aEW1w"/>
</p:tagLst>
</file>

<file path=ppt/tags/tag1373.xml><?xml version="1.0" encoding="utf-8"?>
<p:tagLst xmlns:a="http://schemas.openxmlformats.org/drawingml/2006/main" xmlns:r="http://schemas.openxmlformats.org/officeDocument/2006/relationships" xmlns:p="http://schemas.openxmlformats.org/presentationml/2006/main">
  <p:tag name="THINKCELLSHAPEDONOTDELETE" val="tjpKuN8tTY.SDLv0yYa_urg"/>
</p:tagLst>
</file>

<file path=ppt/tags/tag1374.xml><?xml version="1.0" encoding="utf-8"?>
<p:tagLst xmlns:a="http://schemas.openxmlformats.org/drawingml/2006/main" xmlns:r="http://schemas.openxmlformats.org/officeDocument/2006/relationships" xmlns:p="http://schemas.openxmlformats.org/presentationml/2006/main">
  <p:tag name="THINKCELLSHAPEDONOTDELETE" val="tq4bhsYZWRylx0ScWw8IoMg"/>
</p:tagLst>
</file>

<file path=ppt/tags/tag1375.xml><?xml version="1.0" encoding="utf-8"?>
<p:tagLst xmlns:a="http://schemas.openxmlformats.org/drawingml/2006/main" xmlns:r="http://schemas.openxmlformats.org/officeDocument/2006/relationships" xmlns:p="http://schemas.openxmlformats.org/presentationml/2006/main">
  <p:tag name="THINKCELLSHAPEDONOTDELETE" val="ts5Sb_bUTsmq7qNvJEwerYQ"/>
</p:tagLst>
</file>

<file path=ppt/tags/tag1376.xml><?xml version="1.0" encoding="utf-8"?>
<p:tagLst xmlns:a="http://schemas.openxmlformats.org/drawingml/2006/main" xmlns:r="http://schemas.openxmlformats.org/officeDocument/2006/relationships" xmlns:p="http://schemas.openxmlformats.org/presentationml/2006/main">
  <p:tag name="THINKCELLSHAPEDONOTDELETE" val="t5Hb_tkDamjG4qZhsdVlj6w"/>
</p:tagLst>
</file>

<file path=ppt/tags/tag1377.xml><?xml version="1.0" encoding="utf-8"?>
<p:tagLst xmlns:a="http://schemas.openxmlformats.org/drawingml/2006/main" xmlns:r="http://schemas.openxmlformats.org/officeDocument/2006/relationships" xmlns:p="http://schemas.openxmlformats.org/presentationml/2006/main">
  <p:tag name="THINKCELLSHAPEDONOTDELETE" val="tXvlvRXwVIjM0Pq41m.lumA"/>
</p:tagLst>
</file>

<file path=ppt/tags/tag1378.xml><?xml version="1.0" encoding="utf-8"?>
<p:tagLst xmlns:a="http://schemas.openxmlformats.org/drawingml/2006/main" xmlns:r="http://schemas.openxmlformats.org/officeDocument/2006/relationships" xmlns:p="http://schemas.openxmlformats.org/presentationml/2006/main">
  <p:tag name="THINKCELLSHAPEDONOTDELETE" val="tkTv.kXgXghk23EEGPUSn5Q"/>
</p:tagLst>
</file>

<file path=ppt/tags/tag1379.xml><?xml version="1.0" encoding="utf-8"?>
<p:tagLst xmlns:a="http://schemas.openxmlformats.org/drawingml/2006/main" xmlns:r="http://schemas.openxmlformats.org/officeDocument/2006/relationships" xmlns:p="http://schemas.openxmlformats.org/presentationml/2006/main">
  <p:tag name="THINKCELLSHAPEDONOTDELETE" val="tuKN2m4rbuXLlImNaoFRqdA"/>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0PAh1rtw4c9kavbHCb1jrw"/>
</p:tagLst>
</file>

<file path=ppt/tags/tag1380.xml><?xml version="1.0" encoding="utf-8"?>
<p:tagLst xmlns:a="http://schemas.openxmlformats.org/drawingml/2006/main" xmlns:r="http://schemas.openxmlformats.org/officeDocument/2006/relationships" xmlns:p="http://schemas.openxmlformats.org/presentationml/2006/main">
  <p:tag name="THINKCELLSHAPEDONOTDELETE" val="twJYK1boURz_rqdaKZMA3FA"/>
</p:tagLst>
</file>

<file path=ppt/tags/tag1381.xml><?xml version="1.0" encoding="utf-8"?>
<p:tagLst xmlns:a="http://schemas.openxmlformats.org/drawingml/2006/main" xmlns:r="http://schemas.openxmlformats.org/officeDocument/2006/relationships" xmlns:p="http://schemas.openxmlformats.org/presentationml/2006/main">
  <p:tag name="THINKCELLSHAPEDONOTDELETE" val="t_r8QArA9R5e_ha8VigPTFQ"/>
</p:tagLst>
</file>

<file path=ppt/tags/tag1382.xml><?xml version="1.0" encoding="utf-8"?>
<p:tagLst xmlns:a="http://schemas.openxmlformats.org/drawingml/2006/main" xmlns:r="http://schemas.openxmlformats.org/officeDocument/2006/relationships" xmlns:p="http://schemas.openxmlformats.org/presentationml/2006/main">
  <p:tag name="THINKCELLSHAPEDONOTDELETE" val="thCpZt71dq74y2GVNU1km4Q"/>
</p:tagLst>
</file>

<file path=ppt/tags/tag1383.xml><?xml version="1.0" encoding="utf-8"?>
<p:tagLst xmlns:a="http://schemas.openxmlformats.org/drawingml/2006/main" xmlns:r="http://schemas.openxmlformats.org/officeDocument/2006/relationships" xmlns:p="http://schemas.openxmlformats.org/presentationml/2006/main">
  <p:tag name="THINKCELLSHAPEDONOTDELETE" val="t5C13QKTxNtSmypVwMGREVw"/>
</p:tagLst>
</file>

<file path=ppt/tags/tag1384.xml><?xml version="1.0" encoding="utf-8"?>
<p:tagLst xmlns:a="http://schemas.openxmlformats.org/drawingml/2006/main" xmlns:r="http://schemas.openxmlformats.org/officeDocument/2006/relationships" xmlns:p="http://schemas.openxmlformats.org/presentationml/2006/main">
  <p:tag name="THINKCELLSHAPEDONOTDELETE" val="tM4Z5IrTFNU8LSntB5Xnbbw"/>
</p:tagLst>
</file>

<file path=ppt/tags/tag1385.xml><?xml version="1.0" encoding="utf-8"?>
<p:tagLst xmlns:a="http://schemas.openxmlformats.org/drawingml/2006/main" xmlns:r="http://schemas.openxmlformats.org/officeDocument/2006/relationships" xmlns:p="http://schemas.openxmlformats.org/presentationml/2006/main">
  <p:tag name="THINKCELLSHAPEDONOTDELETE" val="tYvuTdrNyMDKQ7i9UGT4xIg"/>
</p:tagLst>
</file>

<file path=ppt/tags/tag1386.xml><?xml version="1.0" encoding="utf-8"?>
<p:tagLst xmlns:a="http://schemas.openxmlformats.org/drawingml/2006/main" xmlns:r="http://schemas.openxmlformats.org/officeDocument/2006/relationships" xmlns:p="http://schemas.openxmlformats.org/presentationml/2006/main">
  <p:tag name="THINKCELLSHAPEDONOTDELETE" val="tK.HZhQd_wds0R6DtN4pFzw"/>
</p:tagLst>
</file>

<file path=ppt/tags/tag1387.xml><?xml version="1.0" encoding="utf-8"?>
<p:tagLst xmlns:a="http://schemas.openxmlformats.org/drawingml/2006/main" xmlns:r="http://schemas.openxmlformats.org/officeDocument/2006/relationships" xmlns:p="http://schemas.openxmlformats.org/presentationml/2006/main">
  <p:tag name="THINKCELLSHAPEDONOTDELETE" val="t2FOVc.6vMbOUl8.zHv4lXA"/>
</p:tagLst>
</file>

<file path=ppt/tags/tag1388.xml><?xml version="1.0" encoding="utf-8"?>
<p:tagLst xmlns:a="http://schemas.openxmlformats.org/drawingml/2006/main" xmlns:r="http://schemas.openxmlformats.org/officeDocument/2006/relationships" xmlns:p="http://schemas.openxmlformats.org/presentationml/2006/main">
  <p:tag name="THINKCELLSHAPEDONOTDELETE" val="tycD4vXPu65cfj3qdYCXMGA"/>
</p:tagLst>
</file>

<file path=ppt/tags/tag1389.xml><?xml version="1.0" encoding="utf-8"?>
<p:tagLst xmlns:a="http://schemas.openxmlformats.org/drawingml/2006/main" xmlns:r="http://schemas.openxmlformats.org/officeDocument/2006/relationships" xmlns:p="http://schemas.openxmlformats.org/presentationml/2006/main">
  <p:tag name="THINKCELLSHAPEDONOTDELETE" val="tGR6190X1cjXMc0N.77qsrA"/>
</p:tagLst>
</file>

<file path=ppt/tags/tag139.xml><?xml version="1.0" encoding="utf-8"?>
<p:tagLst xmlns:a="http://schemas.openxmlformats.org/drawingml/2006/main" xmlns:r="http://schemas.openxmlformats.org/officeDocument/2006/relationships" xmlns:p="http://schemas.openxmlformats.org/presentationml/2006/main">
  <p:tag name="BTFPLAYOUTCOLUMNS" val="2"/>
  <p:tag name="BTFPLAYOUTENABLED" val="0"/>
</p:tagLst>
</file>

<file path=ppt/tags/tag1390.xml><?xml version="1.0" encoding="utf-8"?>
<p:tagLst xmlns:a="http://schemas.openxmlformats.org/drawingml/2006/main" xmlns:r="http://schemas.openxmlformats.org/officeDocument/2006/relationships" xmlns:p="http://schemas.openxmlformats.org/presentationml/2006/main">
  <p:tag name="THINKCELLSHAPEDONOTDELETE" val="tr5NpAs_0Gl9YDRXmSETyFw"/>
</p:tagLst>
</file>

<file path=ppt/tags/tag1391.xml><?xml version="1.0" encoding="utf-8"?>
<p:tagLst xmlns:a="http://schemas.openxmlformats.org/drawingml/2006/main" xmlns:r="http://schemas.openxmlformats.org/officeDocument/2006/relationships" xmlns:p="http://schemas.openxmlformats.org/presentationml/2006/main">
  <p:tag name="THINKCELLSHAPEDONOTDELETE" val="tv7Ej3HWzeSatZ4MnwqG1KQ"/>
</p:tagLst>
</file>

<file path=ppt/tags/tag1392.xml><?xml version="1.0" encoding="utf-8"?>
<p:tagLst xmlns:a="http://schemas.openxmlformats.org/drawingml/2006/main" xmlns:r="http://schemas.openxmlformats.org/officeDocument/2006/relationships" xmlns:p="http://schemas.openxmlformats.org/presentationml/2006/main">
  <p:tag name="THINKCELLSHAPEDONOTDELETE" val="tPO1.qArS_fXwtEk.Q9WJGw"/>
</p:tagLst>
</file>

<file path=ppt/tags/tag1393.xml><?xml version="1.0" encoding="utf-8"?>
<p:tagLst xmlns:a="http://schemas.openxmlformats.org/drawingml/2006/main" xmlns:r="http://schemas.openxmlformats.org/officeDocument/2006/relationships" xmlns:p="http://schemas.openxmlformats.org/presentationml/2006/main">
  <p:tag name="THINKCELLSHAPEDONOTDELETE" val="tTMMkeHXS1foGpL4GNeKdvA"/>
</p:tagLst>
</file>

<file path=ppt/tags/tag1394.xml><?xml version="1.0" encoding="utf-8"?>
<p:tagLst xmlns:a="http://schemas.openxmlformats.org/drawingml/2006/main" xmlns:r="http://schemas.openxmlformats.org/officeDocument/2006/relationships" xmlns:p="http://schemas.openxmlformats.org/presentationml/2006/main">
  <p:tag name="THINKCELLSHAPEDONOTDELETE" val="tM_9aGOdTe5_yrp47Ap4xYA"/>
</p:tagLst>
</file>

<file path=ppt/tags/tag1395.xml><?xml version="1.0" encoding="utf-8"?>
<p:tagLst xmlns:a="http://schemas.openxmlformats.org/drawingml/2006/main" xmlns:r="http://schemas.openxmlformats.org/officeDocument/2006/relationships" xmlns:p="http://schemas.openxmlformats.org/presentationml/2006/main">
  <p:tag name="THINKCELLSHAPEDONOTDELETE" val="tKjGCh4CmthfLfhUThjjUFg"/>
</p:tagLst>
</file>

<file path=ppt/tags/tag1396.xml><?xml version="1.0" encoding="utf-8"?>
<p:tagLst xmlns:a="http://schemas.openxmlformats.org/drawingml/2006/main" xmlns:r="http://schemas.openxmlformats.org/officeDocument/2006/relationships" xmlns:p="http://schemas.openxmlformats.org/presentationml/2006/main">
  <p:tag name="THINKCELLSHAPEDONOTDELETE" val="tZHh0hfQ.AchWYbhXyUQtbA"/>
</p:tagLst>
</file>

<file path=ppt/tags/tag1397.xml><?xml version="1.0" encoding="utf-8"?>
<p:tagLst xmlns:a="http://schemas.openxmlformats.org/drawingml/2006/main" xmlns:r="http://schemas.openxmlformats.org/officeDocument/2006/relationships" xmlns:p="http://schemas.openxmlformats.org/presentationml/2006/main">
  <p:tag name="THINKCELLSHAPEDONOTDELETE" val="tzUhXKucMb8k27DjroxHxRA"/>
</p:tagLst>
</file>

<file path=ppt/tags/tag1398.xml><?xml version="1.0" encoding="utf-8"?>
<p:tagLst xmlns:a="http://schemas.openxmlformats.org/drawingml/2006/main" xmlns:r="http://schemas.openxmlformats.org/officeDocument/2006/relationships" xmlns:p="http://schemas.openxmlformats.org/presentationml/2006/main">
  <p:tag name="THINKCELLSHAPEDONOTDELETE" val="tbUY1S_yr4i7XHDbiM29Hgg"/>
</p:tagLst>
</file>

<file path=ppt/tags/tag1399.xml><?xml version="1.0" encoding="utf-8"?>
<p:tagLst xmlns:a="http://schemas.openxmlformats.org/drawingml/2006/main" xmlns:r="http://schemas.openxmlformats.org/officeDocument/2006/relationships" xmlns:p="http://schemas.openxmlformats.org/presentationml/2006/main">
  <p:tag name="THINKCELLSHAPEDONOTDELETE" val="tlG2KjoPJfGwzR4lWn0BQJ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0.xml><?xml version="1.0" encoding="utf-8"?>
<p:tagLst xmlns:a="http://schemas.openxmlformats.org/drawingml/2006/main" xmlns:r="http://schemas.openxmlformats.org/officeDocument/2006/relationships" xmlns:p="http://schemas.openxmlformats.org/presentationml/2006/main">
  <p:tag name="THINKCELLSHAPEDONOTDELETE" val="tlhZ1TePhsgDgfWZl_bcGMQ"/>
</p:tagLst>
</file>

<file path=ppt/tags/tag1401.xml><?xml version="1.0" encoding="utf-8"?>
<p:tagLst xmlns:a="http://schemas.openxmlformats.org/drawingml/2006/main" xmlns:r="http://schemas.openxmlformats.org/officeDocument/2006/relationships" xmlns:p="http://schemas.openxmlformats.org/presentationml/2006/main">
  <p:tag name="THINKCELLSHAPEDONOTDELETE" val="tRY7yM0fy_HkALuACOWUpYg"/>
</p:tagLst>
</file>

<file path=ppt/tags/tag1402.xml><?xml version="1.0" encoding="utf-8"?>
<p:tagLst xmlns:a="http://schemas.openxmlformats.org/drawingml/2006/main" xmlns:r="http://schemas.openxmlformats.org/officeDocument/2006/relationships" xmlns:p="http://schemas.openxmlformats.org/presentationml/2006/main">
  <p:tag name="THINKCELLSHAPEDONOTDELETE" val="tNVZ_mEizO4BUb5RviEtN6Q"/>
</p:tagLst>
</file>

<file path=ppt/tags/tag1403.xml><?xml version="1.0" encoding="utf-8"?>
<p:tagLst xmlns:a="http://schemas.openxmlformats.org/drawingml/2006/main" xmlns:r="http://schemas.openxmlformats.org/officeDocument/2006/relationships" xmlns:p="http://schemas.openxmlformats.org/presentationml/2006/main">
  <p:tag name="THINKCELLSHAPEDONOTDELETE" val="tumb4r9x9rTYwrw24llKhMA"/>
</p:tagLst>
</file>

<file path=ppt/tags/tag1404.xml><?xml version="1.0" encoding="utf-8"?>
<p:tagLst xmlns:a="http://schemas.openxmlformats.org/drawingml/2006/main" xmlns:r="http://schemas.openxmlformats.org/officeDocument/2006/relationships" xmlns:p="http://schemas.openxmlformats.org/presentationml/2006/main">
  <p:tag name="THINKCELLSHAPEDONOTDELETE" val="ttEHmS4bbk5IIQN.BaxLvmQ"/>
</p:tagLst>
</file>

<file path=ppt/tags/tag1405.xml><?xml version="1.0" encoding="utf-8"?>
<p:tagLst xmlns:a="http://schemas.openxmlformats.org/drawingml/2006/main" xmlns:r="http://schemas.openxmlformats.org/officeDocument/2006/relationships" xmlns:p="http://schemas.openxmlformats.org/presentationml/2006/main">
  <p:tag name="THINKCELLSHAPEDONOTDELETE" val="tFl83jtsD0pz3IMxMaFN1Ag"/>
</p:tagLst>
</file>

<file path=ppt/tags/tag1406.xml><?xml version="1.0" encoding="utf-8"?>
<p:tagLst xmlns:a="http://schemas.openxmlformats.org/drawingml/2006/main" xmlns:r="http://schemas.openxmlformats.org/officeDocument/2006/relationships" xmlns:p="http://schemas.openxmlformats.org/presentationml/2006/main">
  <p:tag name="THINKCELLSHAPEDONOTDELETE" val="t1JXXLF7BUsg28qajde526Q"/>
</p:tagLst>
</file>

<file path=ppt/tags/tag1407.xml><?xml version="1.0" encoding="utf-8"?>
<p:tagLst xmlns:a="http://schemas.openxmlformats.org/drawingml/2006/main" xmlns:r="http://schemas.openxmlformats.org/officeDocument/2006/relationships" xmlns:p="http://schemas.openxmlformats.org/presentationml/2006/main">
  <p:tag name="THINKCELLSHAPEDONOTDELETE" val="tKSCuf2ABdFtU1vQQd5dftQ"/>
</p:tagLst>
</file>

<file path=ppt/tags/tag1408.xml><?xml version="1.0" encoding="utf-8"?>
<p:tagLst xmlns:a="http://schemas.openxmlformats.org/drawingml/2006/main" xmlns:r="http://schemas.openxmlformats.org/officeDocument/2006/relationships" xmlns:p="http://schemas.openxmlformats.org/presentationml/2006/main">
  <p:tag name="THINKCELLSHAPEDONOTDELETE" val="tE_80dvqt90ISrTNLE5VDdg"/>
</p:tagLst>
</file>

<file path=ppt/tags/tag1409.xml><?xml version="1.0" encoding="utf-8"?>
<p:tagLst xmlns:a="http://schemas.openxmlformats.org/drawingml/2006/main" xmlns:r="http://schemas.openxmlformats.org/officeDocument/2006/relationships" xmlns:p="http://schemas.openxmlformats.org/presentationml/2006/main">
  <p:tag name="THINKCELLSHAPEDONOTDELETE" val="t7qY8nfumFPTezhxxipk4gw"/>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0MH0HSpSKTjYe6Pae4xOhw"/>
</p:tagLst>
</file>

<file path=ppt/tags/tag1410.xml><?xml version="1.0" encoding="utf-8"?>
<p:tagLst xmlns:a="http://schemas.openxmlformats.org/drawingml/2006/main" xmlns:r="http://schemas.openxmlformats.org/officeDocument/2006/relationships" xmlns:p="http://schemas.openxmlformats.org/presentationml/2006/main">
  <p:tag name="THINKCELLSHAPEDONOTDELETE" val="t3YgA5y9NNm5_qPuUeddWpw"/>
</p:tagLst>
</file>

<file path=ppt/tags/tag1411.xml><?xml version="1.0" encoding="utf-8"?>
<p:tagLst xmlns:a="http://schemas.openxmlformats.org/drawingml/2006/main" xmlns:r="http://schemas.openxmlformats.org/officeDocument/2006/relationships" xmlns:p="http://schemas.openxmlformats.org/presentationml/2006/main">
  <p:tag name="THINKCELLSHAPEDONOTDELETE" val="tpE7GKkYOl2wc1BS19lY7JQ"/>
</p:tagLst>
</file>

<file path=ppt/tags/tag1412.xml><?xml version="1.0" encoding="utf-8"?>
<p:tagLst xmlns:a="http://schemas.openxmlformats.org/drawingml/2006/main" xmlns:r="http://schemas.openxmlformats.org/officeDocument/2006/relationships" xmlns:p="http://schemas.openxmlformats.org/presentationml/2006/main">
  <p:tag name="THINKCELLSHAPEDONOTDELETE" val="tQVfmrqftjrIogt5bl5P9CA"/>
</p:tagLst>
</file>

<file path=ppt/tags/tag1413.xml><?xml version="1.0" encoding="utf-8"?>
<p:tagLst xmlns:a="http://schemas.openxmlformats.org/drawingml/2006/main" xmlns:r="http://schemas.openxmlformats.org/officeDocument/2006/relationships" xmlns:p="http://schemas.openxmlformats.org/presentationml/2006/main">
  <p:tag name="THINKCELLSHAPEDONOTDELETE" val="thoMAjq8BaIIdS89PZ4giVw"/>
</p:tagLst>
</file>

<file path=ppt/tags/tag1414.xml><?xml version="1.0" encoding="utf-8"?>
<p:tagLst xmlns:a="http://schemas.openxmlformats.org/drawingml/2006/main" xmlns:r="http://schemas.openxmlformats.org/officeDocument/2006/relationships" xmlns:p="http://schemas.openxmlformats.org/presentationml/2006/main">
  <p:tag name="THINKCELLSHAPEDONOTDELETE" val="tQ1HqbLAFqW0klIJwA_ohcA"/>
</p:tagLst>
</file>

<file path=ppt/tags/tag1415.xml><?xml version="1.0" encoding="utf-8"?>
<p:tagLst xmlns:a="http://schemas.openxmlformats.org/drawingml/2006/main" xmlns:r="http://schemas.openxmlformats.org/officeDocument/2006/relationships" xmlns:p="http://schemas.openxmlformats.org/presentationml/2006/main">
  <p:tag name="THINKCELLSHAPEDONOTDELETE" val="tlFywVGQRKH2eJLUc2ICmOQ"/>
</p:tagLst>
</file>

<file path=ppt/tags/tag1416.xml><?xml version="1.0" encoding="utf-8"?>
<p:tagLst xmlns:a="http://schemas.openxmlformats.org/drawingml/2006/main" xmlns:r="http://schemas.openxmlformats.org/officeDocument/2006/relationships" xmlns:p="http://schemas.openxmlformats.org/presentationml/2006/main">
  <p:tag name="THINKCELLSHAPEDONOTDELETE" val="t3RKMO16hyB_Ev40GRQoKpQ"/>
</p:tagLst>
</file>

<file path=ppt/tags/tag1417.xml><?xml version="1.0" encoding="utf-8"?>
<p:tagLst xmlns:a="http://schemas.openxmlformats.org/drawingml/2006/main" xmlns:r="http://schemas.openxmlformats.org/officeDocument/2006/relationships" xmlns:p="http://schemas.openxmlformats.org/presentationml/2006/main">
  <p:tag name="THINKCELLSHAPEDONOTDELETE" val="ttP9Re4XQBjEIIRGVwvexAQ"/>
</p:tagLst>
</file>

<file path=ppt/tags/tag1418.xml><?xml version="1.0" encoding="utf-8"?>
<p:tagLst xmlns:a="http://schemas.openxmlformats.org/drawingml/2006/main" xmlns:r="http://schemas.openxmlformats.org/officeDocument/2006/relationships" xmlns:p="http://schemas.openxmlformats.org/presentationml/2006/main">
  <p:tag name="THINKCELLSHAPEDONOTDELETE" val="tTc0KT.ZOTy5EW.kBFvREVw"/>
</p:tagLst>
</file>

<file path=ppt/tags/tag1419.xml><?xml version="1.0" encoding="utf-8"?>
<p:tagLst xmlns:a="http://schemas.openxmlformats.org/drawingml/2006/main" xmlns:r="http://schemas.openxmlformats.org/officeDocument/2006/relationships" xmlns:p="http://schemas.openxmlformats.org/presentationml/2006/main">
  <p:tag name="THINKCELLSHAPEDONOTDELETE" val="tutBJujtRVR8LF5.fBb2tVw"/>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oWjXwLRM8VtxnLYYFUMl.A"/>
</p:tagLst>
</file>

<file path=ppt/tags/tag1420.xml><?xml version="1.0" encoding="utf-8"?>
<p:tagLst xmlns:a="http://schemas.openxmlformats.org/drawingml/2006/main" xmlns:r="http://schemas.openxmlformats.org/officeDocument/2006/relationships" xmlns:p="http://schemas.openxmlformats.org/presentationml/2006/main">
  <p:tag name="THINKCELLSHAPEDONOTDELETE" val="toErubZ5O5oLQnMntr7l16w"/>
</p:tagLst>
</file>

<file path=ppt/tags/tag14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2.xml><?xml version="1.0" encoding="utf-8"?>
<p:tagLst xmlns:a="http://schemas.openxmlformats.org/drawingml/2006/main" xmlns:r="http://schemas.openxmlformats.org/officeDocument/2006/relationships" xmlns:p="http://schemas.openxmlformats.org/presentationml/2006/main">
  <p:tag name="BTFPLAYOUTENABLED" val="1"/>
</p:tagLst>
</file>

<file path=ppt/tags/tag1423.xml><?xml version="1.0" encoding="utf-8"?>
<p:tagLst xmlns:a="http://schemas.openxmlformats.org/drawingml/2006/main" xmlns:r="http://schemas.openxmlformats.org/officeDocument/2006/relationships" xmlns:p="http://schemas.openxmlformats.org/presentationml/2006/main">
  <p:tag name="BTFPLAYOUTENABLED" val="1"/>
</p:tagLst>
</file>

<file path=ppt/tags/tag1424.xml><?xml version="1.0" encoding="utf-8"?>
<p:tagLst xmlns:a="http://schemas.openxmlformats.org/drawingml/2006/main" xmlns:r="http://schemas.openxmlformats.org/officeDocument/2006/relationships" xmlns:p="http://schemas.openxmlformats.org/presentationml/2006/main">
  <p:tag name="BTFPLAYOUTENABLED" val="1"/>
</p:tagLst>
</file>

<file path=ppt/tags/tag1425.xml><?xml version="1.0" encoding="utf-8"?>
<p:tagLst xmlns:a="http://schemas.openxmlformats.org/drawingml/2006/main" xmlns:r="http://schemas.openxmlformats.org/officeDocument/2006/relationships" xmlns:p="http://schemas.openxmlformats.org/presentationml/2006/main">
  <p:tag name="BTFPLAYOUTENABLED" val="0"/>
  <p:tag name="BTFPLAYOUTCOLUMNS" val="3"/>
</p:tagLst>
</file>

<file path=ppt/tags/tag14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8.xml><?xml version="1.0" encoding="utf-8"?>
<p:tagLst xmlns:a="http://schemas.openxmlformats.org/drawingml/2006/main" xmlns:r="http://schemas.openxmlformats.org/officeDocument/2006/relationships" xmlns:p="http://schemas.openxmlformats.org/presentationml/2006/main">
  <p:tag name="BTFPLAYOUTENABLED" val="1"/>
</p:tagLst>
</file>

<file path=ppt/tags/tag14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9APS0QC0X0upwFIs1B_HXQ"/>
</p:tagLst>
</file>

<file path=ppt/tags/tag1430.xml><?xml version="1.0" encoding="utf-8"?>
<p:tagLst xmlns:a="http://schemas.openxmlformats.org/drawingml/2006/main" xmlns:r="http://schemas.openxmlformats.org/officeDocument/2006/relationships" xmlns:p="http://schemas.openxmlformats.org/presentationml/2006/main">
  <p:tag name="BTFPLAYOUTENABLED" val="1"/>
</p:tagLst>
</file>

<file path=ppt/tags/tag14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2.xml><?xml version="1.0" encoding="utf-8"?>
<p:tagLst xmlns:a="http://schemas.openxmlformats.org/drawingml/2006/main" xmlns:r="http://schemas.openxmlformats.org/officeDocument/2006/relationships" xmlns:p="http://schemas.openxmlformats.org/presentationml/2006/main">
  <p:tag name="BTFPLAYOUTENABLED" val="1"/>
</p:tagLst>
</file>

<file path=ppt/tags/tag1433.xml><?xml version="1.0" encoding="utf-8"?>
<p:tagLst xmlns:a="http://schemas.openxmlformats.org/drawingml/2006/main" xmlns:r="http://schemas.openxmlformats.org/officeDocument/2006/relationships" xmlns:p="http://schemas.openxmlformats.org/presentationml/2006/main">
  <p:tag name="THINKCELLSHAPEDONOTDELETE" val="tRLNL7t.zao1cZVmsYEgdgw"/>
</p:tagLst>
</file>

<file path=ppt/tags/tag1434.xml><?xml version="1.0" encoding="utf-8"?>
<p:tagLst xmlns:a="http://schemas.openxmlformats.org/drawingml/2006/main" xmlns:r="http://schemas.openxmlformats.org/officeDocument/2006/relationships" xmlns:p="http://schemas.openxmlformats.org/presentationml/2006/main">
  <p:tag name="THINKCELLSHAPEDONOTDELETE" val="tpzs8yoKMh_s_LVNTw5GNbg"/>
</p:tagLst>
</file>

<file path=ppt/tags/tag1435.xml><?xml version="1.0" encoding="utf-8"?>
<p:tagLst xmlns:a="http://schemas.openxmlformats.org/drawingml/2006/main" xmlns:r="http://schemas.openxmlformats.org/officeDocument/2006/relationships" xmlns:p="http://schemas.openxmlformats.org/presentationml/2006/main">
  <p:tag name="THINKCELLSHAPEDONOTDELETE" val="t1phBIIvY35VdIK6kDNwTmA"/>
</p:tagLst>
</file>

<file path=ppt/tags/tag1436.xml><?xml version="1.0" encoding="utf-8"?>
<p:tagLst xmlns:a="http://schemas.openxmlformats.org/drawingml/2006/main" xmlns:r="http://schemas.openxmlformats.org/officeDocument/2006/relationships" xmlns:p="http://schemas.openxmlformats.org/presentationml/2006/main">
  <p:tag name="THINKCELLSHAPEDONOTDELETE" val="tLWov_IvsGFaSHSB.LN3FrA"/>
</p:tagLst>
</file>

<file path=ppt/tags/tag1437.xml><?xml version="1.0" encoding="utf-8"?>
<p:tagLst xmlns:a="http://schemas.openxmlformats.org/drawingml/2006/main" xmlns:r="http://schemas.openxmlformats.org/officeDocument/2006/relationships" xmlns:p="http://schemas.openxmlformats.org/presentationml/2006/main">
  <p:tag name="THINKCELLSHAPEDONOTDELETE" val="tH8AvqwfQh8IXVqNVK3tzGA"/>
</p:tagLst>
</file>

<file path=ppt/tags/tag1438.xml><?xml version="1.0" encoding="utf-8"?>
<p:tagLst xmlns:a="http://schemas.openxmlformats.org/drawingml/2006/main" xmlns:r="http://schemas.openxmlformats.org/officeDocument/2006/relationships" xmlns:p="http://schemas.openxmlformats.org/presentationml/2006/main">
  <p:tag name="THINKCELLSHAPEDONOTDELETE" val="tGxhN0XEvFCrJZIBSH7RHfQ"/>
</p:tagLst>
</file>

<file path=ppt/tags/tag1439.xml><?xml version="1.0" encoding="utf-8"?>
<p:tagLst xmlns:a="http://schemas.openxmlformats.org/drawingml/2006/main" xmlns:r="http://schemas.openxmlformats.org/officeDocument/2006/relationships" xmlns:p="http://schemas.openxmlformats.org/presentationml/2006/main">
  <p:tag name="THINKCELLSHAPEDONOTDELETE" val="tXibMHjRas7Sve2gddgXxyQ"/>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8n5xAvDIokiooEB5mt3eTw"/>
</p:tagLst>
</file>

<file path=ppt/tags/tag1440.xml><?xml version="1.0" encoding="utf-8"?>
<p:tagLst xmlns:a="http://schemas.openxmlformats.org/drawingml/2006/main" xmlns:r="http://schemas.openxmlformats.org/officeDocument/2006/relationships" xmlns:p="http://schemas.openxmlformats.org/presentationml/2006/main">
  <p:tag name="THINKCELLSHAPEDONOTDELETE" val="tpb8y1PlAXBg2hhuseAcsZg"/>
</p:tagLst>
</file>

<file path=ppt/tags/tag1441.xml><?xml version="1.0" encoding="utf-8"?>
<p:tagLst xmlns:a="http://schemas.openxmlformats.org/drawingml/2006/main" xmlns:r="http://schemas.openxmlformats.org/officeDocument/2006/relationships" xmlns:p="http://schemas.openxmlformats.org/presentationml/2006/main">
  <p:tag name="THINKCELLSHAPEDONOTDELETE" val="tYjO5EX_8IQm72Z0kNFRWJA"/>
</p:tagLst>
</file>

<file path=ppt/tags/tag1442.xml><?xml version="1.0" encoding="utf-8"?>
<p:tagLst xmlns:a="http://schemas.openxmlformats.org/drawingml/2006/main" xmlns:r="http://schemas.openxmlformats.org/officeDocument/2006/relationships" xmlns:p="http://schemas.openxmlformats.org/presentationml/2006/main">
  <p:tag name="THINKCELLSHAPEDONOTDELETE" val="tkx.GhFBEyqfLAlhUM8CGCA"/>
</p:tagLst>
</file>

<file path=ppt/tags/tag1443.xml><?xml version="1.0" encoding="utf-8"?>
<p:tagLst xmlns:a="http://schemas.openxmlformats.org/drawingml/2006/main" xmlns:r="http://schemas.openxmlformats.org/officeDocument/2006/relationships" xmlns:p="http://schemas.openxmlformats.org/presentationml/2006/main">
  <p:tag name="THINKCELLSHAPEDONOTDELETE" val="tjwsMdDc4o5fCcoUfBbIUHg"/>
</p:tagLst>
</file>

<file path=ppt/tags/tag1444.xml><?xml version="1.0" encoding="utf-8"?>
<p:tagLst xmlns:a="http://schemas.openxmlformats.org/drawingml/2006/main" xmlns:r="http://schemas.openxmlformats.org/officeDocument/2006/relationships" xmlns:p="http://schemas.openxmlformats.org/presentationml/2006/main">
  <p:tag name="THINKCELLSHAPEDONOTDELETE" val="tNFU3KwbGDaTxZaE2ORTe5w"/>
</p:tagLst>
</file>

<file path=ppt/tags/tag1445.xml><?xml version="1.0" encoding="utf-8"?>
<p:tagLst xmlns:a="http://schemas.openxmlformats.org/drawingml/2006/main" xmlns:r="http://schemas.openxmlformats.org/officeDocument/2006/relationships" xmlns:p="http://schemas.openxmlformats.org/presentationml/2006/main">
  <p:tag name="THINKCELLSHAPEDONOTDELETE" val="tGRTcs0jISpd2II.SVQrmzA"/>
</p:tagLst>
</file>

<file path=ppt/tags/tag1446.xml><?xml version="1.0" encoding="utf-8"?>
<p:tagLst xmlns:a="http://schemas.openxmlformats.org/drawingml/2006/main" xmlns:r="http://schemas.openxmlformats.org/officeDocument/2006/relationships" xmlns:p="http://schemas.openxmlformats.org/presentationml/2006/main">
  <p:tag name="THINKCELLSHAPEDONOTDELETE" val="t35syIBdAYHC7kOdWzD5cVA"/>
</p:tagLst>
</file>

<file path=ppt/tags/tag1447.xml><?xml version="1.0" encoding="utf-8"?>
<p:tagLst xmlns:a="http://schemas.openxmlformats.org/drawingml/2006/main" xmlns:r="http://schemas.openxmlformats.org/officeDocument/2006/relationships" xmlns:p="http://schemas.openxmlformats.org/presentationml/2006/main">
  <p:tag name="THINKCELLSHAPEDONOTDELETE" val="tezwqK_djxoOCNgLWoaxJ1Q"/>
</p:tagLst>
</file>

<file path=ppt/tags/tag1448.xml><?xml version="1.0" encoding="utf-8"?>
<p:tagLst xmlns:a="http://schemas.openxmlformats.org/drawingml/2006/main" xmlns:r="http://schemas.openxmlformats.org/officeDocument/2006/relationships" xmlns:p="http://schemas.openxmlformats.org/presentationml/2006/main">
  <p:tag name="THINKCELLSHAPEDONOTDELETE" val="t1ehvQIiNTzZpkFcOL_VtgQ"/>
</p:tagLst>
</file>

<file path=ppt/tags/tag1449.xml><?xml version="1.0" encoding="utf-8"?>
<p:tagLst xmlns:a="http://schemas.openxmlformats.org/drawingml/2006/main" xmlns:r="http://schemas.openxmlformats.org/officeDocument/2006/relationships" xmlns:p="http://schemas.openxmlformats.org/presentationml/2006/main">
  <p:tag name="THINKCELLSHAPEDONOTDELETE" val="tRsyjFdU7H0owf4TmZO3xfA"/>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f4oucdJIrX5B2Pt.seiwWQ"/>
</p:tagLst>
</file>

<file path=ppt/tags/tag1450.xml><?xml version="1.0" encoding="utf-8"?>
<p:tagLst xmlns:a="http://schemas.openxmlformats.org/drawingml/2006/main" xmlns:r="http://schemas.openxmlformats.org/officeDocument/2006/relationships" xmlns:p="http://schemas.openxmlformats.org/presentationml/2006/main">
  <p:tag name="THINKCELLSHAPEDONOTDELETE" val="tQtiti.R7Lpx5r3SYBG0P.w"/>
</p:tagLst>
</file>

<file path=ppt/tags/tag1451.xml><?xml version="1.0" encoding="utf-8"?>
<p:tagLst xmlns:a="http://schemas.openxmlformats.org/drawingml/2006/main" xmlns:r="http://schemas.openxmlformats.org/officeDocument/2006/relationships" xmlns:p="http://schemas.openxmlformats.org/presentationml/2006/main">
  <p:tag name="THINKCELLSHAPEDONOTDELETE" val="tfL2EutCClZO8i78KlNGJjg"/>
</p:tagLst>
</file>

<file path=ppt/tags/tag1452.xml><?xml version="1.0" encoding="utf-8"?>
<p:tagLst xmlns:a="http://schemas.openxmlformats.org/drawingml/2006/main" xmlns:r="http://schemas.openxmlformats.org/officeDocument/2006/relationships" xmlns:p="http://schemas.openxmlformats.org/presentationml/2006/main">
  <p:tag name="THINKCELLSHAPEDONOTDELETE" val="tpD32xp.6cWkZjaHMDHivcQ"/>
</p:tagLst>
</file>

<file path=ppt/tags/tag1453.xml><?xml version="1.0" encoding="utf-8"?>
<p:tagLst xmlns:a="http://schemas.openxmlformats.org/drawingml/2006/main" xmlns:r="http://schemas.openxmlformats.org/officeDocument/2006/relationships" xmlns:p="http://schemas.openxmlformats.org/presentationml/2006/main">
  <p:tag name="THINKCELLSHAPEDONOTDELETE" val="t_3fwzDO9s5kAb__wsF0Xag"/>
</p:tagLst>
</file>

<file path=ppt/tags/tag1454.xml><?xml version="1.0" encoding="utf-8"?>
<p:tagLst xmlns:a="http://schemas.openxmlformats.org/drawingml/2006/main" xmlns:r="http://schemas.openxmlformats.org/officeDocument/2006/relationships" xmlns:p="http://schemas.openxmlformats.org/presentationml/2006/main">
  <p:tag name="THINKCELLSHAPEDONOTDELETE" val="tHy0QnC73RP0fAzxeh2Y5LA"/>
</p:tagLst>
</file>

<file path=ppt/tags/tag1455.xml><?xml version="1.0" encoding="utf-8"?>
<p:tagLst xmlns:a="http://schemas.openxmlformats.org/drawingml/2006/main" xmlns:r="http://schemas.openxmlformats.org/officeDocument/2006/relationships" xmlns:p="http://schemas.openxmlformats.org/presentationml/2006/main">
  <p:tag name="THINKCELLSHAPEDONOTDELETE" val="ts.1GzTNNgRvGpONaxxMJPQ"/>
</p:tagLst>
</file>

<file path=ppt/tags/tag1456.xml><?xml version="1.0" encoding="utf-8"?>
<p:tagLst xmlns:a="http://schemas.openxmlformats.org/drawingml/2006/main" xmlns:r="http://schemas.openxmlformats.org/officeDocument/2006/relationships" xmlns:p="http://schemas.openxmlformats.org/presentationml/2006/main">
  <p:tag name="THINKCELLSHAPEDONOTDELETE" val="t4c6aDfOLcKY43toSNEta2g"/>
</p:tagLst>
</file>

<file path=ppt/tags/tag1457.xml><?xml version="1.0" encoding="utf-8"?>
<p:tagLst xmlns:a="http://schemas.openxmlformats.org/drawingml/2006/main" xmlns:r="http://schemas.openxmlformats.org/officeDocument/2006/relationships" xmlns:p="http://schemas.openxmlformats.org/presentationml/2006/main">
  <p:tag name="THINKCELLSHAPEDONOTDELETE" val="t_Aup62hS8xh2tIE2q8Fc0w"/>
</p:tagLst>
</file>

<file path=ppt/tags/tag1458.xml><?xml version="1.0" encoding="utf-8"?>
<p:tagLst xmlns:a="http://schemas.openxmlformats.org/drawingml/2006/main" xmlns:r="http://schemas.openxmlformats.org/officeDocument/2006/relationships" xmlns:p="http://schemas.openxmlformats.org/presentationml/2006/main">
  <p:tag name="THINKCELLSHAPEDONOTDELETE" val="tC_zxoG5FL_gf_dj0MAlf7w"/>
</p:tagLst>
</file>

<file path=ppt/tags/tag1459.xml><?xml version="1.0" encoding="utf-8"?>
<p:tagLst xmlns:a="http://schemas.openxmlformats.org/drawingml/2006/main" xmlns:r="http://schemas.openxmlformats.org/officeDocument/2006/relationships" xmlns:p="http://schemas.openxmlformats.org/presentationml/2006/main">
  <p:tag name="THINKCELLSHAPEDONOTDELETE" val="tKSECSh_CaAYkmfobaCyWDA"/>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GEKxW_7d7WmattmOazL.RQ"/>
</p:tagLst>
</file>

<file path=ppt/tags/tag1460.xml><?xml version="1.0" encoding="utf-8"?>
<p:tagLst xmlns:a="http://schemas.openxmlformats.org/drawingml/2006/main" xmlns:r="http://schemas.openxmlformats.org/officeDocument/2006/relationships" xmlns:p="http://schemas.openxmlformats.org/presentationml/2006/main">
  <p:tag name="THINKCELLSHAPEDONOTDELETE" val="tluUdI.S03CbVWtQAJGhNbg"/>
</p:tagLst>
</file>

<file path=ppt/tags/tag1461.xml><?xml version="1.0" encoding="utf-8"?>
<p:tagLst xmlns:a="http://schemas.openxmlformats.org/drawingml/2006/main" xmlns:r="http://schemas.openxmlformats.org/officeDocument/2006/relationships" xmlns:p="http://schemas.openxmlformats.org/presentationml/2006/main">
  <p:tag name="THINKCELLSHAPEDONOTDELETE" val="ti.PEp6alWoC3s7sVuFgYzg"/>
</p:tagLst>
</file>

<file path=ppt/tags/tag1462.xml><?xml version="1.0" encoding="utf-8"?>
<p:tagLst xmlns:a="http://schemas.openxmlformats.org/drawingml/2006/main" xmlns:r="http://schemas.openxmlformats.org/officeDocument/2006/relationships" xmlns:p="http://schemas.openxmlformats.org/presentationml/2006/main">
  <p:tag name="THINKCELLSHAPEDONOTDELETE" val="tjlnlv7J9yJqsv8WJ57LXJg"/>
</p:tagLst>
</file>

<file path=ppt/tags/tag1463.xml><?xml version="1.0" encoding="utf-8"?>
<p:tagLst xmlns:a="http://schemas.openxmlformats.org/drawingml/2006/main" xmlns:r="http://schemas.openxmlformats.org/officeDocument/2006/relationships" xmlns:p="http://schemas.openxmlformats.org/presentationml/2006/main">
  <p:tag name="THINKCELLSHAPEDONOTDELETE" val="t7n4Vae.8u1Z46AGKRqMT1A"/>
</p:tagLst>
</file>

<file path=ppt/tags/tag1464.xml><?xml version="1.0" encoding="utf-8"?>
<p:tagLst xmlns:a="http://schemas.openxmlformats.org/drawingml/2006/main" xmlns:r="http://schemas.openxmlformats.org/officeDocument/2006/relationships" xmlns:p="http://schemas.openxmlformats.org/presentationml/2006/main">
  <p:tag name="THINKCELLSHAPEDONOTDELETE" val="tKCqVxZDPpKs9CUyNipaK.g"/>
</p:tagLst>
</file>

<file path=ppt/tags/tag1465.xml><?xml version="1.0" encoding="utf-8"?>
<p:tagLst xmlns:a="http://schemas.openxmlformats.org/drawingml/2006/main" xmlns:r="http://schemas.openxmlformats.org/officeDocument/2006/relationships" xmlns:p="http://schemas.openxmlformats.org/presentationml/2006/main">
  <p:tag name="THINKCELLSHAPEDONOTDELETE" val="tiT_dseUQcZ.qtu0.dsLosg"/>
</p:tagLst>
</file>

<file path=ppt/tags/tag1466.xml><?xml version="1.0" encoding="utf-8"?>
<p:tagLst xmlns:a="http://schemas.openxmlformats.org/drawingml/2006/main" xmlns:r="http://schemas.openxmlformats.org/officeDocument/2006/relationships" xmlns:p="http://schemas.openxmlformats.org/presentationml/2006/main">
  <p:tag name="THINKCELLSHAPEDONOTDELETE" val="t6vXbBs_GDyjjFcyRjo6P5A"/>
</p:tagLst>
</file>

<file path=ppt/tags/tag1467.xml><?xml version="1.0" encoding="utf-8"?>
<p:tagLst xmlns:a="http://schemas.openxmlformats.org/drawingml/2006/main" xmlns:r="http://schemas.openxmlformats.org/officeDocument/2006/relationships" xmlns:p="http://schemas.openxmlformats.org/presentationml/2006/main">
  <p:tag name="THINKCELLSHAPEDONOTDELETE" val="tK0cJ5yscUO94JSERSUMspA"/>
</p:tagLst>
</file>

<file path=ppt/tags/tag1468.xml><?xml version="1.0" encoding="utf-8"?>
<p:tagLst xmlns:a="http://schemas.openxmlformats.org/drawingml/2006/main" xmlns:r="http://schemas.openxmlformats.org/officeDocument/2006/relationships" xmlns:p="http://schemas.openxmlformats.org/presentationml/2006/main">
  <p:tag name="THINKCELLSHAPEDONOTDELETE" val="tlG5ETRY2mAPv7.lymSYWNg"/>
</p:tagLst>
</file>

<file path=ppt/tags/tag1469.xml><?xml version="1.0" encoding="utf-8"?>
<p:tagLst xmlns:a="http://schemas.openxmlformats.org/drawingml/2006/main" xmlns:r="http://schemas.openxmlformats.org/officeDocument/2006/relationships" xmlns:p="http://schemas.openxmlformats.org/presentationml/2006/main">
  <p:tag name="THINKCELLSHAPEDONOTDELETE" val="tNDyledqngEbAIlDAYmlMHw"/>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JzniczE7Xpj07W._i4ySvg"/>
</p:tagLst>
</file>

<file path=ppt/tags/tag1470.xml><?xml version="1.0" encoding="utf-8"?>
<p:tagLst xmlns:a="http://schemas.openxmlformats.org/drawingml/2006/main" xmlns:r="http://schemas.openxmlformats.org/officeDocument/2006/relationships" xmlns:p="http://schemas.openxmlformats.org/presentationml/2006/main">
  <p:tag name="THINKCELLSHAPEDONOTDELETE" val="t51h0Vlz6dDDUW2tJJGaCag"/>
</p:tagLst>
</file>

<file path=ppt/tags/tag1471.xml><?xml version="1.0" encoding="utf-8"?>
<p:tagLst xmlns:a="http://schemas.openxmlformats.org/drawingml/2006/main" xmlns:r="http://schemas.openxmlformats.org/officeDocument/2006/relationships" xmlns:p="http://schemas.openxmlformats.org/presentationml/2006/main">
  <p:tag name="THINKCELLSHAPEDONOTDELETE" val="tqIxuRyxsSu5FrpLKFcONhA"/>
</p:tagLst>
</file>

<file path=ppt/tags/tag1472.xml><?xml version="1.0" encoding="utf-8"?>
<p:tagLst xmlns:a="http://schemas.openxmlformats.org/drawingml/2006/main" xmlns:r="http://schemas.openxmlformats.org/officeDocument/2006/relationships" xmlns:p="http://schemas.openxmlformats.org/presentationml/2006/main">
  <p:tag name="THINKCELLSHAPEDONOTDELETE" val="tx5vp.9FRDr2aRDFcy2q1Ow"/>
</p:tagLst>
</file>

<file path=ppt/tags/tag1473.xml><?xml version="1.0" encoding="utf-8"?>
<p:tagLst xmlns:a="http://schemas.openxmlformats.org/drawingml/2006/main" xmlns:r="http://schemas.openxmlformats.org/officeDocument/2006/relationships" xmlns:p="http://schemas.openxmlformats.org/presentationml/2006/main">
  <p:tag name="THINKCELLSHAPEDONOTDELETE" val="tAWREPFhjVH3xWar_GoCa0g"/>
</p:tagLst>
</file>

<file path=ppt/tags/tag1474.xml><?xml version="1.0" encoding="utf-8"?>
<p:tagLst xmlns:a="http://schemas.openxmlformats.org/drawingml/2006/main" xmlns:r="http://schemas.openxmlformats.org/officeDocument/2006/relationships" xmlns:p="http://schemas.openxmlformats.org/presentationml/2006/main">
  <p:tag name="THINKCELLSHAPEDONOTDELETE" val="tBdi_Nh0pf6TFo6Sr1Gtyng"/>
</p:tagLst>
</file>

<file path=ppt/tags/tag1475.xml><?xml version="1.0" encoding="utf-8"?>
<p:tagLst xmlns:a="http://schemas.openxmlformats.org/drawingml/2006/main" xmlns:r="http://schemas.openxmlformats.org/officeDocument/2006/relationships" xmlns:p="http://schemas.openxmlformats.org/presentationml/2006/main">
  <p:tag name="THINKCELLSHAPEDONOTDELETE" val="tmWQaYIKzR2RkoSIVVHfJAw"/>
</p:tagLst>
</file>

<file path=ppt/tags/tag1476.xml><?xml version="1.0" encoding="utf-8"?>
<p:tagLst xmlns:a="http://schemas.openxmlformats.org/drawingml/2006/main" xmlns:r="http://schemas.openxmlformats.org/officeDocument/2006/relationships" xmlns:p="http://schemas.openxmlformats.org/presentationml/2006/main">
  <p:tag name="THINKCELLSHAPEDONOTDELETE" val="txXVxW2GGJZb1Oo0W3ef53g"/>
</p:tagLst>
</file>

<file path=ppt/tags/tag1477.xml><?xml version="1.0" encoding="utf-8"?>
<p:tagLst xmlns:a="http://schemas.openxmlformats.org/drawingml/2006/main" xmlns:r="http://schemas.openxmlformats.org/officeDocument/2006/relationships" xmlns:p="http://schemas.openxmlformats.org/presentationml/2006/main">
  <p:tag name="THINKCELLSHAPEDONOTDELETE" val="tEA5LYO94mblE1ytX1T.zvA"/>
</p:tagLst>
</file>

<file path=ppt/tags/tag1478.xml><?xml version="1.0" encoding="utf-8"?>
<p:tagLst xmlns:a="http://schemas.openxmlformats.org/drawingml/2006/main" xmlns:r="http://schemas.openxmlformats.org/officeDocument/2006/relationships" xmlns:p="http://schemas.openxmlformats.org/presentationml/2006/main">
  <p:tag name="THINKCELLSHAPEDONOTDELETE" val="t5ToZR.uNbf8rVXsRzX7Liw"/>
</p:tagLst>
</file>

<file path=ppt/tags/tag1479.xml><?xml version="1.0" encoding="utf-8"?>
<p:tagLst xmlns:a="http://schemas.openxmlformats.org/drawingml/2006/main" xmlns:r="http://schemas.openxmlformats.org/officeDocument/2006/relationships" xmlns:p="http://schemas.openxmlformats.org/presentationml/2006/main">
  <p:tag name="THINKCELLSHAPEDONOTDELETE" val="tGJuBH.jf1jmBEsXDxMhA2Q"/>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PH738KNFxgfAlJtO7ukpYQ"/>
</p:tagLst>
</file>

<file path=ppt/tags/tag1480.xml><?xml version="1.0" encoding="utf-8"?>
<p:tagLst xmlns:a="http://schemas.openxmlformats.org/drawingml/2006/main" xmlns:r="http://schemas.openxmlformats.org/officeDocument/2006/relationships" xmlns:p="http://schemas.openxmlformats.org/presentationml/2006/main">
  <p:tag name="THINKCELLSHAPEDONOTDELETE" val="tsuW.qxv4Uyl6iqwZr1Pirg"/>
</p:tagLst>
</file>

<file path=ppt/tags/tag1481.xml><?xml version="1.0" encoding="utf-8"?>
<p:tagLst xmlns:a="http://schemas.openxmlformats.org/drawingml/2006/main" xmlns:r="http://schemas.openxmlformats.org/officeDocument/2006/relationships" xmlns:p="http://schemas.openxmlformats.org/presentationml/2006/main">
  <p:tag name="THINKCELLSHAPEDONOTDELETE" val="tie_CfUtePbJszJ.4cC6aVg"/>
</p:tagLst>
</file>

<file path=ppt/tags/tag1482.xml><?xml version="1.0" encoding="utf-8"?>
<p:tagLst xmlns:a="http://schemas.openxmlformats.org/drawingml/2006/main" xmlns:r="http://schemas.openxmlformats.org/officeDocument/2006/relationships" xmlns:p="http://schemas.openxmlformats.org/presentationml/2006/main">
  <p:tag name="THINKCELLSHAPEDONOTDELETE" val="tOiveso9KUsZ1loggCPEFDw"/>
</p:tagLst>
</file>

<file path=ppt/tags/tag1483.xml><?xml version="1.0" encoding="utf-8"?>
<p:tagLst xmlns:a="http://schemas.openxmlformats.org/drawingml/2006/main" xmlns:r="http://schemas.openxmlformats.org/officeDocument/2006/relationships" xmlns:p="http://schemas.openxmlformats.org/presentationml/2006/main">
  <p:tag name="THINKCELLSHAPEDONOTDELETE" val="tRM2G5CwO0UNObcfDxGCjSw"/>
</p:tagLst>
</file>

<file path=ppt/tags/tag1484.xml><?xml version="1.0" encoding="utf-8"?>
<p:tagLst xmlns:a="http://schemas.openxmlformats.org/drawingml/2006/main" xmlns:r="http://schemas.openxmlformats.org/officeDocument/2006/relationships" xmlns:p="http://schemas.openxmlformats.org/presentationml/2006/main">
  <p:tag name="THINKCELLSHAPEDONOTDELETE" val="ttN4Lc4mWEIQ6FPEuWz0WKA"/>
</p:tagLst>
</file>

<file path=ppt/tags/tag1485.xml><?xml version="1.0" encoding="utf-8"?>
<p:tagLst xmlns:a="http://schemas.openxmlformats.org/drawingml/2006/main" xmlns:r="http://schemas.openxmlformats.org/officeDocument/2006/relationships" xmlns:p="http://schemas.openxmlformats.org/presentationml/2006/main">
  <p:tag name="THINKCELLSHAPEDONOTDELETE" val="thrFJEVFmmD0L8Gn6Kh0_Wg"/>
</p:tagLst>
</file>

<file path=ppt/tags/tag1486.xml><?xml version="1.0" encoding="utf-8"?>
<p:tagLst xmlns:a="http://schemas.openxmlformats.org/drawingml/2006/main" xmlns:r="http://schemas.openxmlformats.org/officeDocument/2006/relationships" xmlns:p="http://schemas.openxmlformats.org/presentationml/2006/main">
  <p:tag name="THINKCELLSHAPEDONOTDELETE" val="t8Pt3_.CK_mvK8zdZA4DrBg"/>
</p:tagLst>
</file>

<file path=ppt/tags/tag1487.xml><?xml version="1.0" encoding="utf-8"?>
<p:tagLst xmlns:a="http://schemas.openxmlformats.org/drawingml/2006/main" xmlns:r="http://schemas.openxmlformats.org/officeDocument/2006/relationships" xmlns:p="http://schemas.openxmlformats.org/presentationml/2006/main">
  <p:tag name="THINKCELLSHAPEDONOTDELETE" val="tUTKy7oskxn83NnYFYYPLlg"/>
</p:tagLst>
</file>

<file path=ppt/tags/tag1488.xml><?xml version="1.0" encoding="utf-8"?>
<p:tagLst xmlns:a="http://schemas.openxmlformats.org/drawingml/2006/main" xmlns:r="http://schemas.openxmlformats.org/officeDocument/2006/relationships" xmlns:p="http://schemas.openxmlformats.org/presentationml/2006/main">
  <p:tag name="THINKCELLSHAPEDONOTDELETE" val="tBnknCp3b9ritrKvzD.DCOw"/>
</p:tagLst>
</file>

<file path=ppt/tags/tag1489.xml><?xml version="1.0" encoding="utf-8"?>
<p:tagLst xmlns:a="http://schemas.openxmlformats.org/drawingml/2006/main" xmlns:r="http://schemas.openxmlformats.org/officeDocument/2006/relationships" xmlns:p="http://schemas.openxmlformats.org/presentationml/2006/main">
  <p:tag name="THINKCELLSHAPEDONOTDELETE" val="t3sf0U7euqluyGU3Xb35pfQ"/>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7WZotiS9M0Drm9jmQxaRIQ"/>
</p:tagLst>
</file>

<file path=ppt/tags/tag1490.xml><?xml version="1.0" encoding="utf-8"?>
<p:tagLst xmlns:a="http://schemas.openxmlformats.org/drawingml/2006/main" xmlns:r="http://schemas.openxmlformats.org/officeDocument/2006/relationships" xmlns:p="http://schemas.openxmlformats.org/presentationml/2006/main">
  <p:tag name="BTFPLAYOUTENABLED" val="0"/>
  <p:tag name="BTFPLAYOUTCOLUMNS" val="2"/>
</p:tagLst>
</file>

<file path=ppt/tags/tag14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2.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4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5.xml><?xml version="1.0" encoding="utf-8"?>
<p:tagLst xmlns:a="http://schemas.openxmlformats.org/drawingml/2006/main" xmlns:r="http://schemas.openxmlformats.org/officeDocument/2006/relationships" xmlns:p="http://schemas.openxmlformats.org/presentationml/2006/main">
  <p:tag name="BTFPLAYOUTENABLED" val="1"/>
</p:tagLst>
</file>

<file path=ppt/tags/tag1496.xml><?xml version="1.0" encoding="utf-8"?>
<p:tagLst xmlns:a="http://schemas.openxmlformats.org/drawingml/2006/main" xmlns:r="http://schemas.openxmlformats.org/officeDocument/2006/relationships" xmlns:p="http://schemas.openxmlformats.org/presentationml/2006/main">
  <p:tag name="BTFPLAYOUTCOLUMNS" val="7"/>
  <p:tag name="BTFPLAYOUTENABLED" val="0"/>
</p:tagLst>
</file>

<file path=ppt/tags/tag14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8.xml><?xml version="1.0" encoding="utf-8"?>
<p:tagLst xmlns:a="http://schemas.openxmlformats.org/drawingml/2006/main" xmlns:r="http://schemas.openxmlformats.org/officeDocument/2006/relationships" xmlns:p="http://schemas.openxmlformats.org/presentationml/2006/main">
  <p:tag name="BTFPLAYOUTENABLED" val="1"/>
</p:tagLst>
</file>

<file path=ppt/tags/tag1499.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1WymcY4V3eyPhFIjIrkfgw"/>
</p:tagLst>
</file>

<file path=ppt/tags/tag15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X0NIVo2BgsXnb2aQwUd_jQ"/>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xQrda3u8zbA_cBmPy7vpFg"/>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EBKuI_jkoi3dqMwVyPWZtQ"/>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Dsv.KDEGfIM4PiE.a5XBEA"/>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YaI4Ab7JlcTT66XhxqPLcg"/>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qoCOBXBjos7lHHv6Q1tzvQ"/>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Zapt2eTfXNXOU2.ddYAccA"/>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ij_rmqpSile.w6HGzxkzuw"/>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8CaCWpe.Q7VKBt9MiyFt7g"/>
</p:tagLst>
</file>

<file path=ppt/tags/tag16.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6zFXSYCnsNspM5ymqvPrgA"/>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IL0QDIR7oOPpI5IZnjQD5Q"/>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DOnUuKCYKw2EDQ7dU0ACWw"/>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rYVbmHwS57yBI9qT9e1w"/>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n7qJ2uRL574nBsnDfAaY.Q"/>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Yq1p2iG812iMUVdJuFtrw"/>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Rfp_07MZxJtIiQM_qnGV.A"/>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SXdld2zzwnC047b_egaG_A"/>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QVxXT9LWK7MSCiKWEGXK7Q"/>
</p:tagLst>
</file>

<file path=ppt/tags/tag169.xml><?xml version="1.0" encoding="utf-8"?>
<p:tagLst xmlns:a="http://schemas.openxmlformats.org/drawingml/2006/main" xmlns:r="http://schemas.openxmlformats.org/officeDocument/2006/relationships" xmlns:p="http://schemas.openxmlformats.org/presentationml/2006/main">
  <p:tag name="BTFPLAYOUTENABLED" val="1"/>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BTFPLAYOUTENABLED" val="1"/>
</p:tagLst>
</file>

<file path=ppt/tags/tag171.xml><?xml version="1.0" encoding="utf-8"?>
<p:tagLst xmlns:a="http://schemas.openxmlformats.org/drawingml/2006/main" xmlns:r="http://schemas.openxmlformats.org/officeDocument/2006/relationships" xmlns:p="http://schemas.openxmlformats.org/presentationml/2006/main">
  <p:tag name="BTFPLAYOUTENABLED" val="1"/>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RIEMTlOEelKCnTM03EXczg"/>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3HwZxgfRT_.YeQu8exEAmw"/>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i7JaBqhlXxewuK17hSSEBg"/>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psXfGPulHo5UiNKE1MuApQ"/>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B7t_eELu.xfynm_ghE1NKA"/>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WtUaUlsQf_OdxP0zkcUPmw"/>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WVqJJMwff6Hc4_4OrSrXfQ"/>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8HEG7X9Sw8JzsPW71UsLjA"/>
</p:tagLst>
</file>

<file path=ppt/tags/tag18.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qVHnjk6hR_JnZh2AxD71A"/>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YkpGD0nHd6idvuI.ZXO2vw"/>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PEbdFoGuJb0Jl_xozH1yvA"/>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OShUM0102dT6ApS5ytPNsw"/>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pWSPmJQJ9JVDfWnclWP3IA"/>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yZ5xL8MO8hySrk9a8h91xA"/>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ZV_aSZlAL34C2wOEOFNzQ"/>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BKV1q8lK_Ylz63IDoVGFug"/>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_fXqGa1j7V2NCDEZGyFtFA"/>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7tUz2gEx2PVxqx2MSqe6e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aofRG.pn2LxpcqmD7ypaEQ"/>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tDGgAkXPUlM9vVXS7O79fA"/>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6UOQ_5rxqdBvFxLCQfgCAA"/>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LZl0IQ_tVeaVcP2VqyRZPw"/>
</p:tagLst>
</file>

<file path=ppt/tags/tag194.xml><?xml version="1.0" encoding="utf-8"?>
<p:tagLst xmlns:a="http://schemas.openxmlformats.org/drawingml/2006/main" xmlns:r="http://schemas.openxmlformats.org/officeDocument/2006/relationships" xmlns:p="http://schemas.openxmlformats.org/presentationml/2006/main">
  <p:tag name="BTFPLAYOUTCOLUMNS" val="2"/>
  <p:tag name="BTFPLAYOUTENABLED" val="0"/>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6.xml><?xml version="1.0" encoding="utf-8"?>
<p:tagLst xmlns:a="http://schemas.openxmlformats.org/drawingml/2006/main" xmlns:r="http://schemas.openxmlformats.org/officeDocument/2006/relationships" xmlns:p="http://schemas.openxmlformats.org/presentationml/2006/main">
  <p:tag name="BTFPLAYOUTENABLED" val="1"/>
</p:tagLst>
</file>

<file path=ppt/tags/tag197.xml><?xml version="1.0" encoding="utf-8"?>
<p:tagLst xmlns:a="http://schemas.openxmlformats.org/drawingml/2006/main" xmlns:r="http://schemas.openxmlformats.org/officeDocument/2006/relationships" xmlns:p="http://schemas.openxmlformats.org/presentationml/2006/main">
  <p:tag name="BTFPLAYOUTENABLED" val="1"/>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_LHhMUqgECuhc4PNsXVsRg"/>
</p:tagLst>
</file>

<file path=ppt/tags/tag2.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20.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XryOOB_y.qjbFpo83vUew"/>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dm3lO993oVQvsbKcyF8LCQ"/>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kcWdavzclNFpW0U2CfQTrA"/>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87ZTQvm4UJzuv2MwJQSaQQ"/>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IaBZ0PWPPN0j6.LSCgQB.Q"/>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6UbTzqjjlAgmkSq5LfabmA"/>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TR11r6xGWLLojaWME2PG8g"/>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vEHaodTU3MHEcu5a_UP2ag"/>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uIOoz6g4z9nX4rv_vYgYfg"/>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iijLvqUj1OiPf9da0g1nr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FZxDKd3HnoPCCCleTTXSg"/>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eh41AHyoN4.F.PtSBXbMSw"/>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ReoYKVEeYr2DTI0AtxmeUw"/>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Bs_lSP8S32QAwlILc79uiQ"/>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AIz.oS2SJlYrRB9c8CJO.A"/>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rQtTfKx2Q1O0Rent2bLMKw"/>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XzaWABMcZh9ivl8.Wz0hYw"/>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3VgMyKKqB2hQnzNRq7yZ7A"/>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iCLtnex5H_jGqpVXI_tYZQ"/>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kRjD0Ova3Fr_SWUrAVpKzw"/>
</p:tagLst>
</file>

<file path=ppt/tags/tag22.xml><?xml version="1.0" encoding="utf-8"?>
<p:tagLst xmlns:a="http://schemas.openxmlformats.org/drawingml/2006/main" xmlns:r="http://schemas.openxmlformats.org/officeDocument/2006/relationships" xmlns:p="http://schemas.openxmlformats.org/presentationml/2006/main">
  <p:tag name="BTFPLAYOUTENABLED" val="1"/>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7pLHRFE7pPZ_W1sSqet4vg"/>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xX1loBFiqxe3CzzTqlFB.w"/>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_DmfI_AF5OZcX_TNbU76jQ"/>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WC1jkU3CbICnuv3bWYHI.Q"/>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IfVIOzBMuvVELd5YJhaaqw"/>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yOot24GRRd.8LwIdU9iFzg"/>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buX.mHBR4RWoJ_K2sE0hEQ"/>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QA5Xs61rTgeCBSKFSrkkXQ"/>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KGKQZUA1yO5rucPj1fu.iw"/>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8o6GQZucH0MSBp_PktpZC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6BP2AK.3VmKSkiptvJ9J9w"/>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JEsDdG8US1Lm1eeqshcPHQ"/>
</p:tagLst>
</file>

<file path=ppt/tags/tag232.xml><?xml version="1.0" encoding="utf-8"?>
<p:tagLst xmlns:a="http://schemas.openxmlformats.org/drawingml/2006/main" xmlns:r="http://schemas.openxmlformats.org/officeDocument/2006/relationships" xmlns:p="http://schemas.openxmlformats.org/presentationml/2006/main">
  <p:tag name="BTFPLAYOUTENABLED" val="1"/>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4.xml><?xml version="1.0" encoding="utf-8"?>
<p:tagLst xmlns:a="http://schemas.openxmlformats.org/drawingml/2006/main" xmlns:r="http://schemas.openxmlformats.org/officeDocument/2006/relationships" xmlns:p="http://schemas.openxmlformats.org/presentationml/2006/main">
  <p:tag name="BTFPLAYOUTENABLED" val="1"/>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miLvO7x77xKju0Kju4YMIg"/>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MHmN0swrCk.M4wRPAkD45w"/>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tIQXdR.8_iWbKgBPLy32RQ"/>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a8kl.YoWGpyOFR3RSJEsjA"/>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pbcBwiXm96x5aDRHVXGKEw"/>
</p:tagLst>
</file>

<file path=ppt/tags/tag24.xml><?xml version="1.0" encoding="utf-8"?>
<p:tagLst xmlns:a="http://schemas.openxmlformats.org/drawingml/2006/main" xmlns:r="http://schemas.openxmlformats.org/officeDocument/2006/relationships" xmlns:p="http://schemas.openxmlformats.org/presentationml/2006/main">
  <p:tag name="BTFPLAYOUTENABLED" val="1"/>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nsYLoBxqSxO9rwDu4ck7aQ"/>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9_9M9TqkxZYGca7q.3IyEA"/>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otT..MoR16Is0PmjW3YDPw"/>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WqZb5aIQMibY.ledGVsz4A"/>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8WlRWc1FkJEfrn2EjhMe.g"/>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MMM84eT22iUKxJO4WSA1Tw"/>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7tfs0JE73qC4u9MgEmIZYg"/>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ClkPjS21V_6GWrmMJqCUIA"/>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0YSh7pFXamzf_2u5pSPlqQ"/>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gvwyXK0FVtZm_4MQcFhgDA"/>
</p:tagLst>
</file>

<file path=ppt/tags/tag25.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CioJMNiWJ1ipPE6482CvLg"/>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uMbVPzgtPdDV3DZxoBXxVQ"/>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AqkwpwN2tLnykskmuOr4gg"/>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y8Cv0hmHv6Ig7aKEYbx1oA"/>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M.s.ox4n4vBtNJ6JgtIHeQ"/>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Ts9uaqHHywWk_NEwbg9ZdQ"/>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812Vl1s9SZUlYAmaqUIqpQ"/>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LnC7P61sRU93aqxfXtkE_Q"/>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LoDF0aZI0js7dQ6qcHwG4w"/>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Gq4OLRl_c9m1jjUIfJPrh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J0ZnBdeGRgWNOTykhvLJGg"/>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Xu0GJ_OMjOvSQI7Htneejw"/>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uYKVsXjfhgL92HmJ64u4YA"/>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WompvCr.Rd4eEJ48lP4skg"/>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8P0I80nLVlQwJZio.vnv5w"/>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hgvpiPWT_iijCw.k.B5Bsw"/>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nUexg4xB7ak_6d7Q6hZWYA"/>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SaTGt0QURgKxEILV9CtOiQ"/>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dbpy4QHRV9p5jt2r3xlNaA"/>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2pakNofsli9vMaBvATjUf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5IBlGcIKSRojqRj3ZJNEAA"/>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wvhlN5OBVdQyD4uDDFqboA"/>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zHBHnApr6KMWLDWSrEHjPw"/>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2XulJyucLLBtEscslgpwog"/>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UMlgwMebVLiZtBkEOu3DwQ"/>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ipG1tG4zGGaIfIdwkkrkJA"/>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KIVeR0Ns46ylFZciAXNgdA"/>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T_UvWAXDMKjd1ii2LW9DAA"/>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2AqiCK2PmwEnaRMav7Pzyw"/>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VM2o3bs7XBEPtuSquIPeng"/>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1URr.pl8umA8AO8iZUsQu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iJU_iGpxm.a6LrnS6yMyMg"/>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AqedHGs5XRa9njqI56q.WA"/>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6yUqoc2WhboOiarKF46.6A"/>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tNmGlc2YG8BRecAJzlabAg"/>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JkHLUtEgkN.Onbrap5RtVA"/>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gDxsFvJmQkdSvyBHMkJNYg"/>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ZHDN5MHC0rFwyewsQewh4g"/>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UMKEa7emWhDnSTruQcOdpw"/>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LPKnzeMp3DHLx0ZLj3jR2w"/>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tDAS1tQOQOyxuFHLVBQ62g"/>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PQNAn3.A3OJLKt0NzPQNi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Tei7rzigianVxgiWwT23rQ"/>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QE9hovuOZanfDZrkTQFfyA"/>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gaW7Wv8FqrlQf0YkntjoHg"/>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fn3YArW59JwjSRWf.cKfOw"/>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It.2_lCmXUjwNpysdTLvZQ"/>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gwQblKOLvbyBnB3eanve8w"/>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J2CahzmWJqgWlbcvmUixww"/>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iGy_SLU4FX4LolESCVZ93w"/>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j1rzMeSO7gbb_2gfyeLvHA"/>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RGfbK8P.xed_MWPiZCitgw"/>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LZhwCuYpXnrmhN9VZQdxg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lcqhGKWAUzzkNcxXVhJqxw"/>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BzjZUvC0Gl0t2vvNpCdJjg"/>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M7a_jGStNI.FaCOFwr.8eA"/>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VpD9UyrU.9RC.N754QSGMQ"/>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tWVOP4PgAGpqWHeyIrAq0yA"/>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R14QLWNvS8q5EkpXQvb.GQ"/>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yFuDtiH7cZPXJkKlJME4ew"/>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dbEDXlm0lHpYuBwYKf8kHg"/>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tWaXgA0sq8VQxr5eXFglNlA"/>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fWfqgmRLnxeXDkM86HJzUQ"/>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tsHF9HKDZgU1PIknahIBxZ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tLGQlv64CcLNJ32H_NDN7g"/>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MkYKipFg3lflKQ23pIzXIg"/>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FkuJA.YN9w.z2QhqNbBsNg"/>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0s8bQLhNzjdRFtyVz.t3PQ"/>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l8aTHhnenDH09493tFFlTQ"/>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E2DGiI4gFvJJAn6Xvthc9A"/>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td95CTmMHffw5.QMweN2lig"/>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UWmo.YC3srMPjKlrFQTLUQ"/>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rpq1dMjxjz7r8guUIXah1g"/>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uf2e_5blcCAlC4t2MeDr6Q"/>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tfLw_RpiZ1a.Gb79O2IRB2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iFk4f.T9nYfudX21OfhGkg"/>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tB.Qn6nLTLdb60GsKfTEXIA"/>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tOG3yIVkE9g0HnANyY800dA"/>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eS45_eaP55fMmD6LR0rLJA"/>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tYKeut_xI2IHhmHupRS0vBQ"/>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tzIqf5HsA7F6fPpiULvZMsw"/>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499iZ.7SjOgbaos0FEoCRA"/>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oV81W9joeYjoHIcSMXpTig"/>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tSicaCp51sGMWFdRbJzgD3g"/>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qg4eQxGx6GZC27DzkUoMvw"/>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twrleNZQxJN174EClnpAuK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jf8E_oN_3QgG1uqp9zmuyA"/>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Ndkz2cO2d743.xXbOSziAQ"/>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H6fCy4PRQycLagQbJQ09XA"/>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t9i4Sengbv7fBgnnz2Ow.Lw"/>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tMLuGYzcV5Euw1CnpDxNwYw"/>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RzENtqSqR4cPvIZtTGQOEw"/>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t79qzh6HvWV5kTOiKdjDd6A"/>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teZKfwC0CdkZP7bAA7mdyxQ"/>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tzwtNG_bRP6SQTWaHIgWSFw"/>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txinAdtWpMc1VlvksZGEVTw"/>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NzxzX7.ZRLdQEME3Otj4n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Br5Ex4QE_tAxWoQTDB41ow"/>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wiVi_AQfYSvCrBEImN6wBg"/>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Xfjs6b_TaeC6Bh031wnEiw"/>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tIT1DtVIoEY7jss1JUq6NXQ"/>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dzLKZ.Sa_kTFqzr_D1jR1A"/>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tpfwqh3sY90NMzPchsaeycA"/>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tehmUKWqsK_7qiKMghxuyCA"/>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tKi_kcaGurmLlfQbNfkvrzA"/>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ttrMr7ixZxhJhz83Rt1Z2Rg"/>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t3B_Q5NaxgJMayKIMMjsb.w"/>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tQs43eKXV0tFXnxYPgHfPn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ku5JjHMFg_VhECC39I9idg"/>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tfGvB1WrJ_ri73d2BSnoZ8A"/>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tHy_EoGZD8YU7LSJxEiZKRw"/>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to32clESA7kBwn7dCbdoftw"/>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tHcOncUOb7GxA0BTN.g7NxQ"/>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tM9imF_p7rBOkmIpmn9Jrbw"/>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tkvA4A6jjS8SYHkmiHRj6sA"/>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t9zGk6Ff3EBuv0.J7oKVJFw"/>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tDuRRbRTVRWlN.QDDOf.eeg"/>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tgp3c1Lgzq62MoS652M0m8Q"/>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tbNKu1TwH6mWrJXEZRutEa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wDzxRz1oozF50icUlydxNA"/>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tZ2n5MHlF0Jb4.QYm4mFK0g"/>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tFgvC0UK3.LQJZzcO9AeRjg"/>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ibdRr8JKgzuooOaqHKbOJw"/>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ti6xGv.Y03e7pLjR6JY2TCA"/>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tGcn2dYfxsbTFnARLjZ5g_A"/>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tofLhmjKAO9OCY6ZG.ofhbQ"/>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tIrCi5wIKd9JNhWtelCM62Q"/>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tNsP4sdbEvuybjp_CSnrMjw"/>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tpIURHREeMez1puC3zlx5yw"/>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tMNC469v96YS9sdOtMQfbX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_CoPej6yDVGs6HBbQ849LQ"/>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teB19Bll5QBgm2F6J8g9aiw"/>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tYfFMvUww.Ohy99JNaRcbQg"/>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tCxk5UMRrd_qPVw8PSvAYFA"/>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t7sWoaqjuHRzO2hujsCor4A"/>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tp8ptRmO._vkRhaMQxBqetA"/>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tM.g8Oouw4ejZkpwzcxBYpg"/>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ta.fZNmLEP9D6HZPMyuMTwg"/>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tMQSlHvNt0QOcxmZhirlDaA"/>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tbnyEvtPWZ7RRbRij4Sy_DA"/>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tggwo2tz5PgfbMe1ZjKlBO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YadhryOSmWJly35iCdNK0Q"/>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t06EFC8V7rMGuoQzKmxGvfA"/>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t7hewtCCvROHfAqGua6TJbw"/>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tQ4diF1L8lqwinNuvsIXxZQ"/>
</p:tagLst>
</file>

<file path=ppt/tags/tag383.xml><?xml version="1.0" encoding="utf-8"?>
<p:tagLst xmlns:a="http://schemas.openxmlformats.org/drawingml/2006/main" xmlns:r="http://schemas.openxmlformats.org/officeDocument/2006/relationships" xmlns:p="http://schemas.openxmlformats.org/presentationml/2006/main">
  <p:tag name="THINKCELLSHAPEDONOTDELETE" val="teScW_7ZmTtFv2jfzhfPz8A"/>
</p:tagLst>
</file>

<file path=ppt/tags/tag384.xml><?xml version="1.0" encoding="utf-8"?>
<p:tagLst xmlns:a="http://schemas.openxmlformats.org/drawingml/2006/main" xmlns:r="http://schemas.openxmlformats.org/officeDocument/2006/relationships" xmlns:p="http://schemas.openxmlformats.org/presentationml/2006/main">
  <p:tag name="THINKCELLSHAPEDONOTDELETE" val="tLyr_ifbxjJc0ZrMnuy68NA"/>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tPF_nJjQ1UK67qf76Pin1jg"/>
</p:tagLst>
</file>

<file path=ppt/tags/tag386.xml><?xml version="1.0" encoding="utf-8"?>
<p:tagLst xmlns:a="http://schemas.openxmlformats.org/drawingml/2006/main" xmlns:r="http://schemas.openxmlformats.org/officeDocument/2006/relationships" xmlns:p="http://schemas.openxmlformats.org/presentationml/2006/main">
  <p:tag name="THINKCELLSHAPEDONOTDELETE" val="tWsov2VV_B_5qhGzQqpRlHg"/>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tb6Ysv.iueBawycO9.CORtw"/>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tvRG6Z_QNxveyU8E3qffU.Q"/>
</p:tagLst>
</file>

<file path=ppt/tags/tag389.xml><?xml version="1.0" encoding="utf-8"?>
<p:tagLst xmlns:a="http://schemas.openxmlformats.org/drawingml/2006/main" xmlns:r="http://schemas.openxmlformats.org/officeDocument/2006/relationships" xmlns:p="http://schemas.openxmlformats.org/presentationml/2006/main">
  <p:tag name="THINKCELLSHAPEDONOTDELETE" val="tdbcNEex8NQMa6Dho4OuYD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ak8_xHds.0NZF3d5.kAzzg"/>
</p:tagLst>
</file>

<file path=ppt/tags/tag390.xml><?xml version="1.0" encoding="utf-8"?>
<p:tagLst xmlns:a="http://schemas.openxmlformats.org/drawingml/2006/main" xmlns:r="http://schemas.openxmlformats.org/officeDocument/2006/relationships" xmlns:p="http://schemas.openxmlformats.org/presentationml/2006/main">
  <p:tag name="THINKCELLSHAPEDONOTDELETE" val="tV9cS5aAgLG3EhneHoj7qVQ"/>
</p:tagLst>
</file>

<file path=ppt/tags/tag391.xml><?xml version="1.0" encoding="utf-8"?>
<p:tagLst xmlns:a="http://schemas.openxmlformats.org/drawingml/2006/main" xmlns:r="http://schemas.openxmlformats.org/officeDocument/2006/relationships" xmlns:p="http://schemas.openxmlformats.org/presentationml/2006/main">
  <p:tag name="THINKCELLSHAPEDONOTDELETE" val="t.NVaUgaY_BHjBetV56xQTQ"/>
</p:tagLst>
</file>

<file path=ppt/tags/tag392.xml><?xml version="1.0" encoding="utf-8"?>
<p:tagLst xmlns:a="http://schemas.openxmlformats.org/drawingml/2006/main" xmlns:r="http://schemas.openxmlformats.org/officeDocument/2006/relationships" xmlns:p="http://schemas.openxmlformats.org/presentationml/2006/main">
  <p:tag name="THINKCELLSHAPEDONOTDELETE" val="tRYK5J2rgokxPwudmfTkvuA"/>
</p:tagLst>
</file>

<file path=ppt/tags/tag393.xml><?xml version="1.0" encoding="utf-8"?>
<p:tagLst xmlns:a="http://schemas.openxmlformats.org/drawingml/2006/main" xmlns:r="http://schemas.openxmlformats.org/officeDocument/2006/relationships" xmlns:p="http://schemas.openxmlformats.org/presentationml/2006/main">
  <p:tag name="THINKCELLSHAPEDONOTDELETE" val="t8zVzw1TsU6SARc8.oXUoew"/>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toujO5NJtHcsD2wQGU8sV_Q"/>
</p:tagLst>
</file>

<file path=ppt/tags/tag395.xml><?xml version="1.0" encoding="utf-8"?>
<p:tagLst xmlns:a="http://schemas.openxmlformats.org/drawingml/2006/main" xmlns:r="http://schemas.openxmlformats.org/officeDocument/2006/relationships" xmlns:p="http://schemas.openxmlformats.org/presentationml/2006/main">
  <p:tag name="THINKCELLSHAPEDONOTDELETE" val="tW5AAFB6vXB.qF0wguEX8bQ"/>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tHEKmTEq7UH9aXgviOE2N8A"/>
</p:tagLst>
</file>

<file path=ppt/tags/tag397.xml><?xml version="1.0" encoding="utf-8"?>
<p:tagLst xmlns:a="http://schemas.openxmlformats.org/drawingml/2006/main" xmlns:r="http://schemas.openxmlformats.org/officeDocument/2006/relationships" xmlns:p="http://schemas.openxmlformats.org/presentationml/2006/main">
  <p:tag name="THINKCELLSHAPEDONOTDELETE" val="tSVDTLqwjxU_v9FXL2vnzsQ"/>
</p:tagLst>
</file>

<file path=ppt/tags/tag398.xml><?xml version="1.0" encoding="utf-8"?>
<p:tagLst xmlns:a="http://schemas.openxmlformats.org/drawingml/2006/main" xmlns:r="http://schemas.openxmlformats.org/officeDocument/2006/relationships" xmlns:p="http://schemas.openxmlformats.org/presentationml/2006/main">
  <p:tag name="THINKCELLSHAPEDONOTDELETE" val="tadt_NKvLhkCtMCdd_cQrGg"/>
</p:tagLst>
</file>

<file path=ppt/tags/tag399.xml><?xml version="1.0" encoding="utf-8"?>
<p:tagLst xmlns:a="http://schemas.openxmlformats.org/drawingml/2006/main" xmlns:r="http://schemas.openxmlformats.org/officeDocument/2006/relationships" xmlns:p="http://schemas.openxmlformats.org/presentationml/2006/main">
  <p:tag name="THINKCELLSHAPEDONOTDELETE" val="t4AKOukTP7Z8KiBpbvnYfV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VM8ghg34YBY3zcBBuujirQ"/>
</p:tagLst>
</file>

<file path=ppt/tags/tag400.xml><?xml version="1.0" encoding="utf-8"?>
<p:tagLst xmlns:a="http://schemas.openxmlformats.org/drawingml/2006/main" xmlns:r="http://schemas.openxmlformats.org/officeDocument/2006/relationships" xmlns:p="http://schemas.openxmlformats.org/presentationml/2006/main">
  <p:tag name="THINKCELLSHAPEDONOTDELETE" val="tQTBEzqgJ0nEfnuuxh2.U0g"/>
</p:tagLst>
</file>

<file path=ppt/tags/tag401.xml><?xml version="1.0" encoding="utf-8"?>
<p:tagLst xmlns:a="http://schemas.openxmlformats.org/drawingml/2006/main" xmlns:r="http://schemas.openxmlformats.org/officeDocument/2006/relationships" xmlns:p="http://schemas.openxmlformats.org/presentationml/2006/main">
  <p:tag name="THINKCELLSHAPEDONOTDELETE" val="t_POoW6ix_D7_vJJHqvGGJg"/>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tJ5w3YxjEH0BaP0ofSHKh6Q"/>
</p:tagLst>
</file>

<file path=ppt/tags/tag403.xml><?xml version="1.0" encoding="utf-8"?>
<p:tagLst xmlns:a="http://schemas.openxmlformats.org/drawingml/2006/main" xmlns:r="http://schemas.openxmlformats.org/officeDocument/2006/relationships" xmlns:p="http://schemas.openxmlformats.org/presentationml/2006/main">
  <p:tag name="THINKCELLSHAPEDONOTDELETE" val="tkwFSUHfsnfTk9V35xxOC5A"/>
</p:tagLst>
</file>

<file path=ppt/tags/tag404.xml><?xml version="1.0" encoding="utf-8"?>
<p:tagLst xmlns:a="http://schemas.openxmlformats.org/drawingml/2006/main" xmlns:r="http://schemas.openxmlformats.org/officeDocument/2006/relationships" xmlns:p="http://schemas.openxmlformats.org/presentationml/2006/main">
  <p:tag name="THINKCELLSHAPEDONOTDELETE" val="tz2c3o00sCW0BQBtZ8J5HPw"/>
</p:tagLst>
</file>

<file path=ppt/tags/tag405.xml><?xml version="1.0" encoding="utf-8"?>
<p:tagLst xmlns:a="http://schemas.openxmlformats.org/drawingml/2006/main" xmlns:r="http://schemas.openxmlformats.org/officeDocument/2006/relationships" xmlns:p="http://schemas.openxmlformats.org/presentationml/2006/main">
  <p:tag name="THINKCELLSHAPEDONOTDELETE" val="tlqqtTV_BhUdArnKDQbXd7Q"/>
</p:tagLst>
</file>

<file path=ppt/tags/tag406.xml><?xml version="1.0" encoding="utf-8"?>
<p:tagLst xmlns:a="http://schemas.openxmlformats.org/drawingml/2006/main" xmlns:r="http://schemas.openxmlformats.org/officeDocument/2006/relationships" xmlns:p="http://schemas.openxmlformats.org/presentationml/2006/main">
  <p:tag name="THINKCELLSHAPEDONOTDELETE" val="t4JZ_hexdBA9tK2YiQ3rqzA"/>
</p:tagLst>
</file>

<file path=ppt/tags/tag407.xml><?xml version="1.0" encoding="utf-8"?>
<p:tagLst xmlns:a="http://schemas.openxmlformats.org/drawingml/2006/main" xmlns:r="http://schemas.openxmlformats.org/officeDocument/2006/relationships" xmlns:p="http://schemas.openxmlformats.org/presentationml/2006/main">
  <p:tag name="THINKCELLSHAPEDONOTDELETE" val="t5gH3qjP_KBaXrb_PQ5H7bg"/>
</p:tagLst>
</file>

<file path=ppt/tags/tag408.xml><?xml version="1.0" encoding="utf-8"?>
<p:tagLst xmlns:a="http://schemas.openxmlformats.org/drawingml/2006/main" xmlns:r="http://schemas.openxmlformats.org/officeDocument/2006/relationships" xmlns:p="http://schemas.openxmlformats.org/presentationml/2006/main">
  <p:tag name="THINKCELLSHAPEDONOTDELETE" val="tAH5FOx8I2XoDc80QNjHzDg"/>
</p:tagLst>
</file>

<file path=ppt/tags/tag409.xml><?xml version="1.0" encoding="utf-8"?>
<p:tagLst xmlns:a="http://schemas.openxmlformats.org/drawingml/2006/main" xmlns:r="http://schemas.openxmlformats.org/officeDocument/2006/relationships" xmlns:p="http://schemas.openxmlformats.org/presentationml/2006/main">
  <p:tag name="THINKCELLSHAPEDONOTDELETE" val="tW2w.TBChn0ZJEgld98kY9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eDoUHj.eNz98_1JBcAWgmw"/>
</p:tagLst>
</file>

<file path=ppt/tags/tag410.xml><?xml version="1.0" encoding="utf-8"?>
<p:tagLst xmlns:a="http://schemas.openxmlformats.org/drawingml/2006/main" xmlns:r="http://schemas.openxmlformats.org/officeDocument/2006/relationships" xmlns:p="http://schemas.openxmlformats.org/presentationml/2006/main">
  <p:tag name="THINKCELLSHAPEDONOTDELETE" val="t.t4FiDt3sdEVRQNu87qeWQ"/>
</p:tagLst>
</file>

<file path=ppt/tags/tag411.xml><?xml version="1.0" encoding="utf-8"?>
<p:tagLst xmlns:a="http://schemas.openxmlformats.org/drawingml/2006/main" xmlns:r="http://schemas.openxmlformats.org/officeDocument/2006/relationships" xmlns:p="http://schemas.openxmlformats.org/presentationml/2006/main">
  <p:tag name="THINKCELLSHAPEDONOTDELETE" val="tBi2GzIGbaxlCZsAnvNAj6A"/>
</p:tagLst>
</file>

<file path=ppt/tags/tag412.xml><?xml version="1.0" encoding="utf-8"?>
<p:tagLst xmlns:a="http://schemas.openxmlformats.org/drawingml/2006/main" xmlns:r="http://schemas.openxmlformats.org/officeDocument/2006/relationships" xmlns:p="http://schemas.openxmlformats.org/presentationml/2006/main">
  <p:tag name="THINKCELLSHAPEDONOTDELETE" val="t3YpyQG4csXwL2wQQGsG1Pw"/>
</p:tagLst>
</file>

<file path=ppt/tags/tag413.xml><?xml version="1.0" encoding="utf-8"?>
<p:tagLst xmlns:a="http://schemas.openxmlformats.org/drawingml/2006/main" xmlns:r="http://schemas.openxmlformats.org/officeDocument/2006/relationships" xmlns:p="http://schemas.openxmlformats.org/presentationml/2006/main">
  <p:tag name="THINKCELLSHAPEDONOTDELETE" val="t7g1SSIopV2l.q6wjJUVS.g"/>
</p:tagLst>
</file>

<file path=ppt/tags/tag414.xml><?xml version="1.0" encoding="utf-8"?>
<p:tagLst xmlns:a="http://schemas.openxmlformats.org/drawingml/2006/main" xmlns:r="http://schemas.openxmlformats.org/officeDocument/2006/relationships" xmlns:p="http://schemas.openxmlformats.org/presentationml/2006/main">
  <p:tag name="THINKCELLSHAPEDONOTDELETE" val="tQl2CI9iXPiVS9s_lmu8pqw"/>
</p:tagLst>
</file>

<file path=ppt/tags/tag415.xml><?xml version="1.0" encoding="utf-8"?>
<p:tagLst xmlns:a="http://schemas.openxmlformats.org/drawingml/2006/main" xmlns:r="http://schemas.openxmlformats.org/officeDocument/2006/relationships" xmlns:p="http://schemas.openxmlformats.org/presentationml/2006/main">
  <p:tag name="THINKCELLSHAPEDONOTDELETE" val="tXxQIL8C0tMVvGciE7GELnw"/>
</p:tagLst>
</file>

<file path=ppt/tags/tag416.xml><?xml version="1.0" encoding="utf-8"?>
<p:tagLst xmlns:a="http://schemas.openxmlformats.org/drawingml/2006/main" xmlns:r="http://schemas.openxmlformats.org/officeDocument/2006/relationships" xmlns:p="http://schemas.openxmlformats.org/presentationml/2006/main">
  <p:tag name="THINKCELLSHAPEDONOTDELETE" val="t9PGWYKaT06lp_6svNOpYqg"/>
</p:tagLst>
</file>

<file path=ppt/tags/tag417.xml><?xml version="1.0" encoding="utf-8"?>
<p:tagLst xmlns:a="http://schemas.openxmlformats.org/drawingml/2006/main" xmlns:r="http://schemas.openxmlformats.org/officeDocument/2006/relationships" xmlns:p="http://schemas.openxmlformats.org/presentationml/2006/main">
  <p:tag name="THINKCELLSHAPEDONOTDELETE" val="tgrdyFoSEjaT9N.CnODujiA"/>
</p:tagLst>
</file>

<file path=ppt/tags/tag418.xml><?xml version="1.0" encoding="utf-8"?>
<p:tagLst xmlns:a="http://schemas.openxmlformats.org/drawingml/2006/main" xmlns:r="http://schemas.openxmlformats.org/officeDocument/2006/relationships" xmlns:p="http://schemas.openxmlformats.org/presentationml/2006/main">
  <p:tag name="THINKCELLSHAPEDONOTDELETE" val="tcD9a8RyiEJnYEIB_qhrS4w"/>
</p:tagLst>
</file>

<file path=ppt/tags/tag419.xml><?xml version="1.0" encoding="utf-8"?>
<p:tagLst xmlns:a="http://schemas.openxmlformats.org/drawingml/2006/main" xmlns:r="http://schemas.openxmlformats.org/officeDocument/2006/relationships" xmlns:p="http://schemas.openxmlformats.org/presentationml/2006/main">
  <p:tag name="THINKCELLSHAPEDONOTDELETE" val="tO1yhq_TWCDY64mx7nL10Z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58_W5k5oB6lZQUIVJQsZwA"/>
</p:tagLst>
</file>

<file path=ppt/tags/tag420.xml><?xml version="1.0" encoding="utf-8"?>
<p:tagLst xmlns:a="http://schemas.openxmlformats.org/drawingml/2006/main" xmlns:r="http://schemas.openxmlformats.org/officeDocument/2006/relationships" xmlns:p="http://schemas.openxmlformats.org/presentationml/2006/main">
  <p:tag name="THINKCELLSHAPEDONOTDELETE" val="tvAHgr4TV9K0gkVO16drPLw"/>
</p:tagLst>
</file>

<file path=ppt/tags/tag421.xml><?xml version="1.0" encoding="utf-8"?>
<p:tagLst xmlns:a="http://schemas.openxmlformats.org/drawingml/2006/main" xmlns:r="http://schemas.openxmlformats.org/officeDocument/2006/relationships" xmlns:p="http://schemas.openxmlformats.org/presentationml/2006/main">
  <p:tag name="THINKCELLSHAPEDONOTDELETE" val="tBhc7omX.dX9I8lrDE2W4jw"/>
</p:tagLst>
</file>

<file path=ppt/tags/tag422.xml><?xml version="1.0" encoding="utf-8"?>
<p:tagLst xmlns:a="http://schemas.openxmlformats.org/drawingml/2006/main" xmlns:r="http://schemas.openxmlformats.org/officeDocument/2006/relationships" xmlns:p="http://schemas.openxmlformats.org/presentationml/2006/main">
  <p:tag name="THINKCELLSHAPEDONOTDELETE" val="tPlzDCoieloqGWN_Fb73c7A"/>
</p:tagLst>
</file>

<file path=ppt/tags/tag423.xml><?xml version="1.0" encoding="utf-8"?>
<p:tagLst xmlns:a="http://schemas.openxmlformats.org/drawingml/2006/main" xmlns:r="http://schemas.openxmlformats.org/officeDocument/2006/relationships" xmlns:p="http://schemas.openxmlformats.org/presentationml/2006/main">
  <p:tag name="THINKCELLSHAPEDONOTDELETE" val="tZMLiWV14TqChMqLxGROgQQ"/>
</p:tagLst>
</file>

<file path=ppt/tags/tag424.xml><?xml version="1.0" encoding="utf-8"?>
<p:tagLst xmlns:a="http://schemas.openxmlformats.org/drawingml/2006/main" xmlns:r="http://schemas.openxmlformats.org/officeDocument/2006/relationships" xmlns:p="http://schemas.openxmlformats.org/presentationml/2006/main">
  <p:tag name="THINKCELLSHAPEDONOTDELETE" val="toMpfg4Ke0_rkGlnTpx0gUw"/>
</p:tagLst>
</file>

<file path=ppt/tags/tag425.xml><?xml version="1.0" encoding="utf-8"?>
<p:tagLst xmlns:a="http://schemas.openxmlformats.org/drawingml/2006/main" xmlns:r="http://schemas.openxmlformats.org/officeDocument/2006/relationships" xmlns:p="http://schemas.openxmlformats.org/presentationml/2006/main">
  <p:tag name="THINKCELLSHAPEDONOTDELETE" val="tujNo.sFOYsTGK4U.wa1NvQ"/>
</p:tagLst>
</file>

<file path=ppt/tags/tag426.xml><?xml version="1.0" encoding="utf-8"?>
<p:tagLst xmlns:a="http://schemas.openxmlformats.org/drawingml/2006/main" xmlns:r="http://schemas.openxmlformats.org/officeDocument/2006/relationships" xmlns:p="http://schemas.openxmlformats.org/presentationml/2006/main">
  <p:tag name="THINKCELLSHAPEDONOTDELETE" val="t3wR3gNbptIU6y1FZ3u0ZEw"/>
</p:tagLst>
</file>

<file path=ppt/tags/tag427.xml><?xml version="1.0" encoding="utf-8"?>
<p:tagLst xmlns:a="http://schemas.openxmlformats.org/drawingml/2006/main" xmlns:r="http://schemas.openxmlformats.org/officeDocument/2006/relationships" xmlns:p="http://schemas.openxmlformats.org/presentationml/2006/main">
  <p:tag name="THINKCELLSHAPEDONOTDELETE" val="tFny55telIfvy54xaA97nlg"/>
</p:tagLst>
</file>

<file path=ppt/tags/tag428.xml><?xml version="1.0" encoding="utf-8"?>
<p:tagLst xmlns:a="http://schemas.openxmlformats.org/drawingml/2006/main" xmlns:r="http://schemas.openxmlformats.org/officeDocument/2006/relationships" xmlns:p="http://schemas.openxmlformats.org/presentationml/2006/main">
  <p:tag name="THINKCELLSHAPEDONOTDELETE" val="t2fMVpgWx5HFEFHNh9ARR1w"/>
</p:tagLst>
</file>

<file path=ppt/tags/tag429.xml><?xml version="1.0" encoding="utf-8"?>
<p:tagLst xmlns:a="http://schemas.openxmlformats.org/drawingml/2006/main" xmlns:r="http://schemas.openxmlformats.org/officeDocument/2006/relationships" xmlns:p="http://schemas.openxmlformats.org/presentationml/2006/main">
  <p:tag name="THINKCELLSHAPEDONOTDELETE" val="t0GVmONpdLKZFPP2WUGxbY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muoWcSF0lubUfSLGlYrs4g"/>
</p:tagLst>
</file>

<file path=ppt/tags/tag430.xml><?xml version="1.0" encoding="utf-8"?>
<p:tagLst xmlns:a="http://schemas.openxmlformats.org/drawingml/2006/main" xmlns:r="http://schemas.openxmlformats.org/officeDocument/2006/relationships" xmlns:p="http://schemas.openxmlformats.org/presentationml/2006/main">
  <p:tag name="THINKCELLSHAPEDONOTDELETE" val="tstQ4nvY30vIzRV8CbIpiYQ"/>
</p:tagLst>
</file>

<file path=ppt/tags/tag431.xml><?xml version="1.0" encoding="utf-8"?>
<p:tagLst xmlns:a="http://schemas.openxmlformats.org/drawingml/2006/main" xmlns:r="http://schemas.openxmlformats.org/officeDocument/2006/relationships" xmlns:p="http://schemas.openxmlformats.org/presentationml/2006/main">
  <p:tag name="THINKCELLSHAPEDONOTDELETE" val="tYl2BGVxNy1SAdyfuLH3EtQ"/>
</p:tagLst>
</file>

<file path=ppt/tags/tag432.xml><?xml version="1.0" encoding="utf-8"?>
<p:tagLst xmlns:a="http://schemas.openxmlformats.org/drawingml/2006/main" xmlns:r="http://schemas.openxmlformats.org/officeDocument/2006/relationships" xmlns:p="http://schemas.openxmlformats.org/presentationml/2006/main">
  <p:tag name="THINKCELLSHAPEDONOTDELETE" val="tbmo4y49VZsIstUwkWHCJOQ"/>
</p:tagLst>
</file>

<file path=ppt/tags/tag433.xml><?xml version="1.0" encoding="utf-8"?>
<p:tagLst xmlns:a="http://schemas.openxmlformats.org/drawingml/2006/main" xmlns:r="http://schemas.openxmlformats.org/officeDocument/2006/relationships" xmlns:p="http://schemas.openxmlformats.org/presentationml/2006/main">
  <p:tag name="THINKCELLSHAPEDONOTDELETE" val="t3snjdVDxgPVDWPKyHpOzHg"/>
</p:tagLst>
</file>

<file path=ppt/tags/tag434.xml><?xml version="1.0" encoding="utf-8"?>
<p:tagLst xmlns:a="http://schemas.openxmlformats.org/drawingml/2006/main" xmlns:r="http://schemas.openxmlformats.org/officeDocument/2006/relationships" xmlns:p="http://schemas.openxmlformats.org/presentationml/2006/main">
  <p:tag name="THINKCELLSHAPEDONOTDELETE" val="tKsB6J6Ld0T4_c1LVXuU37Q"/>
</p:tagLst>
</file>

<file path=ppt/tags/tag435.xml><?xml version="1.0" encoding="utf-8"?>
<p:tagLst xmlns:a="http://schemas.openxmlformats.org/drawingml/2006/main" xmlns:r="http://schemas.openxmlformats.org/officeDocument/2006/relationships" xmlns:p="http://schemas.openxmlformats.org/presentationml/2006/main">
  <p:tag name="THINKCELLSHAPEDONOTDELETE" val="trvDWUY67kzp_5AcINVxrDA"/>
</p:tagLst>
</file>

<file path=ppt/tags/tag436.xml><?xml version="1.0" encoding="utf-8"?>
<p:tagLst xmlns:a="http://schemas.openxmlformats.org/drawingml/2006/main" xmlns:r="http://schemas.openxmlformats.org/officeDocument/2006/relationships" xmlns:p="http://schemas.openxmlformats.org/presentationml/2006/main">
  <p:tag name="THINKCELLSHAPEDONOTDELETE" val="tmFnO4qlygMcsUq109ASN9w"/>
</p:tagLst>
</file>

<file path=ppt/tags/tag437.xml><?xml version="1.0" encoding="utf-8"?>
<p:tagLst xmlns:a="http://schemas.openxmlformats.org/drawingml/2006/main" xmlns:r="http://schemas.openxmlformats.org/officeDocument/2006/relationships" xmlns:p="http://schemas.openxmlformats.org/presentationml/2006/main">
  <p:tag name="THINKCELLSHAPEDONOTDELETE" val="ta.FQ.b7_jTI2SWcCIqJdvw"/>
</p:tagLst>
</file>

<file path=ppt/tags/tag438.xml><?xml version="1.0" encoding="utf-8"?>
<p:tagLst xmlns:a="http://schemas.openxmlformats.org/drawingml/2006/main" xmlns:r="http://schemas.openxmlformats.org/officeDocument/2006/relationships" xmlns:p="http://schemas.openxmlformats.org/presentationml/2006/main">
  <p:tag name="THINKCELLSHAPEDONOTDELETE" val="temp8mt31mt489IO4S5PBrA"/>
</p:tagLst>
</file>

<file path=ppt/tags/tag439.xml><?xml version="1.0" encoding="utf-8"?>
<p:tagLst xmlns:a="http://schemas.openxmlformats.org/drawingml/2006/main" xmlns:r="http://schemas.openxmlformats.org/officeDocument/2006/relationships" xmlns:p="http://schemas.openxmlformats.org/presentationml/2006/main">
  <p:tag name="THINKCELLSHAPEDONOTDELETE" val="t0Up1dVzraMRNv2udjIKFb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elipPwJEhMtKzs1UWAkjgA"/>
</p:tagLst>
</file>

<file path=ppt/tags/tag440.xml><?xml version="1.0" encoding="utf-8"?>
<p:tagLst xmlns:a="http://schemas.openxmlformats.org/drawingml/2006/main" xmlns:r="http://schemas.openxmlformats.org/officeDocument/2006/relationships" xmlns:p="http://schemas.openxmlformats.org/presentationml/2006/main">
  <p:tag name="THINKCELLSHAPEDONOTDELETE" val="toJJt_iJSwDOBXRus6NN7OA"/>
</p:tagLst>
</file>

<file path=ppt/tags/tag441.xml><?xml version="1.0" encoding="utf-8"?>
<p:tagLst xmlns:a="http://schemas.openxmlformats.org/drawingml/2006/main" xmlns:r="http://schemas.openxmlformats.org/officeDocument/2006/relationships" xmlns:p="http://schemas.openxmlformats.org/presentationml/2006/main">
  <p:tag name="THINKCELLSHAPEDONOTDELETE" val="tjF6PkND22XLqGTuu7KSe1g"/>
</p:tagLst>
</file>

<file path=ppt/tags/tag442.xml><?xml version="1.0" encoding="utf-8"?>
<p:tagLst xmlns:a="http://schemas.openxmlformats.org/drawingml/2006/main" xmlns:r="http://schemas.openxmlformats.org/officeDocument/2006/relationships" xmlns:p="http://schemas.openxmlformats.org/presentationml/2006/main">
  <p:tag name="THINKCELLSHAPEDONOTDELETE" val="t_hbh8czwaCkfFE1yTH7jeg"/>
</p:tagLst>
</file>

<file path=ppt/tags/tag443.xml><?xml version="1.0" encoding="utf-8"?>
<p:tagLst xmlns:a="http://schemas.openxmlformats.org/drawingml/2006/main" xmlns:r="http://schemas.openxmlformats.org/officeDocument/2006/relationships" xmlns:p="http://schemas.openxmlformats.org/presentationml/2006/main">
  <p:tag name="THINKCELLSHAPEDONOTDELETE" val="t3Lxy6X_NaIoirMPiS.aWpA"/>
</p:tagLst>
</file>

<file path=ppt/tags/tag444.xml><?xml version="1.0" encoding="utf-8"?>
<p:tagLst xmlns:a="http://schemas.openxmlformats.org/drawingml/2006/main" xmlns:r="http://schemas.openxmlformats.org/officeDocument/2006/relationships" xmlns:p="http://schemas.openxmlformats.org/presentationml/2006/main">
  <p:tag name="THINKCELLSHAPEDONOTDELETE" val="tQMEXFvw8rXCChAap6PKlLQ"/>
</p:tagLst>
</file>

<file path=ppt/tags/tag445.xml><?xml version="1.0" encoding="utf-8"?>
<p:tagLst xmlns:a="http://schemas.openxmlformats.org/drawingml/2006/main" xmlns:r="http://schemas.openxmlformats.org/officeDocument/2006/relationships" xmlns:p="http://schemas.openxmlformats.org/presentationml/2006/main">
  <p:tag name="THINKCELLSHAPEDONOTDELETE" val="tjQwSDy2zzpu9FwhSNVYGiQ"/>
</p:tagLst>
</file>

<file path=ppt/tags/tag446.xml><?xml version="1.0" encoding="utf-8"?>
<p:tagLst xmlns:a="http://schemas.openxmlformats.org/drawingml/2006/main" xmlns:r="http://schemas.openxmlformats.org/officeDocument/2006/relationships" xmlns:p="http://schemas.openxmlformats.org/presentationml/2006/main">
  <p:tag name="THINKCELLSHAPEDONOTDELETE" val="tBsKyNXsyyzFc3b4JS9moPQ"/>
</p:tagLst>
</file>

<file path=ppt/tags/tag447.xml><?xml version="1.0" encoding="utf-8"?>
<p:tagLst xmlns:a="http://schemas.openxmlformats.org/drawingml/2006/main" xmlns:r="http://schemas.openxmlformats.org/officeDocument/2006/relationships" xmlns:p="http://schemas.openxmlformats.org/presentationml/2006/main">
  <p:tag name="THINKCELLSHAPEDONOTDELETE" val="tENb953vHx1n2BAb_OZuZtw"/>
</p:tagLst>
</file>

<file path=ppt/tags/tag448.xml><?xml version="1.0" encoding="utf-8"?>
<p:tagLst xmlns:a="http://schemas.openxmlformats.org/drawingml/2006/main" xmlns:r="http://schemas.openxmlformats.org/officeDocument/2006/relationships" xmlns:p="http://schemas.openxmlformats.org/presentationml/2006/main">
  <p:tag name="THINKCELLSHAPEDONOTDELETE" val="tiDg3PYa.iJa3mcyi_svh7g"/>
</p:tagLst>
</file>

<file path=ppt/tags/tag449.xml><?xml version="1.0" encoding="utf-8"?>
<p:tagLst xmlns:a="http://schemas.openxmlformats.org/drawingml/2006/main" xmlns:r="http://schemas.openxmlformats.org/officeDocument/2006/relationships" xmlns:p="http://schemas.openxmlformats.org/presentationml/2006/main">
  <p:tag name="THINKCELLSHAPEDONOTDELETE" val="tL04NsZ6qQnRKzBBfoq4qu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TJ67nIBsEK.oi0oC5Kr1_g"/>
</p:tagLst>
</file>

<file path=ppt/tags/tag450.xml><?xml version="1.0" encoding="utf-8"?>
<p:tagLst xmlns:a="http://schemas.openxmlformats.org/drawingml/2006/main" xmlns:r="http://schemas.openxmlformats.org/officeDocument/2006/relationships" xmlns:p="http://schemas.openxmlformats.org/presentationml/2006/main">
  <p:tag name="THINKCELLSHAPEDONOTDELETE" val="txvzHR0gWB0yYttkCD.ZCog"/>
</p:tagLst>
</file>

<file path=ppt/tags/tag451.xml><?xml version="1.0" encoding="utf-8"?>
<p:tagLst xmlns:a="http://schemas.openxmlformats.org/drawingml/2006/main" xmlns:r="http://schemas.openxmlformats.org/officeDocument/2006/relationships" xmlns:p="http://schemas.openxmlformats.org/presentationml/2006/main">
  <p:tag name="THINKCELLSHAPEDONOTDELETE" val="tuYillNDQqfSAfIqRirZ7Qg"/>
</p:tagLst>
</file>

<file path=ppt/tags/tag452.xml><?xml version="1.0" encoding="utf-8"?>
<p:tagLst xmlns:a="http://schemas.openxmlformats.org/drawingml/2006/main" xmlns:r="http://schemas.openxmlformats.org/officeDocument/2006/relationships" xmlns:p="http://schemas.openxmlformats.org/presentationml/2006/main">
  <p:tag name="THINKCELLSHAPEDONOTDELETE" val="tpcLYET2AuLBR.tCaXf.fRQ"/>
</p:tagLst>
</file>

<file path=ppt/tags/tag453.xml><?xml version="1.0" encoding="utf-8"?>
<p:tagLst xmlns:a="http://schemas.openxmlformats.org/drawingml/2006/main" xmlns:r="http://schemas.openxmlformats.org/officeDocument/2006/relationships" xmlns:p="http://schemas.openxmlformats.org/presentationml/2006/main">
  <p:tag name="THINKCELLSHAPEDONOTDELETE" val="tRb.cXtxZNfB6womqX4ZNgA"/>
</p:tagLst>
</file>

<file path=ppt/tags/tag454.xml><?xml version="1.0" encoding="utf-8"?>
<p:tagLst xmlns:a="http://schemas.openxmlformats.org/drawingml/2006/main" xmlns:r="http://schemas.openxmlformats.org/officeDocument/2006/relationships" xmlns:p="http://schemas.openxmlformats.org/presentationml/2006/main">
  <p:tag name="THINKCELLSHAPEDONOTDELETE" val="twgV6F_hte3IF203mu4LXZg"/>
</p:tagLst>
</file>

<file path=ppt/tags/tag455.xml><?xml version="1.0" encoding="utf-8"?>
<p:tagLst xmlns:a="http://schemas.openxmlformats.org/drawingml/2006/main" xmlns:r="http://schemas.openxmlformats.org/officeDocument/2006/relationships" xmlns:p="http://schemas.openxmlformats.org/presentationml/2006/main">
  <p:tag name="THINKCELLSHAPEDONOTDELETE" val="t9KeCh2K1fZ5CKs5U6RlHQw"/>
</p:tagLst>
</file>

<file path=ppt/tags/tag456.xml><?xml version="1.0" encoding="utf-8"?>
<p:tagLst xmlns:a="http://schemas.openxmlformats.org/drawingml/2006/main" xmlns:r="http://schemas.openxmlformats.org/officeDocument/2006/relationships" xmlns:p="http://schemas.openxmlformats.org/presentationml/2006/main">
  <p:tag name="THINKCELLSHAPEDONOTDELETE" val="tSRXVE4AYa7xKqkueDr3byA"/>
</p:tagLst>
</file>

<file path=ppt/tags/tag457.xml><?xml version="1.0" encoding="utf-8"?>
<p:tagLst xmlns:a="http://schemas.openxmlformats.org/drawingml/2006/main" xmlns:r="http://schemas.openxmlformats.org/officeDocument/2006/relationships" xmlns:p="http://schemas.openxmlformats.org/presentationml/2006/main">
  <p:tag name="THINKCELLSHAPEDONOTDELETE" val="thhttnUYB5eDdQLSaDRlKIQ"/>
</p:tagLst>
</file>

<file path=ppt/tags/tag458.xml><?xml version="1.0" encoding="utf-8"?>
<p:tagLst xmlns:a="http://schemas.openxmlformats.org/drawingml/2006/main" xmlns:r="http://schemas.openxmlformats.org/officeDocument/2006/relationships" xmlns:p="http://schemas.openxmlformats.org/presentationml/2006/main">
  <p:tag name="THINKCELLSHAPEDONOTDELETE" val="ttsiWCRpf9hb9aBanlSrk6A"/>
</p:tagLst>
</file>

<file path=ppt/tags/tag459.xml><?xml version="1.0" encoding="utf-8"?>
<p:tagLst xmlns:a="http://schemas.openxmlformats.org/drawingml/2006/main" xmlns:r="http://schemas.openxmlformats.org/officeDocument/2006/relationships" xmlns:p="http://schemas.openxmlformats.org/presentationml/2006/main">
  <p:tag name="THINKCELLSHAPEDONOTDELETE" val="t2T92UY8mqvn0Djh.EgIF_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oBA0QDvilP.dv7qyZCEREQ"/>
</p:tagLst>
</file>

<file path=ppt/tags/tag460.xml><?xml version="1.0" encoding="utf-8"?>
<p:tagLst xmlns:a="http://schemas.openxmlformats.org/drawingml/2006/main" xmlns:r="http://schemas.openxmlformats.org/officeDocument/2006/relationships" xmlns:p="http://schemas.openxmlformats.org/presentationml/2006/main">
  <p:tag name="THINKCELLSHAPEDONOTDELETE" val="tFuSXw7GAdBwDyxsrTeonfA"/>
</p:tagLst>
</file>

<file path=ppt/tags/tag461.xml><?xml version="1.0" encoding="utf-8"?>
<p:tagLst xmlns:a="http://schemas.openxmlformats.org/drawingml/2006/main" xmlns:r="http://schemas.openxmlformats.org/officeDocument/2006/relationships" xmlns:p="http://schemas.openxmlformats.org/presentationml/2006/main">
  <p:tag name="THINKCELLSHAPEDONOTDELETE" val="tP5bF8uQWDHqbFZ_q6jq1mg"/>
</p:tagLst>
</file>

<file path=ppt/tags/tag462.xml><?xml version="1.0" encoding="utf-8"?>
<p:tagLst xmlns:a="http://schemas.openxmlformats.org/drawingml/2006/main" xmlns:r="http://schemas.openxmlformats.org/officeDocument/2006/relationships" xmlns:p="http://schemas.openxmlformats.org/presentationml/2006/main">
  <p:tag name="THINKCELLSHAPEDONOTDELETE" val="tLPmGtYq0YUrwS7s7xrAvZg"/>
</p:tagLst>
</file>

<file path=ppt/tags/tag463.xml><?xml version="1.0" encoding="utf-8"?>
<p:tagLst xmlns:a="http://schemas.openxmlformats.org/drawingml/2006/main" xmlns:r="http://schemas.openxmlformats.org/officeDocument/2006/relationships" xmlns:p="http://schemas.openxmlformats.org/presentationml/2006/main">
  <p:tag name="THINKCELLSHAPEDONOTDELETE" val="t6evmWe6I7ynz6QjEMfYT9g"/>
</p:tagLst>
</file>

<file path=ppt/tags/tag464.xml><?xml version="1.0" encoding="utf-8"?>
<p:tagLst xmlns:a="http://schemas.openxmlformats.org/drawingml/2006/main" xmlns:r="http://schemas.openxmlformats.org/officeDocument/2006/relationships" xmlns:p="http://schemas.openxmlformats.org/presentationml/2006/main">
  <p:tag name="THINKCELLSHAPEDONOTDELETE" val="t7U8KdVZDpmiq82PXyhCraw"/>
</p:tagLst>
</file>

<file path=ppt/tags/tag465.xml><?xml version="1.0" encoding="utf-8"?>
<p:tagLst xmlns:a="http://schemas.openxmlformats.org/drawingml/2006/main" xmlns:r="http://schemas.openxmlformats.org/officeDocument/2006/relationships" xmlns:p="http://schemas.openxmlformats.org/presentationml/2006/main">
  <p:tag name="THINKCELLSHAPEDONOTDELETE" val="t1YG9oC2.9vklWYALe8UB8Q"/>
</p:tagLst>
</file>

<file path=ppt/tags/tag466.xml><?xml version="1.0" encoding="utf-8"?>
<p:tagLst xmlns:a="http://schemas.openxmlformats.org/drawingml/2006/main" xmlns:r="http://schemas.openxmlformats.org/officeDocument/2006/relationships" xmlns:p="http://schemas.openxmlformats.org/presentationml/2006/main">
  <p:tag name="THINKCELLSHAPEDONOTDELETE" val="tQGJLB8jWZZ7XP9TLy4fM1A"/>
</p:tagLst>
</file>

<file path=ppt/tags/tag467.xml><?xml version="1.0" encoding="utf-8"?>
<p:tagLst xmlns:a="http://schemas.openxmlformats.org/drawingml/2006/main" xmlns:r="http://schemas.openxmlformats.org/officeDocument/2006/relationships" xmlns:p="http://schemas.openxmlformats.org/presentationml/2006/main">
  <p:tag name="BTFPLAYOUTCOLUMNS" val="2"/>
  <p:tag name="BTFPLAYOUTENABLED" val="0"/>
</p:tagLst>
</file>

<file path=ppt/tags/tag4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9.xml><?xml version="1.0" encoding="utf-8"?>
<p:tagLst xmlns:a="http://schemas.openxmlformats.org/drawingml/2006/main" xmlns:r="http://schemas.openxmlformats.org/officeDocument/2006/relationships" xmlns:p="http://schemas.openxmlformats.org/presentationml/2006/main">
  <p:tag name="THINKCELLSHAPEDONOTDELETE" val="tSSjU4OE5WRWQ3bjWstq08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lPOCD5EengDVzT8VcJ_.NQ"/>
</p:tagLst>
</file>

<file path=ppt/tags/tag470.xml><?xml version="1.0" encoding="utf-8"?>
<p:tagLst xmlns:a="http://schemas.openxmlformats.org/drawingml/2006/main" xmlns:r="http://schemas.openxmlformats.org/officeDocument/2006/relationships" xmlns:p="http://schemas.openxmlformats.org/presentationml/2006/main">
  <p:tag name="THINKCELLSHAPEDONOTDELETE" val="tQGj3Mhu2xBxo_GzVsX6jLQ"/>
</p:tagLst>
</file>

<file path=ppt/tags/tag471.xml><?xml version="1.0" encoding="utf-8"?>
<p:tagLst xmlns:a="http://schemas.openxmlformats.org/drawingml/2006/main" xmlns:r="http://schemas.openxmlformats.org/officeDocument/2006/relationships" xmlns:p="http://schemas.openxmlformats.org/presentationml/2006/main">
  <p:tag name="THINKCELLSHAPEDONOTDELETE" val="tthKuRt6n5EP0PRMkLc0qqg"/>
</p:tagLst>
</file>

<file path=ppt/tags/tag472.xml><?xml version="1.0" encoding="utf-8"?>
<p:tagLst xmlns:a="http://schemas.openxmlformats.org/drawingml/2006/main" xmlns:r="http://schemas.openxmlformats.org/officeDocument/2006/relationships" xmlns:p="http://schemas.openxmlformats.org/presentationml/2006/main">
  <p:tag name="THINKCELLSHAPEDONOTDELETE" val="tNjLSq2pNkCHrJBKZ5pzrDA"/>
</p:tagLst>
</file>

<file path=ppt/tags/tag473.xml><?xml version="1.0" encoding="utf-8"?>
<p:tagLst xmlns:a="http://schemas.openxmlformats.org/drawingml/2006/main" xmlns:r="http://schemas.openxmlformats.org/officeDocument/2006/relationships" xmlns:p="http://schemas.openxmlformats.org/presentationml/2006/main">
  <p:tag name="THINKCELLSHAPEDONOTDELETE" val="tCLFX0RzFLcWKXAXZcJmk3A"/>
</p:tagLst>
</file>

<file path=ppt/tags/tag474.xml><?xml version="1.0" encoding="utf-8"?>
<p:tagLst xmlns:a="http://schemas.openxmlformats.org/drawingml/2006/main" xmlns:r="http://schemas.openxmlformats.org/officeDocument/2006/relationships" xmlns:p="http://schemas.openxmlformats.org/presentationml/2006/main">
  <p:tag name="THINKCELLSHAPEDONOTDELETE" val="tveB5HsSynk3d.e_8flMuqQ"/>
</p:tagLst>
</file>

<file path=ppt/tags/tag475.xml><?xml version="1.0" encoding="utf-8"?>
<p:tagLst xmlns:a="http://schemas.openxmlformats.org/drawingml/2006/main" xmlns:r="http://schemas.openxmlformats.org/officeDocument/2006/relationships" xmlns:p="http://schemas.openxmlformats.org/presentationml/2006/main">
  <p:tag name="THINKCELLSHAPEDONOTDELETE" val="tt0CoOjo5yMopXP8ZlhlBmQ"/>
</p:tagLst>
</file>

<file path=ppt/tags/tag476.xml><?xml version="1.0" encoding="utf-8"?>
<p:tagLst xmlns:a="http://schemas.openxmlformats.org/drawingml/2006/main" xmlns:r="http://schemas.openxmlformats.org/officeDocument/2006/relationships" xmlns:p="http://schemas.openxmlformats.org/presentationml/2006/main">
  <p:tag name="THINKCELLSHAPEDONOTDELETE" val="tJI2L7oRo3pj3JhxFAxgQOg"/>
</p:tagLst>
</file>

<file path=ppt/tags/tag477.xml><?xml version="1.0" encoding="utf-8"?>
<p:tagLst xmlns:a="http://schemas.openxmlformats.org/drawingml/2006/main" xmlns:r="http://schemas.openxmlformats.org/officeDocument/2006/relationships" xmlns:p="http://schemas.openxmlformats.org/presentationml/2006/main">
  <p:tag name="THINKCELLSHAPEDONOTDELETE" val="t5YYYizyjxRy0daTt32oSgw"/>
</p:tagLst>
</file>

<file path=ppt/tags/tag478.xml><?xml version="1.0" encoding="utf-8"?>
<p:tagLst xmlns:a="http://schemas.openxmlformats.org/drawingml/2006/main" xmlns:r="http://schemas.openxmlformats.org/officeDocument/2006/relationships" xmlns:p="http://schemas.openxmlformats.org/presentationml/2006/main">
  <p:tag name="THINKCELLSHAPEDONOTDELETE" val="tVcv3eGJ18iTcZviE5h5btA"/>
</p:tagLst>
</file>

<file path=ppt/tags/tag479.xml><?xml version="1.0" encoding="utf-8"?>
<p:tagLst xmlns:a="http://schemas.openxmlformats.org/drawingml/2006/main" xmlns:r="http://schemas.openxmlformats.org/officeDocument/2006/relationships" xmlns:p="http://schemas.openxmlformats.org/presentationml/2006/main">
  <p:tag name="THINKCELLSHAPEDONOTDELETE" val="tIKgK.MpR90y1FRJegdY0R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gcsOL9Pxjk4w1gletHsXPg"/>
</p:tagLst>
</file>

<file path=ppt/tags/tag480.xml><?xml version="1.0" encoding="utf-8"?>
<p:tagLst xmlns:a="http://schemas.openxmlformats.org/drawingml/2006/main" xmlns:r="http://schemas.openxmlformats.org/officeDocument/2006/relationships" xmlns:p="http://schemas.openxmlformats.org/presentationml/2006/main">
  <p:tag name="THINKCELLSHAPEDONOTDELETE" val="tdgteiagFUd.820FXgw5iQw"/>
</p:tagLst>
</file>

<file path=ppt/tags/tag481.xml><?xml version="1.0" encoding="utf-8"?>
<p:tagLst xmlns:a="http://schemas.openxmlformats.org/drawingml/2006/main" xmlns:r="http://schemas.openxmlformats.org/officeDocument/2006/relationships" xmlns:p="http://schemas.openxmlformats.org/presentationml/2006/main">
  <p:tag name="THINKCELLSHAPEDONOTDELETE" val="t4F1_xYsG6B_VV41.OiaDNw"/>
</p:tagLst>
</file>

<file path=ppt/tags/tag482.xml><?xml version="1.0" encoding="utf-8"?>
<p:tagLst xmlns:a="http://schemas.openxmlformats.org/drawingml/2006/main" xmlns:r="http://schemas.openxmlformats.org/officeDocument/2006/relationships" xmlns:p="http://schemas.openxmlformats.org/presentationml/2006/main">
  <p:tag name="THINKCELLSHAPEDONOTDELETE" val="t1XX7ygibLnnvQi1MfHpElQ"/>
</p:tagLst>
</file>

<file path=ppt/tags/tag483.xml><?xml version="1.0" encoding="utf-8"?>
<p:tagLst xmlns:a="http://schemas.openxmlformats.org/drawingml/2006/main" xmlns:r="http://schemas.openxmlformats.org/officeDocument/2006/relationships" xmlns:p="http://schemas.openxmlformats.org/presentationml/2006/main">
  <p:tag name="THINKCELLSHAPEDONOTDELETE" val="tP8MNBdaDpfasC5JzY0667A"/>
</p:tagLst>
</file>

<file path=ppt/tags/tag484.xml><?xml version="1.0" encoding="utf-8"?>
<p:tagLst xmlns:a="http://schemas.openxmlformats.org/drawingml/2006/main" xmlns:r="http://schemas.openxmlformats.org/officeDocument/2006/relationships" xmlns:p="http://schemas.openxmlformats.org/presentationml/2006/main">
  <p:tag name="THINKCELLSHAPEDONOTDELETE" val="tH7Z12ChqN4B04Oyrdhu1zQ"/>
</p:tagLst>
</file>

<file path=ppt/tags/tag485.xml><?xml version="1.0" encoding="utf-8"?>
<p:tagLst xmlns:a="http://schemas.openxmlformats.org/drawingml/2006/main" xmlns:r="http://schemas.openxmlformats.org/officeDocument/2006/relationships" xmlns:p="http://schemas.openxmlformats.org/presentationml/2006/main">
  <p:tag name="THINKCELLSHAPEDONOTDELETE" val="tFY13J1QJIxcO0v3AMSzkhA"/>
</p:tagLst>
</file>

<file path=ppt/tags/tag486.xml><?xml version="1.0" encoding="utf-8"?>
<p:tagLst xmlns:a="http://schemas.openxmlformats.org/drawingml/2006/main" xmlns:r="http://schemas.openxmlformats.org/officeDocument/2006/relationships" xmlns:p="http://schemas.openxmlformats.org/presentationml/2006/main">
  <p:tag name="THINKCELLSHAPEDONOTDELETE" val="tUZeh8TeTYZyLnduZ1drDbA"/>
</p:tagLst>
</file>

<file path=ppt/tags/tag487.xml><?xml version="1.0" encoding="utf-8"?>
<p:tagLst xmlns:a="http://schemas.openxmlformats.org/drawingml/2006/main" xmlns:r="http://schemas.openxmlformats.org/officeDocument/2006/relationships" xmlns:p="http://schemas.openxmlformats.org/presentationml/2006/main">
  <p:tag name="THINKCELLSHAPEDONOTDELETE" val="tjsgB01AmozRPE4Fw7FafXQ"/>
</p:tagLst>
</file>

<file path=ppt/tags/tag488.xml><?xml version="1.0" encoding="utf-8"?>
<p:tagLst xmlns:a="http://schemas.openxmlformats.org/drawingml/2006/main" xmlns:r="http://schemas.openxmlformats.org/officeDocument/2006/relationships" xmlns:p="http://schemas.openxmlformats.org/presentationml/2006/main">
  <p:tag name="THINKCELLSHAPEDONOTDELETE" val="t0DPp3pMmkjd.L8WSfJKT7w"/>
</p:tagLst>
</file>

<file path=ppt/tags/tag489.xml><?xml version="1.0" encoding="utf-8"?>
<p:tagLst xmlns:a="http://schemas.openxmlformats.org/drawingml/2006/main" xmlns:r="http://schemas.openxmlformats.org/officeDocument/2006/relationships" xmlns:p="http://schemas.openxmlformats.org/presentationml/2006/main">
  <p:tag name="THINKCELLSHAPEDONOTDELETE" val="trHbrHUj5z9r6BCKSoeSrp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U5T5hnkm70KOVGDIVie.lg"/>
</p:tagLst>
</file>

<file path=ppt/tags/tag490.xml><?xml version="1.0" encoding="utf-8"?>
<p:tagLst xmlns:a="http://schemas.openxmlformats.org/drawingml/2006/main" xmlns:r="http://schemas.openxmlformats.org/officeDocument/2006/relationships" xmlns:p="http://schemas.openxmlformats.org/presentationml/2006/main">
  <p:tag name="THINKCELLSHAPEDONOTDELETE" val="tWeqMJuxq3JKk8RBU4qf3Qw"/>
</p:tagLst>
</file>

<file path=ppt/tags/tag491.xml><?xml version="1.0" encoding="utf-8"?>
<p:tagLst xmlns:a="http://schemas.openxmlformats.org/drawingml/2006/main" xmlns:r="http://schemas.openxmlformats.org/officeDocument/2006/relationships" xmlns:p="http://schemas.openxmlformats.org/presentationml/2006/main">
  <p:tag name="THINKCELLSHAPEDONOTDELETE" val="tVaadJusHO1ge1J1AZoLZoA"/>
</p:tagLst>
</file>

<file path=ppt/tags/tag492.xml><?xml version="1.0" encoding="utf-8"?>
<p:tagLst xmlns:a="http://schemas.openxmlformats.org/drawingml/2006/main" xmlns:r="http://schemas.openxmlformats.org/officeDocument/2006/relationships" xmlns:p="http://schemas.openxmlformats.org/presentationml/2006/main">
  <p:tag name="THINKCELLSHAPEDONOTDELETE" val="tLQKsRxMR.JgvkI8D5ihnJw"/>
</p:tagLst>
</file>

<file path=ppt/tags/tag493.xml><?xml version="1.0" encoding="utf-8"?>
<p:tagLst xmlns:a="http://schemas.openxmlformats.org/drawingml/2006/main" xmlns:r="http://schemas.openxmlformats.org/officeDocument/2006/relationships" xmlns:p="http://schemas.openxmlformats.org/presentationml/2006/main">
  <p:tag name="THINKCELLSHAPEDONOTDELETE" val="tWw2k.8Zabh.HeOueKgeBYg"/>
</p:tagLst>
</file>

<file path=ppt/tags/tag494.xml><?xml version="1.0" encoding="utf-8"?>
<p:tagLst xmlns:a="http://schemas.openxmlformats.org/drawingml/2006/main" xmlns:r="http://schemas.openxmlformats.org/officeDocument/2006/relationships" xmlns:p="http://schemas.openxmlformats.org/presentationml/2006/main">
  <p:tag name="THINKCELLSHAPEDONOTDELETE" val="t0cBuKyXa8KHD_a.llHpANg"/>
</p:tagLst>
</file>

<file path=ppt/tags/tag495.xml><?xml version="1.0" encoding="utf-8"?>
<p:tagLst xmlns:a="http://schemas.openxmlformats.org/drawingml/2006/main" xmlns:r="http://schemas.openxmlformats.org/officeDocument/2006/relationships" xmlns:p="http://schemas.openxmlformats.org/presentationml/2006/main">
  <p:tag name="THINKCELLSHAPEDONOTDELETE" val="t2WNHJjNyfO8kmAwOyOhLIw"/>
</p:tagLst>
</file>

<file path=ppt/tags/tag496.xml><?xml version="1.0" encoding="utf-8"?>
<p:tagLst xmlns:a="http://schemas.openxmlformats.org/drawingml/2006/main" xmlns:r="http://schemas.openxmlformats.org/officeDocument/2006/relationships" xmlns:p="http://schemas.openxmlformats.org/presentationml/2006/main">
  <p:tag name="THINKCELLSHAPEDONOTDELETE" val="tnLvF1BJdqSPAcElvvT7hNg"/>
</p:tagLst>
</file>

<file path=ppt/tags/tag497.xml><?xml version="1.0" encoding="utf-8"?>
<p:tagLst xmlns:a="http://schemas.openxmlformats.org/drawingml/2006/main" xmlns:r="http://schemas.openxmlformats.org/officeDocument/2006/relationships" xmlns:p="http://schemas.openxmlformats.org/presentationml/2006/main">
  <p:tag name="THINKCELLSHAPEDONOTDELETE" val="tssL6Z0_0NAowcLWNywO_Tg"/>
</p:tagLst>
</file>

<file path=ppt/tags/tag498.xml><?xml version="1.0" encoding="utf-8"?>
<p:tagLst xmlns:a="http://schemas.openxmlformats.org/drawingml/2006/main" xmlns:r="http://schemas.openxmlformats.org/officeDocument/2006/relationships" xmlns:p="http://schemas.openxmlformats.org/presentationml/2006/main">
  <p:tag name="THINKCELLSHAPEDONOTDELETE" val="t20AaOvx6M3I.Elfi9oQUuA"/>
</p:tagLst>
</file>

<file path=ppt/tags/tag499.xml><?xml version="1.0" encoding="utf-8"?>
<p:tagLst xmlns:a="http://schemas.openxmlformats.org/drawingml/2006/main" xmlns:r="http://schemas.openxmlformats.org/officeDocument/2006/relationships" xmlns:p="http://schemas.openxmlformats.org/presentationml/2006/main">
  <p:tag name="THINKCELLSHAPEDONOTDELETE" val="t6yAOVZ0QYgd6vQIv13iZs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bKLurT1VNWjSJaSZdJaqbw"/>
</p:tagLst>
</file>

<file path=ppt/tags/tag500.xml><?xml version="1.0" encoding="utf-8"?>
<p:tagLst xmlns:a="http://schemas.openxmlformats.org/drawingml/2006/main" xmlns:r="http://schemas.openxmlformats.org/officeDocument/2006/relationships" xmlns:p="http://schemas.openxmlformats.org/presentationml/2006/main">
  <p:tag name="THINKCELLSHAPEDONOTDELETE" val="t2vkIYKly_Q7HGXPfcsQNBg"/>
</p:tagLst>
</file>

<file path=ppt/tags/tag501.xml><?xml version="1.0" encoding="utf-8"?>
<p:tagLst xmlns:a="http://schemas.openxmlformats.org/drawingml/2006/main" xmlns:r="http://schemas.openxmlformats.org/officeDocument/2006/relationships" xmlns:p="http://schemas.openxmlformats.org/presentationml/2006/main">
  <p:tag name="THINKCELLSHAPEDONOTDELETE" val="tD7M1uRzozRVukrCuEYJjBw"/>
</p:tagLst>
</file>

<file path=ppt/tags/tag502.xml><?xml version="1.0" encoding="utf-8"?>
<p:tagLst xmlns:a="http://schemas.openxmlformats.org/drawingml/2006/main" xmlns:r="http://schemas.openxmlformats.org/officeDocument/2006/relationships" xmlns:p="http://schemas.openxmlformats.org/presentationml/2006/main">
  <p:tag name="THINKCELLSHAPEDONOTDELETE" val="tjyH7EHXOGRJ01ctUgqzsxg"/>
</p:tagLst>
</file>

<file path=ppt/tags/tag503.xml><?xml version="1.0" encoding="utf-8"?>
<p:tagLst xmlns:a="http://schemas.openxmlformats.org/drawingml/2006/main" xmlns:r="http://schemas.openxmlformats.org/officeDocument/2006/relationships" xmlns:p="http://schemas.openxmlformats.org/presentationml/2006/main">
  <p:tag name="THINKCELLSHAPEDONOTDELETE" val="t3jdr1nEiugU79wxcGHlFhA"/>
</p:tagLst>
</file>

<file path=ppt/tags/tag504.xml><?xml version="1.0" encoding="utf-8"?>
<p:tagLst xmlns:a="http://schemas.openxmlformats.org/drawingml/2006/main" xmlns:r="http://schemas.openxmlformats.org/officeDocument/2006/relationships" xmlns:p="http://schemas.openxmlformats.org/presentationml/2006/main">
  <p:tag name="THINKCELLSHAPEDONOTDELETE" val="tk18ZWhxnpvab356bG4z05Q"/>
</p:tagLst>
</file>

<file path=ppt/tags/tag505.xml><?xml version="1.0" encoding="utf-8"?>
<p:tagLst xmlns:a="http://schemas.openxmlformats.org/drawingml/2006/main" xmlns:r="http://schemas.openxmlformats.org/officeDocument/2006/relationships" xmlns:p="http://schemas.openxmlformats.org/presentationml/2006/main">
  <p:tag name="THINKCELLSHAPEDONOTDELETE" val="tpfAAhx9MCW1pJvfVn0tKBg"/>
</p:tagLst>
</file>

<file path=ppt/tags/tag506.xml><?xml version="1.0" encoding="utf-8"?>
<p:tagLst xmlns:a="http://schemas.openxmlformats.org/drawingml/2006/main" xmlns:r="http://schemas.openxmlformats.org/officeDocument/2006/relationships" xmlns:p="http://schemas.openxmlformats.org/presentationml/2006/main">
  <p:tag name="THINKCELLSHAPEDONOTDELETE" val="tKaBTdTDanThXlTxaInOnrg"/>
</p:tagLst>
</file>

<file path=ppt/tags/tag507.xml><?xml version="1.0" encoding="utf-8"?>
<p:tagLst xmlns:a="http://schemas.openxmlformats.org/drawingml/2006/main" xmlns:r="http://schemas.openxmlformats.org/officeDocument/2006/relationships" xmlns:p="http://schemas.openxmlformats.org/presentationml/2006/main">
  <p:tag name="THINKCELLSHAPEDONOTDELETE" val="t2x7NibDQ6_sDLlS5Gm3ilQ"/>
</p:tagLst>
</file>

<file path=ppt/tags/tag508.xml><?xml version="1.0" encoding="utf-8"?>
<p:tagLst xmlns:a="http://schemas.openxmlformats.org/drawingml/2006/main" xmlns:r="http://schemas.openxmlformats.org/officeDocument/2006/relationships" xmlns:p="http://schemas.openxmlformats.org/presentationml/2006/main">
  <p:tag name="THINKCELLSHAPEDONOTDELETE" val="tdKt1hcFKOW.RJXhUZ6OETw"/>
</p:tagLst>
</file>

<file path=ppt/tags/tag509.xml><?xml version="1.0" encoding="utf-8"?>
<p:tagLst xmlns:a="http://schemas.openxmlformats.org/drawingml/2006/main" xmlns:r="http://schemas.openxmlformats.org/officeDocument/2006/relationships" xmlns:p="http://schemas.openxmlformats.org/presentationml/2006/main">
  <p:tag name="THINKCELLSHAPEDONOTDELETE" val="t0.iGuzs7CHNaPIEig0xkH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oqjI.Duah4wIDnqYf0uqjw"/>
</p:tagLst>
</file>

<file path=ppt/tags/tag510.xml><?xml version="1.0" encoding="utf-8"?>
<p:tagLst xmlns:a="http://schemas.openxmlformats.org/drawingml/2006/main" xmlns:r="http://schemas.openxmlformats.org/officeDocument/2006/relationships" xmlns:p="http://schemas.openxmlformats.org/presentationml/2006/main">
  <p:tag name="THINKCELLSHAPEDONOTDELETE" val="tUVTO_wK5Fmpaxi6iXVHL4A"/>
</p:tagLst>
</file>

<file path=ppt/tags/tag511.xml><?xml version="1.0" encoding="utf-8"?>
<p:tagLst xmlns:a="http://schemas.openxmlformats.org/drawingml/2006/main" xmlns:r="http://schemas.openxmlformats.org/officeDocument/2006/relationships" xmlns:p="http://schemas.openxmlformats.org/presentationml/2006/main">
  <p:tag name="THINKCELLSHAPEDONOTDELETE" val="t23sK7_tX55WMN6GTXl1NIQ"/>
</p:tagLst>
</file>

<file path=ppt/tags/tag512.xml><?xml version="1.0" encoding="utf-8"?>
<p:tagLst xmlns:a="http://schemas.openxmlformats.org/drawingml/2006/main" xmlns:r="http://schemas.openxmlformats.org/officeDocument/2006/relationships" xmlns:p="http://schemas.openxmlformats.org/presentationml/2006/main">
  <p:tag name="THINKCELLSHAPEDONOTDELETE" val="tW8CSCpLuzrzdAlJQVvvN1A"/>
</p:tagLst>
</file>

<file path=ppt/tags/tag513.xml><?xml version="1.0" encoding="utf-8"?>
<p:tagLst xmlns:a="http://schemas.openxmlformats.org/drawingml/2006/main" xmlns:r="http://schemas.openxmlformats.org/officeDocument/2006/relationships" xmlns:p="http://schemas.openxmlformats.org/presentationml/2006/main">
  <p:tag name="BTFPLAYOUTENABLED" val="1"/>
</p:tagLst>
</file>

<file path=ppt/tags/tag514.xml><?xml version="1.0" encoding="utf-8"?>
<p:tagLst xmlns:a="http://schemas.openxmlformats.org/drawingml/2006/main" xmlns:r="http://schemas.openxmlformats.org/officeDocument/2006/relationships" xmlns:p="http://schemas.openxmlformats.org/presentationml/2006/main">
  <p:tag name="THINKCELLSHAPEDONOTDELETE" val="tASL.5ed2Cpo781C8h9dZtQ"/>
</p:tagLst>
</file>

<file path=ppt/tags/tag515.xml><?xml version="1.0" encoding="utf-8"?>
<p:tagLst xmlns:a="http://schemas.openxmlformats.org/drawingml/2006/main" xmlns:r="http://schemas.openxmlformats.org/officeDocument/2006/relationships" xmlns:p="http://schemas.openxmlformats.org/presentationml/2006/main">
  <p:tag name="THINKCELLSHAPEDONOTDELETE" val="tIcFALW8ytJVNCsjJzdbAVA"/>
</p:tagLst>
</file>

<file path=ppt/tags/tag516.xml><?xml version="1.0" encoding="utf-8"?>
<p:tagLst xmlns:a="http://schemas.openxmlformats.org/drawingml/2006/main" xmlns:r="http://schemas.openxmlformats.org/officeDocument/2006/relationships" xmlns:p="http://schemas.openxmlformats.org/presentationml/2006/main">
  <p:tag name="THINKCELLSHAPEDONOTDELETE" val="t7GIUybCPQ0v1ateqaF.ElA"/>
</p:tagLst>
</file>

<file path=ppt/tags/tag517.xml><?xml version="1.0" encoding="utf-8"?>
<p:tagLst xmlns:a="http://schemas.openxmlformats.org/drawingml/2006/main" xmlns:r="http://schemas.openxmlformats.org/officeDocument/2006/relationships" xmlns:p="http://schemas.openxmlformats.org/presentationml/2006/main">
  <p:tag name="THINKCELLSHAPEDONOTDELETE" val="t7AI4dBHV60rK_XOvCSexag"/>
</p:tagLst>
</file>

<file path=ppt/tags/tag518.xml><?xml version="1.0" encoding="utf-8"?>
<p:tagLst xmlns:a="http://schemas.openxmlformats.org/drawingml/2006/main" xmlns:r="http://schemas.openxmlformats.org/officeDocument/2006/relationships" xmlns:p="http://schemas.openxmlformats.org/presentationml/2006/main">
  <p:tag name="THINKCELLSHAPEDONOTDELETE" val="tA1IJrqL855ZS5w0fBNTJTw"/>
</p:tagLst>
</file>

<file path=ppt/tags/tag519.xml><?xml version="1.0" encoding="utf-8"?>
<p:tagLst xmlns:a="http://schemas.openxmlformats.org/drawingml/2006/main" xmlns:r="http://schemas.openxmlformats.org/officeDocument/2006/relationships" xmlns:p="http://schemas.openxmlformats.org/presentationml/2006/main">
  <p:tag name="THINKCELLSHAPEDONOTDELETE" val="tiTnHY5ea_8aa8fuYhjDYn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ep5qyVTn3Zzi6uVvi_WFxQ"/>
</p:tagLst>
</file>

<file path=ppt/tags/tag520.xml><?xml version="1.0" encoding="utf-8"?>
<p:tagLst xmlns:a="http://schemas.openxmlformats.org/drawingml/2006/main" xmlns:r="http://schemas.openxmlformats.org/officeDocument/2006/relationships" xmlns:p="http://schemas.openxmlformats.org/presentationml/2006/main">
  <p:tag name="THINKCELLSHAPEDONOTDELETE" val="t6D5ywMJ0L7plz1oG2Excgw"/>
</p:tagLst>
</file>

<file path=ppt/tags/tag521.xml><?xml version="1.0" encoding="utf-8"?>
<p:tagLst xmlns:a="http://schemas.openxmlformats.org/drawingml/2006/main" xmlns:r="http://schemas.openxmlformats.org/officeDocument/2006/relationships" xmlns:p="http://schemas.openxmlformats.org/presentationml/2006/main">
  <p:tag name="THINKCELLSHAPEDONOTDELETE" val="tXa16bLSlwWWmzmVmPb3NZw"/>
</p:tagLst>
</file>

<file path=ppt/tags/tag522.xml><?xml version="1.0" encoding="utf-8"?>
<p:tagLst xmlns:a="http://schemas.openxmlformats.org/drawingml/2006/main" xmlns:r="http://schemas.openxmlformats.org/officeDocument/2006/relationships" xmlns:p="http://schemas.openxmlformats.org/presentationml/2006/main">
  <p:tag name="THINKCELLSHAPEDONOTDELETE" val="t9UYb297t58vGql1lsYZJDw"/>
</p:tagLst>
</file>

<file path=ppt/tags/tag523.xml><?xml version="1.0" encoding="utf-8"?>
<p:tagLst xmlns:a="http://schemas.openxmlformats.org/drawingml/2006/main" xmlns:r="http://schemas.openxmlformats.org/officeDocument/2006/relationships" xmlns:p="http://schemas.openxmlformats.org/presentationml/2006/main">
  <p:tag name="THINKCELLSHAPEDONOTDELETE" val="t959ZJBtGPkySBY85WY_0RA"/>
</p:tagLst>
</file>

<file path=ppt/tags/tag524.xml><?xml version="1.0" encoding="utf-8"?>
<p:tagLst xmlns:a="http://schemas.openxmlformats.org/drawingml/2006/main" xmlns:r="http://schemas.openxmlformats.org/officeDocument/2006/relationships" xmlns:p="http://schemas.openxmlformats.org/presentationml/2006/main">
  <p:tag name="THINKCELLSHAPEDONOTDELETE" val="t70SCbYjLn36bgBwyzY1e6Q"/>
</p:tagLst>
</file>

<file path=ppt/tags/tag525.xml><?xml version="1.0" encoding="utf-8"?>
<p:tagLst xmlns:a="http://schemas.openxmlformats.org/drawingml/2006/main" xmlns:r="http://schemas.openxmlformats.org/officeDocument/2006/relationships" xmlns:p="http://schemas.openxmlformats.org/presentationml/2006/main">
  <p:tag name="THINKCELLSHAPEDONOTDELETE" val="tQjl0.EoZ67ZRXUn0h7xlNg"/>
</p:tagLst>
</file>

<file path=ppt/tags/tag526.xml><?xml version="1.0" encoding="utf-8"?>
<p:tagLst xmlns:a="http://schemas.openxmlformats.org/drawingml/2006/main" xmlns:r="http://schemas.openxmlformats.org/officeDocument/2006/relationships" xmlns:p="http://schemas.openxmlformats.org/presentationml/2006/main">
  <p:tag name="THINKCELLSHAPEDONOTDELETE" val="tr56pvs_xn1.L7mKECa9g7w"/>
</p:tagLst>
</file>

<file path=ppt/tags/tag527.xml><?xml version="1.0" encoding="utf-8"?>
<p:tagLst xmlns:a="http://schemas.openxmlformats.org/drawingml/2006/main" xmlns:r="http://schemas.openxmlformats.org/officeDocument/2006/relationships" xmlns:p="http://schemas.openxmlformats.org/presentationml/2006/main">
  <p:tag name="THINKCELLSHAPEDONOTDELETE" val="t8R1dwO0hJ6HeKFKQOWTFSQ"/>
</p:tagLst>
</file>

<file path=ppt/tags/tag528.xml><?xml version="1.0" encoding="utf-8"?>
<p:tagLst xmlns:a="http://schemas.openxmlformats.org/drawingml/2006/main" xmlns:r="http://schemas.openxmlformats.org/officeDocument/2006/relationships" xmlns:p="http://schemas.openxmlformats.org/presentationml/2006/main">
  <p:tag name="BTFPLAYOUTENABLED" val="1"/>
</p:tagLst>
</file>

<file path=ppt/tags/tag5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oaLUvdbaUs3NmpYDV.SRpw"/>
</p:tagLst>
</file>

<file path=ppt/tags/tag530.xml><?xml version="1.0" encoding="utf-8"?>
<p:tagLst xmlns:a="http://schemas.openxmlformats.org/drawingml/2006/main" xmlns:r="http://schemas.openxmlformats.org/officeDocument/2006/relationships" xmlns:p="http://schemas.openxmlformats.org/presentationml/2006/main">
  <p:tag name="THINKCELLSHAPEDONOTDELETE" val="t8blWPrlmojQ8xSq4C1mybg"/>
</p:tagLst>
</file>

<file path=ppt/tags/tag531.xml><?xml version="1.0" encoding="utf-8"?>
<p:tagLst xmlns:a="http://schemas.openxmlformats.org/drawingml/2006/main" xmlns:r="http://schemas.openxmlformats.org/officeDocument/2006/relationships" xmlns:p="http://schemas.openxmlformats.org/presentationml/2006/main">
  <p:tag name="THINKCELLSHAPEDONOTDELETE" val="tG8mhdeH6rr0Ymhai30qPxA"/>
</p:tagLst>
</file>

<file path=ppt/tags/tag532.xml><?xml version="1.0" encoding="utf-8"?>
<p:tagLst xmlns:a="http://schemas.openxmlformats.org/drawingml/2006/main" xmlns:r="http://schemas.openxmlformats.org/officeDocument/2006/relationships" xmlns:p="http://schemas.openxmlformats.org/presentationml/2006/main">
  <p:tag name="THINKCELLSHAPEDONOTDELETE" val="tYQi6RMINm.EgtCOHqHuWbA"/>
</p:tagLst>
</file>

<file path=ppt/tags/tag533.xml><?xml version="1.0" encoding="utf-8"?>
<p:tagLst xmlns:a="http://schemas.openxmlformats.org/drawingml/2006/main" xmlns:r="http://schemas.openxmlformats.org/officeDocument/2006/relationships" xmlns:p="http://schemas.openxmlformats.org/presentationml/2006/main">
  <p:tag name="THINKCELLSHAPEDONOTDELETE" val="tRd7Y.p5PWaSbAJNRdDsgnw"/>
</p:tagLst>
</file>

<file path=ppt/tags/tag534.xml><?xml version="1.0" encoding="utf-8"?>
<p:tagLst xmlns:a="http://schemas.openxmlformats.org/drawingml/2006/main" xmlns:r="http://schemas.openxmlformats.org/officeDocument/2006/relationships" xmlns:p="http://schemas.openxmlformats.org/presentationml/2006/main">
  <p:tag name="THINKCELLSHAPEDONOTDELETE" val="tNygOHIJes8P_jZDl76aBuw"/>
</p:tagLst>
</file>

<file path=ppt/tags/tag535.xml><?xml version="1.0" encoding="utf-8"?>
<p:tagLst xmlns:a="http://schemas.openxmlformats.org/drawingml/2006/main" xmlns:r="http://schemas.openxmlformats.org/officeDocument/2006/relationships" xmlns:p="http://schemas.openxmlformats.org/presentationml/2006/main">
  <p:tag name="THINKCELLSHAPEDONOTDELETE" val="tu9wr5TLJUnkvGtWC3hyYbw"/>
</p:tagLst>
</file>

<file path=ppt/tags/tag536.xml><?xml version="1.0" encoding="utf-8"?>
<p:tagLst xmlns:a="http://schemas.openxmlformats.org/drawingml/2006/main" xmlns:r="http://schemas.openxmlformats.org/officeDocument/2006/relationships" xmlns:p="http://schemas.openxmlformats.org/presentationml/2006/main">
  <p:tag name="THINKCELLSHAPEDONOTDELETE" val="tL982Q4QRP9QsuAleBV8XHQ"/>
</p:tagLst>
</file>

<file path=ppt/tags/tag537.xml><?xml version="1.0" encoding="utf-8"?>
<p:tagLst xmlns:a="http://schemas.openxmlformats.org/drawingml/2006/main" xmlns:r="http://schemas.openxmlformats.org/officeDocument/2006/relationships" xmlns:p="http://schemas.openxmlformats.org/presentationml/2006/main">
  <p:tag name="BTFPLAYOUTENABLED" val="1"/>
</p:tagLst>
</file>

<file path=ppt/tags/tag538.xml><?xml version="1.0" encoding="utf-8"?>
<p:tagLst xmlns:a="http://schemas.openxmlformats.org/drawingml/2006/main" xmlns:r="http://schemas.openxmlformats.org/officeDocument/2006/relationships" xmlns:p="http://schemas.openxmlformats.org/presentationml/2006/main">
  <p:tag name="BTFPLAYOUTENABLED" val="1"/>
</p:tagLst>
</file>

<file path=ppt/tags/tag539.xml><?xml version="1.0" encoding="utf-8"?>
<p:tagLst xmlns:a="http://schemas.openxmlformats.org/drawingml/2006/main" xmlns:r="http://schemas.openxmlformats.org/officeDocument/2006/relationships" xmlns:p="http://schemas.openxmlformats.org/presentationml/2006/main">
  <p:tag name="BTFPLAYOUTENABLED" val="1"/>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2lHLJprUujMCe34klUDOHg"/>
</p:tagLst>
</file>

<file path=ppt/tags/tag540.xml><?xml version="1.0" encoding="utf-8"?>
<p:tagLst xmlns:a="http://schemas.openxmlformats.org/drawingml/2006/main" xmlns:r="http://schemas.openxmlformats.org/officeDocument/2006/relationships" xmlns:p="http://schemas.openxmlformats.org/presentationml/2006/main">
  <p:tag name="THINKCELLSHAPEDONOTDELETE" val="tJApZstN2.D3hHRFaTzGy6w"/>
</p:tagLst>
</file>

<file path=ppt/tags/tag541.xml><?xml version="1.0" encoding="utf-8"?>
<p:tagLst xmlns:a="http://schemas.openxmlformats.org/drawingml/2006/main" xmlns:r="http://schemas.openxmlformats.org/officeDocument/2006/relationships" xmlns:p="http://schemas.openxmlformats.org/presentationml/2006/main">
  <p:tag name="THINKCELLSHAPEDONOTDELETE" val="tt0lZb0LJei4hsVLSWlB1rQ"/>
</p:tagLst>
</file>

<file path=ppt/tags/tag542.xml><?xml version="1.0" encoding="utf-8"?>
<p:tagLst xmlns:a="http://schemas.openxmlformats.org/drawingml/2006/main" xmlns:r="http://schemas.openxmlformats.org/officeDocument/2006/relationships" xmlns:p="http://schemas.openxmlformats.org/presentationml/2006/main">
  <p:tag name="THINKCELLSHAPEDONOTDELETE" val="tl6MKQc6m6xi8diNc63EevA"/>
</p:tagLst>
</file>

<file path=ppt/tags/tag543.xml><?xml version="1.0" encoding="utf-8"?>
<p:tagLst xmlns:a="http://schemas.openxmlformats.org/drawingml/2006/main" xmlns:r="http://schemas.openxmlformats.org/officeDocument/2006/relationships" xmlns:p="http://schemas.openxmlformats.org/presentationml/2006/main">
  <p:tag name="THINKCELLSHAPEDONOTDELETE" val="toBcvsVkaUceUX78_8tYXaw"/>
</p:tagLst>
</file>

<file path=ppt/tags/tag544.xml><?xml version="1.0" encoding="utf-8"?>
<p:tagLst xmlns:a="http://schemas.openxmlformats.org/drawingml/2006/main" xmlns:r="http://schemas.openxmlformats.org/officeDocument/2006/relationships" xmlns:p="http://schemas.openxmlformats.org/presentationml/2006/main">
  <p:tag name="THINKCELLSHAPEDONOTDELETE" val="tTwaTG6Vl3RN9O31DTS7KEg"/>
</p:tagLst>
</file>

<file path=ppt/tags/tag545.xml><?xml version="1.0" encoding="utf-8"?>
<p:tagLst xmlns:a="http://schemas.openxmlformats.org/drawingml/2006/main" xmlns:r="http://schemas.openxmlformats.org/officeDocument/2006/relationships" xmlns:p="http://schemas.openxmlformats.org/presentationml/2006/main">
  <p:tag name="THINKCELLSHAPEDONOTDELETE" val="tyM.VhQxPE_GeAeew5MUpKg"/>
</p:tagLst>
</file>

<file path=ppt/tags/tag546.xml><?xml version="1.0" encoding="utf-8"?>
<p:tagLst xmlns:a="http://schemas.openxmlformats.org/drawingml/2006/main" xmlns:r="http://schemas.openxmlformats.org/officeDocument/2006/relationships" xmlns:p="http://schemas.openxmlformats.org/presentationml/2006/main">
  <p:tag name="THINKCELLSHAPEDONOTDELETE" val="thNDz0ziHnu8aH_j4ob24Iw"/>
</p:tagLst>
</file>

<file path=ppt/tags/tag547.xml><?xml version="1.0" encoding="utf-8"?>
<p:tagLst xmlns:a="http://schemas.openxmlformats.org/drawingml/2006/main" xmlns:r="http://schemas.openxmlformats.org/officeDocument/2006/relationships" xmlns:p="http://schemas.openxmlformats.org/presentationml/2006/main">
  <p:tag name="THINKCELLSHAPEDONOTDELETE" val="t_ipbq6vunIlEvlDYexfU.A"/>
</p:tagLst>
</file>

<file path=ppt/tags/tag548.xml><?xml version="1.0" encoding="utf-8"?>
<p:tagLst xmlns:a="http://schemas.openxmlformats.org/drawingml/2006/main" xmlns:r="http://schemas.openxmlformats.org/officeDocument/2006/relationships" xmlns:p="http://schemas.openxmlformats.org/presentationml/2006/main">
  <p:tag name="THINKCELLSHAPEDONOTDELETE" val="t3u62WTSwdMspALjk8RW42w"/>
</p:tagLst>
</file>

<file path=ppt/tags/tag549.xml><?xml version="1.0" encoding="utf-8"?>
<p:tagLst xmlns:a="http://schemas.openxmlformats.org/drawingml/2006/main" xmlns:r="http://schemas.openxmlformats.org/officeDocument/2006/relationships" xmlns:p="http://schemas.openxmlformats.org/presentationml/2006/main">
  <p:tag name="THINKCELLSHAPEDONOTDELETE" val="tEOSoDuEIXEEs5nknaVzzb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a5.HVMu3YCrQD8YungzNzw"/>
</p:tagLst>
</file>

<file path=ppt/tags/tag550.xml><?xml version="1.0" encoding="utf-8"?>
<p:tagLst xmlns:a="http://schemas.openxmlformats.org/drawingml/2006/main" xmlns:r="http://schemas.openxmlformats.org/officeDocument/2006/relationships" xmlns:p="http://schemas.openxmlformats.org/presentationml/2006/main">
  <p:tag name="THINKCELLSHAPEDONOTDELETE" val="tQBcBBDJBdU1N1l6bJr5dXQ"/>
</p:tagLst>
</file>

<file path=ppt/tags/tag551.xml><?xml version="1.0" encoding="utf-8"?>
<p:tagLst xmlns:a="http://schemas.openxmlformats.org/drawingml/2006/main" xmlns:r="http://schemas.openxmlformats.org/officeDocument/2006/relationships" xmlns:p="http://schemas.openxmlformats.org/presentationml/2006/main">
  <p:tag name="THINKCELLSHAPEDONOTDELETE" val="tcYPxcepO.fBhFdKjqPbrtA"/>
</p:tagLst>
</file>

<file path=ppt/tags/tag552.xml><?xml version="1.0" encoding="utf-8"?>
<p:tagLst xmlns:a="http://schemas.openxmlformats.org/drawingml/2006/main" xmlns:r="http://schemas.openxmlformats.org/officeDocument/2006/relationships" xmlns:p="http://schemas.openxmlformats.org/presentationml/2006/main">
  <p:tag name="THINKCELLSHAPEDONOTDELETE" val="tA1cTI0deduDfbrye9Wkniw"/>
</p:tagLst>
</file>

<file path=ppt/tags/tag553.xml><?xml version="1.0" encoding="utf-8"?>
<p:tagLst xmlns:a="http://schemas.openxmlformats.org/drawingml/2006/main" xmlns:r="http://schemas.openxmlformats.org/officeDocument/2006/relationships" xmlns:p="http://schemas.openxmlformats.org/presentationml/2006/main">
  <p:tag name="THINKCELLSHAPEDONOTDELETE" val="tw9wxIfLRCU57hHsjm4Au3A"/>
</p:tagLst>
</file>

<file path=ppt/tags/tag554.xml><?xml version="1.0" encoding="utf-8"?>
<p:tagLst xmlns:a="http://schemas.openxmlformats.org/drawingml/2006/main" xmlns:r="http://schemas.openxmlformats.org/officeDocument/2006/relationships" xmlns:p="http://schemas.openxmlformats.org/presentationml/2006/main">
  <p:tag name="THINKCELLSHAPEDONOTDELETE" val="t5ayJuyMDDJ0Hkt5FyTtKgA"/>
</p:tagLst>
</file>

<file path=ppt/tags/tag5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6.xml><?xml version="1.0" encoding="utf-8"?>
<p:tagLst xmlns:a="http://schemas.openxmlformats.org/drawingml/2006/main" xmlns:r="http://schemas.openxmlformats.org/officeDocument/2006/relationships" xmlns:p="http://schemas.openxmlformats.org/presentationml/2006/main">
  <p:tag name="THINKCELLSHAPEDONOTDELETE" val="t7Hiprmn1Dp0weKQ2bWNs9Q"/>
</p:tagLst>
</file>

<file path=ppt/tags/tag557.xml><?xml version="1.0" encoding="utf-8"?>
<p:tagLst xmlns:a="http://schemas.openxmlformats.org/drawingml/2006/main" xmlns:r="http://schemas.openxmlformats.org/officeDocument/2006/relationships" xmlns:p="http://schemas.openxmlformats.org/presentationml/2006/main">
  <p:tag name="THINKCELLSHAPEDONOTDELETE" val="twOsf71zjT7EcicM2Z.fEnQ"/>
</p:tagLst>
</file>

<file path=ppt/tags/tag558.xml><?xml version="1.0" encoding="utf-8"?>
<p:tagLst xmlns:a="http://schemas.openxmlformats.org/drawingml/2006/main" xmlns:r="http://schemas.openxmlformats.org/officeDocument/2006/relationships" xmlns:p="http://schemas.openxmlformats.org/presentationml/2006/main">
  <p:tag name="THINKCELLSHAPEDONOTDELETE" val="tW7sHjT_nAV5wCODzwFchUA"/>
</p:tagLst>
</file>

<file path=ppt/tags/tag559.xml><?xml version="1.0" encoding="utf-8"?>
<p:tagLst xmlns:a="http://schemas.openxmlformats.org/drawingml/2006/main" xmlns:r="http://schemas.openxmlformats.org/officeDocument/2006/relationships" xmlns:p="http://schemas.openxmlformats.org/presentationml/2006/main">
  <p:tag name="THINKCELLSHAPEDONOTDELETE" val="tvMOuIyctPm20kXZEPxzyH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vc9Vol.7nL8CFjdGWV_yBw"/>
</p:tagLst>
</file>

<file path=ppt/tags/tag560.xml><?xml version="1.0" encoding="utf-8"?>
<p:tagLst xmlns:a="http://schemas.openxmlformats.org/drawingml/2006/main" xmlns:r="http://schemas.openxmlformats.org/officeDocument/2006/relationships" xmlns:p="http://schemas.openxmlformats.org/presentationml/2006/main">
  <p:tag name="THINKCELLSHAPEDONOTDELETE" val="tzQjlwXTBh1Cyfx5KldEElw"/>
</p:tagLst>
</file>

<file path=ppt/tags/tag561.xml><?xml version="1.0" encoding="utf-8"?>
<p:tagLst xmlns:a="http://schemas.openxmlformats.org/drawingml/2006/main" xmlns:r="http://schemas.openxmlformats.org/officeDocument/2006/relationships" xmlns:p="http://schemas.openxmlformats.org/presentationml/2006/main">
  <p:tag name="THINKCELLSHAPEDONOTDELETE" val="tkTAVRAt27WEZt73Cg5pYHQ"/>
</p:tagLst>
</file>

<file path=ppt/tags/tag562.xml><?xml version="1.0" encoding="utf-8"?>
<p:tagLst xmlns:a="http://schemas.openxmlformats.org/drawingml/2006/main" xmlns:r="http://schemas.openxmlformats.org/officeDocument/2006/relationships" xmlns:p="http://schemas.openxmlformats.org/presentationml/2006/main">
  <p:tag name="THINKCELLSHAPEDONOTDELETE" val="tFRKgXo_exCiyYwA0LLwCAQ"/>
</p:tagLst>
</file>

<file path=ppt/tags/tag563.xml><?xml version="1.0" encoding="utf-8"?>
<p:tagLst xmlns:a="http://schemas.openxmlformats.org/drawingml/2006/main" xmlns:r="http://schemas.openxmlformats.org/officeDocument/2006/relationships" xmlns:p="http://schemas.openxmlformats.org/presentationml/2006/main">
  <p:tag name="THINKCELLSHAPEDONOTDELETE" val="tZVdYISAeJ1SZHTdPKFaGPw"/>
</p:tagLst>
</file>

<file path=ppt/tags/tag564.xml><?xml version="1.0" encoding="utf-8"?>
<p:tagLst xmlns:a="http://schemas.openxmlformats.org/drawingml/2006/main" xmlns:r="http://schemas.openxmlformats.org/officeDocument/2006/relationships" xmlns:p="http://schemas.openxmlformats.org/presentationml/2006/main">
  <p:tag name="THINKCELLSHAPEDONOTDELETE" val="tJzqRh_tOX19eUP8uOOOMLg"/>
</p:tagLst>
</file>

<file path=ppt/tags/tag565.xml><?xml version="1.0" encoding="utf-8"?>
<p:tagLst xmlns:a="http://schemas.openxmlformats.org/drawingml/2006/main" xmlns:r="http://schemas.openxmlformats.org/officeDocument/2006/relationships" xmlns:p="http://schemas.openxmlformats.org/presentationml/2006/main">
  <p:tag name="THINKCELLSHAPEDONOTDELETE" val="tXIRWyRW8qfD0cexnfHWBFQ"/>
</p:tagLst>
</file>

<file path=ppt/tags/tag566.xml><?xml version="1.0" encoding="utf-8"?>
<p:tagLst xmlns:a="http://schemas.openxmlformats.org/drawingml/2006/main" xmlns:r="http://schemas.openxmlformats.org/officeDocument/2006/relationships" xmlns:p="http://schemas.openxmlformats.org/presentationml/2006/main">
  <p:tag name="THINKCELLSHAPEDONOTDELETE" val="tPVK8SxDzFTQJNaAsEjRIEA"/>
</p:tagLst>
</file>

<file path=ppt/tags/tag567.xml><?xml version="1.0" encoding="utf-8"?>
<p:tagLst xmlns:a="http://schemas.openxmlformats.org/drawingml/2006/main" xmlns:r="http://schemas.openxmlformats.org/officeDocument/2006/relationships" xmlns:p="http://schemas.openxmlformats.org/presentationml/2006/main">
  <p:tag name="THINKCELLSHAPEDONOTDELETE" val="tdaFE4seB8o3Z2q598zT0RA"/>
</p:tagLst>
</file>

<file path=ppt/tags/tag568.xml><?xml version="1.0" encoding="utf-8"?>
<p:tagLst xmlns:a="http://schemas.openxmlformats.org/drawingml/2006/main" xmlns:r="http://schemas.openxmlformats.org/officeDocument/2006/relationships" xmlns:p="http://schemas.openxmlformats.org/presentationml/2006/main">
  <p:tag name="THINKCELLSHAPEDONOTDELETE" val="tW92LeRq3Kh7M3IfKzS6nGg"/>
</p:tagLst>
</file>

<file path=ppt/tags/tag569.xml><?xml version="1.0" encoding="utf-8"?>
<p:tagLst xmlns:a="http://schemas.openxmlformats.org/drawingml/2006/main" xmlns:r="http://schemas.openxmlformats.org/officeDocument/2006/relationships" xmlns:p="http://schemas.openxmlformats.org/presentationml/2006/main">
  <p:tag name="THINKCELLSHAPEDONOTDELETE" val="tzYI.Hr1zdLzMQhVu1400sw"/>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7Ehwg6G8N.DY6lF3Md34Qw"/>
</p:tagLst>
</file>

<file path=ppt/tags/tag570.xml><?xml version="1.0" encoding="utf-8"?>
<p:tagLst xmlns:a="http://schemas.openxmlformats.org/drawingml/2006/main" xmlns:r="http://schemas.openxmlformats.org/officeDocument/2006/relationships" xmlns:p="http://schemas.openxmlformats.org/presentationml/2006/main">
  <p:tag name="THINKCELLSHAPEDONOTDELETE" val="tTYvY2PD0j4DHWguuCT6ZVg"/>
</p:tagLst>
</file>

<file path=ppt/tags/tag571.xml><?xml version="1.0" encoding="utf-8"?>
<p:tagLst xmlns:a="http://schemas.openxmlformats.org/drawingml/2006/main" xmlns:r="http://schemas.openxmlformats.org/officeDocument/2006/relationships" xmlns:p="http://schemas.openxmlformats.org/presentationml/2006/main">
  <p:tag name="THINKCELLSHAPEDONOTDELETE" val="tHe8tZ7kNtU3iB94G2uqQ2g"/>
</p:tagLst>
</file>

<file path=ppt/tags/tag572.xml><?xml version="1.0" encoding="utf-8"?>
<p:tagLst xmlns:a="http://schemas.openxmlformats.org/drawingml/2006/main" xmlns:r="http://schemas.openxmlformats.org/officeDocument/2006/relationships" xmlns:p="http://schemas.openxmlformats.org/presentationml/2006/main">
  <p:tag name="THINKCELLSHAPEDONOTDELETE" val="tbrcPVp8ExjRoW7JzoZ.wcQ"/>
</p:tagLst>
</file>

<file path=ppt/tags/tag573.xml><?xml version="1.0" encoding="utf-8"?>
<p:tagLst xmlns:a="http://schemas.openxmlformats.org/drawingml/2006/main" xmlns:r="http://schemas.openxmlformats.org/officeDocument/2006/relationships" xmlns:p="http://schemas.openxmlformats.org/presentationml/2006/main">
  <p:tag name="THINKCELLSHAPEDONOTDELETE" val="tNujAAWpCaP1gB.MT74xLBA"/>
</p:tagLst>
</file>

<file path=ppt/tags/tag574.xml><?xml version="1.0" encoding="utf-8"?>
<p:tagLst xmlns:a="http://schemas.openxmlformats.org/drawingml/2006/main" xmlns:r="http://schemas.openxmlformats.org/officeDocument/2006/relationships" xmlns:p="http://schemas.openxmlformats.org/presentationml/2006/main">
  <p:tag name="THINKCELLSHAPEDONOTDELETE" val="tnZwQA7FxBTAWs9vefXjlUQ"/>
</p:tagLst>
</file>

<file path=ppt/tags/tag575.xml><?xml version="1.0" encoding="utf-8"?>
<p:tagLst xmlns:a="http://schemas.openxmlformats.org/drawingml/2006/main" xmlns:r="http://schemas.openxmlformats.org/officeDocument/2006/relationships" xmlns:p="http://schemas.openxmlformats.org/presentationml/2006/main">
  <p:tag name="THINKCELLSHAPEDONOTDELETE" val="tZihPW7qKH5fkbY8Nl0twIQ"/>
</p:tagLst>
</file>

<file path=ppt/tags/tag576.xml><?xml version="1.0" encoding="utf-8"?>
<p:tagLst xmlns:a="http://schemas.openxmlformats.org/drawingml/2006/main" xmlns:r="http://schemas.openxmlformats.org/officeDocument/2006/relationships" xmlns:p="http://schemas.openxmlformats.org/presentationml/2006/main">
  <p:tag name="THINKCELLSHAPEDONOTDELETE" val="tG6dzOaze8HAmB04I21VGAQ"/>
</p:tagLst>
</file>

<file path=ppt/tags/tag577.xml><?xml version="1.0" encoding="utf-8"?>
<p:tagLst xmlns:a="http://schemas.openxmlformats.org/drawingml/2006/main" xmlns:r="http://schemas.openxmlformats.org/officeDocument/2006/relationships" xmlns:p="http://schemas.openxmlformats.org/presentationml/2006/main">
  <p:tag name="THINKCELLSHAPEDONOTDELETE" val="th0iMaaNaSjYV6_rTSmG92Q"/>
</p:tagLst>
</file>

<file path=ppt/tags/tag578.xml><?xml version="1.0" encoding="utf-8"?>
<p:tagLst xmlns:a="http://schemas.openxmlformats.org/drawingml/2006/main" xmlns:r="http://schemas.openxmlformats.org/officeDocument/2006/relationships" xmlns:p="http://schemas.openxmlformats.org/presentationml/2006/main">
  <p:tag name="THINKCELLSHAPEDONOTDELETE" val="thVPBsAfNluwqrIWs7i4cqQ"/>
</p:tagLst>
</file>

<file path=ppt/tags/tag579.xml><?xml version="1.0" encoding="utf-8"?>
<p:tagLst xmlns:a="http://schemas.openxmlformats.org/drawingml/2006/main" xmlns:r="http://schemas.openxmlformats.org/officeDocument/2006/relationships" xmlns:p="http://schemas.openxmlformats.org/presentationml/2006/main">
  <p:tag name="BTFPLAYOUTENABLED" val="1"/>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qzCpVWBHTLREG1_sbStCaQ"/>
</p:tagLst>
</file>

<file path=ppt/tags/tag580.xml><?xml version="1.0" encoding="utf-8"?>
<p:tagLst xmlns:a="http://schemas.openxmlformats.org/drawingml/2006/main" xmlns:r="http://schemas.openxmlformats.org/officeDocument/2006/relationships" xmlns:p="http://schemas.openxmlformats.org/presentationml/2006/main">
  <p:tag name="THINKCELLSHAPEDONOTDELETE" val="txKfn1Cqw_TcoIHvbUYBN.Q"/>
</p:tagLst>
</file>

<file path=ppt/tags/tag581.xml><?xml version="1.0" encoding="utf-8"?>
<p:tagLst xmlns:a="http://schemas.openxmlformats.org/drawingml/2006/main" xmlns:r="http://schemas.openxmlformats.org/officeDocument/2006/relationships" xmlns:p="http://schemas.openxmlformats.org/presentationml/2006/main">
  <p:tag name="THINKCELLSHAPEDONOTDELETE" val="tsKI7w13t4yaGusyll_vFnA"/>
</p:tagLst>
</file>

<file path=ppt/tags/tag582.xml><?xml version="1.0" encoding="utf-8"?>
<p:tagLst xmlns:a="http://schemas.openxmlformats.org/drawingml/2006/main" xmlns:r="http://schemas.openxmlformats.org/officeDocument/2006/relationships" xmlns:p="http://schemas.openxmlformats.org/presentationml/2006/main">
  <p:tag name="THINKCELLSHAPEDONOTDELETE" val="tSyT7dkm0ARXJW9nguPW1_Q"/>
</p:tagLst>
</file>

<file path=ppt/tags/tag583.xml><?xml version="1.0" encoding="utf-8"?>
<p:tagLst xmlns:a="http://schemas.openxmlformats.org/drawingml/2006/main" xmlns:r="http://schemas.openxmlformats.org/officeDocument/2006/relationships" xmlns:p="http://schemas.openxmlformats.org/presentationml/2006/main">
  <p:tag name="THINKCELLSHAPEDONOTDELETE" val="t0YTTcuNw050aAW755EhrOQ"/>
</p:tagLst>
</file>

<file path=ppt/tags/tag584.xml><?xml version="1.0" encoding="utf-8"?>
<p:tagLst xmlns:a="http://schemas.openxmlformats.org/drawingml/2006/main" xmlns:r="http://schemas.openxmlformats.org/officeDocument/2006/relationships" xmlns:p="http://schemas.openxmlformats.org/presentationml/2006/main">
  <p:tag name="THINKCELLSHAPEDONOTDELETE" val="t6pb08tAMfP3Xz8OD8Fmn9g"/>
</p:tagLst>
</file>

<file path=ppt/tags/tag585.xml><?xml version="1.0" encoding="utf-8"?>
<p:tagLst xmlns:a="http://schemas.openxmlformats.org/drawingml/2006/main" xmlns:r="http://schemas.openxmlformats.org/officeDocument/2006/relationships" xmlns:p="http://schemas.openxmlformats.org/presentationml/2006/main">
  <p:tag name="THINKCELLSHAPEDONOTDELETE" val="tI8hOwgUVRAHQWmzBx88FuA"/>
</p:tagLst>
</file>

<file path=ppt/tags/tag586.xml><?xml version="1.0" encoding="utf-8"?>
<p:tagLst xmlns:a="http://schemas.openxmlformats.org/drawingml/2006/main" xmlns:r="http://schemas.openxmlformats.org/officeDocument/2006/relationships" xmlns:p="http://schemas.openxmlformats.org/presentationml/2006/main">
  <p:tag name="THINKCELLSHAPEDONOTDELETE" val="tN9Xl_hYuAqVvYHZdm.ETbg"/>
</p:tagLst>
</file>

<file path=ppt/tags/tag587.xml><?xml version="1.0" encoding="utf-8"?>
<p:tagLst xmlns:a="http://schemas.openxmlformats.org/drawingml/2006/main" xmlns:r="http://schemas.openxmlformats.org/officeDocument/2006/relationships" xmlns:p="http://schemas.openxmlformats.org/presentationml/2006/main">
  <p:tag name="THINKCELLSHAPEDONOTDELETE" val="tz1dNkUEHmemypzUwJ1foWg"/>
</p:tagLst>
</file>

<file path=ppt/tags/tag588.xml><?xml version="1.0" encoding="utf-8"?>
<p:tagLst xmlns:a="http://schemas.openxmlformats.org/drawingml/2006/main" xmlns:r="http://schemas.openxmlformats.org/officeDocument/2006/relationships" xmlns:p="http://schemas.openxmlformats.org/presentationml/2006/main">
  <p:tag name="THINKCELLSHAPEDONOTDELETE" val="t.LY5izTQS0Lxc63U_fZ7sw"/>
</p:tagLst>
</file>

<file path=ppt/tags/tag589.xml><?xml version="1.0" encoding="utf-8"?>
<p:tagLst xmlns:a="http://schemas.openxmlformats.org/drawingml/2006/main" xmlns:r="http://schemas.openxmlformats.org/officeDocument/2006/relationships" xmlns:p="http://schemas.openxmlformats.org/presentationml/2006/main">
  <p:tag name="THINKCELLSHAPEDONOTDELETE" val="tO1bVIJivpxbLWuu3Qd.1mQ"/>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yOPOUwZs0TrM.XICMlYIXQ"/>
</p:tagLst>
</file>

<file path=ppt/tags/tag590.xml><?xml version="1.0" encoding="utf-8"?>
<p:tagLst xmlns:a="http://schemas.openxmlformats.org/drawingml/2006/main" xmlns:r="http://schemas.openxmlformats.org/officeDocument/2006/relationships" xmlns:p="http://schemas.openxmlformats.org/presentationml/2006/main">
  <p:tag name="THINKCELLSHAPEDONOTDELETE" val="tIGJFypziqSJKqDn3Gxb3wg"/>
</p:tagLst>
</file>

<file path=ppt/tags/tag591.xml><?xml version="1.0" encoding="utf-8"?>
<p:tagLst xmlns:a="http://schemas.openxmlformats.org/drawingml/2006/main" xmlns:r="http://schemas.openxmlformats.org/officeDocument/2006/relationships" xmlns:p="http://schemas.openxmlformats.org/presentationml/2006/main">
  <p:tag name="THINKCELLSHAPEDONOTDELETE" val="tqLNDsy7BAyH0mDiYj4Zt6A"/>
</p:tagLst>
</file>

<file path=ppt/tags/tag592.xml><?xml version="1.0" encoding="utf-8"?>
<p:tagLst xmlns:a="http://schemas.openxmlformats.org/drawingml/2006/main" xmlns:r="http://schemas.openxmlformats.org/officeDocument/2006/relationships" xmlns:p="http://schemas.openxmlformats.org/presentationml/2006/main">
  <p:tag name="THINKCELLSHAPEDONOTDELETE" val="tbr9_9XyxsNMegn4Ndj0wnw"/>
</p:tagLst>
</file>

<file path=ppt/tags/tag593.xml><?xml version="1.0" encoding="utf-8"?>
<p:tagLst xmlns:a="http://schemas.openxmlformats.org/drawingml/2006/main" xmlns:r="http://schemas.openxmlformats.org/officeDocument/2006/relationships" xmlns:p="http://schemas.openxmlformats.org/presentationml/2006/main">
  <p:tag name="THINKCELLSHAPEDONOTDELETE" val="tmOrCttLbczOhNV4vsbgttg"/>
</p:tagLst>
</file>

<file path=ppt/tags/tag594.xml><?xml version="1.0" encoding="utf-8"?>
<p:tagLst xmlns:a="http://schemas.openxmlformats.org/drawingml/2006/main" xmlns:r="http://schemas.openxmlformats.org/officeDocument/2006/relationships" xmlns:p="http://schemas.openxmlformats.org/presentationml/2006/main">
  <p:tag name="THINKCELLSHAPEDONOTDELETE" val="tjsOkbtx_PJaf.Cx8b5dZ3g"/>
</p:tagLst>
</file>

<file path=ppt/tags/tag5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6.xml><?xml version="1.0" encoding="utf-8"?>
<p:tagLst xmlns:a="http://schemas.openxmlformats.org/drawingml/2006/main" xmlns:r="http://schemas.openxmlformats.org/officeDocument/2006/relationships" xmlns:p="http://schemas.openxmlformats.org/presentationml/2006/main">
  <p:tag name="THINKCELLSHAPEDONOTDELETE" val="t07i4p3.i8JTnFdtiisfp8w"/>
</p:tagLst>
</file>

<file path=ppt/tags/tag597.xml><?xml version="1.0" encoding="utf-8"?>
<p:tagLst xmlns:a="http://schemas.openxmlformats.org/drawingml/2006/main" xmlns:r="http://schemas.openxmlformats.org/officeDocument/2006/relationships" xmlns:p="http://schemas.openxmlformats.org/presentationml/2006/main">
  <p:tag name="THINKCELLSHAPEDONOTDELETE" val="tP.UunYAb8zyj64v8TilsZA"/>
</p:tagLst>
</file>

<file path=ppt/tags/tag598.xml><?xml version="1.0" encoding="utf-8"?>
<p:tagLst xmlns:a="http://schemas.openxmlformats.org/drawingml/2006/main" xmlns:r="http://schemas.openxmlformats.org/officeDocument/2006/relationships" xmlns:p="http://schemas.openxmlformats.org/presentationml/2006/main">
  <p:tag name="THINKCELLSHAPEDONOTDELETE" val="tGCozB5PacYzmQFhtcEhCOA"/>
</p:tagLst>
</file>

<file path=ppt/tags/tag599.xml><?xml version="1.0" encoding="utf-8"?>
<p:tagLst xmlns:a="http://schemas.openxmlformats.org/drawingml/2006/main" xmlns:r="http://schemas.openxmlformats.org/officeDocument/2006/relationships" xmlns:p="http://schemas.openxmlformats.org/presentationml/2006/main">
  <p:tag name="THINKCELLSHAPEDONOTDELETE" val="tRObCm71p6a0ajnplzwxG4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Aq5tKRjUsBRUKrYNxbIsqA"/>
</p:tagLst>
</file>

<file path=ppt/tags/tag600.xml><?xml version="1.0" encoding="utf-8"?>
<p:tagLst xmlns:a="http://schemas.openxmlformats.org/drawingml/2006/main" xmlns:r="http://schemas.openxmlformats.org/officeDocument/2006/relationships" xmlns:p="http://schemas.openxmlformats.org/presentationml/2006/main">
  <p:tag name="THINKCELLSHAPEDONOTDELETE" val="tTaaIUcRtV5ibYE32NwFBJA"/>
</p:tagLst>
</file>

<file path=ppt/tags/tag601.xml><?xml version="1.0" encoding="utf-8"?>
<p:tagLst xmlns:a="http://schemas.openxmlformats.org/drawingml/2006/main" xmlns:r="http://schemas.openxmlformats.org/officeDocument/2006/relationships" xmlns:p="http://schemas.openxmlformats.org/presentationml/2006/main">
  <p:tag name="THINKCELLSHAPEDONOTDELETE" val="th_5iwzpU7GdDfz21svU2YA"/>
</p:tagLst>
</file>

<file path=ppt/tags/tag602.xml><?xml version="1.0" encoding="utf-8"?>
<p:tagLst xmlns:a="http://schemas.openxmlformats.org/drawingml/2006/main" xmlns:r="http://schemas.openxmlformats.org/officeDocument/2006/relationships" xmlns:p="http://schemas.openxmlformats.org/presentationml/2006/main">
  <p:tag name="THINKCELLSHAPEDONOTDELETE" val="t71zAxjUYXM3p7Q92wuYupA"/>
</p:tagLst>
</file>

<file path=ppt/tags/tag603.xml><?xml version="1.0" encoding="utf-8"?>
<p:tagLst xmlns:a="http://schemas.openxmlformats.org/drawingml/2006/main" xmlns:r="http://schemas.openxmlformats.org/officeDocument/2006/relationships" xmlns:p="http://schemas.openxmlformats.org/presentationml/2006/main">
  <p:tag name="THINKCELLSHAPEDONOTDELETE" val="tZMrRagRoI20PTu6SUtKKmg"/>
</p:tagLst>
</file>

<file path=ppt/tags/tag604.xml><?xml version="1.0" encoding="utf-8"?>
<p:tagLst xmlns:a="http://schemas.openxmlformats.org/drawingml/2006/main" xmlns:r="http://schemas.openxmlformats.org/officeDocument/2006/relationships" xmlns:p="http://schemas.openxmlformats.org/presentationml/2006/main">
  <p:tag name="THINKCELLSHAPEDONOTDELETE" val="tY3mapKbN6b.n1KWGUPZXxw"/>
</p:tagLst>
</file>

<file path=ppt/tags/tag605.xml><?xml version="1.0" encoding="utf-8"?>
<p:tagLst xmlns:a="http://schemas.openxmlformats.org/drawingml/2006/main" xmlns:r="http://schemas.openxmlformats.org/officeDocument/2006/relationships" xmlns:p="http://schemas.openxmlformats.org/presentationml/2006/main">
  <p:tag name="THINKCELLSHAPEDONOTDELETE" val="tIMvU03OouyL4f6GSJsWq3g"/>
</p:tagLst>
</file>

<file path=ppt/tags/tag606.xml><?xml version="1.0" encoding="utf-8"?>
<p:tagLst xmlns:a="http://schemas.openxmlformats.org/drawingml/2006/main" xmlns:r="http://schemas.openxmlformats.org/officeDocument/2006/relationships" xmlns:p="http://schemas.openxmlformats.org/presentationml/2006/main">
  <p:tag name="THINKCELLSHAPEDONOTDELETE" val="tAipcMxlkw0.vrrl.VYwuhg"/>
</p:tagLst>
</file>

<file path=ppt/tags/tag607.xml><?xml version="1.0" encoding="utf-8"?>
<p:tagLst xmlns:a="http://schemas.openxmlformats.org/drawingml/2006/main" xmlns:r="http://schemas.openxmlformats.org/officeDocument/2006/relationships" xmlns:p="http://schemas.openxmlformats.org/presentationml/2006/main">
  <p:tag name="THINKCELLSHAPEDONOTDELETE" val="tWcaI73_l8QiWYhEjLdel.g"/>
</p:tagLst>
</file>

<file path=ppt/tags/tag608.xml><?xml version="1.0" encoding="utf-8"?>
<p:tagLst xmlns:a="http://schemas.openxmlformats.org/drawingml/2006/main" xmlns:r="http://schemas.openxmlformats.org/officeDocument/2006/relationships" xmlns:p="http://schemas.openxmlformats.org/presentationml/2006/main">
  <p:tag name="THINKCELLSHAPEDONOTDELETE" val="tjKRnIthklWz4rs0Li_Sn6w"/>
</p:tagLst>
</file>

<file path=ppt/tags/tag609.xml><?xml version="1.0" encoding="utf-8"?>
<p:tagLst xmlns:a="http://schemas.openxmlformats.org/drawingml/2006/main" xmlns:r="http://schemas.openxmlformats.org/officeDocument/2006/relationships" xmlns:p="http://schemas.openxmlformats.org/presentationml/2006/main">
  <p:tag name="THINKCELLSHAPEDONOTDELETE" val="tUNnTg7VOUAZalHA.XQc5Rg"/>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iLI9rUNx8l497jPO2HlrtA"/>
</p:tagLst>
</file>

<file path=ppt/tags/tag610.xml><?xml version="1.0" encoding="utf-8"?>
<p:tagLst xmlns:a="http://schemas.openxmlformats.org/drawingml/2006/main" xmlns:r="http://schemas.openxmlformats.org/officeDocument/2006/relationships" xmlns:p="http://schemas.openxmlformats.org/presentationml/2006/main">
  <p:tag name="THINKCELLSHAPEDONOTDELETE" val="tWw1axSvmEzG9BMXy5XkPBA"/>
</p:tagLst>
</file>

<file path=ppt/tags/tag611.xml><?xml version="1.0" encoding="utf-8"?>
<p:tagLst xmlns:a="http://schemas.openxmlformats.org/drawingml/2006/main" xmlns:r="http://schemas.openxmlformats.org/officeDocument/2006/relationships" xmlns:p="http://schemas.openxmlformats.org/presentationml/2006/main">
  <p:tag name="THINKCELLSHAPEDONOTDELETE" val="tilrNucT5xrmStjSqE4egxw"/>
</p:tagLst>
</file>

<file path=ppt/tags/tag612.xml><?xml version="1.0" encoding="utf-8"?>
<p:tagLst xmlns:a="http://schemas.openxmlformats.org/drawingml/2006/main" xmlns:r="http://schemas.openxmlformats.org/officeDocument/2006/relationships" xmlns:p="http://schemas.openxmlformats.org/presentationml/2006/main">
  <p:tag name="THINKCELLSHAPEDONOTDELETE" val="t08bfZxnLeaAd.HmWF0Go.g"/>
</p:tagLst>
</file>

<file path=ppt/tags/tag613.xml><?xml version="1.0" encoding="utf-8"?>
<p:tagLst xmlns:a="http://schemas.openxmlformats.org/drawingml/2006/main" xmlns:r="http://schemas.openxmlformats.org/officeDocument/2006/relationships" xmlns:p="http://schemas.openxmlformats.org/presentationml/2006/main">
  <p:tag name="THINKCELLSHAPEDONOTDELETE" val="tSDZwFg7bdE8htW.7hR5fEQ"/>
</p:tagLst>
</file>

<file path=ppt/tags/tag614.xml><?xml version="1.0" encoding="utf-8"?>
<p:tagLst xmlns:a="http://schemas.openxmlformats.org/drawingml/2006/main" xmlns:r="http://schemas.openxmlformats.org/officeDocument/2006/relationships" xmlns:p="http://schemas.openxmlformats.org/presentationml/2006/main">
  <p:tag name="THINKCELLSHAPEDONOTDELETE" val="tv8Z1f7tPUCwY1U2K6lbcbA"/>
</p:tagLst>
</file>

<file path=ppt/tags/tag615.xml><?xml version="1.0" encoding="utf-8"?>
<p:tagLst xmlns:a="http://schemas.openxmlformats.org/drawingml/2006/main" xmlns:r="http://schemas.openxmlformats.org/officeDocument/2006/relationships" xmlns:p="http://schemas.openxmlformats.org/presentationml/2006/main">
  <p:tag name="THINKCELLSHAPEDONOTDELETE" val="tel56CpyBTZVXzrM3Ppnuug"/>
</p:tagLst>
</file>

<file path=ppt/tags/tag616.xml><?xml version="1.0" encoding="utf-8"?>
<p:tagLst xmlns:a="http://schemas.openxmlformats.org/drawingml/2006/main" xmlns:r="http://schemas.openxmlformats.org/officeDocument/2006/relationships" xmlns:p="http://schemas.openxmlformats.org/presentationml/2006/main">
  <p:tag name="THINKCELLSHAPEDONOTDELETE" val="tXvqAYwzh5YEsRzt3xVRHJA"/>
</p:tagLst>
</file>

<file path=ppt/tags/tag617.xml><?xml version="1.0" encoding="utf-8"?>
<p:tagLst xmlns:a="http://schemas.openxmlformats.org/drawingml/2006/main" xmlns:r="http://schemas.openxmlformats.org/officeDocument/2006/relationships" xmlns:p="http://schemas.openxmlformats.org/presentationml/2006/main">
  <p:tag name="THINKCELLSHAPEDONOTDELETE" val="tlyooigONZCIyfXvk4Ui89A"/>
</p:tagLst>
</file>

<file path=ppt/tags/tag618.xml><?xml version="1.0" encoding="utf-8"?>
<p:tagLst xmlns:a="http://schemas.openxmlformats.org/drawingml/2006/main" xmlns:r="http://schemas.openxmlformats.org/officeDocument/2006/relationships" xmlns:p="http://schemas.openxmlformats.org/presentationml/2006/main">
  <p:tag name="THINKCELLSHAPEDONOTDELETE" val="tRFeteZd9swaKT6ezqF8KEA"/>
</p:tagLst>
</file>

<file path=ppt/tags/tag619.xml><?xml version="1.0" encoding="utf-8"?>
<p:tagLst xmlns:a="http://schemas.openxmlformats.org/drawingml/2006/main" xmlns:r="http://schemas.openxmlformats.org/officeDocument/2006/relationships" xmlns:p="http://schemas.openxmlformats.org/presentationml/2006/main">
  <p:tag name="THINKCELLSHAPEDONOTDELETE" val="tAQzBFbVEsjrCWf_0FPG6g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R5Pc.WJWccS7wAadb4KzJg"/>
</p:tagLst>
</file>

<file path=ppt/tags/tag620.xml><?xml version="1.0" encoding="utf-8"?>
<p:tagLst xmlns:a="http://schemas.openxmlformats.org/drawingml/2006/main" xmlns:r="http://schemas.openxmlformats.org/officeDocument/2006/relationships" xmlns:p="http://schemas.openxmlformats.org/presentationml/2006/main">
  <p:tag name="THINKCELLSHAPEDONOTDELETE" val="tvIuKUbh38QE3sjxn96E6Cw"/>
</p:tagLst>
</file>

<file path=ppt/tags/tag621.xml><?xml version="1.0" encoding="utf-8"?>
<p:tagLst xmlns:a="http://schemas.openxmlformats.org/drawingml/2006/main" xmlns:r="http://schemas.openxmlformats.org/officeDocument/2006/relationships" xmlns:p="http://schemas.openxmlformats.org/presentationml/2006/main">
  <p:tag name="THINKCELLSHAPEDONOTDELETE" val="ti5gEMoSmgvFQdCTpY05ixA"/>
</p:tagLst>
</file>

<file path=ppt/tags/tag622.xml><?xml version="1.0" encoding="utf-8"?>
<p:tagLst xmlns:a="http://schemas.openxmlformats.org/drawingml/2006/main" xmlns:r="http://schemas.openxmlformats.org/officeDocument/2006/relationships" xmlns:p="http://schemas.openxmlformats.org/presentationml/2006/main">
  <p:tag name="THINKCELLSHAPEDONOTDELETE" val="twxiOGeDqejHlUEbRNZ0xUQ"/>
</p:tagLst>
</file>

<file path=ppt/tags/tag623.xml><?xml version="1.0" encoding="utf-8"?>
<p:tagLst xmlns:a="http://schemas.openxmlformats.org/drawingml/2006/main" xmlns:r="http://schemas.openxmlformats.org/officeDocument/2006/relationships" xmlns:p="http://schemas.openxmlformats.org/presentationml/2006/main">
  <p:tag name="THINKCELLSHAPEDONOTDELETE" val="tSAfv8UzZXi0_7gB0e6oQ6Q"/>
</p:tagLst>
</file>

<file path=ppt/tags/tag624.xml><?xml version="1.0" encoding="utf-8"?>
<p:tagLst xmlns:a="http://schemas.openxmlformats.org/drawingml/2006/main" xmlns:r="http://schemas.openxmlformats.org/officeDocument/2006/relationships" xmlns:p="http://schemas.openxmlformats.org/presentationml/2006/main">
  <p:tag name="THINKCELLSHAPEDONOTDELETE" val="thkmh40rzZNFKgFANLKrwkQ"/>
</p:tagLst>
</file>

<file path=ppt/tags/tag625.xml><?xml version="1.0" encoding="utf-8"?>
<p:tagLst xmlns:a="http://schemas.openxmlformats.org/drawingml/2006/main" xmlns:r="http://schemas.openxmlformats.org/officeDocument/2006/relationships" xmlns:p="http://schemas.openxmlformats.org/presentationml/2006/main">
  <p:tag name="THINKCELLSHAPEDONOTDELETE" val="tH37PuaD6rQ9nU8NMONpRRw"/>
</p:tagLst>
</file>

<file path=ppt/tags/tag626.xml><?xml version="1.0" encoding="utf-8"?>
<p:tagLst xmlns:a="http://schemas.openxmlformats.org/drawingml/2006/main" xmlns:r="http://schemas.openxmlformats.org/officeDocument/2006/relationships" xmlns:p="http://schemas.openxmlformats.org/presentationml/2006/main">
  <p:tag name="THINKCELLSHAPEDONOTDELETE" val="tEICBTPuhb933pUFjkZen5w"/>
</p:tagLst>
</file>

<file path=ppt/tags/tag627.xml><?xml version="1.0" encoding="utf-8"?>
<p:tagLst xmlns:a="http://schemas.openxmlformats.org/drawingml/2006/main" xmlns:r="http://schemas.openxmlformats.org/officeDocument/2006/relationships" xmlns:p="http://schemas.openxmlformats.org/presentationml/2006/main">
  <p:tag name="THINKCELLSHAPEDONOTDELETE" val="tl7n1RNW4LU6h_MTRSAi9EQ"/>
</p:tagLst>
</file>

<file path=ppt/tags/tag628.xml><?xml version="1.0" encoding="utf-8"?>
<p:tagLst xmlns:a="http://schemas.openxmlformats.org/drawingml/2006/main" xmlns:r="http://schemas.openxmlformats.org/officeDocument/2006/relationships" xmlns:p="http://schemas.openxmlformats.org/presentationml/2006/main">
  <p:tag name="THINKCELLSHAPEDONOTDELETE" val="tchloe7OKhH2pkK10k5AllA"/>
</p:tagLst>
</file>

<file path=ppt/tags/tag629.xml><?xml version="1.0" encoding="utf-8"?>
<p:tagLst xmlns:a="http://schemas.openxmlformats.org/drawingml/2006/main" xmlns:r="http://schemas.openxmlformats.org/officeDocument/2006/relationships" xmlns:p="http://schemas.openxmlformats.org/presentationml/2006/main">
  <p:tag name="THINKCELLSHAPEDONOTDELETE" val="tjyjMW2TrXxGB4fA5wbmK3w"/>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lWZWK5luMwrg9YQkXxJkww"/>
</p:tagLst>
</file>

<file path=ppt/tags/tag630.xml><?xml version="1.0" encoding="utf-8"?>
<p:tagLst xmlns:a="http://schemas.openxmlformats.org/drawingml/2006/main" xmlns:r="http://schemas.openxmlformats.org/officeDocument/2006/relationships" xmlns:p="http://schemas.openxmlformats.org/presentationml/2006/main">
  <p:tag name="THINKCELLSHAPEDONOTDELETE" val="t2VQcvef3HuEe7q_ZrCQW8g"/>
</p:tagLst>
</file>

<file path=ppt/tags/tag631.xml><?xml version="1.0" encoding="utf-8"?>
<p:tagLst xmlns:a="http://schemas.openxmlformats.org/drawingml/2006/main" xmlns:r="http://schemas.openxmlformats.org/officeDocument/2006/relationships" xmlns:p="http://schemas.openxmlformats.org/presentationml/2006/main">
  <p:tag name="THINKCELLSHAPEDONOTDELETE" val="tgF8jGmGDY0vV3HYIvFJgbQ"/>
</p:tagLst>
</file>

<file path=ppt/tags/tag632.xml><?xml version="1.0" encoding="utf-8"?>
<p:tagLst xmlns:a="http://schemas.openxmlformats.org/drawingml/2006/main" xmlns:r="http://schemas.openxmlformats.org/officeDocument/2006/relationships" xmlns:p="http://schemas.openxmlformats.org/presentationml/2006/main">
  <p:tag name="THINKCELLSHAPEDONOTDELETE" val="twq9gL_6sPLodSdSXMXqEuA"/>
</p:tagLst>
</file>

<file path=ppt/tags/tag633.xml><?xml version="1.0" encoding="utf-8"?>
<p:tagLst xmlns:a="http://schemas.openxmlformats.org/drawingml/2006/main" xmlns:r="http://schemas.openxmlformats.org/officeDocument/2006/relationships" xmlns:p="http://schemas.openxmlformats.org/presentationml/2006/main">
  <p:tag name="BTFPLAYOUTENABLED" val="1"/>
</p:tagLst>
</file>

<file path=ppt/tags/tag634.xml><?xml version="1.0" encoding="utf-8"?>
<p:tagLst xmlns:a="http://schemas.openxmlformats.org/drawingml/2006/main" xmlns:r="http://schemas.openxmlformats.org/officeDocument/2006/relationships" xmlns:p="http://schemas.openxmlformats.org/presentationml/2006/main">
  <p:tag name="BTFPLAYOUTENABLED" val="1"/>
</p:tagLst>
</file>

<file path=ppt/tags/tag635.xml><?xml version="1.0" encoding="utf-8"?>
<p:tagLst xmlns:a="http://schemas.openxmlformats.org/drawingml/2006/main" xmlns:r="http://schemas.openxmlformats.org/officeDocument/2006/relationships" xmlns:p="http://schemas.openxmlformats.org/presentationml/2006/main">
  <p:tag name="THINKCELLSHAPEDONOTDELETE" val="tZOogUiqr5GF83HzV0BOp0g"/>
</p:tagLst>
</file>

<file path=ppt/tags/tag636.xml><?xml version="1.0" encoding="utf-8"?>
<p:tagLst xmlns:a="http://schemas.openxmlformats.org/drawingml/2006/main" xmlns:r="http://schemas.openxmlformats.org/officeDocument/2006/relationships" xmlns:p="http://schemas.openxmlformats.org/presentationml/2006/main">
  <p:tag name="THINKCELLSHAPEDONOTDELETE" val="t5zhxcJEZ8r_Rbe87xZMOIg"/>
</p:tagLst>
</file>

<file path=ppt/tags/tag637.xml><?xml version="1.0" encoding="utf-8"?>
<p:tagLst xmlns:a="http://schemas.openxmlformats.org/drawingml/2006/main" xmlns:r="http://schemas.openxmlformats.org/officeDocument/2006/relationships" xmlns:p="http://schemas.openxmlformats.org/presentationml/2006/main">
  <p:tag name="THINKCELLSHAPEDONOTDELETE" val="tZML48SC.Q74McuX8wZjvvQ"/>
</p:tagLst>
</file>

<file path=ppt/tags/tag638.xml><?xml version="1.0" encoding="utf-8"?>
<p:tagLst xmlns:a="http://schemas.openxmlformats.org/drawingml/2006/main" xmlns:r="http://schemas.openxmlformats.org/officeDocument/2006/relationships" xmlns:p="http://schemas.openxmlformats.org/presentationml/2006/main">
  <p:tag name="THINKCELLSHAPEDONOTDELETE" val="t855VTmnoX.F8PwU98yFmjQ"/>
</p:tagLst>
</file>

<file path=ppt/tags/tag639.xml><?xml version="1.0" encoding="utf-8"?>
<p:tagLst xmlns:a="http://schemas.openxmlformats.org/drawingml/2006/main" xmlns:r="http://schemas.openxmlformats.org/officeDocument/2006/relationships" xmlns:p="http://schemas.openxmlformats.org/presentationml/2006/main">
  <p:tag name="THINKCELLSHAPEDONOTDELETE" val="tJSGaLRXqvQKXT7mLOHJfYw"/>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3SEpyyayMZto33l_SDrVAQ"/>
</p:tagLst>
</file>

<file path=ppt/tags/tag640.xml><?xml version="1.0" encoding="utf-8"?>
<p:tagLst xmlns:a="http://schemas.openxmlformats.org/drawingml/2006/main" xmlns:r="http://schemas.openxmlformats.org/officeDocument/2006/relationships" xmlns:p="http://schemas.openxmlformats.org/presentationml/2006/main">
  <p:tag name="THINKCELLSHAPEDONOTDELETE" val="tAv89CMoW1ctVh6OBRjicuw"/>
</p:tagLst>
</file>

<file path=ppt/tags/tag641.xml><?xml version="1.0" encoding="utf-8"?>
<p:tagLst xmlns:a="http://schemas.openxmlformats.org/drawingml/2006/main" xmlns:r="http://schemas.openxmlformats.org/officeDocument/2006/relationships" xmlns:p="http://schemas.openxmlformats.org/presentationml/2006/main">
  <p:tag name="THINKCELLSHAPEDONOTDELETE" val="tB0Cn9A.x2Uln60hDESr1xw"/>
</p:tagLst>
</file>

<file path=ppt/tags/tag642.xml><?xml version="1.0" encoding="utf-8"?>
<p:tagLst xmlns:a="http://schemas.openxmlformats.org/drawingml/2006/main" xmlns:r="http://schemas.openxmlformats.org/officeDocument/2006/relationships" xmlns:p="http://schemas.openxmlformats.org/presentationml/2006/main">
  <p:tag name="THINKCELLSHAPEDONOTDELETE" val="tPduHxRRzkNOgy35m7JnLvw"/>
</p:tagLst>
</file>

<file path=ppt/tags/tag643.xml><?xml version="1.0" encoding="utf-8"?>
<p:tagLst xmlns:a="http://schemas.openxmlformats.org/drawingml/2006/main" xmlns:r="http://schemas.openxmlformats.org/officeDocument/2006/relationships" xmlns:p="http://schemas.openxmlformats.org/presentationml/2006/main">
  <p:tag name="THINKCELLSHAPEDONOTDELETE" val="t57nx_zMAtCuv0PNo1pvzjw"/>
</p:tagLst>
</file>

<file path=ppt/tags/tag644.xml><?xml version="1.0" encoding="utf-8"?>
<p:tagLst xmlns:a="http://schemas.openxmlformats.org/drawingml/2006/main" xmlns:r="http://schemas.openxmlformats.org/officeDocument/2006/relationships" xmlns:p="http://schemas.openxmlformats.org/presentationml/2006/main">
  <p:tag name="THINKCELLSHAPEDONOTDELETE" val="tL7gr8tccraoE0u2_.b16oQ"/>
</p:tagLst>
</file>

<file path=ppt/tags/tag645.xml><?xml version="1.0" encoding="utf-8"?>
<p:tagLst xmlns:a="http://schemas.openxmlformats.org/drawingml/2006/main" xmlns:r="http://schemas.openxmlformats.org/officeDocument/2006/relationships" xmlns:p="http://schemas.openxmlformats.org/presentationml/2006/main">
  <p:tag name="THINKCELLSHAPEDONOTDELETE" val="t0dc97LpNmLA84gVF_zdaVQ"/>
</p:tagLst>
</file>

<file path=ppt/tags/tag646.xml><?xml version="1.0" encoding="utf-8"?>
<p:tagLst xmlns:a="http://schemas.openxmlformats.org/drawingml/2006/main" xmlns:r="http://schemas.openxmlformats.org/officeDocument/2006/relationships" xmlns:p="http://schemas.openxmlformats.org/presentationml/2006/main">
  <p:tag name="THINKCELLSHAPEDONOTDELETE" val="tB8oshruiAsrQumO_GQ2LAA"/>
</p:tagLst>
</file>

<file path=ppt/tags/tag647.xml><?xml version="1.0" encoding="utf-8"?>
<p:tagLst xmlns:a="http://schemas.openxmlformats.org/drawingml/2006/main" xmlns:r="http://schemas.openxmlformats.org/officeDocument/2006/relationships" xmlns:p="http://schemas.openxmlformats.org/presentationml/2006/main">
  <p:tag name="THINKCELLSHAPEDONOTDELETE" val="tJLg4aCTIFc8JpZkHcRK1AA"/>
</p:tagLst>
</file>

<file path=ppt/tags/tag648.xml><?xml version="1.0" encoding="utf-8"?>
<p:tagLst xmlns:a="http://schemas.openxmlformats.org/drawingml/2006/main" xmlns:r="http://schemas.openxmlformats.org/officeDocument/2006/relationships" xmlns:p="http://schemas.openxmlformats.org/presentationml/2006/main">
  <p:tag name="THINKCELLSHAPEDONOTDELETE" val="tr6FkZtGah4FeIMzJ8Gawhg"/>
</p:tagLst>
</file>

<file path=ppt/tags/tag649.xml><?xml version="1.0" encoding="utf-8"?>
<p:tagLst xmlns:a="http://schemas.openxmlformats.org/drawingml/2006/main" xmlns:r="http://schemas.openxmlformats.org/officeDocument/2006/relationships" xmlns:p="http://schemas.openxmlformats.org/presentationml/2006/main">
  <p:tag name="THINKCELLSHAPEDONOTDELETE" val="tGpS9OXnTxEgAcWXowr6Kk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jM6lvRWQxfP6mkA0x3H6.w"/>
</p:tagLst>
</file>

<file path=ppt/tags/tag650.xml><?xml version="1.0" encoding="utf-8"?>
<p:tagLst xmlns:a="http://schemas.openxmlformats.org/drawingml/2006/main" xmlns:r="http://schemas.openxmlformats.org/officeDocument/2006/relationships" xmlns:p="http://schemas.openxmlformats.org/presentationml/2006/main">
  <p:tag name="THINKCELLSHAPEDONOTDELETE" val="t1S2Eardu3dYqrh2d0Yp8aQ"/>
</p:tagLst>
</file>

<file path=ppt/tags/tag651.xml><?xml version="1.0" encoding="utf-8"?>
<p:tagLst xmlns:a="http://schemas.openxmlformats.org/drawingml/2006/main" xmlns:r="http://schemas.openxmlformats.org/officeDocument/2006/relationships" xmlns:p="http://schemas.openxmlformats.org/presentationml/2006/main">
  <p:tag name="THINKCELLSHAPEDONOTDELETE" val="tH3WMnooYUAVQB1T4NPR6hA"/>
</p:tagLst>
</file>

<file path=ppt/tags/tag652.xml><?xml version="1.0" encoding="utf-8"?>
<p:tagLst xmlns:a="http://schemas.openxmlformats.org/drawingml/2006/main" xmlns:r="http://schemas.openxmlformats.org/officeDocument/2006/relationships" xmlns:p="http://schemas.openxmlformats.org/presentationml/2006/main">
  <p:tag name="THINKCELLSHAPEDONOTDELETE" val="t3d38WXh7FpPqLEMhn1PzzA"/>
</p:tagLst>
</file>

<file path=ppt/tags/tag653.xml><?xml version="1.0" encoding="utf-8"?>
<p:tagLst xmlns:a="http://schemas.openxmlformats.org/drawingml/2006/main" xmlns:r="http://schemas.openxmlformats.org/officeDocument/2006/relationships" xmlns:p="http://schemas.openxmlformats.org/presentationml/2006/main">
  <p:tag name="THINKCELLSHAPEDONOTDELETE" val="tTpj.PgKn2BCYuN2FVjvNvg"/>
</p:tagLst>
</file>

<file path=ppt/tags/tag654.xml><?xml version="1.0" encoding="utf-8"?>
<p:tagLst xmlns:a="http://schemas.openxmlformats.org/drawingml/2006/main" xmlns:r="http://schemas.openxmlformats.org/officeDocument/2006/relationships" xmlns:p="http://schemas.openxmlformats.org/presentationml/2006/main">
  <p:tag name="THINKCELLSHAPEDONOTDELETE" val="t_H79XE3PObh5F49EEPcJfQ"/>
</p:tagLst>
</file>

<file path=ppt/tags/tag655.xml><?xml version="1.0" encoding="utf-8"?>
<p:tagLst xmlns:a="http://schemas.openxmlformats.org/drawingml/2006/main" xmlns:r="http://schemas.openxmlformats.org/officeDocument/2006/relationships" xmlns:p="http://schemas.openxmlformats.org/presentationml/2006/main">
  <p:tag name="THINKCELLSHAPEDONOTDELETE" val="t2Va6zjC0nS7ui7r3JWhPtA"/>
</p:tagLst>
</file>

<file path=ppt/tags/tag656.xml><?xml version="1.0" encoding="utf-8"?>
<p:tagLst xmlns:a="http://schemas.openxmlformats.org/drawingml/2006/main" xmlns:r="http://schemas.openxmlformats.org/officeDocument/2006/relationships" xmlns:p="http://schemas.openxmlformats.org/presentationml/2006/main">
  <p:tag name="THINKCELLSHAPEDONOTDELETE" val="tZVNYCa9ciWmYuJLQ4NUMbA"/>
</p:tagLst>
</file>

<file path=ppt/tags/tag657.xml><?xml version="1.0" encoding="utf-8"?>
<p:tagLst xmlns:a="http://schemas.openxmlformats.org/drawingml/2006/main" xmlns:r="http://schemas.openxmlformats.org/officeDocument/2006/relationships" xmlns:p="http://schemas.openxmlformats.org/presentationml/2006/main">
  <p:tag name="THINKCELLSHAPEDONOTDELETE" val="ts1ga77Y8bi.z4I_wbHrrbQ"/>
</p:tagLst>
</file>

<file path=ppt/tags/tag658.xml><?xml version="1.0" encoding="utf-8"?>
<p:tagLst xmlns:a="http://schemas.openxmlformats.org/drawingml/2006/main" xmlns:r="http://schemas.openxmlformats.org/officeDocument/2006/relationships" xmlns:p="http://schemas.openxmlformats.org/presentationml/2006/main">
  <p:tag name="THINKCELLSHAPEDONOTDELETE" val="twNTx4KPUU2rlhuazMV5u8A"/>
</p:tagLst>
</file>

<file path=ppt/tags/tag659.xml><?xml version="1.0" encoding="utf-8"?>
<p:tagLst xmlns:a="http://schemas.openxmlformats.org/drawingml/2006/main" xmlns:r="http://schemas.openxmlformats.org/officeDocument/2006/relationships" xmlns:p="http://schemas.openxmlformats.org/presentationml/2006/main">
  <p:tag name="THINKCELLSHAPEDONOTDELETE" val="tj6ytm9rCnsQaZrj8r7N9_w"/>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iAoMkzzmR2bwOLneMdk1_w"/>
</p:tagLst>
</file>

<file path=ppt/tags/tag660.xml><?xml version="1.0" encoding="utf-8"?>
<p:tagLst xmlns:a="http://schemas.openxmlformats.org/drawingml/2006/main" xmlns:r="http://schemas.openxmlformats.org/officeDocument/2006/relationships" xmlns:p="http://schemas.openxmlformats.org/presentationml/2006/main">
  <p:tag name="THINKCELLSHAPEDONOTDELETE" val="tQiKElP_terr9iZDue0fwuw"/>
</p:tagLst>
</file>

<file path=ppt/tags/tag661.xml><?xml version="1.0" encoding="utf-8"?>
<p:tagLst xmlns:a="http://schemas.openxmlformats.org/drawingml/2006/main" xmlns:r="http://schemas.openxmlformats.org/officeDocument/2006/relationships" xmlns:p="http://schemas.openxmlformats.org/presentationml/2006/main">
  <p:tag name="THINKCELLSHAPEDONOTDELETE" val="tjYfR_Gs67aUHtIgP10cHWA"/>
</p:tagLst>
</file>

<file path=ppt/tags/tag662.xml><?xml version="1.0" encoding="utf-8"?>
<p:tagLst xmlns:a="http://schemas.openxmlformats.org/drawingml/2006/main" xmlns:r="http://schemas.openxmlformats.org/officeDocument/2006/relationships" xmlns:p="http://schemas.openxmlformats.org/presentationml/2006/main">
  <p:tag name="THINKCELLSHAPEDONOTDELETE" val="tT7f687_aaFTv2v7O05Q5xQ"/>
</p:tagLst>
</file>

<file path=ppt/tags/tag663.xml><?xml version="1.0" encoding="utf-8"?>
<p:tagLst xmlns:a="http://schemas.openxmlformats.org/drawingml/2006/main" xmlns:r="http://schemas.openxmlformats.org/officeDocument/2006/relationships" xmlns:p="http://schemas.openxmlformats.org/presentationml/2006/main">
  <p:tag name="THINKCELLSHAPEDONOTDELETE" val="tItOFwpIsOv4lmUC6dO4.TQ"/>
</p:tagLst>
</file>

<file path=ppt/tags/tag664.xml><?xml version="1.0" encoding="utf-8"?>
<p:tagLst xmlns:a="http://schemas.openxmlformats.org/drawingml/2006/main" xmlns:r="http://schemas.openxmlformats.org/officeDocument/2006/relationships" xmlns:p="http://schemas.openxmlformats.org/presentationml/2006/main">
  <p:tag name="THINKCELLSHAPEDONOTDELETE" val="tHElUWyRyi4cjF4spdPZeHQ"/>
</p:tagLst>
</file>

<file path=ppt/tags/tag665.xml><?xml version="1.0" encoding="utf-8"?>
<p:tagLst xmlns:a="http://schemas.openxmlformats.org/drawingml/2006/main" xmlns:r="http://schemas.openxmlformats.org/officeDocument/2006/relationships" xmlns:p="http://schemas.openxmlformats.org/presentationml/2006/main">
  <p:tag name="THINKCELLSHAPEDONOTDELETE" val="tRiU1gGWELdJGqfci0lJH8A"/>
</p:tagLst>
</file>

<file path=ppt/tags/tag666.xml><?xml version="1.0" encoding="utf-8"?>
<p:tagLst xmlns:a="http://schemas.openxmlformats.org/drawingml/2006/main" xmlns:r="http://schemas.openxmlformats.org/officeDocument/2006/relationships" xmlns:p="http://schemas.openxmlformats.org/presentationml/2006/main">
  <p:tag name="BTFPLAYOUTENABLED" val="1"/>
</p:tagLst>
</file>

<file path=ppt/tags/tag667.xml><?xml version="1.0" encoding="utf-8"?>
<p:tagLst xmlns:a="http://schemas.openxmlformats.org/drawingml/2006/main" xmlns:r="http://schemas.openxmlformats.org/officeDocument/2006/relationships" xmlns:p="http://schemas.openxmlformats.org/presentationml/2006/main">
  <p:tag name="THINKCELLSHAPEDONOTDELETE" val="tnVxv08SG606Aq9pW5k19jw"/>
</p:tagLst>
</file>

<file path=ppt/tags/tag668.xml><?xml version="1.0" encoding="utf-8"?>
<p:tagLst xmlns:a="http://schemas.openxmlformats.org/drawingml/2006/main" xmlns:r="http://schemas.openxmlformats.org/officeDocument/2006/relationships" xmlns:p="http://schemas.openxmlformats.org/presentationml/2006/main">
  <p:tag name="THINKCELLSHAPEDONOTDELETE" val="tGizIYycOdIKtjwidOr2Y6g"/>
</p:tagLst>
</file>

<file path=ppt/tags/tag669.xml><?xml version="1.0" encoding="utf-8"?>
<p:tagLst xmlns:a="http://schemas.openxmlformats.org/drawingml/2006/main" xmlns:r="http://schemas.openxmlformats.org/officeDocument/2006/relationships" xmlns:p="http://schemas.openxmlformats.org/presentationml/2006/main">
  <p:tag name="THINKCELLSHAPEDONOTDELETE" val="twZnK1EfCS6GTOOSnpP0KX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LyuJlfU53q547y44QsGptA"/>
</p:tagLst>
</file>

<file path=ppt/tags/tag670.xml><?xml version="1.0" encoding="utf-8"?>
<p:tagLst xmlns:a="http://schemas.openxmlformats.org/drawingml/2006/main" xmlns:r="http://schemas.openxmlformats.org/officeDocument/2006/relationships" xmlns:p="http://schemas.openxmlformats.org/presentationml/2006/main">
  <p:tag name="THINKCELLSHAPEDONOTDELETE" val="tRyGT3FWR2AAJ1qrW23ycKA"/>
</p:tagLst>
</file>

<file path=ppt/tags/tag671.xml><?xml version="1.0" encoding="utf-8"?>
<p:tagLst xmlns:a="http://schemas.openxmlformats.org/drawingml/2006/main" xmlns:r="http://schemas.openxmlformats.org/officeDocument/2006/relationships" xmlns:p="http://schemas.openxmlformats.org/presentationml/2006/main">
  <p:tag name="THINKCELLSHAPEDONOTDELETE" val="tgo5ntURiCPkab6_qjt1NNg"/>
</p:tagLst>
</file>

<file path=ppt/tags/tag672.xml><?xml version="1.0" encoding="utf-8"?>
<p:tagLst xmlns:a="http://schemas.openxmlformats.org/drawingml/2006/main" xmlns:r="http://schemas.openxmlformats.org/officeDocument/2006/relationships" xmlns:p="http://schemas.openxmlformats.org/presentationml/2006/main">
  <p:tag name="THINKCELLSHAPEDONOTDELETE" val="tu9FJkl0cdKbPn3bh.Dn9vA"/>
</p:tagLst>
</file>

<file path=ppt/tags/tag673.xml><?xml version="1.0" encoding="utf-8"?>
<p:tagLst xmlns:a="http://schemas.openxmlformats.org/drawingml/2006/main" xmlns:r="http://schemas.openxmlformats.org/officeDocument/2006/relationships" xmlns:p="http://schemas.openxmlformats.org/presentationml/2006/main">
  <p:tag name="THINKCELLSHAPEDONOTDELETE" val="t8awGwNOFoTDfIi8Guc_1ow"/>
</p:tagLst>
</file>

<file path=ppt/tags/tag674.xml><?xml version="1.0" encoding="utf-8"?>
<p:tagLst xmlns:a="http://schemas.openxmlformats.org/drawingml/2006/main" xmlns:r="http://schemas.openxmlformats.org/officeDocument/2006/relationships" xmlns:p="http://schemas.openxmlformats.org/presentationml/2006/main">
  <p:tag name="BTFPLAYOUTCOLUMNS" val="2"/>
  <p:tag name="BTFPLAYOUTENABLED" val="0"/>
</p:tagLst>
</file>

<file path=ppt/tags/tag6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6.xml><?xml version="1.0" encoding="utf-8"?>
<p:tagLst xmlns:a="http://schemas.openxmlformats.org/drawingml/2006/main" xmlns:r="http://schemas.openxmlformats.org/officeDocument/2006/relationships" xmlns:p="http://schemas.openxmlformats.org/presentationml/2006/main">
  <p:tag name="THINKCELLSHAPEDONOTDELETE" val="tlALE0FE1mBzmfXY_tQoTiQ"/>
</p:tagLst>
</file>

<file path=ppt/tags/tag677.xml><?xml version="1.0" encoding="utf-8"?>
<p:tagLst xmlns:a="http://schemas.openxmlformats.org/drawingml/2006/main" xmlns:r="http://schemas.openxmlformats.org/officeDocument/2006/relationships" xmlns:p="http://schemas.openxmlformats.org/presentationml/2006/main">
  <p:tag name="THINKCELLSHAPEDONOTDELETE" val="tgvZaknJUbmJFZs.jdPb37A"/>
</p:tagLst>
</file>

<file path=ppt/tags/tag678.xml><?xml version="1.0" encoding="utf-8"?>
<p:tagLst xmlns:a="http://schemas.openxmlformats.org/drawingml/2006/main" xmlns:r="http://schemas.openxmlformats.org/officeDocument/2006/relationships" xmlns:p="http://schemas.openxmlformats.org/presentationml/2006/main">
  <p:tag name="THINKCELLSHAPEDONOTDELETE" val="tuoNLtBrHq_haJK8f0.DwhA"/>
</p:tagLst>
</file>

<file path=ppt/tags/tag679.xml><?xml version="1.0" encoding="utf-8"?>
<p:tagLst xmlns:a="http://schemas.openxmlformats.org/drawingml/2006/main" xmlns:r="http://schemas.openxmlformats.org/officeDocument/2006/relationships" xmlns:p="http://schemas.openxmlformats.org/presentationml/2006/main">
  <p:tag name="THINKCELLSHAPEDONOTDELETE" val="tN.ZNb26.1q5iSbGyqo_hZw"/>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e7NfEdRFjDf1BGzePcAjRQ"/>
</p:tagLst>
</file>

<file path=ppt/tags/tag680.xml><?xml version="1.0" encoding="utf-8"?>
<p:tagLst xmlns:a="http://schemas.openxmlformats.org/drawingml/2006/main" xmlns:r="http://schemas.openxmlformats.org/officeDocument/2006/relationships" xmlns:p="http://schemas.openxmlformats.org/presentationml/2006/main">
  <p:tag name="THINKCELLSHAPEDONOTDELETE" val="tEvfaCZFis2GniPlhJuI0AQ"/>
</p:tagLst>
</file>

<file path=ppt/tags/tag681.xml><?xml version="1.0" encoding="utf-8"?>
<p:tagLst xmlns:a="http://schemas.openxmlformats.org/drawingml/2006/main" xmlns:r="http://schemas.openxmlformats.org/officeDocument/2006/relationships" xmlns:p="http://schemas.openxmlformats.org/presentationml/2006/main">
  <p:tag name="THINKCELLSHAPEDONOTDELETE" val="t8s.jxzbjqxxMPZGTyNckhg"/>
</p:tagLst>
</file>

<file path=ppt/tags/tag682.xml><?xml version="1.0" encoding="utf-8"?>
<p:tagLst xmlns:a="http://schemas.openxmlformats.org/drawingml/2006/main" xmlns:r="http://schemas.openxmlformats.org/officeDocument/2006/relationships" xmlns:p="http://schemas.openxmlformats.org/presentationml/2006/main">
  <p:tag name="THINKCELLSHAPEDONOTDELETE" val="ts9f7lVFaMyzt5yC49ZF0bw"/>
</p:tagLst>
</file>

<file path=ppt/tags/tag683.xml><?xml version="1.0" encoding="utf-8"?>
<p:tagLst xmlns:a="http://schemas.openxmlformats.org/drawingml/2006/main" xmlns:r="http://schemas.openxmlformats.org/officeDocument/2006/relationships" xmlns:p="http://schemas.openxmlformats.org/presentationml/2006/main">
  <p:tag name="THINKCELLSHAPEDONOTDELETE" val="t1SAi_7IegWsQw765Afc8VQ"/>
</p:tagLst>
</file>

<file path=ppt/tags/tag684.xml><?xml version="1.0" encoding="utf-8"?>
<p:tagLst xmlns:a="http://schemas.openxmlformats.org/drawingml/2006/main" xmlns:r="http://schemas.openxmlformats.org/officeDocument/2006/relationships" xmlns:p="http://schemas.openxmlformats.org/presentationml/2006/main">
  <p:tag name="THINKCELLSHAPEDONOTDELETE" val="tYElNl6r.Dwm4GmhKoGOi1Q"/>
</p:tagLst>
</file>

<file path=ppt/tags/tag685.xml><?xml version="1.0" encoding="utf-8"?>
<p:tagLst xmlns:a="http://schemas.openxmlformats.org/drawingml/2006/main" xmlns:r="http://schemas.openxmlformats.org/officeDocument/2006/relationships" xmlns:p="http://schemas.openxmlformats.org/presentationml/2006/main">
  <p:tag name="THINKCELLSHAPEDONOTDELETE" val="tsMvNjiu2I5u0em6wv2qFvw"/>
</p:tagLst>
</file>

<file path=ppt/tags/tag686.xml><?xml version="1.0" encoding="utf-8"?>
<p:tagLst xmlns:a="http://schemas.openxmlformats.org/drawingml/2006/main" xmlns:r="http://schemas.openxmlformats.org/officeDocument/2006/relationships" xmlns:p="http://schemas.openxmlformats.org/presentationml/2006/main">
  <p:tag name="THINKCELLSHAPEDONOTDELETE" val="tOjcF6MoKoJ.pg88CAtCevA"/>
</p:tagLst>
</file>

<file path=ppt/tags/tag687.xml><?xml version="1.0" encoding="utf-8"?>
<p:tagLst xmlns:a="http://schemas.openxmlformats.org/drawingml/2006/main" xmlns:r="http://schemas.openxmlformats.org/officeDocument/2006/relationships" xmlns:p="http://schemas.openxmlformats.org/presentationml/2006/main">
  <p:tag name="THINKCELLSHAPEDONOTDELETE" val="tdV3VNk0z_A6_3QsK5Wl1tw"/>
</p:tagLst>
</file>

<file path=ppt/tags/tag688.xml><?xml version="1.0" encoding="utf-8"?>
<p:tagLst xmlns:a="http://schemas.openxmlformats.org/drawingml/2006/main" xmlns:r="http://schemas.openxmlformats.org/officeDocument/2006/relationships" xmlns:p="http://schemas.openxmlformats.org/presentationml/2006/main">
  <p:tag name="THINKCELLSHAPEDONOTDELETE" val="tsHBalRUqVOHmh7McC0Xlqg"/>
</p:tagLst>
</file>

<file path=ppt/tags/tag689.xml><?xml version="1.0" encoding="utf-8"?>
<p:tagLst xmlns:a="http://schemas.openxmlformats.org/drawingml/2006/main" xmlns:r="http://schemas.openxmlformats.org/officeDocument/2006/relationships" xmlns:p="http://schemas.openxmlformats.org/presentationml/2006/main">
  <p:tag name="THINKCELLSHAPEDONOTDELETE" val="t0r6ZOeYWKmrKuEZboifep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NmO0yHYsjdVyQePIlS2S8Q"/>
</p:tagLst>
</file>

<file path=ppt/tags/tag690.xml><?xml version="1.0" encoding="utf-8"?>
<p:tagLst xmlns:a="http://schemas.openxmlformats.org/drawingml/2006/main" xmlns:r="http://schemas.openxmlformats.org/officeDocument/2006/relationships" xmlns:p="http://schemas.openxmlformats.org/presentationml/2006/main">
  <p:tag name="THINKCELLSHAPEDONOTDELETE" val="t7x0XIQkr.FYDnn.Nz0uGZg"/>
</p:tagLst>
</file>

<file path=ppt/tags/tag691.xml><?xml version="1.0" encoding="utf-8"?>
<p:tagLst xmlns:a="http://schemas.openxmlformats.org/drawingml/2006/main" xmlns:r="http://schemas.openxmlformats.org/officeDocument/2006/relationships" xmlns:p="http://schemas.openxmlformats.org/presentationml/2006/main">
  <p:tag name="THINKCELLSHAPEDONOTDELETE" val="ttZ0YRr6EGbe4pWxw4eLTTw"/>
</p:tagLst>
</file>

<file path=ppt/tags/tag692.xml><?xml version="1.0" encoding="utf-8"?>
<p:tagLst xmlns:a="http://schemas.openxmlformats.org/drawingml/2006/main" xmlns:r="http://schemas.openxmlformats.org/officeDocument/2006/relationships" xmlns:p="http://schemas.openxmlformats.org/presentationml/2006/main">
  <p:tag name="THINKCELLSHAPEDONOTDELETE" val="tnQUZnjvj3DTqfWmuxo4.wg"/>
</p:tagLst>
</file>

<file path=ppt/tags/tag693.xml><?xml version="1.0" encoding="utf-8"?>
<p:tagLst xmlns:a="http://schemas.openxmlformats.org/drawingml/2006/main" xmlns:r="http://schemas.openxmlformats.org/officeDocument/2006/relationships" xmlns:p="http://schemas.openxmlformats.org/presentationml/2006/main">
  <p:tag name="THINKCELLSHAPEDONOTDELETE" val="tlVnfvRlPGZaVP662XO12Mg"/>
</p:tagLst>
</file>

<file path=ppt/tags/tag694.xml><?xml version="1.0" encoding="utf-8"?>
<p:tagLst xmlns:a="http://schemas.openxmlformats.org/drawingml/2006/main" xmlns:r="http://schemas.openxmlformats.org/officeDocument/2006/relationships" xmlns:p="http://schemas.openxmlformats.org/presentationml/2006/main">
  <p:tag name="THINKCELLSHAPEDONOTDELETE" val="tGzWAhcOz5XkwEiRDe_h3AA"/>
</p:tagLst>
</file>

<file path=ppt/tags/tag695.xml><?xml version="1.0" encoding="utf-8"?>
<p:tagLst xmlns:a="http://schemas.openxmlformats.org/drawingml/2006/main" xmlns:r="http://schemas.openxmlformats.org/officeDocument/2006/relationships" xmlns:p="http://schemas.openxmlformats.org/presentationml/2006/main">
  <p:tag name="THINKCELLSHAPEDONOTDELETE" val="tA7afFE1TkO6tmipg1MWpvA"/>
</p:tagLst>
</file>

<file path=ppt/tags/tag696.xml><?xml version="1.0" encoding="utf-8"?>
<p:tagLst xmlns:a="http://schemas.openxmlformats.org/drawingml/2006/main" xmlns:r="http://schemas.openxmlformats.org/officeDocument/2006/relationships" xmlns:p="http://schemas.openxmlformats.org/presentationml/2006/main">
  <p:tag name="THINKCELLSHAPEDONOTDELETE" val="tMc3DUuqgHu.N9J7lpO3kTA"/>
</p:tagLst>
</file>

<file path=ppt/tags/tag697.xml><?xml version="1.0" encoding="utf-8"?>
<p:tagLst xmlns:a="http://schemas.openxmlformats.org/drawingml/2006/main" xmlns:r="http://schemas.openxmlformats.org/officeDocument/2006/relationships" xmlns:p="http://schemas.openxmlformats.org/presentationml/2006/main">
  <p:tag name="THINKCELLSHAPEDONOTDELETE" val="tFa0ISDb8ZMHmr3CFrOr_qw"/>
</p:tagLst>
</file>

<file path=ppt/tags/tag698.xml><?xml version="1.0" encoding="utf-8"?>
<p:tagLst xmlns:a="http://schemas.openxmlformats.org/drawingml/2006/main" xmlns:r="http://schemas.openxmlformats.org/officeDocument/2006/relationships" xmlns:p="http://schemas.openxmlformats.org/presentationml/2006/main">
  <p:tag name="THINKCELLSHAPEDONOTDELETE" val="tRwiSCkaeBpjOJYGYa7XKtQ"/>
</p:tagLst>
</file>

<file path=ppt/tags/tag699.xml><?xml version="1.0" encoding="utf-8"?>
<p:tagLst xmlns:a="http://schemas.openxmlformats.org/drawingml/2006/main" xmlns:r="http://schemas.openxmlformats.org/officeDocument/2006/relationships" xmlns:p="http://schemas.openxmlformats.org/presentationml/2006/main">
  <p:tag name="THINKCELLSHAPEDONOTDELETE" val="tnWaSrq14rhIogkoZkKNvR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ys.e9wV_usxEhkBSICgpBg"/>
</p:tagLst>
</file>

<file path=ppt/tags/tag700.xml><?xml version="1.0" encoding="utf-8"?>
<p:tagLst xmlns:a="http://schemas.openxmlformats.org/drawingml/2006/main" xmlns:r="http://schemas.openxmlformats.org/officeDocument/2006/relationships" xmlns:p="http://schemas.openxmlformats.org/presentationml/2006/main">
  <p:tag name="THINKCELLSHAPEDONOTDELETE" val="t96OL3KX4uI_6osdGEE419w"/>
</p:tagLst>
</file>

<file path=ppt/tags/tag701.xml><?xml version="1.0" encoding="utf-8"?>
<p:tagLst xmlns:a="http://schemas.openxmlformats.org/drawingml/2006/main" xmlns:r="http://schemas.openxmlformats.org/officeDocument/2006/relationships" xmlns:p="http://schemas.openxmlformats.org/presentationml/2006/main">
  <p:tag name="THINKCELLSHAPEDONOTDELETE" val="ttGmEKI15WLpkTvu.8zCVYQ"/>
</p:tagLst>
</file>

<file path=ppt/tags/tag702.xml><?xml version="1.0" encoding="utf-8"?>
<p:tagLst xmlns:a="http://schemas.openxmlformats.org/drawingml/2006/main" xmlns:r="http://schemas.openxmlformats.org/officeDocument/2006/relationships" xmlns:p="http://schemas.openxmlformats.org/presentationml/2006/main">
  <p:tag name="THINKCELLSHAPEDONOTDELETE" val="tbXl7mImnrkkmX13hl3SxHg"/>
</p:tagLst>
</file>

<file path=ppt/tags/tag703.xml><?xml version="1.0" encoding="utf-8"?>
<p:tagLst xmlns:a="http://schemas.openxmlformats.org/drawingml/2006/main" xmlns:r="http://schemas.openxmlformats.org/officeDocument/2006/relationships" xmlns:p="http://schemas.openxmlformats.org/presentationml/2006/main">
  <p:tag name="THINKCELLSHAPEDONOTDELETE" val="tuaMepHAdYSvc7GzHGx5Mew"/>
</p:tagLst>
</file>

<file path=ppt/tags/tag704.xml><?xml version="1.0" encoding="utf-8"?>
<p:tagLst xmlns:a="http://schemas.openxmlformats.org/drawingml/2006/main" xmlns:r="http://schemas.openxmlformats.org/officeDocument/2006/relationships" xmlns:p="http://schemas.openxmlformats.org/presentationml/2006/main">
  <p:tag name="THINKCELLSHAPEDONOTDELETE" val="t3WYl6P_ukMYtBF_oO8WfsQ"/>
</p:tagLst>
</file>

<file path=ppt/tags/tag705.xml><?xml version="1.0" encoding="utf-8"?>
<p:tagLst xmlns:a="http://schemas.openxmlformats.org/drawingml/2006/main" xmlns:r="http://schemas.openxmlformats.org/officeDocument/2006/relationships" xmlns:p="http://schemas.openxmlformats.org/presentationml/2006/main">
  <p:tag name="THINKCELLSHAPEDONOTDELETE" val="tzr.EvhWc83ZHF6sZajuOgA"/>
</p:tagLst>
</file>

<file path=ppt/tags/tag706.xml><?xml version="1.0" encoding="utf-8"?>
<p:tagLst xmlns:a="http://schemas.openxmlformats.org/drawingml/2006/main" xmlns:r="http://schemas.openxmlformats.org/officeDocument/2006/relationships" xmlns:p="http://schemas.openxmlformats.org/presentationml/2006/main">
  <p:tag name="THINKCELLSHAPEDONOTDELETE" val="tHX56zRElqirUE5uHXYu3NQ"/>
</p:tagLst>
</file>

<file path=ppt/tags/tag707.xml><?xml version="1.0" encoding="utf-8"?>
<p:tagLst xmlns:a="http://schemas.openxmlformats.org/drawingml/2006/main" xmlns:r="http://schemas.openxmlformats.org/officeDocument/2006/relationships" xmlns:p="http://schemas.openxmlformats.org/presentationml/2006/main">
  <p:tag name="THINKCELLSHAPEDONOTDELETE" val="tyqoAkkOM8o2_U6MW5.0yog"/>
</p:tagLst>
</file>

<file path=ppt/tags/tag708.xml><?xml version="1.0" encoding="utf-8"?>
<p:tagLst xmlns:a="http://schemas.openxmlformats.org/drawingml/2006/main" xmlns:r="http://schemas.openxmlformats.org/officeDocument/2006/relationships" xmlns:p="http://schemas.openxmlformats.org/presentationml/2006/main">
  <p:tag name="THINKCELLSHAPEDONOTDELETE" val="tVW8EPiktoV6Ul9JcIVIt0g"/>
</p:tagLst>
</file>

<file path=ppt/tags/tag709.xml><?xml version="1.0" encoding="utf-8"?>
<p:tagLst xmlns:a="http://schemas.openxmlformats.org/drawingml/2006/main" xmlns:r="http://schemas.openxmlformats.org/officeDocument/2006/relationships" xmlns:p="http://schemas.openxmlformats.org/presentationml/2006/main">
  <p:tag name="THINKCELLSHAPEDONOTDELETE" val="tQblvS3Qh2wrEWw6z4IoZQw"/>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v_hfuPjs8Y8M5HqH2jRqGA"/>
</p:tagLst>
</file>

<file path=ppt/tags/tag710.xml><?xml version="1.0" encoding="utf-8"?>
<p:tagLst xmlns:a="http://schemas.openxmlformats.org/drawingml/2006/main" xmlns:r="http://schemas.openxmlformats.org/officeDocument/2006/relationships" xmlns:p="http://schemas.openxmlformats.org/presentationml/2006/main">
  <p:tag name="THINKCELLSHAPEDONOTDELETE" val="tF3UY0xzJ2I_kNZMXf9Q9MQ"/>
</p:tagLst>
</file>

<file path=ppt/tags/tag711.xml><?xml version="1.0" encoding="utf-8"?>
<p:tagLst xmlns:a="http://schemas.openxmlformats.org/drawingml/2006/main" xmlns:r="http://schemas.openxmlformats.org/officeDocument/2006/relationships" xmlns:p="http://schemas.openxmlformats.org/presentationml/2006/main">
  <p:tag name="THINKCELLSHAPEDONOTDELETE" val="tim_zJ0ssCSS9oRUeLPDYHg"/>
</p:tagLst>
</file>

<file path=ppt/tags/tag712.xml><?xml version="1.0" encoding="utf-8"?>
<p:tagLst xmlns:a="http://schemas.openxmlformats.org/drawingml/2006/main" xmlns:r="http://schemas.openxmlformats.org/officeDocument/2006/relationships" xmlns:p="http://schemas.openxmlformats.org/presentationml/2006/main">
  <p:tag name="THINKCELLSHAPEDONOTDELETE" val="tGWZZY1.uT5NZFm6BtJgOBQ"/>
</p:tagLst>
</file>

<file path=ppt/tags/tag713.xml><?xml version="1.0" encoding="utf-8"?>
<p:tagLst xmlns:a="http://schemas.openxmlformats.org/drawingml/2006/main" xmlns:r="http://schemas.openxmlformats.org/officeDocument/2006/relationships" xmlns:p="http://schemas.openxmlformats.org/presentationml/2006/main">
  <p:tag name="THINKCELLSHAPEDONOTDELETE" val="tLh2O4Lv79NjG8Sg_BMqRLg"/>
</p:tagLst>
</file>

<file path=ppt/tags/tag714.xml><?xml version="1.0" encoding="utf-8"?>
<p:tagLst xmlns:a="http://schemas.openxmlformats.org/drawingml/2006/main" xmlns:r="http://schemas.openxmlformats.org/officeDocument/2006/relationships" xmlns:p="http://schemas.openxmlformats.org/presentationml/2006/main">
  <p:tag name="THINKCELLSHAPEDONOTDELETE" val="t9qWiFAisE46S86SS8FVbuQ"/>
</p:tagLst>
</file>

<file path=ppt/tags/tag715.xml><?xml version="1.0" encoding="utf-8"?>
<p:tagLst xmlns:a="http://schemas.openxmlformats.org/drawingml/2006/main" xmlns:r="http://schemas.openxmlformats.org/officeDocument/2006/relationships" xmlns:p="http://schemas.openxmlformats.org/presentationml/2006/main">
  <p:tag name="THINKCELLSHAPEDONOTDELETE" val="t4dtrWRl4B3Zsk0oKFOLzyg"/>
</p:tagLst>
</file>

<file path=ppt/tags/tag716.xml><?xml version="1.0" encoding="utf-8"?>
<p:tagLst xmlns:a="http://schemas.openxmlformats.org/drawingml/2006/main" xmlns:r="http://schemas.openxmlformats.org/officeDocument/2006/relationships" xmlns:p="http://schemas.openxmlformats.org/presentationml/2006/main">
  <p:tag name="THINKCELLSHAPEDONOTDELETE" val="tH3N6Uq9Tta7PFhEj15qikQ"/>
</p:tagLst>
</file>

<file path=ppt/tags/tag717.xml><?xml version="1.0" encoding="utf-8"?>
<p:tagLst xmlns:a="http://schemas.openxmlformats.org/drawingml/2006/main" xmlns:r="http://schemas.openxmlformats.org/officeDocument/2006/relationships" xmlns:p="http://schemas.openxmlformats.org/presentationml/2006/main">
  <p:tag name="THINKCELLSHAPEDONOTDELETE" val="tGU7Bo4y1Tal9fKpuLR.MLA"/>
</p:tagLst>
</file>

<file path=ppt/tags/tag718.xml><?xml version="1.0" encoding="utf-8"?>
<p:tagLst xmlns:a="http://schemas.openxmlformats.org/drawingml/2006/main" xmlns:r="http://schemas.openxmlformats.org/officeDocument/2006/relationships" xmlns:p="http://schemas.openxmlformats.org/presentationml/2006/main">
  <p:tag name="THINKCELLSHAPEDONOTDELETE" val="tLSW.rd1xJGGwooRhc_vGgA"/>
</p:tagLst>
</file>

<file path=ppt/tags/tag719.xml><?xml version="1.0" encoding="utf-8"?>
<p:tagLst xmlns:a="http://schemas.openxmlformats.org/drawingml/2006/main" xmlns:r="http://schemas.openxmlformats.org/officeDocument/2006/relationships" xmlns:p="http://schemas.openxmlformats.org/presentationml/2006/main">
  <p:tag name="THINKCELLSHAPEDONOTDELETE" val="tTKHuR5EGPWigyDx94Uo3yQ"/>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pFN7DhdKHgYvSAZ00qS1TQ"/>
</p:tagLst>
</file>

<file path=ppt/tags/tag720.xml><?xml version="1.0" encoding="utf-8"?>
<p:tagLst xmlns:a="http://schemas.openxmlformats.org/drawingml/2006/main" xmlns:r="http://schemas.openxmlformats.org/officeDocument/2006/relationships" xmlns:p="http://schemas.openxmlformats.org/presentationml/2006/main">
  <p:tag name="THINKCELLSHAPEDONOTDELETE" val="tNjVreNq6TVLGsbSb6jUGQg"/>
</p:tagLst>
</file>

<file path=ppt/tags/tag721.xml><?xml version="1.0" encoding="utf-8"?>
<p:tagLst xmlns:a="http://schemas.openxmlformats.org/drawingml/2006/main" xmlns:r="http://schemas.openxmlformats.org/officeDocument/2006/relationships" xmlns:p="http://schemas.openxmlformats.org/presentationml/2006/main">
  <p:tag name="THINKCELLSHAPEDONOTDELETE" val="tYo7CgGMD7G7KLjgwk9G2VA"/>
</p:tagLst>
</file>

<file path=ppt/tags/tag722.xml><?xml version="1.0" encoding="utf-8"?>
<p:tagLst xmlns:a="http://schemas.openxmlformats.org/drawingml/2006/main" xmlns:r="http://schemas.openxmlformats.org/officeDocument/2006/relationships" xmlns:p="http://schemas.openxmlformats.org/presentationml/2006/main">
  <p:tag name="THINKCELLSHAPEDONOTDELETE" val="ttKZJxMDljzYCmSu.6CNMpg"/>
</p:tagLst>
</file>

<file path=ppt/tags/tag723.xml><?xml version="1.0" encoding="utf-8"?>
<p:tagLst xmlns:a="http://schemas.openxmlformats.org/drawingml/2006/main" xmlns:r="http://schemas.openxmlformats.org/officeDocument/2006/relationships" xmlns:p="http://schemas.openxmlformats.org/presentationml/2006/main">
  <p:tag name="THINKCELLSHAPEDONOTDELETE" val="tGE0zpPRgObFktgEE2G.NLQ"/>
</p:tagLst>
</file>

<file path=ppt/tags/tag724.xml><?xml version="1.0" encoding="utf-8"?>
<p:tagLst xmlns:a="http://schemas.openxmlformats.org/drawingml/2006/main" xmlns:r="http://schemas.openxmlformats.org/officeDocument/2006/relationships" xmlns:p="http://schemas.openxmlformats.org/presentationml/2006/main">
  <p:tag name="THINKCELLSHAPEDONOTDELETE" val="tqvBWwu65jtzMHLM2NsPKJQ"/>
</p:tagLst>
</file>

<file path=ppt/tags/tag725.xml><?xml version="1.0" encoding="utf-8"?>
<p:tagLst xmlns:a="http://schemas.openxmlformats.org/drawingml/2006/main" xmlns:r="http://schemas.openxmlformats.org/officeDocument/2006/relationships" xmlns:p="http://schemas.openxmlformats.org/presentationml/2006/main">
  <p:tag name="THINKCELLSHAPEDONOTDELETE" val="tqEl.a7hm4OpZPYJ.8bKHYA"/>
</p:tagLst>
</file>

<file path=ppt/tags/tag726.xml><?xml version="1.0" encoding="utf-8"?>
<p:tagLst xmlns:a="http://schemas.openxmlformats.org/drawingml/2006/main" xmlns:r="http://schemas.openxmlformats.org/officeDocument/2006/relationships" xmlns:p="http://schemas.openxmlformats.org/presentationml/2006/main">
  <p:tag name="THINKCELLSHAPEDONOTDELETE" val="tHHwheoOn_VVg5dOTt8VwZA"/>
</p:tagLst>
</file>

<file path=ppt/tags/tag727.xml><?xml version="1.0" encoding="utf-8"?>
<p:tagLst xmlns:a="http://schemas.openxmlformats.org/drawingml/2006/main" xmlns:r="http://schemas.openxmlformats.org/officeDocument/2006/relationships" xmlns:p="http://schemas.openxmlformats.org/presentationml/2006/main">
  <p:tag name="THINKCELLSHAPEDONOTDELETE" val="tZ.gmJvb5FA7SjknbBFn4lA"/>
</p:tagLst>
</file>

<file path=ppt/tags/tag728.xml><?xml version="1.0" encoding="utf-8"?>
<p:tagLst xmlns:a="http://schemas.openxmlformats.org/drawingml/2006/main" xmlns:r="http://schemas.openxmlformats.org/officeDocument/2006/relationships" xmlns:p="http://schemas.openxmlformats.org/presentationml/2006/main">
  <p:tag name="THINKCELLSHAPEDONOTDELETE" val="tXmsT6Ge.4JqD5SNyalBWIA"/>
</p:tagLst>
</file>

<file path=ppt/tags/tag729.xml><?xml version="1.0" encoding="utf-8"?>
<p:tagLst xmlns:a="http://schemas.openxmlformats.org/drawingml/2006/main" xmlns:r="http://schemas.openxmlformats.org/officeDocument/2006/relationships" xmlns:p="http://schemas.openxmlformats.org/presentationml/2006/main">
  <p:tag name="THINKCELLSHAPEDONOTDELETE" val="tCyY3t0L9ns8.5bzxHv8eBQ"/>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bCGVvs11ze1DVAIPvEMIg"/>
</p:tagLst>
</file>

<file path=ppt/tags/tag730.xml><?xml version="1.0" encoding="utf-8"?>
<p:tagLst xmlns:a="http://schemas.openxmlformats.org/drawingml/2006/main" xmlns:r="http://schemas.openxmlformats.org/officeDocument/2006/relationships" xmlns:p="http://schemas.openxmlformats.org/presentationml/2006/main">
  <p:tag name="THINKCELLSHAPEDONOTDELETE" val="t2NZw8CqjMasHZLmCOwYnrQ"/>
</p:tagLst>
</file>

<file path=ppt/tags/tag731.xml><?xml version="1.0" encoding="utf-8"?>
<p:tagLst xmlns:a="http://schemas.openxmlformats.org/drawingml/2006/main" xmlns:r="http://schemas.openxmlformats.org/officeDocument/2006/relationships" xmlns:p="http://schemas.openxmlformats.org/presentationml/2006/main">
  <p:tag name="THINKCELLSHAPEDONOTDELETE" val="tI7.H7UFOv7rATvtJ8gL6Ug"/>
</p:tagLst>
</file>

<file path=ppt/tags/tag732.xml><?xml version="1.0" encoding="utf-8"?>
<p:tagLst xmlns:a="http://schemas.openxmlformats.org/drawingml/2006/main" xmlns:r="http://schemas.openxmlformats.org/officeDocument/2006/relationships" xmlns:p="http://schemas.openxmlformats.org/presentationml/2006/main">
  <p:tag name="THINKCELLSHAPEDONOTDELETE" val="tJPrWNKYUXrV2uDKTzlUvWw"/>
</p:tagLst>
</file>

<file path=ppt/tags/tag733.xml><?xml version="1.0" encoding="utf-8"?>
<p:tagLst xmlns:a="http://schemas.openxmlformats.org/drawingml/2006/main" xmlns:r="http://schemas.openxmlformats.org/officeDocument/2006/relationships" xmlns:p="http://schemas.openxmlformats.org/presentationml/2006/main">
  <p:tag name="THINKCELLSHAPEDONOTDELETE" val="tk7iPccOHiJV4YoIaR3HyWg"/>
</p:tagLst>
</file>

<file path=ppt/tags/tag734.xml><?xml version="1.0" encoding="utf-8"?>
<p:tagLst xmlns:a="http://schemas.openxmlformats.org/drawingml/2006/main" xmlns:r="http://schemas.openxmlformats.org/officeDocument/2006/relationships" xmlns:p="http://schemas.openxmlformats.org/presentationml/2006/main">
  <p:tag name="THINKCELLSHAPEDONOTDELETE" val="tIvMpNZwISVGdGFp2b6qTSA"/>
</p:tagLst>
</file>

<file path=ppt/tags/tag735.xml><?xml version="1.0" encoding="utf-8"?>
<p:tagLst xmlns:a="http://schemas.openxmlformats.org/drawingml/2006/main" xmlns:r="http://schemas.openxmlformats.org/officeDocument/2006/relationships" xmlns:p="http://schemas.openxmlformats.org/presentationml/2006/main">
  <p:tag name="THINKCELLSHAPEDONOTDELETE" val="tcc_CoHH4XwOCvZThClUlCQ"/>
</p:tagLst>
</file>

<file path=ppt/tags/tag736.xml><?xml version="1.0" encoding="utf-8"?>
<p:tagLst xmlns:a="http://schemas.openxmlformats.org/drawingml/2006/main" xmlns:r="http://schemas.openxmlformats.org/officeDocument/2006/relationships" xmlns:p="http://schemas.openxmlformats.org/presentationml/2006/main">
  <p:tag name="THINKCELLSHAPEDONOTDELETE" val="t1DJFmmUyaA3yX6ITF.gYXw"/>
</p:tagLst>
</file>

<file path=ppt/tags/tag737.xml><?xml version="1.0" encoding="utf-8"?>
<p:tagLst xmlns:a="http://schemas.openxmlformats.org/drawingml/2006/main" xmlns:r="http://schemas.openxmlformats.org/officeDocument/2006/relationships" xmlns:p="http://schemas.openxmlformats.org/presentationml/2006/main">
  <p:tag name="THINKCELLSHAPEDONOTDELETE" val="tyUXzqdQuucsEEFQ0pgJL_Q"/>
</p:tagLst>
</file>

<file path=ppt/tags/tag738.xml><?xml version="1.0" encoding="utf-8"?>
<p:tagLst xmlns:a="http://schemas.openxmlformats.org/drawingml/2006/main" xmlns:r="http://schemas.openxmlformats.org/officeDocument/2006/relationships" xmlns:p="http://schemas.openxmlformats.org/presentationml/2006/main">
  <p:tag name="THINKCELLSHAPEDONOTDELETE" val="tfcjRoftzMnqTjdPHy8FMwA"/>
</p:tagLst>
</file>

<file path=ppt/tags/tag739.xml><?xml version="1.0" encoding="utf-8"?>
<p:tagLst xmlns:a="http://schemas.openxmlformats.org/drawingml/2006/main" xmlns:r="http://schemas.openxmlformats.org/officeDocument/2006/relationships" xmlns:p="http://schemas.openxmlformats.org/presentationml/2006/main">
  <p:tag name="THINKCELLSHAPEDONOTDELETE" val="t1YSwSKdVitrc_6PQwlP77w"/>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Z7fVGD6BT.6MCO.e3kDMHA"/>
</p:tagLst>
</file>

<file path=ppt/tags/tag740.xml><?xml version="1.0" encoding="utf-8"?>
<p:tagLst xmlns:a="http://schemas.openxmlformats.org/drawingml/2006/main" xmlns:r="http://schemas.openxmlformats.org/officeDocument/2006/relationships" xmlns:p="http://schemas.openxmlformats.org/presentationml/2006/main">
  <p:tag name="THINKCELLSHAPEDONOTDELETE" val="tlGJ1IkFTXZr_IkKYpWVQCg"/>
</p:tagLst>
</file>

<file path=ppt/tags/tag741.xml><?xml version="1.0" encoding="utf-8"?>
<p:tagLst xmlns:a="http://schemas.openxmlformats.org/drawingml/2006/main" xmlns:r="http://schemas.openxmlformats.org/officeDocument/2006/relationships" xmlns:p="http://schemas.openxmlformats.org/presentationml/2006/main">
  <p:tag name="THINKCELLSHAPEDONOTDELETE" val="t29s5H4uK0u8e5I4QmIaBdA"/>
</p:tagLst>
</file>

<file path=ppt/tags/tag742.xml><?xml version="1.0" encoding="utf-8"?>
<p:tagLst xmlns:a="http://schemas.openxmlformats.org/drawingml/2006/main" xmlns:r="http://schemas.openxmlformats.org/officeDocument/2006/relationships" xmlns:p="http://schemas.openxmlformats.org/presentationml/2006/main">
  <p:tag name="BTFPLAYOUTENABLED" val="1"/>
</p:tagLst>
</file>

<file path=ppt/tags/tag743.xml><?xml version="1.0" encoding="utf-8"?>
<p:tagLst xmlns:a="http://schemas.openxmlformats.org/drawingml/2006/main" xmlns:r="http://schemas.openxmlformats.org/officeDocument/2006/relationships" xmlns:p="http://schemas.openxmlformats.org/presentationml/2006/main">
  <p:tag name="THINKCELLSHAPEDONOTDELETE" val="t7UiJmHvFMHmR3D44EMqEfA"/>
</p:tagLst>
</file>

<file path=ppt/tags/tag744.xml><?xml version="1.0" encoding="utf-8"?>
<p:tagLst xmlns:a="http://schemas.openxmlformats.org/drawingml/2006/main" xmlns:r="http://schemas.openxmlformats.org/officeDocument/2006/relationships" xmlns:p="http://schemas.openxmlformats.org/presentationml/2006/main">
  <p:tag name="THINKCELLSHAPEDONOTDELETE" val="thtP16eSMy1AnsSh0vPc49w"/>
</p:tagLst>
</file>

<file path=ppt/tags/tag745.xml><?xml version="1.0" encoding="utf-8"?>
<p:tagLst xmlns:a="http://schemas.openxmlformats.org/drawingml/2006/main" xmlns:r="http://schemas.openxmlformats.org/officeDocument/2006/relationships" xmlns:p="http://schemas.openxmlformats.org/presentationml/2006/main">
  <p:tag name="THINKCELLSHAPEDONOTDELETE" val="tcndEEfrVoc_U4ir76kk2nQ"/>
</p:tagLst>
</file>

<file path=ppt/tags/tag746.xml><?xml version="1.0" encoding="utf-8"?>
<p:tagLst xmlns:a="http://schemas.openxmlformats.org/drawingml/2006/main" xmlns:r="http://schemas.openxmlformats.org/officeDocument/2006/relationships" xmlns:p="http://schemas.openxmlformats.org/presentationml/2006/main">
  <p:tag name="THINKCELLSHAPEDONOTDELETE" val="tIddJ992macV5LcZcITysVg"/>
</p:tagLst>
</file>

<file path=ppt/tags/tag747.xml><?xml version="1.0" encoding="utf-8"?>
<p:tagLst xmlns:a="http://schemas.openxmlformats.org/drawingml/2006/main" xmlns:r="http://schemas.openxmlformats.org/officeDocument/2006/relationships" xmlns:p="http://schemas.openxmlformats.org/presentationml/2006/main">
  <p:tag name="THINKCELLSHAPEDONOTDELETE" val="t0TSIraQ0wgUCAgYfOkT1QQ"/>
</p:tagLst>
</file>

<file path=ppt/tags/tag748.xml><?xml version="1.0" encoding="utf-8"?>
<p:tagLst xmlns:a="http://schemas.openxmlformats.org/drawingml/2006/main" xmlns:r="http://schemas.openxmlformats.org/officeDocument/2006/relationships" xmlns:p="http://schemas.openxmlformats.org/presentationml/2006/main">
  <p:tag name="THINKCELLSHAPEDONOTDELETE" val="t4eww0VKCBHLhoJ3TB1Mldg"/>
</p:tagLst>
</file>

<file path=ppt/tags/tag749.xml><?xml version="1.0" encoding="utf-8"?>
<p:tagLst xmlns:a="http://schemas.openxmlformats.org/drawingml/2006/main" xmlns:r="http://schemas.openxmlformats.org/officeDocument/2006/relationships" xmlns:p="http://schemas.openxmlformats.org/presentationml/2006/main">
  <p:tag name="THINKCELLSHAPEDONOTDELETE" val="tUFG.8vRVQFyf2_F2fOu8N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Ldb7THdzBIHRRzCKM9n3DA"/>
</p:tagLst>
</file>

<file path=ppt/tags/tag750.xml><?xml version="1.0" encoding="utf-8"?>
<p:tagLst xmlns:a="http://schemas.openxmlformats.org/drawingml/2006/main" xmlns:r="http://schemas.openxmlformats.org/officeDocument/2006/relationships" xmlns:p="http://schemas.openxmlformats.org/presentationml/2006/main">
  <p:tag name="THINKCELLSHAPEDONOTDELETE" val="tPN8.wXGHQeg4iaxwsgAROg"/>
</p:tagLst>
</file>

<file path=ppt/tags/tag751.xml><?xml version="1.0" encoding="utf-8"?>
<p:tagLst xmlns:a="http://schemas.openxmlformats.org/drawingml/2006/main" xmlns:r="http://schemas.openxmlformats.org/officeDocument/2006/relationships" xmlns:p="http://schemas.openxmlformats.org/presentationml/2006/main">
  <p:tag name="THINKCELLSHAPEDONOTDELETE" val="tRhrdhYnpuZyR7aM4c0KOhw"/>
</p:tagLst>
</file>

<file path=ppt/tags/tag752.xml><?xml version="1.0" encoding="utf-8"?>
<p:tagLst xmlns:a="http://schemas.openxmlformats.org/drawingml/2006/main" xmlns:r="http://schemas.openxmlformats.org/officeDocument/2006/relationships" xmlns:p="http://schemas.openxmlformats.org/presentationml/2006/main">
  <p:tag name="THINKCELLSHAPEDONOTDELETE" val="twPpdqInNW4B2pt.ULGoLjQ"/>
</p:tagLst>
</file>

<file path=ppt/tags/tag753.xml><?xml version="1.0" encoding="utf-8"?>
<p:tagLst xmlns:a="http://schemas.openxmlformats.org/drawingml/2006/main" xmlns:r="http://schemas.openxmlformats.org/officeDocument/2006/relationships" xmlns:p="http://schemas.openxmlformats.org/presentationml/2006/main">
  <p:tag name="THINKCELLSHAPEDONOTDELETE" val="tsmkD88XLDectx4Ucv9fzag"/>
</p:tagLst>
</file>

<file path=ppt/tags/tag754.xml><?xml version="1.0" encoding="utf-8"?>
<p:tagLst xmlns:a="http://schemas.openxmlformats.org/drawingml/2006/main" xmlns:r="http://schemas.openxmlformats.org/officeDocument/2006/relationships" xmlns:p="http://schemas.openxmlformats.org/presentationml/2006/main">
  <p:tag name="THINKCELLSHAPEDONOTDELETE" val="tyuIHrJpI4qQVqoyvTs60fg"/>
</p:tagLst>
</file>

<file path=ppt/tags/tag755.xml><?xml version="1.0" encoding="utf-8"?>
<p:tagLst xmlns:a="http://schemas.openxmlformats.org/drawingml/2006/main" xmlns:r="http://schemas.openxmlformats.org/officeDocument/2006/relationships" xmlns:p="http://schemas.openxmlformats.org/presentationml/2006/main">
  <p:tag name="THINKCELLSHAPEDONOTDELETE" val="tAcXiGLX_vr3xBLh42d4BTg"/>
</p:tagLst>
</file>

<file path=ppt/tags/tag756.xml><?xml version="1.0" encoding="utf-8"?>
<p:tagLst xmlns:a="http://schemas.openxmlformats.org/drawingml/2006/main" xmlns:r="http://schemas.openxmlformats.org/officeDocument/2006/relationships" xmlns:p="http://schemas.openxmlformats.org/presentationml/2006/main">
  <p:tag name="BTFPLAYOUTENABLED" val="1"/>
</p:tagLst>
</file>

<file path=ppt/tags/tag7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8.xml><?xml version="1.0" encoding="utf-8"?>
<p:tagLst xmlns:a="http://schemas.openxmlformats.org/drawingml/2006/main" xmlns:r="http://schemas.openxmlformats.org/officeDocument/2006/relationships" xmlns:p="http://schemas.openxmlformats.org/presentationml/2006/main">
  <p:tag name="THINKCELLSHAPEDONOTDELETE" val="tBmGbmPxICFZu6HDPVv22rg"/>
</p:tagLst>
</file>

<file path=ppt/tags/tag759.xml><?xml version="1.0" encoding="utf-8"?>
<p:tagLst xmlns:a="http://schemas.openxmlformats.org/drawingml/2006/main" xmlns:r="http://schemas.openxmlformats.org/officeDocument/2006/relationships" xmlns:p="http://schemas.openxmlformats.org/presentationml/2006/main">
  <p:tag name="THINKCELLSHAPEDONOTDELETE" val="tqCPHKa5Y03.E7agmG6r_FQ"/>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ClNpfOiyLY9EfwIuEOfaQ"/>
</p:tagLst>
</file>

<file path=ppt/tags/tag760.xml><?xml version="1.0" encoding="utf-8"?>
<p:tagLst xmlns:a="http://schemas.openxmlformats.org/drawingml/2006/main" xmlns:r="http://schemas.openxmlformats.org/officeDocument/2006/relationships" xmlns:p="http://schemas.openxmlformats.org/presentationml/2006/main">
  <p:tag name="THINKCELLSHAPEDONOTDELETE" val="t0eEJHKV85Tvr2n.jPWpcuQ"/>
</p:tagLst>
</file>

<file path=ppt/tags/tag761.xml><?xml version="1.0" encoding="utf-8"?>
<p:tagLst xmlns:a="http://schemas.openxmlformats.org/drawingml/2006/main" xmlns:r="http://schemas.openxmlformats.org/officeDocument/2006/relationships" xmlns:p="http://schemas.openxmlformats.org/presentationml/2006/main">
  <p:tag name="THINKCELLSHAPEDONOTDELETE" val="t9TL61I.AG1zln9lSaF.9lA"/>
</p:tagLst>
</file>

<file path=ppt/tags/tag762.xml><?xml version="1.0" encoding="utf-8"?>
<p:tagLst xmlns:a="http://schemas.openxmlformats.org/drawingml/2006/main" xmlns:r="http://schemas.openxmlformats.org/officeDocument/2006/relationships" xmlns:p="http://schemas.openxmlformats.org/presentationml/2006/main">
  <p:tag name="THINKCELLSHAPEDONOTDELETE" val="tkjUk0PN6gHBS3MwZ4ZG7HQ"/>
</p:tagLst>
</file>

<file path=ppt/tags/tag763.xml><?xml version="1.0" encoding="utf-8"?>
<p:tagLst xmlns:a="http://schemas.openxmlformats.org/drawingml/2006/main" xmlns:r="http://schemas.openxmlformats.org/officeDocument/2006/relationships" xmlns:p="http://schemas.openxmlformats.org/presentationml/2006/main">
  <p:tag name="THINKCELLSHAPEDONOTDELETE" val="ta5X0aenGKEPpmuQNE04KTQ"/>
</p:tagLst>
</file>

<file path=ppt/tags/tag764.xml><?xml version="1.0" encoding="utf-8"?>
<p:tagLst xmlns:a="http://schemas.openxmlformats.org/drawingml/2006/main" xmlns:r="http://schemas.openxmlformats.org/officeDocument/2006/relationships" xmlns:p="http://schemas.openxmlformats.org/presentationml/2006/main">
  <p:tag name="THINKCELLSHAPEDONOTDELETE" val="t0azQGiyiBV0AaoYcIU1FMg"/>
</p:tagLst>
</file>

<file path=ppt/tags/tag765.xml><?xml version="1.0" encoding="utf-8"?>
<p:tagLst xmlns:a="http://schemas.openxmlformats.org/drawingml/2006/main" xmlns:r="http://schemas.openxmlformats.org/officeDocument/2006/relationships" xmlns:p="http://schemas.openxmlformats.org/presentationml/2006/main">
  <p:tag name="THINKCELLSHAPEDONOTDELETE" val="t_c8gA4_qK2FaDaK1IuxmZQ"/>
</p:tagLst>
</file>

<file path=ppt/tags/tag766.xml><?xml version="1.0" encoding="utf-8"?>
<p:tagLst xmlns:a="http://schemas.openxmlformats.org/drawingml/2006/main" xmlns:r="http://schemas.openxmlformats.org/officeDocument/2006/relationships" xmlns:p="http://schemas.openxmlformats.org/presentationml/2006/main">
  <p:tag name="THINKCELLSHAPEDONOTDELETE" val="tmdhBiUSBToGb9U8mokiFBw"/>
</p:tagLst>
</file>

<file path=ppt/tags/tag767.xml><?xml version="1.0" encoding="utf-8"?>
<p:tagLst xmlns:a="http://schemas.openxmlformats.org/drawingml/2006/main" xmlns:r="http://schemas.openxmlformats.org/officeDocument/2006/relationships" xmlns:p="http://schemas.openxmlformats.org/presentationml/2006/main">
  <p:tag name="THINKCELLSHAPEDONOTDELETE" val="t9BJ96mpDyCwzlDnabd.aFw"/>
</p:tagLst>
</file>

<file path=ppt/tags/tag768.xml><?xml version="1.0" encoding="utf-8"?>
<p:tagLst xmlns:a="http://schemas.openxmlformats.org/drawingml/2006/main" xmlns:r="http://schemas.openxmlformats.org/officeDocument/2006/relationships" xmlns:p="http://schemas.openxmlformats.org/presentationml/2006/main">
  <p:tag name="THINKCELLSHAPEDONOTDELETE" val="tggxJni25Poolu1.caJY70w"/>
</p:tagLst>
</file>

<file path=ppt/tags/tag769.xml><?xml version="1.0" encoding="utf-8"?>
<p:tagLst xmlns:a="http://schemas.openxmlformats.org/drawingml/2006/main" xmlns:r="http://schemas.openxmlformats.org/officeDocument/2006/relationships" xmlns:p="http://schemas.openxmlformats.org/presentationml/2006/main">
  <p:tag name="THINKCELLSHAPEDONOTDELETE" val="t.m0YJwTjLYFNdG4JdgkiaQ"/>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bUdSqoh.LjiPD4sVt5ZRoA"/>
</p:tagLst>
</file>

<file path=ppt/tags/tag770.xml><?xml version="1.0" encoding="utf-8"?>
<p:tagLst xmlns:a="http://schemas.openxmlformats.org/drawingml/2006/main" xmlns:r="http://schemas.openxmlformats.org/officeDocument/2006/relationships" xmlns:p="http://schemas.openxmlformats.org/presentationml/2006/main">
  <p:tag name="THINKCELLSHAPEDONOTDELETE" val="tnE3ox4DBZzkTYGovArQ2HA"/>
</p:tagLst>
</file>

<file path=ppt/tags/tag771.xml><?xml version="1.0" encoding="utf-8"?>
<p:tagLst xmlns:a="http://schemas.openxmlformats.org/drawingml/2006/main" xmlns:r="http://schemas.openxmlformats.org/officeDocument/2006/relationships" xmlns:p="http://schemas.openxmlformats.org/presentationml/2006/main">
  <p:tag name="THINKCELLSHAPEDONOTDELETE" val="tdc02vNiUi8_a00PPVyqptA"/>
</p:tagLst>
</file>

<file path=ppt/tags/tag772.xml><?xml version="1.0" encoding="utf-8"?>
<p:tagLst xmlns:a="http://schemas.openxmlformats.org/drawingml/2006/main" xmlns:r="http://schemas.openxmlformats.org/officeDocument/2006/relationships" xmlns:p="http://schemas.openxmlformats.org/presentationml/2006/main">
  <p:tag name="THINKCELLSHAPEDONOTDELETE" val="tvdCzH6845FBQGVWQeZg1Kg"/>
</p:tagLst>
</file>

<file path=ppt/tags/tag773.xml><?xml version="1.0" encoding="utf-8"?>
<p:tagLst xmlns:a="http://schemas.openxmlformats.org/drawingml/2006/main" xmlns:r="http://schemas.openxmlformats.org/officeDocument/2006/relationships" xmlns:p="http://schemas.openxmlformats.org/presentationml/2006/main">
  <p:tag name="THINKCELLSHAPEDONOTDELETE" val="t4ySQI2DuIa532AVPWcADcA"/>
</p:tagLst>
</file>

<file path=ppt/tags/tag774.xml><?xml version="1.0" encoding="utf-8"?>
<p:tagLst xmlns:a="http://schemas.openxmlformats.org/drawingml/2006/main" xmlns:r="http://schemas.openxmlformats.org/officeDocument/2006/relationships" xmlns:p="http://schemas.openxmlformats.org/presentationml/2006/main">
  <p:tag name="THINKCELLSHAPEDONOTDELETE" val="tdECNqvigqxt3jZoevX4_AQ"/>
</p:tagLst>
</file>

<file path=ppt/tags/tag775.xml><?xml version="1.0" encoding="utf-8"?>
<p:tagLst xmlns:a="http://schemas.openxmlformats.org/drawingml/2006/main" xmlns:r="http://schemas.openxmlformats.org/officeDocument/2006/relationships" xmlns:p="http://schemas.openxmlformats.org/presentationml/2006/main">
  <p:tag name="THINKCELLSHAPEDONOTDELETE" val="t4ML5advmWsnl8WArcQamuw"/>
</p:tagLst>
</file>

<file path=ppt/tags/tag776.xml><?xml version="1.0" encoding="utf-8"?>
<p:tagLst xmlns:a="http://schemas.openxmlformats.org/drawingml/2006/main" xmlns:r="http://schemas.openxmlformats.org/officeDocument/2006/relationships" xmlns:p="http://schemas.openxmlformats.org/presentationml/2006/main">
  <p:tag name="THINKCELLSHAPEDONOTDELETE" val="tYzutia8j9ZjMLk8GffBn5Q"/>
</p:tagLst>
</file>

<file path=ppt/tags/tag777.xml><?xml version="1.0" encoding="utf-8"?>
<p:tagLst xmlns:a="http://schemas.openxmlformats.org/drawingml/2006/main" xmlns:r="http://schemas.openxmlformats.org/officeDocument/2006/relationships" xmlns:p="http://schemas.openxmlformats.org/presentationml/2006/main">
  <p:tag name="BTFPLAYOUTENABLED" val="1"/>
</p:tagLst>
</file>

<file path=ppt/tags/tag778.xml><?xml version="1.0" encoding="utf-8"?>
<p:tagLst xmlns:a="http://schemas.openxmlformats.org/drawingml/2006/main" xmlns:r="http://schemas.openxmlformats.org/officeDocument/2006/relationships" xmlns:p="http://schemas.openxmlformats.org/presentationml/2006/main">
  <p:tag name="THINKCELLSHAPEDONOTDELETE" val="tBVOAh2fyaeN5YUYhBu9uLw"/>
</p:tagLst>
</file>

<file path=ppt/tags/tag779.xml><?xml version="1.0" encoding="utf-8"?>
<p:tagLst xmlns:a="http://schemas.openxmlformats.org/drawingml/2006/main" xmlns:r="http://schemas.openxmlformats.org/officeDocument/2006/relationships" xmlns:p="http://schemas.openxmlformats.org/presentationml/2006/main">
  <p:tag name="THINKCELLSHAPEDONOTDELETE" val="tngfRpSQLEcZXbYdhN9Q0f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uaCuv2U3NedyfUFb.RHkYw"/>
</p:tagLst>
</file>

<file path=ppt/tags/tag780.xml><?xml version="1.0" encoding="utf-8"?>
<p:tagLst xmlns:a="http://schemas.openxmlformats.org/drawingml/2006/main" xmlns:r="http://schemas.openxmlformats.org/officeDocument/2006/relationships" xmlns:p="http://schemas.openxmlformats.org/presentationml/2006/main">
  <p:tag name="THINKCELLSHAPEDONOTDELETE" val="tIyJ6HxGViv8GrK606iqrXg"/>
</p:tagLst>
</file>

<file path=ppt/tags/tag781.xml><?xml version="1.0" encoding="utf-8"?>
<p:tagLst xmlns:a="http://schemas.openxmlformats.org/drawingml/2006/main" xmlns:r="http://schemas.openxmlformats.org/officeDocument/2006/relationships" xmlns:p="http://schemas.openxmlformats.org/presentationml/2006/main">
  <p:tag name="THINKCELLSHAPEDONOTDELETE" val="tHcqfpIvv9GHPQfmag9rF4g"/>
</p:tagLst>
</file>

<file path=ppt/tags/tag782.xml><?xml version="1.0" encoding="utf-8"?>
<p:tagLst xmlns:a="http://schemas.openxmlformats.org/drawingml/2006/main" xmlns:r="http://schemas.openxmlformats.org/officeDocument/2006/relationships" xmlns:p="http://schemas.openxmlformats.org/presentationml/2006/main">
  <p:tag name="THINKCELLSHAPEDONOTDELETE" val="tH0kvETOsSTpvpQbzt3SKOQ"/>
</p:tagLst>
</file>

<file path=ppt/tags/tag783.xml><?xml version="1.0" encoding="utf-8"?>
<p:tagLst xmlns:a="http://schemas.openxmlformats.org/drawingml/2006/main" xmlns:r="http://schemas.openxmlformats.org/officeDocument/2006/relationships" xmlns:p="http://schemas.openxmlformats.org/presentationml/2006/main">
  <p:tag name="THINKCELLSHAPEDONOTDELETE" val="tvdZXUY8G0ndWQLih2yK4Qw"/>
</p:tagLst>
</file>

<file path=ppt/tags/tag784.xml><?xml version="1.0" encoding="utf-8"?>
<p:tagLst xmlns:a="http://schemas.openxmlformats.org/drawingml/2006/main" xmlns:r="http://schemas.openxmlformats.org/officeDocument/2006/relationships" xmlns:p="http://schemas.openxmlformats.org/presentationml/2006/main">
  <p:tag name="THINKCELLSHAPEDONOTDELETE" val="tp2qwkh3htwC3NTitVMB7aw"/>
</p:tagLst>
</file>

<file path=ppt/tags/tag785.xml><?xml version="1.0" encoding="utf-8"?>
<p:tagLst xmlns:a="http://schemas.openxmlformats.org/drawingml/2006/main" xmlns:r="http://schemas.openxmlformats.org/officeDocument/2006/relationships" xmlns:p="http://schemas.openxmlformats.org/presentationml/2006/main">
  <p:tag name="THINKCELLSHAPEDONOTDELETE" val="tt6jMNIFfOad62H3nblGcGQ"/>
</p:tagLst>
</file>

<file path=ppt/tags/tag786.xml><?xml version="1.0" encoding="utf-8"?>
<p:tagLst xmlns:a="http://schemas.openxmlformats.org/drawingml/2006/main" xmlns:r="http://schemas.openxmlformats.org/officeDocument/2006/relationships" xmlns:p="http://schemas.openxmlformats.org/presentationml/2006/main">
  <p:tag name="THINKCELLSHAPEDONOTDELETE" val="tg9ZfXUHoAke0dPFv5cXjwA"/>
</p:tagLst>
</file>

<file path=ppt/tags/tag787.xml><?xml version="1.0" encoding="utf-8"?>
<p:tagLst xmlns:a="http://schemas.openxmlformats.org/drawingml/2006/main" xmlns:r="http://schemas.openxmlformats.org/officeDocument/2006/relationships" xmlns:p="http://schemas.openxmlformats.org/presentationml/2006/main">
  <p:tag name="THINKCELLSHAPEDONOTDELETE" val="tgBwqGV4ZvI9owQpN34kH2g"/>
</p:tagLst>
</file>

<file path=ppt/tags/tag788.xml><?xml version="1.0" encoding="utf-8"?>
<p:tagLst xmlns:a="http://schemas.openxmlformats.org/drawingml/2006/main" xmlns:r="http://schemas.openxmlformats.org/officeDocument/2006/relationships" xmlns:p="http://schemas.openxmlformats.org/presentationml/2006/main">
  <p:tag name="THINKCELLSHAPEDONOTDELETE" val="t6wHoPO.nyspX0WP3t45oJg"/>
</p:tagLst>
</file>

<file path=ppt/tags/tag789.xml><?xml version="1.0" encoding="utf-8"?>
<p:tagLst xmlns:a="http://schemas.openxmlformats.org/drawingml/2006/main" xmlns:r="http://schemas.openxmlformats.org/officeDocument/2006/relationships" xmlns:p="http://schemas.openxmlformats.org/presentationml/2006/main">
  <p:tag name="THINKCELLSHAPEDONOTDELETE" val="tSA9yOxl8UEC1FdbnmjEXdQ"/>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anZE_s5iLFO8cj5Qnq35zg"/>
</p:tagLst>
</file>

<file path=ppt/tags/tag790.xml><?xml version="1.0" encoding="utf-8"?>
<p:tagLst xmlns:a="http://schemas.openxmlformats.org/drawingml/2006/main" xmlns:r="http://schemas.openxmlformats.org/officeDocument/2006/relationships" xmlns:p="http://schemas.openxmlformats.org/presentationml/2006/main">
  <p:tag name="THINKCELLSHAPEDONOTDELETE" val="tz2dZP6FZLMr32Wm55cwd1g"/>
</p:tagLst>
</file>

<file path=ppt/tags/tag791.xml><?xml version="1.0" encoding="utf-8"?>
<p:tagLst xmlns:a="http://schemas.openxmlformats.org/drawingml/2006/main" xmlns:r="http://schemas.openxmlformats.org/officeDocument/2006/relationships" xmlns:p="http://schemas.openxmlformats.org/presentationml/2006/main">
  <p:tag name="THINKCELLSHAPEDONOTDELETE" val="tt8uHibetm4il.KnnvxuyMg"/>
</p:tagLst>
</file>

<file path=ppt/tags/tag792.xml><?xml version="1.0" encoding="utf-8"?>
<p:tagLst xmlns:a="http://schemas.openxmlformats.org/drawingml/2006/main" xmlns:r="http://schemas.openxmlformats.org/officeDocument/2006/relationships" xmlns:p="http://schemas.openxmlformats.org/presentationml/2006/main">
  <p:tag name="THINKCELLSHAPEDONOTDELETE" val="trC.mV5YPspfhDkGGlB0gbg"/>
</p:tagLst>
</file>

<file path=ppt/tags/tag793.xml><?xml version="1.0" encoding="utf-8"?>
<p:tagLst xmlns:a="http://schemas.openxmlformats.org/drawingml/2006/main" xmlns:r="http://schemas.openxmlformats.org/officeDocument/2006/relationships" xmlns:p="http://schemas.openxmlformats.org/presentationml/2006/main">
  <p:tag name="THINKCELLSHAPEDONOTDELETE" val="tRPrDodkwVEYpFEef1zbQyw"/>
</p:tagLst>
</file>

<file path=ppt/tags/tag794.xml><?xml version="1.0" encoding="utf-8"?>
<p:tagLst xmlns:a="http://schemas.openxmlformats.org/drawingml/2006/main" xmlns:r="http://schemas.openxmlformats.org/officeDocument/2006/relationships" xmlns:p="http://schemas.openxmlformats.org/presentationml/2006/main">
  <p:tag name="THINKCELLSHAPEDONOTDELETE" val="thFPNAEF9sxpw5s7XofIY.A"/>
</p:tagLst>
</file>

<file path=ppt/tags/tag795.xml><?xml version="1.0" encoding="utf-8"?>
<p:tagLst xmlns:a="http://schemas.openxmlformats.org/drawingml/2006/main" xmlns:r="http://schemas.openxmlformats.org/officeDocument/2006/relationships" xmlns:p="http://schemas.openxmlformats.org/presentationml/2006/main">
  <p:tag name="THINKCELLSHAPEDONOTDELETE" val="tDAZCYtdBss3PuLrFl.s0Kw"/>
</p:tagLst>
</file>

<file path=ppt/tags/tag796.xml><?xml version="1.0" encoding="utf-8"?>
<p:tagLst xmlns:a="http://schemas.openxmlformats.org/drawingml/2006/main" xmlns:r="http://schemas.openxmlformats.org/officeDocument/2006/relationships" xmlns:p="http://schemas.openxmlformats.org/presentationml/2006/main">
  <p:tag name="THINKCELLSHAPEDONOTDELETE" val="tNcTPxJtigA38eBGP8dMAVw"/>
</p:tagLst>
</file>

<file path=ppt/tags/tag797.xml><?xml version="1.0" encoding="utf-8"?>
<p:tagLst xmlns:a="http://schemas.openxmlformats.org/drawingml/2006/main" xmlns:r="http://schemas.openxmlformats.org/officeDocument/2006/relationships" xmlns:p="http://schemas.openxmlformats.org/presentationml/2006/main">
  <p:tag name="THINKCELLSHAPEDONOTDELETE" val="t1QuaO0Z3L7Ou89BUXz8j.A"/>
</p:tagLst>
</file>

<file path=ppt/tags/tag798.xml><?xml version="1.0" encoding="utf-8"?>
<p:tagLst xmlns:a="http://schemas.openxmlformats.org/drawingml/2006/main" xmlns:r="http://schemas.openxmlformats.org/officeDocument/2006/relationships" xmlns:p="http://schemas.openxmlformats.org/presentationml/2006/main">
  <p:tag name="THINKCELLSHAPEDONOTDELETE" val="tPhuR8LtTjeSZvXbtFapPCw"/>
</p:tagLst>
</file>

<file path=ppt/tags/tag799.xml><?xml version="1.0" encoding="utf-8"?>
<p:tagLst xmlns:a="http://schemas.openxmlformats.org/drawingml/2006/main" xmlns:r="http://schemas.openxmlformats.org/officeDocument/2006/relationships" xmlns:p="http://schemas.openxmlformats.org/presentationml/2006/main">
  <p:tag name="THINKCELLSHAPEDONOTDELETE" val="t1yMyK50b9aJWUXZ6uF1DCw"/>
</p:tagLst>
</file>

<file path=ppt/tags/tag8.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aSbArUEWjktmF_pZuxykgA"/>
</p:tagLst>
</file>

<file path=ppt/tags/tag800.xml><?xml version="1.0" encoding="utf-8"?>
<p:tagLst xmlns:a="http://schemas.openxmlformats.org/drawingml/2006/main" xmlns:r="http://schemas.openxmlformats.org/officeDocument/2006/relationships" xmlns:p="http://schemas.openxmlformats.org/presentationml/2006/main">
  <p:tag name="THINKCELLSHAPEDONOTDELETE" val="tdFFaE6pIzLoR6V3oc.eXeg"/>
</p:tagLst>
</file>

<file path=ppt/tags/tag801.xml><?xml version="1.0" encoding="utf-8"?>
<p:tagLst xmlns:a="http://schemas.openxmlformats.org/drawingml/2006/main" xmlns:r="http://schemas.openxmlformats.org/officeDocument/2006/relationships" xmlns:p="http://schemas.openxmlformats.org/presentationml/2006/main">
  <p:tag name="THINKCELLSHAPEDONOTDELETE" val="tuprlZebyV9ZFG2F3jKOzrQ"/>
</p:tagLst>
</file>

<file path=ppt/tags/tag802.xml><?xml version="1.0" encoding="utf-8"?>
<p:tagLst xmlns:a="http://schemas.openxmlformats.org/drawingml/2006/main" xmlns:r="http://schemas.openxmlformats.org/officeDocument/2006/relationships" xmlns:p="http://schemas.openxmlformats.org/presentationml/2006/main">
  <p:tag name="THINKCELLSHAPEDONOTDELETE" val="tr4zPVw6N42BeZo.cfGQf4g"/>
</p:tagLst>
</file>

<file path=ppt/tags/tag803.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8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5.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8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7.xml><?xml version="1.0" encoding="utf-8"?>
<p:tagLst xmlns:a="http://schemas.openxmlformats.org/drawingml/2006/main" xmlns:r="http://schemas.openxmlformats.org/officeDocument/2006/relationships" xmlns:p="http://schemas.openxmlformats.org/presentationml/2006/main">
  <p:tag name="BTFPLAYOUTENABLED" val="1"/>
</p:tagLst>
</file>

<file path=ppt/tags/tag8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9.xml><?xml version="1.0" encoding="utf-8"?>
<p:tagLst xmlns:a="http://schemas.openxmlformats.org/drawingml/2006/main" xmlns:r="http://schemas.openxmlformats.org/officeDocument/2006/relationships" xmlns:p="http://schemas.openxmlformats.org/presentationml/2006/main">
  <p:tag name="BTFPLAYOUTENABLED" val="1"/>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pMIqzEPD0K24E5556v_00Q"/>
</p:tagLst>
</file>

<file path=ppt/tags/tag810.xml><?xml version="1.0" encoding="utf-8"?>
<p:tagLst xmlns:a="http://schemas.openxmlformats.org/drawingml/2006/main" xmlns:r="http://schemas.openxmlformats.org/officeDocument/2006/relationships" xmlns:p="http://schemas.openxmlformats.org/presentationml/2006/main">
  <p:tag name="BTFPLAYOUTCOLUMNS" val="2"/>
  <p:tag name="BTFPLAYOUTENABLED" val="0"/>
</p:tagLst>
</file>

<file path=ppt/tags/tag8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2.xml><?xml version="1.0" encoding="utf-8"?>
<p:tagLst xmlns:a="http://schemas.openxmlformats.org/drawingml/2006/main" xmlns:r="http://schemas.openxmlformats.org/officeDocument/2006/relationships" xmlns:p="http://schemas.openxmlformats.org/presentationml/2006/main">
  <p:tag name="THINKCELLSHAPEDONOTDELETE" val="tq7ysuQNqjNFZgaAbeJhdMA"/>
</p:tagLst>
</file>

<file path=ppt/tags/tag813.xml><?xml version="1.0" encoding="utf-8"?>
<p:tagLst xmlns:a="http://schemas.openxmlformats.org/drawingml/2006/main" xmlns:r="http://schemas.openxmlformats.org/officeDocument/2006/relationships" xmlns:p="http://schemas.openxmlformats.org/presentationml/2006/main">
  <p:tag name="THINKCELLSHAPEDONOTDELETE" val="tKRP5AgTTmk2XJjuPaW.13A"/>
</p:tagLst>
</file>

<file path=ppt/tags/tag814.xml><?xml version="1.0" encoding="utf-8"?>
<p:tagLst xmlns:a="http://schemas.openxmlformats.org/drawingml/2006/main" xmlns:r="http://schemas.openxmlformats.org/officeDocument/2006/relationships" xmlns:p="http://schemas.openxmlformats.org/presentationml/2006/main">
  <p:tag name="THINKCELLSHAPEDONOTDELETE" val="tsDx0aysuyVR39zw1kf.ycw"/>
</p:tagLst>
</file>

<file path=ppt/tags/tag815.xml><?xml version="1.0" encoding="utf-8"?>
<p:tagLst xmlns:a="http://schemas.openxmlformats.org/drawingml/2006/main" xmlns:r="http://schemas.openxmlformats.org/officeDocument/2006/relationships" xmlns:p="http://schemas.openxmlformats.org/presentationml/2006/main">
  <p:tag name="THINKCELLSHAPEDONOTDELETE" val="tKM9deEYlxv36LLWss3iZ7Q"/>
</p:tagLst>
</file>

<file path=ppt/tags/tag816.xml><?xml version="1.0" encoding="utf-8"?>
<p:tagLst xmlns:a="http://schemas.openxmlformats.org/drawingml/2006/main" xmlns:r="http://schemas.openxmlformats.org/officeDocument/2006/relationships" xmlns:p="http://schemas.openxmlformats.org/presentationml/2006/main">
  <p:tag name="THINKCELLSHAPEDONOTDELETE" val="tgkPItA7.7xQHiQIrplhxXA"/>
</p:tagLst>
</file>

<file path=ppt/tags/tag817.xml><?xml version="1.0" encoding="utf-8"?>
<p:tagLst xmlns:a="http://schemas.openxmlformats.org/drawingml/2006/main" xmlns:r="http://schemas.openxmlformats.org/officeDocument/2006/relationships" xmlns:p="http://schemas.openxmlformats.org/presentationml/2006/main">
  <p:tag name="THINKCELLSHAPEDONOTDELETE" val="tYimp0Y3DpTNNV.ae8acu6g"/>
</p:tagLst>
</file>

<file path=ppt/tags/tag818.xml><?xml version="1.0" encoding="utf-8"?>
<p:tagLst xmlns:a="http://schemas.openxmlformats.org/drawingml/2006/main" xmlns:r="http://schemas.openxmlformats.org/officeDocument/2006/relationships" xmlns:p="http://schemas.openxmlformats.org/presentationml/2006/main">
  <p:tag name="THINKCELLSHAPEDONOTDELETE" val="tPBLLbM8T6EpurX19nBsI6g"/>
</p:tagLst>
</file>

<file path=ppt/tags/tag819.xml><?xml version="1.0" encoding="utf-8"?>
<p:tagLst xmlns:a="http://schemas.openxmlformats.org/drawingml/2006/main" xmlns:r="http://schemas.openxmlformats.org/officeDocument/2006/relationships" xmlns:p="http://schemas.openxmlformats.org/presentationml/2006/main">
  <p:tag name="THINKCELLSHAPEDONOTDELETE" val="tQkRbzeUi_m3xz51cjeH2oA"/>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S2EHPTNcE8ZexReZpTJKAw"/>
</p:tagLst>
</file>

<file path=ppt/tags/tag820.xml><?xml version="1.0" encoding="utf-8"?>
<p:tagLst xmlns:a="http://schemas.openxmlformats.org/drawingml/2006/main" xmlns:r="http://schemas.openxmlformats.org/officeDocument/2006/relationships" xmlns:p="http://schemas.openxmlformats.org/presentationml/2006/main">
  <p:tag name="THINKCELLSHAPEDONOTDELETE" val="tizeP8EL_3252mnCVQ9guqA"/>
</p:tagLst>
</file>

<file path=ppt/tags/tag821.xml><?xml version="1.0" encoding="utf-8"?>
<p:tagLst xmlns:a="http://schemas.openxmlformats.org/drawingml/2006/main" xmlns:r="http://schemas.openxmlformats.org/officeDocument/2006/relationships" xmlns:p="http://schemas.openxmlformats.org/presentationml/2006/main">
  <p:tag name="THINKCELLSHAPEDONOTDELETE" val="t1_KkRSRwqbLlf9zjKDDJdA"/>
</p:tagLst>
</file>

<file path=ppt/tags/tag822.xml><?xml version="1.0" encoding="utf-8"?>
<p:tagLst xmlns:a="http://schemas.openxmlformats.org/drawingml/2006/main" xmlns:r="http://schemas.openxmlformats.org/officeDocument/2006/relationships" xmlns:p="http://schemas.openxmlformats.org/presentationml/2006/main">
  <p:tag name="THINKCELLSHAPEDONOTDELETE" val="t9szSnt.3U3ZUbHPxKh_7fA"/>
</p:tagLst>
</file>

<file path=ppt/tags/tag823.xml><?xml version="1.0" encoding="utf-8"?>
<p:tagLst xmlns:a="http://schemas.openxmlformats.org/drawingml/2006/main" xmlns:r="http://schemas.openxmlformats.org/officeDocument/2006/relationships" xmlns:p="http://schemas.openxmlformats.org/presentationml/2006/main">
  <p:tag name="THINKCELLSHAPEDONOTDELETE" val="t6DYaRAo5Hs.Dv76MIMctpg"/>
</p:tagLst>
</file>

<file path=ppt/tags/tag824.xml><?xml version="1.0" encoding="utf-8"?>
<p:tagLst xmlns:a="http://schemas.openxmlformats.org/drawingml/2006/main" xmlns:r="http://schemas.openxmlformats.org/officeDocument/2006/relationships" xmlns:p="http://schemas.openxmlformats.org/presentationml/2006/main">
  <p:tag name="THINKCELLSHAPEDONOTDELETE" val="tGKD34TShTImfBymdZnnNHg"/>
</p:tagLst>
</file>

<file path=ppt/tags/tag825.xml><?xml version="1.0" encoding="utf-8"?>
<p:tagLst xmlns:a="http://schemas.openxmlformats.org/drawingml/2006/main" xmlns:r="http://schemas.openxmlformats.org/officeDocument/2006/relationships" xmlns:p="http://schemas.openxmlformats.org/presentationml/2006/main">
  <p:tag name="THINKCELLSHAPEDONOTDELETE" val="tA9f93WTT4ttCR7_JFx4rsA"/>
</p:tagLst>
</file>

<file path=ppt/tags/tag826.xml><?xml version="1.0" encoding="utf-8"?>
<p:tagLst xmlns:a="http://schemas.openxmlformats.org/drawingml/2006/main" xmlns:r="http://schemas.openxmlformats.org/officeDocument/2006/relationships" xmlns:p="http://schemas.openxmlformats.org/presentationml/2006/main">
  <p:tag name="THINKCELLSHAPEDONOTDELETE" val="tV6Wu4i1eiPTJg9miSVtI6Q"/>
</p:tagLst>
</file>

<file path=ppt/tags/tag827.xml><?xml version="1.0" encoding="utf-8"?>
<p:tagLst xmlns:a="http://schemas.openxmlformats.org/drawingml/2006/main" xmlns:r="http://schemas.openxmlformats.org/officeDocument/2006/relationships" xmlns:p="http://schemas.openxmlformats.org/presentationml/2006/main">
  <p:tag name="THINKCELLSHAPEDONOTDELETE" val="t0cGTZyr3Nj.MBJ24fb7HdQ"/>
</p:tagLst>
</file>

<file path=ppt/tags/tag828.xml><?xml version="1.0" encoding="utf-8"?>
<p:tagLst xmlns:a="http://schemas.openxmlformats.org/drawingml/2006/main" xmlns:r="http://schemas.openxmlformats.org/officeDocument/2006/relationships" xmlns:p="http://schemas.openxmlformats.org/presentationml/2006/main">
  <p:tag name="THINKCELLSHAPEDONOTDELETE" val="thzL0VQKRCdQZiM6i7_KWrA"/>
</p:tagLst>
</file>

<file path=ppt/tags/tag829.xml><?xml version="1.0" encoding="utf-8"?>
<p:tagLst xmlns:a="http://schemas.openxmlformats.org/drawingml/2006/main" xmlns:r="http://schemas.openxmlformats.org/officeDocument/2006/relationships" xmlns:p="http://schemas.openxmlformats.org/presentationml/2006/main">
  <p:tag name="THINKCELLSHAPEDONOTDELETE" val="tQTuBzC7OHfN0pnv3OCHuSQ"/>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5EKjjLqX_BKmkGpbChf1hw"/>
</p:tagLst>
</file>

<file path=ppt/tags/tag830.xml><?xml version="1.0" encoding="utf-8"?>
<p:tagLst xmlns:a="http://schemas.openxmlformats.org/drawingml/2006/main" xmlns:r="http://schemas.openxmlformats.org/officeDocument/2006/relationships" xmlns:p="http://schemas.openxmlformats.org/presentationml/2006/main">
  <p:tag name="THINKCELLSHAPEDONOTDELETE" val="t9NoTiU4z4TpmIpi5kmWdAg"/>
</p:tagLst>
</file>

<file path=ppt/tags/tag831.xml><?xml version="1.0" encoding="utf-8"?>
<p:tagLst xmlns:a="http://schemas.openxmlformats.org/drawingml/2006/main" xmlns:r="http://schemas.openxmlformats.org/officeDocument/2006/relationships" xmlns:p="http://schemas.openxmlformats.org/presentationml/2006/main">
  <p:tag name="THINKCELLSHAPEDONOTDELETE" val="txfHQ0dUHXJ3.oEJ7qefBUQ"/>
</p:tagLst>
</file>

<file path=ppt/tags/tag832.xml><?xml version="1.0" encoding="utf-8"?>
<p:tagLst xmlns:a="http://schemas.openxmlformats.org/drawingml/2006/main" xmlns:r="http://schemas.openxmlformats.org/officeDocument/2006/relationships" xmlns:p="http://schemas.openxmlformats.org/presentationml/2006/main">
  <p:tag name="THINKCELLSHAPEDONOTDELETE" val="tXHoeWmlELHyAa_SWy9l2Fw"/>
</p:tagLst>
</file>

<file path=ppt/tags/tag833.xml><?xml version="1.0" encoding="utf-8"?>
<p:tagLst xmlns:a="http://schemas.openxmlformats.org/drawingml/2006/main" xmlns:r="http://schemas.openxmlformats.org/officeDocument/2006/relationships" xmlns:p="http://schemas.openxmlformats.org/presentationml/2006/main">
  <p:tag name="THINKCELLSHAPEDONOTDELETE" val="t8eTKO8dTX.3CmtkmU6mXsw"/>
</p:tagLst>
</file>

<file path=ppt/tags/tag834.xml><?xml version="1.0" encoding="utf-8"?>
<p:tagLst xmlns:a="http://schemas.openxmlformats.org/drawingml/2006/main" xmlns:r="http://schemas.openxmlformats.org/officeDocument/2006/relationships" xmlns:p="http://schemas.openxmlformats.org/presentationml/2006/main">
  <p:tag name="THINKCELLSHAPEDONOTDELETE" val="tCzD2B2pNaO6f2klHr3mqtA"/>
</p:tagLst>
</file>

<file path=ppt/tags/tag835.xml><?xml version="1.0" encoding="utf-8"?>
<p:tagLst xmlns:a="http://schemas.openxmlformats.org/drawingml/2006/main" xmlns:r="http://schemas.openxmlformats.org/officeDocument/2006/relationships" xmlns:p="http://schemas.openxmlformats.org/presentationml/2006/main">
  <p:tag name="THINKCELLSHAPEDONOTDELETE" val="ts7bS6FZVgcw0AjR1mKNsXw"/>
</p:tagLst>
</file>

<file path=ppt/tags/tag836.xml><?xml version="1.0" encoding="utf-8"?>
<p:tagLst xmlns:a="http://schemas.openxmlformats.org/drawingml/2006/main" xmlns:r="http://schemas.openxmlformats.org/officeDocument/2006/relationships" xmlns:p="http://schemas.openxmlformats.org/presentationml/2006/main">
  <p:tag name="THINKCELLSHAPEDONOTDELETE" val="tc5ucQjC_hbA5anWe9OSX6g"/>
</p:tagLst>
</file>

<file path=ppt/tags/tag837.xml><?xml version="1.0" encoding="utf-8"?>
<p:tagLst xmlns:a="http://schemas.openxmlformats.org/drawingml/2006/main" xmlns:r="http://schemas.openxmlformats.org/officeDocument/2006/relationships" xmlns:p="http://schemas.openxmlformats.org/presentationml/2006/main">
  <p:tag name="BTFPLAYOUTENABLED" val="1"/>
</p:tagLst>
</file>

<file path=ppt/tags/tag838.xml><?xml version="1.0" encoding="utf-8"?>
<p:tagLst xmlns:a="http://schemas.openxmlformats.org/drawingml/2006/main" xmlns:r="http://schemas.openxmlformats.org/officeDocument/2006/relationships" xmlns:p="http://schemas.openxmlformats.org/presentationml/2006/main">
  <p:tag name="THINKCELLSHAPEDONOTDELETE" val="tZ5bhCae.i4qUXmRnJ.S1Ow"/>
</p:tagLst>
</file>

<file path=ppt/tags/tag839.xml><?xml version="1.0" encoding="utf-8"?>
<p:tagLst xmlns:a="http://schemas.openxmlformats.org/drawingml/2006/main" xmlns:r="http://schemas.openxmlformats.org/officeDocument/2006/relationships" xmlns:p="http://schemas.openxmlformats.org/presentationml/2006/main">
  <p:tag name="THINKCELLSHAPEDONOTDELETE" val="tLm31htu_sUPL4C6o6IpYPQ"/>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M2ef8dtn_x4x2wTcxVJWmw"/>
</p:tagLst>
</file>

<file path=ppt/tags/tag840.xml><?xml version="1.0" encoding="utf-8"?>
<p:tagLst xmlns:a="http://schemas.openxmlformats.org/drawingml/2006/main" xmlns:r="http://schemas.openxmlformats.org/officeDocument/2006/relationships" xmlns:p="http://schemas.openxmlformats.org/presentationml/2006/main">
  <p:tag name="THINKCELLSHAPEDONOTDELETE" val="tsaQVy2Ijgvuy7KA5zn8rUA"/>
</p:tagLst>
</file>

<file path=ppt/tags/tag841.xml><?xml version="1.0" encoding="utf-8"?>
<p:tagLst xmlns:a="http://schemas.openxmlformats.org/drawingml/2006/main" xmlns:r="http://schemas.openxmlformats.org/officeDocument/2006/relationships" xmlns:p="http://schemas.openxmlformats.org/presentationml/2006/main">
  <p:tag name="THINKCELLSHAPEDONOTDELETE" val="t5A9oYHo_3oo_OQriuVYdlA"/>
</p:tagLst>
</file>

<file path=ppt/tags/tag842.xml><?xml version="1.0" encoding="utf-8"?>
<p:tagLst xmlns:a="http://schemas.openxmlformats.org/drawingml/2006/main" xmlns:r="http://schemas.openxmlformats.org/officeDocument/2006/relationships" xmlns:p="http://schemas.openxmlformats.org/presentationml/2006/main">
  <p:tag name="THINKCELLSHAPEDONOTDELETE" val="t07Y86zTAeSUdRDwTiJIHQQ"/>
</p:tagLst>
</file>

<file path=ppt/tags/tag843.xml><?xml version="1.0" encoding="utf-8"?>
<p:tagLst xmlns:a="http://schemas.openxmlformats.org/drawingml/2006/main" xmlns:r="http://schemas.openxmlformats.org/officeDocument/2006/relationships" xmlns:p="http://schemas.openxmlformats.org/presentationml/2006/main">
  <p:tag name="THINKCELLSHAPEDONOTDELETE" val="t9tssmYc_NuzzJjBBwoILLA"/>
</p:tagLst>
</file>

<file path=ppt/tags/tag844.xml><?xml version="1.0" encoding="utf-8"?>
<p:tagLst xmlns:a="http://schemas.openxmlformats.org/drawingml/2006/main" xmlns:r="http://schemas.openxmlformats.org/officeDocument/2006/relationships" xmlns:p="http://schemas.openxmlformats.org/presentationml/2006/main">
  <p:tag name="THINKCELLSHAPEDONOTDELETE" val="tVou4b9QCVgHCfD1qsKyCOg"/>
</p:tagLst>
</file>

<file path=ppt/tags/tag8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6.xml><?xml version="1.0" encoding="utf-8"?>
<p:tagLst xmlns:a="http://schemas.openxmlformats.org/drawingml/2006/main" xmlns:r="http://schemas.openxmlformats.org/officeDocument/2006/relationships" xmlns:p="http://schemas.openxmlformats.org/presentationml/2006/main">
  <p:tag name="BTFPLAYOUTENABLED" val="1"/>
</p:tagLst>
</file>

<file path=ppt/tags/tag8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8.xml><?xml version="1.0" encoding="utf-8"?>
<p:tagLst xmlns:a="http://schemas.openxmlformats.org/drawingml/2006/main" xmlns:r="http://schemas.openxmlformats.org/officeDocument/2006/relationships" xmlns:p="http://schemas.openxmlformats.org/presentationml/2006/main">
  <p:tag name="BTFPLAYOUTENABLED" val="1"/>
</p:tagLst>
</file>

<file path=ppt/tags/tag849.xml><?xml version="1.0" encoding="utf-8"?>
<p:tagLst xmlns:a="http://schemas.openxmlformats.org/drawingml/2006/main" xmlns:r="http://schemas.openxmlformats.org/officeDocument/2006/relationships" xmlns:p="http://schemas.openxmlformats.org/presentationml/2006/main">
  <p:tag name="THINKCELLSHAPEDONOTDELETE" val="thuI8v3WpJcY.DJhaFSsY8A"/>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OEVa4wUBAeH_4.vwRZvz0A"/>
</p:tagLst>
</file>

<file path=ppt/tags/tag850.xml><?xml version="1.0" encoding="utf-8"?>
<p:tagLst xmlns:a="http://schemas.openxmlformats.org/drawingml/2006/main" xmlns:r="http://schemas.openxmlformats.org/officeDocument/2006/relationships" xmlns:p="http://schemas.openxmlformats.org/presentationml/2006/main">
  <p:tag name="THINKCELLSHAPEDONOTDELETE" val="tQ8PaybHPAKnNvupzb8brsw"/>
</p:tagLst>
</file>

<file path=ppt/tags/tag851.xml><?xml version="1.0" encoding="utf-8"?>
<p:tagLst xmlns:a="http://schemas.openxmlformats.org/drawingml/2006/main" xmlns:r="http://schemas.openxmlformats.org/officeDocument/2006/relationships" xmlns:p="http://schemas.openxmlformats.org/presentationml/2006/main">
  <p:tag name="THINKCELLSHAPEDONOTDELETE" val="txuHL3_E3fA45n9f8._ihDA"/>
</p:tagLst>
</file>

<file path=ppt/tags/tag852.xml><?xml version="1.0" encoding="utf-8"?>
<p:tagLst xmlns:a="http://schemas.openxmlformats.org/drawingml/2006/main" xmlns:r="http://schemas.openxmlformats.org/officeDocument/2006/relationships" xmlns:p="http://schemas.openxmlformats.org/presentationml/2006/main">
  <p:tag name="THINKCELLSHAPEDONOTDELETE" val="tj53rmBIBHLfxqDL8WyZKEQ"/>
</p:tagLst>
</file>

<file path=ppt/tags/tag853.xml><?xml version="1.0" encoding="utf-8"?>
<p:tagLst xmlns:a="http://schemas.openxmlformats.org/drawingml/2006/main" xmlns:r="http://schemas.openxmlformats.org/officeDocument/2006/relationships" xmlns:p="http://schemas.openxmlformats.org/presentationml/2006/main">
  <p:tag name="THINKCELLSHAPEDONOTDELETE" val="tlOhK0xfOYBQFWykxx9mg7A"/>
</p:tagLst>
</file>

<file path=ppt/tags/tag854.xml><?xml version="1.0" encoding="utf-8"?>
<p:tagLst xmlns:a="http://schemas.openxmlformats.org/drawingml/2006/main" xmlns:r="http://schemas.openxmlformats.org/officeDocument/2006/relationships" xmlns:p="http://schemas.openxmlformats.org/presentationml/2006/main">
  <p:tag name="THINKCELLSHAPEDONOTDELETE" val="tudMFqpQYdgNhXBL52wGE0w"/>
</p:tagLst>
</file>

<file path=ppt/tags/tag855.xml><?xml version="1.0" encoding="utf-8"?>
<p:tagLst xmlns:a="http://schemas.openxmlformats.org/drawingml/2006/main" xmlns:r="http://schemas.openxmlformats.org/officeDocument/2006/relationships" xmlns:p="http://schemas.openxmlformats.org/presentationml/2006/main">
  <p:tag name="THINKCELLSHAPEDONOTDELETE" val="tuwQH._yuzMGm1H.3LaqCDg"/>
</p:tagLst>
</file>

<file path=ppt/tags/tag856.xml><?xml version="1.0" encoding="utf-8"?>
<p:tagLst xmlns:a="http://schemas.openxmlformats.org/drawingml/2006/main" xmlns:r="http://schemas.openxmlformats.org/officeDocument/2006/relationships" xmlns:p="http://schemas.openxmlformats.org/presentationml/2006/main">
  <p:tag name="THINKCELLSHAPEDONOTDELETE" val="tq44w2hH5EJucAQD_4pn6Kg"/>
</p:tagLst>
</file>

<file path=ppt/tags/tag857.xml><?xml version="1.0" encoding="utf-8"?>
<p:tagLst xmlns:a="http://schemas.openxmlformats.org/drawingml/2006/main" xmlns:r="http://schemas.openxmlformats.org/officeDocument/2006/relationships" xmlns:p="http://schemas.openxmlformats.org/presentationml/2006/main">
  <p:tag name="THINKCELLSHAPEDONOTDELETE" val="t7nNUorbZpxWUx4Z.27Oz.g"/>
</p:tagLst>
</file>

<file path=ppt/tags/tag858.xml><?xml version="1.0" encoding="utf-8"?>
<p:tagLst xmlns:a="http://schemas.openxmlformats.org/drawingml/2006/main" xmlns:r="http://schemas.openxmlformats.org/officeDocument/2006/relationships" xmlns:p="http://schemas.openxmlformats.org/presentationml/2006/main">
  <p:tag name="THINKCELLSHAPEDONOTDELETE" val="tEoJ0NCPlagvAmdFIXC8iLg"/>
</p:tagLst>
</file>

<file path=ppt/tags/tag859.xml><?xml version="1.0" encoding="utf-8"?>
<p:tagLst xmlns:a="http://schemas.openxmlformats.org/drawingml/2006/main" xmlns:r="http://schemas.openxmlformats.org/officeDocument/2006/relationships" xmlns:p="http://schemas.openxmlformats.org/presentationml/2006/main">
  <p:tag name="THINKCELLSHAPEDONOTDELETE" val="tDCxpohsz8_qzPlbhQcxyRw"/>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b_r67ix21tWcMC64w9Mj1g"/>
</p:tagLst>
</file>

<file path=ppt/tags/tag8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1.xml><?xml version="1.0" encoding="utf-8"?>
<p:tagLst xmlns:a="http://schemas.openxmlformats.org/drawingml/2006/main" xmlns:r="http://schemas.openxmlformats.org/officeDocument/2006/relationships" xmlns:p="http://schemas.openxmlformats.org/presentationml/2006/main">
  <p:tag name="THINKCELLSHAPEDONOTDELETE" val="tweLhQQzJ4LTjAyTGHtpTDw"/>
</p:tagLst>
</file>

<file path=ppt/tags/tag862.xml><?xml version="1.0" encoding="utf-8"?>
<p:tagLst xmlns:a="http://schemas.openxmlformats.org/drawingml/2006/main" xmlns:r="http://schemas.openxmlformats.org/officeDocument/2006/relationships" xmlns:p="http://schemas.openxmlformats.org/presentationml/2006/main">
  <p:tag name="THINKCELLSHAPEDONOTDELETE" val="tD.t5mEnJO7pUFMUcdRrhGA"/>
</p:tagLst>
</file>

<file path=ppt/tags/tag863.xml><?xml version="1.0" encoding="utf-8"?>
<p:tagLst xmlns:a="http://schemas.openxmlformats.org/drawingml/2006/main" xmlns:r="http://schemas.openxmlformats.org/officeDocument/2006/relationships" xmlns:p="http://schemas.openxmlformats.org/presentationml/2006/main">
  <p:tag name="THINKCELLSHAPEDONOTDELETE" val="t82hMZXHNtIyK0nfMA6ACnQ"/>
</p:tagLst>
</file>

<file path=ppt/tags/tag864.xml><?xml version="1.0" encoding="utf-8"?>
<p:tagLst xmlns:a="http://schemas.openxmlformats.org/drawingml/2006/main" xmlns:r="http://schemas.openxmlformats.org/officeDocument/2006/relationships" xmlns:p="http://schemas.openxmlformats.org/presentationml/2006/main">
  <p:tag name="THINKCELLSHAPEDONOTDELETE" val="tiKPhmtbzqgYmgnljYKAEMQ"/>
</p:tagLst>
</file>

<file path=ppt/tags/tag865.xml><?xml version="1.0" encoding="utf-8"?>
<p:tagLst xmlns:a="http://schemas.openxmlformats.org/drawingml/2006/main" xmlns:r="http://schemas.openxmlformats.org/officeDocument/2006/relationships" xmlns:p="http://schemas.openxmlformats.org/presentationml/2006/main">
  <p:tag name="THINKCELLSHAPEDONOTDELETE" val="tDxCMl9frlcxsJ8VqKlWdpQ"/>
</p:tagLst>
</file>

<file path=ppt/tags/tag866.xml><?xml version="1.0" encoding="utf-8"?>
<p:tagLst xmlns:a="http://schemas.openxmlformats.org/drawingml/2006/main" xmlns:r="http://schemas.openxmlformats.org/officeDocument/2006/relationships" xmlns:p="http://schemas.openxmlformats.org/presentationml/2006/main">
  <p:tag name="THINKCELLSHAPEDONOTDELETE" val="t0IWlTE.e1l8xNlZURk8H_A"/>
</p:tagLst>
</file>

<file path=ppt/tags/tag867.xml><?xml version="1.0" encoding="utf-8"?>
<p:tagLst xmlns:a="http://schemas.openxmlformats.org/drawingml/2006/main" xmlns:r="http://schemas.openxmlformats.org/officeDocument/2006/relationships" xmlns:p="http://schemas.openxmlformats.org/presentationml/2006/main">
  <p:tag name="THINKCELLSHAPEDONOTDELETE" val="tSmh0wCXxweVFQeAoF36lrw"/>
</p:tagLst>
</file>

<file path=ppt/tags/tag868.xml><?xml version="1.0" encoding="utf-8"?>
<p:tagLst xmlns:a="http://schemas.openxmlformats.org/drawingml/2006/main" xmlns:r="http://schemas.openxmlformats.org/officeDocument/2006/relationships" xmlns:p="http://schemas.openxmlformats.org/presentationml/2006/main">
  <p:tag name="THINKCELLSHAPEDONOTDELETE" val="tz7VAfEdYROgkg.uME8xaqA"/>
</p:tagLst>
</file>

<file path=ppt/tags/tag869.xml><?xml version="1.0" encoding="utf-8"?>
<p:tagLst xmlns:a="http://schemas.openxmlformats.org/drawingml/2006/main" xmlns:r="http://schemas.openxmlformats.org/officeDocument/2006/relationships" xmlns:p="http://schemas.openxmlformats.org/presentationml/2006/main">
  <p:tag name="THINKCELLSHAPEDONOTDELETE" val="t7ZyHFxL5N5j3gqf8Z2d8ag"/>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lGbMbhSrymSX2TIg1hrZEA"/>
</p:tagLst>
</file>

<file path=ppt/tags/tag870.xml><?xml version="1.0" encoding="utf-8"?>
<p:tagLst xmlns:a="http://schemas.openxmlformats.org/drawingml/2006/main" xmlns:r="http://schemas.openxmlformats.org/officeDocument/2006/relationships" xmlns:p="http://schemas.openxmlformats.org/presentationml/2006/main">
  <p:tag name="THINKCELLSHAPEDONOTDELETE" val="taSPFPJjh_xWU7jh46HkIZQ"/>
</p:tagLst>
</file>

<file path=ppt/tags/tag871.xml><?xml version="1.0" encoding="utf-8"?>
<p:tagLst xmlns:a="http://schemas.openxmlformats.org/drawingml/2006/main" xmlns:r="http://schemas.openxmlformats.org/officeDocument/2006/relationships" xmlns:p="http://schemas.openxmlformats.org/presentationml/2006/main">
  <p:tag name="THINKCELLSHAPEDONOTDELETE" val="tYhbtYn906XCpihyTdpDwow"/>
</p:tagLst>
</file>

<file path=ppt/tags/tag872.xml><?xml version="1.0" encoding="utf-8"?>
<p:tagLst xmlns:a="http://schemas.openxmlformats.org/drawingml/2006/main" xmlns:r="http://schemas.openxmlformats.org/officeDocument/2006/relationships" xmlns:p="http://schemas.openxmlformats.org/presentationml/2006/main">
  <p:tag name="THINKCELLSHAPEDONOTDELETE" val="tJPPgb7IvkZdpFPW2JgUNBg"/>
</p:tagLst>
</file>

<file path=ppt/tags/tag873.xml><?xml version="1.0" encoding="utf-8"?>
<p:tagLst xmlns:a="http://schemas.openxmlformats.org/drawingml/2006/main" xmlns:r="http://schemas.openxmlformats.org/officeDocument/2006/relationships" xmlns:p="http://schemas.openxmlformats.org/presentationml/2006/main">
  <p:tag name="THINKCELLSHAPEDONOTDELETE" val="tKNI6UXIEBXZEIuu1t.0zdg"/>
</p:tagLst>
</file>

<file path=ppt/tags/tag874.xml><?xml version="1.0" encoding="utf-8"?>
<p:tagLst xmlns:a="http://schemas.openxmlformats.org/drawingml/2006/main" xmlns:r="http://schemas.openxmlformats.org/officeDocument/2006/relationships" xmlns:p="http://schemas.openxmlformats.org/presentationml/2006/main">
  <p:tag name="THINKCELLSHAPEDONOTDELETE" val="th0F66jihm.hdH5ignHRQPA"/>
</p:tagLst>
</file>

<file path=ppt/tags/tag875.xml><?xml version="1.0" encoding="utf-8"?>
<p:tagLst xmlns:a="http://schemas.openxmlformats.org/drawingml/2006/main" xmlns:r="http://schemas.openxmlformats.org/officeDocument/2006/relationships" xmlns:p="http://schemas.openxmlformats.org/presentationml/2006/main">
  <p:tag name="THINKCELLSHAPEDONOTDELETE" val="ttUHpH6BjU6xu3NMgwPFWGw"/>
</p:tagLst>
</file>

<file path=ppt/tags/tag876.xml><?xml version="1.0" encoding="utf-8"?>
<p:tagLst xmlns:a="http://schemas.openxmlformats.org/drawingml/2006/main" xmlns:r="http://schemas.openxmlformats.org/officeDocument/2006/relationships" xmlns:p="http://schemas.openxmlformats.org/presentationml/2006/main">
  <p:tag name="BTFPLAYOUTENABLED" val="1"/>
</p:tagLst>
</file>

<file path=ppt/tags/tag877.xml><?xml version="1.0" encoding="utf-8"?>
<p:tagLst xmlns:a="http://schemas.openxmlformats.org/drawingml/2006/main" xmlns:r="http://schemas.openxmlformats.org/officeDocument/2006/relationships" xmlns:p="http://schemas.openxmlformats.org/presentationml/2006/main">
  <p:tag name="BTFPLAYOUTCOLUMNS" val="4"/>
  <p:tag name="BTFPLAYOUTENABLED" val="0"/>
</p:tagLst>
</file>

<file path=ppt/tags/tag8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9.xml><?xml version="1.0" encoding="utf-8"?>
<p:tagLst xmlns:a="http://schemas.openxmlformats.org/drawingml/2006/main" xmlns:r="http://schemas.openxmlformats.org/officeDocument/2006/relationships" xmlns:p="http://schemas.openxmlformats.org/presentationml/2006/main">
  <p:tag name="BTFPLAYOUTENABLED" val="1"/>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b.8L59SDcMAzPDv_PWmnWA"/>
</p:tagLst>
</file>

<file path=ppt/tags/tag880.xml><?xml version="1.0" encoding="utf-8"?>
<p:tagLst xmlns:a="http://schemas.openxmlformats.org/drawingml/2006/main" xmlns:r="http://schemas.openxmlformats.org/officeDocument/2006/relationships" xmlns:p="http://schemas.openxmlformats.org/presentationml/2006/main">
  <p:tag name="BTFPLAYOUTENABLED" val="1"/>
</p:tagLst>
</file>

<file path=ppt/tags/tag881.xml><?xml version="1.0" encoding="utf-8"?>
<p:tagLst xmlns:a="http://schemas.openxmlformats.org/drawingml/2006/main" xmlns:r="http://schemas.openxmlformats.org/officeDocument/2006/relationships" xmlns:p="http://schemas.openxmlformats.org/presentationml/2006/main">
  <p:tag name="BTFPLAYOUTENABLED" val="1"/>
</p:tagLst>
</file>

<file path=ppt/tags/tag882.xml><?xml version="1.0" encoding="utf-8"?>
<p:tagLst xmlns:a="http://schemas.openxmlformats.org/drawingml/2006/main" xmlns:r="http://schemas.openxmlformats.org/officeDocument/2006/relationships" xmlns:p="http://schemas.openxmlformats.org/presentationml/2006/main">
  <p:tag name="BTFPLAYOUTENABLED" val="1"/>
</p:tagLst>
</file>

<file path=ppt/tags/tag883.xml><?xml version="1.0" encoding="utf-8"?>
<p:tagLst xmlns:a="http://schemas.openxmlformats.org/drawingml/2006/main" xmlns:r="http://schemas.openxmlformats.org/officeDocument/2006/relationships" xmlns:p="http://schemas.openxmlformats.org/presentationml/2006/main">
  <p:tag name="BTFPLAYOUTENABLED" val="1"/>
</p:tagLst>
</file>

<file path=ppt/tags/tag884.xml><?xml version="1.0" encoding="utf-8"?>
<p:tagLst xmlns:a="http://schemas.openxmlformats.org/drawingml/2006/main" xmlns:r="http://schemas.openxmlformats.org/officeDocument/2006/relationships" xmlns:p="http://schemas.openxmlformats.org/presentationml/2006/main">
  <p:tag name="BTFPLAYOUTENABLED" val="1"/>
</p:tagLst>
</file>

<file path=ppt/tags/tag885.xml><?xml version="1.0" encoding="utf-8"?>
<p:tagLst xmlns:a="http://schemas.openxmlformats.org/drawingml/2006/main" xmlns:r="http://schemas.openxmlformats.org/officeDocument/2006/relationships" xmlns:p="http://schemas.openxmlformats.org/presentationml/2006/main">
  <p:tag name="BTFPLAYOUTENABLED" val="1"/>
</p:tagLst>
</file>

<file path=ppt/tags/tag886.xml><?xml version="1.0" encoding="utf-8"?>
<p:tagLst xmlns:a="http://schemas.openxmlformats.org/drawingml/2006/main" xmlns:r="http://schemas.openxmlformats.org/officeDocument/2006/relationships" xmlns:p="http://schemas.openxmlformats.org/presentationml/2006/main">
  <p:tag name="BTFPLAYOUTENABLED" val="1"/>
</p:tagLst>
</file>

<file path=ppt/tags/tag887.xml><?xml version="1.0" encoding="utf-8"?>
<p:tagLst xmlns:a="http://schemas.openxmlformats.org/drawingml/2006/main" xmlns:r="http://schemas.openxmlformats.org/officeDocument/2006/relationships" xmlns:p="http://schemas.openxmlformats.org/presentationml/2006/main">
  <p:tag name="BTFPLAYOUTENABLED" val="1"/>
</p:tagLst>
</file>

<file path=ppt/tags/tag888.xml><?xml version="1.0" encoding="utf-8"?>
<p:tagLst xmlns:a="http://schemas.openxmlformats.org/drawingml/2006/main" xmlns:r="http://schemas.openxmlformats.org/officeDocument/2006/relationships" xmlns:p="http://schemas.openxmlformats.org/presentationml/2006/main">
  <p:tag name="BTFPLAYOUTENABLED" val="1"/>
</p:tagLst>
</file>

<file path=ppt/tags/tag889.xml><?xml version="1.0" encoding="utf-8"?>
<p:tagLst xmlns:a="http://schemas.openxmlformats.org/drawingml/2006/main" xmlns:r="http://schemas.openxmlformats.org/officeDocument/2006/relationships" xmlns:p="http://schemas.openxmlformats.org/presentationml/2006/main">
  <p:tag name="BTFPLAYOUTCOLUMNS" val="2"/>
  <p:tag name="BTFPLAYOUTENABLED" val="0"/>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2Vc.bp5slq6.vG5G__Cgyw"/>
</p:tagLst>
</file>

<file path=ppt/tags/tag8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1.xml><?xml version="1.0" encoding="utf-8"?>
<p:tagLst xmlns:a="http://schemas.openxmlformats.org/drawingml/2006/main" xmlns:r="http://schemas.openxmlformats.org/officeDocument/2006/relationships" xmlns:p="http://schemas.openxmlformats.org/presentationml/2006/main">
  <p:tag name="BTFPLAYOUTENABLED" val="1"/>
</p:tagLst>
</file>

<file path=ppt/tags/tag892.xml><?xml version="1.0" encoding="utf-8"?>
<p:tagLst xmlns:a="http://schemas.openxmlformats.org/drawingml/2006/main" xmlns:r="http://schemas.openxmlformats.org/officeDocument/2006/relationships" xmlns:p="http://schemas.openxmlformats.org/presentationml/2006/main">
  <p:tag name="BTFPLAYOUTENABLED" val="1"/>
</p:tagLst>
</file>

<file path=ppt/tags/tag8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4.xml><?xml version="1.0" encoding="utf-8"?>
<p:tagLst xmlns:a="http://schemas.openxmlformats.org/drawingml/2006/main" xmlns:r="http://schemas.openxmlformats.org/officeDocument/2006/relationships" xmlns:p="http://schemas.openxmlformats.org/presentationml/2006/main">
  <p:tag name="BTFPLAYOUTCOLUMNS" val="2"/>
  <p:tag name="BTFPLAYOUTENABLED" val="0"/>
</p:tagLst>
</file>

<file path=ppt/tags/tag8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6.xml><?xml version="1.0" encoding="utf-8"?>
<p:tagLst xmlns:a="http://schemas.openxmlformats.org/drawingml/2006/main" xmlns:r="http://schemas.openxmlformats.org/officeDocument/2006/relationships" xmlns:p="http://schemas.openxmlformats.org/presentationml/2006/main">
  <p:tag name="BTFPLAYOUTENABLED" val="1"/>
</p:tagLst>
</file>

<file path=ppt/tags/tag897.xml><?xml version="1.0" encoding="utf-8"?>
<p:tagLst xmlns:a="http://schemas.openxmlformats.org/drawingml/2006/main" xmlns:r="http://schemas.openxmlformats.org/officeDocument/2006/relationships" xmlns:p="http://schemas.openxmlformats.org/presentationml/2006/main">
  <p:tag name="THINKCELLSHAPEDONOTDELETE" val="tjJVsDL7CBR8vwx70DzP8wg"/>
</p:tagLst>
</file>

<file path=ppt/tags/tag898.xml><?xml version="1.0" encoding="utf-8"?>
<p:tagLst xmlns:a="http://schemas.openxmlformats.org/drawingml/2006/main" xmlns:r="http://schemas.openxmlformats.org/officeDocument/2006/relationships" xmlns:p="http://schemas.openxmlformats.org/presentationml/2006/main">
  <p:tag name="THINKCELLSHAPEDONOTDELETE" val="tniAUugF.mUQhe3tigjYgiA"/>
</p:tagLst>
</file>

<file path=ppt/tags/tag899.xml><?xml version="1.0" encoding="utf-8"?>
<p:tagLst xmlns:a="http://schemas.openxmlformats.org/drawingml/2006/main" xmlns:r="http://schemas.openxmlformats.org/officeDocument/2006/relationships" xmlns:p="http://schemas.openxmlformats.org/presentationml/2006/main">
  <p:tag name="THINKCELLSHAPEDONOTDELETE" val="tHf81HRh9sgn0N10NCaq3sg"/>
</p:tagLst>
</file>

<file path=ppt/tags/tag9.xml><?xml version="1.0" encoding="utf-8"?>
<p:tagLst xmlns:a="http://schemas.openxmlformats.org/drawingml/2006/main" xmlns:r="http://schemas.openxmlformats.org/officeDocument/2006/relationships" xmlns:p="http://schemas.openxmlformats.org/presentationml/2006/main">
  <p:tag name="BTFPLAYOUTENABLED" val="0"/>
  <p:tag name="BTFPLAYOUTCOLUMNS" val="1"/>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w7d81TkEWydA6qRJCWKWBg"/>
</p:tagLst>
</file>

<file path=ppt/tags/tag900.xml><?xml version="1.0" encoding="utf-8"?>
<p:tagLst xmlns:a="http://schemas.openxmlformats.org/drawingml/2006/main" xmlns:r="http://schemas.openxmlformats.org/officeDocument/2006/relationships" xmlns:p="http://schemas.openxmlformats.org/presentationml/2006/main">
  <p:tag name="THINKCELLSHAPEDONOTDELETE" val="taufwWL8rqES1tHuAhDxU8w"/>
</p:tagLst>
</file>

<file path=ppt/tags/tag901.xml><?xml version="1.0" encoding="utf-8"?>
<p:tagLst xmlns:a="http://schemas.openxmlformats.org/drawingml/2006/main" xmlns:r="http://schemas.openxmlformats.org/officeDocument/2006/relationships" xmlns:p="http://schemas.openxmlformats.org/presentationml/2006/main">
  <p:tag name="THINKCELLSHAPEDONOTDELETE" val="tcT9q_BNt4DlgX4Koex1svw"/>
</p:tagLst>
</file>

<file path=ppt/tags/tag902.xml><?xml version="1.0" encoding="utf-8"?>
<p:tagLst xmlns:a="http://schemas.openxmlformats.org/drawingml/2006/main" xmlns:r="http://schemas.openxmlformats.org/officeDocument/2006/relationships" xmlns:p="http://schemas.openxmlformats.org/presentationml/2006/main">
  <p:tag name="THINKCELLSHAPEDONOTDELETE" val="tOVNvmSrQUBpQImu8c_Q5TQ"/>
</p:tagLst>
</file>

<file path=ppt/tags/tag903.xml><?xml version="1.0" encoding="utf-8"?>
<p:tagLst xmlns:a="http://schemas.openxmlformats.org/drawingml/2006/main" xmlns:r="http://schemas.openxmlformats.org/officeDocument/2006/relationships" xmlns:p="http://schemas.openxmlformats.org/presentationml/2006/main">
  <p:tag name="THINKCELLSHAPEDONOTDELETE" val="tJWl0Ga_kWQOD99G5ehELRQ"/>
</p:tagLst>
</file>

<file path=ppt/tags/tag904.xml><?xml version="1.0" encoding="utf-8"?>
<p:tagLst xmlns:a="http://schemas.openxmlformats.org/drawingml/2006/main" xmlns:r="http://schemas.openxmlformats.org/officeDocument/2006/relationships" xmlns:p="http://schemas.openxmlformats.org/presentationml/2006/main">
  <p:tag name="THINKCELLSHAPEDONOTDELETE" val="tjsAuE8sd6DgILOUPIlrFtg"/>
</p:tagLst>
</file>

<file path=ppt/tags/tag905.xml><?xml version="1.0" encoding="utf-8"?>
<p:tagLst xmlns:a="http://schemas.openxmlformats.org/drawingml/2006/main" xmlns:r="http://schemas.openxmlformats.org/officeDocument/2006/relationships" xmlns:p="http://schemas.openxmlformats.org/presentationml/2006/main">
  <p:tag name="THINKCELLSHAPEDONOTDELETE" val="tONuxcZXCjHkqJ6II2DNSQw"/>
</p:tagLst>
</file>

<file path=ppt/tags/tag906.xml><?xml version="1.0" encoding="utf-8"?>
<p:tagLst xmlns:a="http://schemas.openxmlformats.org/drawingml/2006/main" xmlns:r="http://schemas.openxmlformats.org/officeDocument/2006/relationships" xmlns:p="http://schemas.openxmlformats.org/presentationml/2006/main">
  <p:tag name="THINKCELLSHAPEDONOTDELETE" val="tOIdnpQV2eGlTN7CJwtqyuQ"/>
</p:tagLst>
</file>

<file path=ppt/tags/tag907.xml><?xml version="1.0" encoding="utf-8"?>
<p:tagLst xmlns:a="http://schemas.openxmlformats.org/drawingml/2006/main" xmlns:r="http://schemas.openxmlformats.org/officeDocument/2006/relationships" xmlns:p="http://schemas.openxmlformats.org/presentationml/2006/main">
  <p:tag name="THINKCELLSHAPEDONOTDELETE" val="tbUFycnB6ydlC.5Wpk8gmDQ"/>
</p:tagLst>
</file>

<file path=ppt/tags/tag908.xml><?xml version="1.0" encoding="utf-8"?>
<p:tagLst xmlns:a="http://schemas.openxmlformats.org/drawingml/2006/main" xmlns:r="http://schemas.openxmlformats.org/officeDocument/2006/relationships" xmlns:p="http://schemas.openxmlformats.org/presentationml/2006/main">
  <p:tag name="THINKCELLSHAPEDONOTDELETE" val="tXYl7vn8eVAzWz9InB306Qg"/>
</p:tagLst>
</file>

<file path=ppt/tags/tag909.xml><?xml version="1.0" encoding="utf-8"?>
<p:tagLst xmlns:a="http://schemas.openxmlformats.org/drawingml/2006/main" xmlns:r="http://schemas.openxmlformats.org/officeDocument/2006/relationships" xmlns:p="http://schemas.openxmlformats.org/presentationml/2006/main">
  <p:tag name="THINKCELLSHAPEDONOTDELETE" val="t8h1w3LmFzZVsHyyKSnEGjA"/>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LONkbLu9JoyBnAfKh7t0QQ"/>
</p:tagLst>
</file>

<file path=ppt/tags/tag910.xml><?xml version="1.0" encoding="utf-8"?>
<p:tagLst xmlns:a="http://schemas.openxmlformats.org/drawingml/2006/main" xmlns:r="http://schemas.openxmlformats.org/officeDocument/2006/relationships" xmlns:p="http://schemas.openxmlformats.org/presentationml/2006/main">
  <p:tag name="THINKCELLSHAPEDONOTDELETE" val="t6sikfoKLGOnH.Gy0YzKFew"/>
</p:tagLst>
</file>

<file path=ppt/tags/tag911.xml><?xml version="1.0" encoding="utf-8"?>
<p:tagLst xmlns:a="http://schemas.openxmlformats.org/drawingml/2006/main" xmlns:r="http://schemas.openxmlformats.org/officeDocument/2006/relationships" xmlns:p="http://schemas.openxmlformats.org/presentationml/2006/main">
  <p:tag name="THINKCELLSHAPEDONOTDELETE" val="tPt7jJqEi0KL270lsy9CcpQ"/>
</p:tagLst>
</file>

<file path=ppt/tags/tag912.xml><?xml version="1.0" encoding="utf-8"?>
<p:tagLst xmlns:a="http://schemas.openxmlformats.org/drawingml/2006/main" xmlns:r="http://schemas.openxmlformats.org/officeDocument/2006/relationships" xmlns:p="http://schemas.openxmlformats.org/presentationml/2006/main">
  <p:tag name="THINKCELLSHAPEDONOTDELETE" val="tW5SR15.ocOfrws4Sp_tVyg"/>
</p:tagLst>
</file>

<file path=ppt/tags/tag913.xml><?xml version="1.0" encoding="utf-8"?>
<p:tagLst xmlns:a="http://schemas.openxmlformats.org/drawingml/2006/main" xmlns:r="http://schemas.openxmlformats.org/officeDocument/2006/relationships" xmlns:p="http://schemas.openxmlformats.org/presentationml/2006/main">
  <p:tag name="THINKCELLSHAPEDONOTDELETE" val="tFToh_gKmRHHIXsYDIWFe3A"/>
</p:tagLst>
</file>

<file path=ppt/tags/tag914.xml><?xml version="1.0" encoding="utf-8"?>
<p:tagLst xmlns:a="http://schemas.openxmlformats.org/drawingml/2006/main" xmlns:r="http://schemas.openxmlformats.org/officeDocument/2006/relationships" xmlns:p="http://schemas.openxmlformats.org/presentationml/2006/main">
  <p:tag name="THINKCELLSHAPEDONOTDELETE" val="tsNsbf_qIzYRPTXDNGR32tA"/>
</p:tagLst>
</file>

<file path=ppt/tags/tag915.xml><?xml version="1.0" encoding="utf-8"?>
<p:tagLst xmlns:a="http://schemas.openxmlformats.org/drawingml/2006/main" xmlns:r="http://schemas.openxmlformats.org/officeDocument/2006/relationships" xmlns:p="http://schemas.openxmlformats.org/presentationml/2006/main">
  <p:tag name="THINKCELLSHAPEDONOTDELETE" val="tlJj_uOOOFN1oS7CeNMvoBg"/>
</p:tagLst>
</file>

<file path=ppt/tags/tag916.xml><?xml version="1.0" encoding="utf-8"?>
<p:tagLst xmlns:a="http://schemas.openxmlformats.org/drawingml/2006/main" xmlns:r="http://schemas.openxmlformats.org/officeDocument/2006/relationships" xmlns:p="http://schemas.openxmlformats.org/presentationml/2006/main">
  <p:tag name="THINKCELLSHAPEDONOTDELETE" val="tbDrU0a1kpPHMlrkk1vY.Ew"/>
</p:tagLst>
</file>

<file path=ppt/tags/tag917.xml><?xml version="1.0" encoding="utf-8"?>
<p:tagLst xmlns:a="http://schemas.openxmlformats.org/drawingml/2006/main" xmlns:r="http://schemas.openxmlformats.org/officeDocument/2006/relationships" xmlns:p="http://schemas.openxmlformats.org/presentationml/2006/main">
  <p:tag name="THINKCELLSHAPEDONOTDELETE" val="t64qu_9WHr09ckSeEejk3Mg"/>
</p:tagLst>
</file>

<file path=ppt/tags/tag918.xml><?xml version="1.0" encoding="utf-8"?>
<p:tagLst xmlns:a="http://schemas.openxmlformats.org/drawingml/2006/main" xmlns:r="http://schemas.openxmlformats.org/officeDocument/2006/relationships" xmlns:p="http://schemas.openxmlformats.org/presentationml/2006/main">
  <p:tag name="THINKCELLSHAPEDONOTDELETE" val="tI5ROAd7pruEePPfHMxvaXA"/>
</p:tagLst>
</file>

<file path=ppt/tags/tag919.xml><?xml version="1.0" encoding="utf-8"?>
<p:tagLst xmlns:a="http://schemas.openxmlformats.org/drawingml/2006/main" xmlns:r="http://schemas.openxmlformats.org/officeDocument/2006/relationships" xmlns:p="http://schemas.openxmlformats.org/presentationml/2006/main">
  <p:tag name="THINKCELLSHAPEDONOTDELETE" val="tik1QRXYZaJCoGi2EzJZxzw"/>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aLR34i7RmoeyU0PuI4w2bg"/>
</p:tagLst>
</file>

<file path=ppt/tags/tag920.xml><?xml version="1.0" encoding="utf-8"?>
<p:tagLst xmlns:a="http://schemas.openxmlformats.org/drawingml/2006/main" xmlns:r="http://schemas.openxmlformats.org/officeDocument/2006/relationships" xmlns:p="http://schemas.openxmlformats.org/presentationml/2006/main">
  <p:tag name="THINKCELLSHAPEDONOTDELETE" val="tExeaCzge.6I9uH1SvwZdUw"/>
</p:tagLst>
</file>

<file path=ppt/tags/tag921.xml><?xml version="1.0" encoding="utf-8"?>
<p:tagLst xmlns:a="http://schemas.openxmlformats.org/drawingml/2006/main" xmlns:r="http://schemas.openxmlformats.org/officeDocument/2006/relationships" xmlns:p="http://schemas.openxmlformats.org/presentationml/2006/main">
  <p:tag name="THINKCELLSHAPEDONOTDELETE" val="tmmdiuu3kqKF6hGaIiXkGUw"/>
</p:tagLst>
</file>

<file path=ppt/tags/tag922.xml><?xml version="1.0" encoding="utf-8"?>
<p:tagLst xmlns:a="http://schemas.openxmlformats.org/drawingml/2006/main" xmlns:r="http://schemas.openxmlformats.org/officeDocument/2006/relationships" xmlns:p="http://schemas.openxmlformats.org/presentationml/2006/main">
  <p:tag name="THINKCELLSHAPEDONOTDELETE" val="tgnIMuf9tMFt6XkqpR7qWgA"/>
</p:tagLst>
</file>

<file path=ppt/tags/tag923.xml><?xml version="1.0" encoding="utf-8"?>
<p:tagLst xmlns:a="http://schemas.openxmlformats.org/drawingml/2006/main" xmlns:r="http://schemas.openxmlformats.org/officeDocument/2006/relationships" xmlns:p="http://schemas.openxmlformats.org/presentationml/2006/main">
  <p:tag name="THINKCELLSHAPEDONOTDELETE" val="tbYvzGi1I_3NkPsh8gnpUqQ"/>
</p:tagLst>
</file>

<file path=ppt/tags/tag924.xml><?xml version="1.0" encoding="utf-8"?>
<p:tagLst xmlns:a="http://schemas.openxmlformats.org/drawingml/2006/main" xmlns:r="http://schemas.openxmlformats.org/officeDocument/2006/relationships" xmlns:p="http://schemas.openxmlformats.org/presentationml/2006/main">
  <p:tag name="THINKCELLSHAPEDONOTDELETE" val="ttC6awP8op5KCYPTRkchZZg"/>
</p:tagLst>
</file>

<file path=ppt/tags/tag925.xml><?xml version="1.0" encoding="utf-8"?>
<p:tagLst xmlns:a="http://schemas.openxmlformats.org/drawingml/2006/main" xmlns:r="http://schemas.openxmlformats.org/officeDocument/2006/relationships" xmlns:p="http://schemas.openxmlformats.org/presentationml/2006/main">
  <p:tag name="THINKCELLSHAPEDONOTDELETE" val="tKDwDuicdH.hugzOpU9kVDg"/>
</p:tagLst>
</file>

<file path=ppt/tags/tag926.xml><?xml version="1.0" encoding="utf-8"?>
<p:tagLst xmlns:a="http://schemas.openxmlformats.org/drawingml/2006/main" xmlns:r="http://schemas.openxmlformats.org/officeDocument/2006/relationships" xmlns:p="http://schemas.openxmlformats.org/presentationml/2006/main">
  <p:tag name="THINKCELLSHAPEDONOTDELETE" val="tZt1aX4M0IZ0_v3_OoUA54Q"/>
</p:tagLst>
</file>

<file path=ppt/tags/tag927.xml><?xml version="1.0" encoding="utf-8"?>
<p:tagLst xmlns:a="http://schemas.openxmlformats.org/drawingml/2006/main" xmlns:r="http://schemas.openxmlformats.org/officeDocument/2006/relationships" xmlns:p="http://schemas.openxmlformats.org/presentationml/2006/main">
  <p:tag name="THINKCELLSHAPEDONOTDELETE" val="t5.Vyz2XICjkswGoDsLGTRg"/>
</p:tagLst>
</file>

<file path=ppt/tags/tag9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9.xml><?xml version="1.0" encoding="utf-8"?>
<p:tagLst xmlns:a="http://schemas.openxmlformats.org/drawingml/2006/main" xmlns:r="http://schemas.openxmlformats.org/officeDocument/2006/relationships" xmlns:p="http://schemas.openxmlformats.org/presentationml/2006/main">
  <p:tag name="BTFPLAYOUTENABLED" val="1"/>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ATxk0g0SRTfOmdvcSn_SWA"/>
</p:tagLst>
</file>

<file path=ppt/tags/tag930.xml><?xml version="1.0" encoding="utf-8"?>
<p:tagLst xmlns:a="http://schemas.openxmlformats.org/drawingml/2006/main" xmlns:r="http://schemas.openxmlformats.org/officeDocument/2006/relationships" xmlns:p="http://schemas.openxmlformats.org/presentationml/2006/main">
  <p:tag name="THINKCELLSHAPEDONOTDELETE" val="ts.mXcboEe7Mz2fv4B95rUQ"/>
</p:tagLst>
</file>

<file path=ppt/tags/tag931.xml><?xml version="1.0" encoding="utf-8"?>
<p:tagLst xmlns:a="http://schemas.openxmlformats.org/drawingml/2006/main" xmlns:r="http://schemas.openxmlformats.org/officeDocument/2006/relationships" xmlns:p="http://schemas.openxmlformats.org/presentationml/2006/main">
  <p:tag name="THINKCELLSHAPEDONOTDELETE" val="tLdP3u.OCKu9EQF3KmupJqg"/>
</p:tagLst>
</file>

<file path=ppt/tags/tag932.xml><?xml version="1.0" encoding="utf-8"?>
<p:tagLst xmlns:a="http://schemas.openxmlformats.org/drawingml/2006/main" xmlns:r="http://schemas.openxmlformats.org/officeDocument/2006/relationships" xmlns:p="http://schemas.openxmlformats.org/presentationml/2006/main">
  <p:tag name="THINKCELLSHAPEDONOTDELETE" val="tnzvlgphzSBCQ51RehKIbwQ"/>
</p:tagLst>
</file>

<file path=ppt/tags/tag933.xml><?xml version="1.0" encoding="utf-8"?>
<p:tagLst xmlns:a="http://schemas.openxmlformats.org/drawingml/2006/main" xmlns:r="http://schemas.openxmlformats.org/officeDocument/2006/relationships" xmlns:p="http://schemas.openxmlformats.org/presentationml/2006/main">
  <p:tag name="THINKCELLSHAPEDONOTDELETE" val="tUlE0KX4SUZWS8CMRn28IfA"/>
</p:tagLst>
</file>

<file path=ppt/tags/tag934.xml><?xml version="1.0" encoding="utf-8"?>
<p:tagLst xmlns:a="http://schemas.openxmlformats.org/drawingml/2006/main" xmlns:r="http://schemas.openxmlformats.org/officeDocument/2006/relationships" xmlns:p="http://schemas.openxmlformats.org/presentationml/2006/main">
  <p:tag name="THINKCELLSHAPEDONOTDELETE" val="tmMeN.E189JlX1.hlFYhiEQ"/>
</p:tagLst>
</file>

<file path=ppt/tags/tag935.xml><?xml version="1.0" encoding="utf-8"?>
<p:tagLst xmlns:a="http://schemas.openxmlformats.org/drawingml/2006/main" xmlns:r="http://schemas.openxmlformats.org/officeDocument/2006/relationships" xmlns:p="http://schemas.openxmlformats.org/presentationml/2006/main">
  <p:tag name="THINKCELLSHAPEDONOTDELETE" val="t2anLRaEXY9G6ifa9bL4FoQ"/>
</p:tagLst>
</file>

<file path=ppt/tags/tag936.xml><?xml version="1.0" encoding="utf-8"?>
<p:tagLst xmlns:a="http://schemas.openxmlformats.org/drawingml/2006/main" xmlns:r="http://schemas.openxmlformats.org/officeDocument/2006/relationships" xmlns:p="http://schemas.openxmlformats.org/presentationml/2006/main">
  <p:tag name="THINKCELLSHAPEDONOTDELETE" val="tX_krlUwRHt7y1sPgqqROUA"/>
</p:tagLst>
</file>

<file path=ppt/tags/tag937.xml><?xml version="1.0" encoding="utf-8"?>
<p:tagLst xmlns:a="http://schemas.openxmlformats.org/drawingml/2006/main" xmlns:r="http://schemas.openxmlformats.org/officeDocument/2006/relationships" xmlns:p="http://schemas.openxmlformats.org/presentationml/2006/main">
  <p:tag name="THINKCELLSHAPEDONOTDELETE" val="tP76xVTpS76imY7h51whm4Q"/>
</p:tagLst>
</file>

<file path=ppt/tags/tag938.xml><?xml version="1.0" encoding="utf-8"?>
<p:tagLst xmlns:a="http://schemas.openxmlformats.org/drawingml/2006/main" xmlns:r="http://schemas.openxmlformats.org/officeDocument/2006/relationships" xmlns:p="http://schemas.openxmlformats.org/presentationml/2006/main">
  <p:tag name="THINKCELLSHAPEDONOTDELETE" val="tXsh48r_mK.1I8r4tEQvBrw"/>
</p:tagLst>
</file>

<file path=ppt/tags/tag939.xml><?xml version="1.0" encoding="utf-8"?>
<p:tagLst xmlns:a="http://schemas.openxmlformats.org/drawingml/2006/main" xmlns:r="http://schemas.openxmlformats.org/officeDocument/2006/relationships" xmlns:p="http://schemas.openxmlformats.org/presentationml/2006/main">
  <p:tag name="THINKCELLSHAPEDONOTDELETE" val="t.rCpjMCYAcTMN7Zf7.5BhQ"/>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J2_NWbkbiliSF_5o4oKmIQ"/>
</p:tagLst>
</file>

<file path=ppt/tags/tag940.xml><?xml version="1.0" encoding="utf-8"?>
<p:tagLst xmlns:a="http://schemas.openxmlformats.org/drawingml/2006/main" xmlns:r="http://schemas.openxmlformats.org/officeDocument/2006/relationships" xmlns:p="http://schemas.openxmlformats.org/presentationml/2006/main">
  <p:tag name="THINKCELLSHAPEDONOTDELETE" val="tb.tVh24LA_O4Z1YzD_oBcw"/>
</p:tagLst>
</file>

<file path=ppt/tags/tag941.xml><?xml version="1.0" encoding="utf-8"?>
<p:tagLst xmlns:a="http://schemas.openxmlformats.org/drawingml/2006/main" xmlns:r="http://schemas.openxmlformats.org/officeDocument/2006/relationships" xmlns:p="http://schemas.openxmlformats.org/presentationml/2006/main">
  <p:tag name="THINKCELLSHAPEDONOTDELETE" val="ttwnpTpHKMTiUBh_C5AfQhQ"/>
</p:tagLst>
</file>

<file path=ppt/tags/tag942.xml><?xml version="1.0" encoding="utf-8"?>
<p:tagLst xmlns:a="http://schemas.openxmlformats.org/drawingml/2006/main" xmlns:r="http://schemas.openxmlformats.org/officeDocument/2006/relationships" xmlns:p="http://schemas.openxmlformats.org/presentationml/2006/main">
  <p:tag name="THINKCELLSHAPEDONOTDELETE" val="tKDSuBlsYaFMmdndFYriTXA"/>
</p:tagLst>
</file>

<file path=ppt/tags/tag943.xml><?xml version="1.0" encoding="utf-8"?>
<p:tagLst xmlns:a="http://schemas.openxmlformats.org/drawingml/2006/main" xmlns:r="http://schemas.openxmlformats.org/officeDocument/2006/relationships" xmlns:p="http://schemas.openxmlformats.org/presentationml/2006/main">
  <p:tag name="THINKCELLSHAPEDONOTDELETE" val="tJX0KuppoLiUzt9hPM66Gqw"/>
</p:tagLst>
</file>

<file path=ppt/tags/tag944.xml><?xml version="1.0" encoding="utf-8"?>
<p:tagLst xmlns:a="http://schemas.openxmlformats.org/drawingml/2006/main" xmlns:r="http://schemas.openxmlformats.org/officeDocument/2006/relationships" xmlns:p="http://schemas.openxmlformats.org/presentationml/2006/main">
  <p:tag name="THINKCELLSHAPEDONOTDELETE" val="tadKGIY11KcsicVVo96yWuQ"/>
</p:tagLst>
</file>

<file path=ppt/tags/tag945.xml><?xml version="1.0" encoding="utf-8"?>
<p:tagLst xmlns:a="http://schemas.openxmlformats.org/drawingml/2006/main" xmlns:r="http://schemas.openxmlformats.org/officeDocument/2006/relationships" xmlns:p="http://schemas.openxmlformats.org/presentationml/2006/main">
  <p:tag name="THINKCELLSHAPEDONOTDELETE" val="tV2wSZE0co_7.ihvIomB3Zg"/>
</p:tagLst>
</file>

<file path=ppt/tags/tag946.xml><?xml version="1.0" encoding="utf-8"?>
<p:tagLst xmlns:a="http://schemas.openxmlformats.org/drawingml/2006/main" xmlns:r="http://schemas.openxmlformats.org/officeDocument/2006/relationships" xmlns:p="http://schemas.openxmlformats.org/presentationml/2006/main">
  <p:tag name="THINKCELLSHAPEDONOTDELETE" val="tRbAG4x7lhrsEGmNqzwZZow"/>
</p:tagLst>
</file>

<file path=ppt/tags/tag947.xml><?xml version="1.0" encoding="utf-8"?>
<p:tagLst xmlns:a="http://schemas.openxmlformats.org/drawingml/2006/main" xmlns:r="http://schemas.openxmlformats.org/officeDocument/2006/relationships" xmlns:p="http://schemas.openxmlformats.org/presentationml/2006/main">
  <p:tag name="THINKCELLSHAPEDONOTDELETE" val="twyPg_XP8JhUIiqV9kUXR7A"/>
</p:tagLst>
</file>

<file path=ppt/tags/tag948.xml><?xml version="1.0" encoding="utf-8"?>
<p:tagLst xmlns:a="http://schemas.openxmlformats.org/drawingml/2006/main" xmlns:r="http://schemas.openxmlformats.org/officeDocument/2006/relationships" xmlns:p="http://schemas.openxmlformats.org/presentationml/2006/main">
  <p:tag name="THINKCELLSHAPEDONOTDELETE" val="tYOM7DaPyePtCwhpWVOkfoQ"/>
</p:tagLst>
</file>

<file path=ppt/tags/tag949.xml><?xml version="1.0" encoding="utf-8"?>
<p:tagLst xmlns:a="http://schemas.openxmlformats.org/drawingml/2006/main" xmlns:r="http://schemas.openxmlformats.org/officeDocument/2006/relationships" xmlns:p="http://schemas.openxmlformats.org/presentationml/2006/main">
  <p:tag name="THINKCELLSHAPEDONOTDELETE" val="tlbiPOzq6wfSk4qV.TbDkO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l3qDvMNV6LHhVAH6ez8B9w"/>
</p:tagLst>
</file>

<file path=ppt/tags/tag950.xml><?xml version="1.0" encoding="utf-8"?>
<p:tagLst xmlns:a="http://schemas.openxmlformats.org/drawingml/2006/main" xmlns:r="http://schemas.openxmlformats.org/officeDocument/2006/relationships" xmlns:p="http://schemas.openxmlformats.org/presentationml/2006/main">
  <p:tag name="THINKCELLSHAPEDONOTDELETE" val="tzTTw1zTh3vwJYXEkRFdlyw"/>
</p:tagLst>
</file>

<file path=ppt/tags/tag951.xml><?xml version="1.0" encoding="utf-8"?>
<p:tagLst xmlns:a="http://schemas.openxmlformats.org/drawingml/2006/main" xmlns:r="http://schemas.openxmlformats.org/officeDocument/2006/relationships" xmlns:p="http://schemas.openxmlformats.org/presentationml/2006/main">
  <p:tag name="THINKCELLSHAPEDONOTDELETE" val="tTEYdC.cU_qB7DDl00VEYGg"/>
</p:tagLst>
</file>

<file path=ppt/tags/tag952.xml><?xml version="1.0" encoding="utf-8"?>
<p:tagLst xmlns:a="http://schemas.openxmlformats.org/drawingml/2006/main" xmlns:r="http://schemas.openxmlformats.org/officeDocument/2006/relationships" xmlns:p="http://schemas.openxmlformats.org/presentationml/2006/main">
  <p:tag name="THINKCELLSHAPEDONOTDELETE" val="tKqf3yP2turz7aktQvfbaLw"/>
</p:tagLst>
</file>

<file path=ppt/tags/tag953.xml><?xml version="1.0" encoding="utf-8"?>
<p:tagLst xmlns:a="http://schemas.openxmlformats.org/drawingml/2006/main" xmlns:r="http://schemas.openxmlformats.org/officeDocument/2006/relationships" xmlns:p="http://schemas.openxmlformats.org/presentationml/2006/main">
  <p:tag name="THINKCELLSHAPEDONOTDELETE" val="t6A.4zmSbxjWlzPrEYhk9MA"/>
</p:tagLst>
</file>

<file path=ppt/tags/tag954.xml><?xml version="1.0" encoding="utf-8"?>
<p:tagLst xmlns:a="http://schemas.openxmlformats.org/drawingml/2006/main" xmlns:r="http://schemas.openxmlformats.org/officeDocument/2006/relationships" xmlns:p="http://schemas.openxmlformats.org/presentationml/2006/main">
  <p:tag name="THINKCELLSHAPEDONOTDELETE" val="tNjWQJKeKed2PbSqpEE_sxQ"/>
</p:tagLst>
</file>

<file path=ppt/tags/tag955.xml><?xml version="1.0" encoding="utf-8"?>
<p:tagLst xmlns:a="http://schemas.openxmlformats.org/drawingml/2006/main" xmlns:r="http://schemas.openxmlformats.org/officeDocument/2006/relationships" xmlns:p="http://schemas.openxmlformats.org/presentationml/2006/main">
  <p:tag name="THINKCELLSHAPEDONOTDELETE" val="teyUNtx_Ie4ZsyZAZImIu3w"/>
</p:tagLst>
</file>

<file path=ppt/tags/tag9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7.xml><?xml version="1.0" encoding="utf-8"?>
<p:tagLst xmlns:a="http://schemas.openxmlformats.org/drawingml/2006/main" xmlns:r="http://schemas.openxmlformats.org/officeDocument/2006/relationships" xmlns:p="http://schemas.openxmlformats.org/presentationml/2006/main">
  <p:tag name="BTFPLAYOUTENABLED" val="1"/>
</p:tagLst>
</file>

<file path=ppt/tags/tag958.xml><?xml version="1.0" encoding="utf-8"?>
<p:tagLst xmlns:a="http://schemas.openxmlformats.org/drawingml/2006/main" xmlns:r="http://schemas.openxmlformats.org/officeDocument/2006/relationships" xmlns:p="http://schemas.openxmlformats.org/presentationml/2006/main">
  <p:tag name="BTFPLAYOUTENABLED" val="1"/>
</p:tagLst>
</file>

<file path=ppt/tags/tag9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AppT0JhlrXpaPgTRtZWtSQ"/>
</p:tagLst>
</file>

<file path=ppt/tags/tag960.xml><?xml version="1.0" encoding="utf-8"?>
<p:tagLst xmlns:a="http://schemas.openxmlformats.org/drawingml/2006/main" xmlns:r="http://schemas.openxmlformats.org/officeDocument/2006/relationships" xmlns:p="http://schemas.openxmlformats.org/presentationml/2006/main">
  <p:tag name="BTFPLAYOUTENABLED" val="1"/>
</p:tagLst>
</file>

<file path=ppt/tags/tag961.xml><?xml version="1.0" encoding="utf-8"?>
<p:tagLst xmlns:a="http://schemas.openxmlformats.org/drawingml/2006/main" xmlns:r="http://schemas.openxmlformats.org/officeDocument/2006/relationships" xmlns:p="http://schemas.openxmlformats.org/presentationml/2006/main">
  <p:tag name="THINKCELLSHAPEDONOTDELETE" val="tW6hun9CUOaqS2QJv.XNQTg"/>
</p:tagLst>
</file>

<file path=ppt/tags/tag962.xml><?xml version="1.0" encoding="utf-8"?>
<p:tagLst xmlns:a="http://schemas.openxmlformats.org/drawingml/2006/main" xmlns:r="http://schemas.openxmlformats.org/officeDocument/2006/relationships" xmlns:p="http://schemas.openxmlformats.org/presentationml/2006/main">
  <p:tag name="THINKCELLSHAPEDONOTDELETE" val="tKKjqOMkVoMVMcFbzf2qf1g"/>
</p:tagLst>
</file>

<file path=ppt/tags/tag963.xml><?xml version="1.0" encoding="utf-8"?>
<p:tagLst xmlns:a="http://schemas.openxmlformats.org/drawingml/2006/main" xmlns:r="http://schemas.openxmlformats.org/officeDocument/2006/relationships" xmlns:p="http://schemas.openxmlformats.org/presentationml/2006/main">
  <p:tag name="THINKCELLSHAPEDONOTDELETE" val="t3VgqSNguKzZ6woA0VVu7_g"/>
</p:tagLst>
</file>

<file path=ppt/tags/tag964.xml><?xml version="1.0" encoding="utf-8"?>
<p:tagLst xmlns:a="http://schemas.openxmlformats.org/drawingml/2006/main" xmlns:r="http://schemas.openxmlformats.org/officeDocument/2006/relationships" xmlns:p="http://schemas.openxmlformats.org/presentationml/2006/main">
  <p:tag name="THINKCELLSHAPEDONOTDELETE" val="taMmkg2sOxxLUd2quGSjL2A"/>
</p:tagLst>
</file>

<file path=ppt/tags/tag965.xml><?xml version="1.0" encoding="utf-8"?>
<p:tagLst xmlns:a="http://schemas.openxmlformats.org/drawingml/2006/main" xmlns:r="http://schemas.openxmlformats.org/officeDocument/2006/relationships" xmlns:p="http://schemas.openxmlformats.org/presentationml/2006/main">
  <p:tag name="THINKCELLSHAPEDONOTDELETE" val="tuEvOwdh6w50QBURP19Wzog"/>
</p:tagLst>
</file>

<file path=ppt/tags/tag966.xml><?xml version="1.0" encoding="utf-8"?>
<p:tagLst xmlns:a="http://schemas.openxmlformats.org/drawingml/2006/main" xmlns:r="http://schemas.openxmlformats.org/officeDocument/2006/relationships" xmlns:p="http://schemas.openxmlformats.org/presentationml/2006/main">
  <p:tag name="THINKCELLSHAPEDONOTDELETE" val="tr2_OxTckqoDllkA4byOyJw"/>
</p:tagLst>
</file>

<file path=ppt/tags/tag967.xml><?xml version="1.0" encoding="utf-8"?>
<p:tagLst xmlns:a="http://schemas.openxmlformats.org/drawingml/2006/main" xmlns:r="http://schemas.openxmlformats.org/officeDocument/2006/relationships" xmlns:p="http://schemas.openxmlformats.org/presentationml/2006/main">
  <p:tag name="THINKCELLSHAPEDONOTDELETE" val="tfG2tGOFN3sHqeh.7ANEKdA"/>
</p:tagLst>
</file>

<file path=ppt/tags/tag968.xml><?xml version="1.0" encoding="utf-8"?>
<p:tagLst xmlns:a="http://schemas.openxmlformats.org/drawingml/2006/main" xmlns:r="http://schemas.openxmlformats.org/officeDocument/2006/relationships" xmlns:p="http://schemas.openxmlformats.org/presentationml/2006/main">
  <p:tag name="THINKCELLSHAPEDONOTDELETE" val="tC3k50mlDOGMGAeP.ZWUL1w"/>
</p:tagLst>
</file>

<file path=ppt/tags/tag969.xml><?xml version="1.0" encoding="utf-8"?>
<p:tagLst xmlns:a="http://schemas.openxmlformats.org/drawingml/2006/main" xmlns:r="http://schemas.openxmlformats.org/officeDocument/2006/relationships" xmlns:p="http://schemas.openxmlformats.org/presentationml/2006/main">
  <p:tag name="THINKCELLSHAPEDONOTDELETE" val="tfJD4U4SXI8uZvG9VRihOH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1.tmQOHBSDKxh4ghr0XxiA"/>
</p:tagLst>
</file>

<file path=ppt/tags/tag970.xml><?xml version="1.0" encoding="utf-8"?>
<p:tagLst xmlns:a="http://schemas.openxmlformats.org/drawingml/2006/main" xmlns:r="http://schemas.openxmlformats.org/officeDocument/2006/relationships" xmlns:p="http://schemas.openxmlformats.org/presentationml/2006/main">
  <p:tag name="THINKCELLSHAPEDONOTDELETE" val="t6hXIHU0ItShSnrXh9k5K3w"/>
</p:tagLst>
</file>

<file path=ppt/tags/tag971.xml><?xml version="1.0" encoding="utf-8"?>
<p:tagLst xmlns:a="http://schemas.openxmlformats.org/drawingml/2006/main" xmlns:r="http://schemas.openxmlformats.org/officeDocument/2006/relationships" xmlns:p="http://schemas.openxmlformats.org/presentationml/2006/main">
  <p:tag name="THINKCELLSHAPEDONOTDELETE" val="t0kEMGIep7zuIp2Wp5_ODBw"/>
</p:tagLst>
</file>

<file path=ppt/tags/tag972.xml><?xml version="1.0" encoding="utf-8"?>
<p:tagLst xmlns:a="http://schemas.openxmlformats.org/drawingml/2006/main" xmlns:r="http://schemas.openxmlformats.org/officeDocument/2006/relationships" xmlns:p="http://schemas.openxmlformats.org/presentationml/2006/main">
  <p:tag name="THINKCELLSHAPEDONOTDELETE" val="tCbGS5fOzMRftW8aJDdnv5Q"/>
</p:tagLst>
</file>

<file path=ppt/tags/tag973.xml><?xml version="1.0" encoding="utf-8"?>
<p:tagLst xmlns:a="http://schemas.openxmlformats.org/drawingml/2006/main" xmlns:r="http://schemas.openxmlformats.org/officeDocument/2006/relationships" xmlns:p="http://schemas.openxmlformats.org/presentationml/2006/main">
  <p:tag name="THINKCELLSHAPEDONOTDELETE" val="tj3eBBzX2UvCY_WVo0xoIsQ"/>
</p:tagLst>
</file>

<file path=ppt/tags/tag974.xml><?xml version="1.0" encoding="utf-8"?>
<p:tagLst xmlns:a="http://schemas.openxmlformats.org/drawingml/2006/main" xmlns:r="http://schemas.openxmlformats.org/officeDocument/2006/relationships" xmlns:p="http://schemas.openxmlformats.org/presentationml/2006/main">
  <p:tag name="THINKCELLSHAPEDONOTDELETE" val="twtcPEHe.ot3ZqYrA6LiFfQ"/>
</p:tagLst>
</file>

<file path=ppt/tags/tag975.xml><?xml version="1.0" encoding="utf-8"?>
<p:tagLst xmlns:a="http://schemas.openxmlformats.org/drawingml/2006/main" xmlns:r="http://schemas.openxmlformats.org/officeDocument/2006/relationships" xmlns:p="http://schemas.openxmlformats.org/presentationml/2006/main">
  <p:tag name="THINKCELLSHAPEDONOTDELETE" val="tH.gaMJ0hoIan3dsFVZHAvQ"/>
</p:tagLst>
</file>

<file path=ppt/tags/tag976.xml><?xml version="1.0" encoding="utf-8"?>
<p:tagLst xmlns:a="http://schemas.openxmlformats.org/drawingml/2006/main" xmlns:r="http://schemas.openxmlformats.org/officeDocument/2006/relationships" xmlns:p="http://schemas.openxmlformats.org/presentationml/2006/main">
  <p:tag name="THINKCELLSHAPEDONOTDELETE" val="ttQQjpBU62ErEva9j.0vovQ"/>
</p:tagLst>
</file>

<file path=ppt/tags/tag977.xml><?xml version="1.0" encoding="utf-8"?>
<p:tagLst xmlns:a="http://schemas.openxmlformats.org/drawingml/2006/main" xmlns:r="http://schemas.openxmlformats.org/officeDocument/2006/relationships" xmlns:p="http://schemas.openxmlformats.org/presentationml/2006/main">
  <p:tag name="THINKCELLSHAPEDONOTDELETE" val="t8N06FAdxVIrSzr5VZq9KBw"/>
</p:tagLst>
</file>

<file path=ppt/tags/tag978.xml><?xml version="1.0" encoding="utf-8"?>
<p:tagLst xmlns:a="http://schemas.openxmlformats.org/drawingml/2006/main" xmlns:r="http://schemas.openxmlformats.org/officeDocument/2006/relationships" xmlns:p="http://schemas.openxmlformats.org/presentationml/2006/main">
  <p:tag name="THINKCELLSHAPEDONOTDELETE" val="tKqJoisu4zOjuLw.ygOKaXw"/>
</p:tagLst>
</file>

<file path=ppt/tags/tag979.xml><?xml version="1.0" encoding="utf-8"?>
<p:tagLst xmlns:a="http://schemas.openxmlformats.org/drawingml/2006/main" xmlns:r="http://schemas.openxmlformats.org/officeDocument/2006/relationships" xmlns:p="http://schemas.openxmlformats.org/presentationml/2006/main">
  <p:tag name="THINKCELLSHAPEDONOTDELETE" val="tutQwncyNclSZPw7IbDsdDQ"/>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0DrXjdaUS3VcGxG240rZ7Q"/>
</p:tagLst>
</file>

<file path=ppt/tags/tag980.xml><?xml version="1.0" encoding="utf-8"?>
<p:tagLst xmlns:a="http://schemas.openxmlformats.org/drawingml/2006/main" xmlns:r="http://schemas.openxmlformats.org/officeDocument/2006/relationships" xmlns:p="http://schemas.openxmlformats.org/presentationml/2006/main">
  <p:tag name="THINKCELLSHAPEDONOTDELETE" val="tehH1YoXZODSIfdz2ZR7E7w"/>
</p:tagLst>
</file>

<file path=ppt/tags/tag981.xml><?xml version="1.0" encoding="utf-8"?>
<p:tagLst xmlns:a="http://schemas.openxmlformats.org/drawingml/2006/main" xmlns:r="http://schemas.openxmlformats.org/officeDocument/2006/relationships" xmlns:p="http://schemas.openxmlformats.org/presentationml/2006/main">
  <p:tag name="THINKCELLSHAPEDONOTDELETE" val="tqDCQkbUhfugR3fTyI7lvCQ"/>
</p:tagLst>
</file>

<file path=ppt/tags/tag982.xml><?xml version="1.0" encoding="utf-8"?>
<p:tagLst xmlns:a="http://schemas.openxmlformats.org/drawingml/2006/main" xmlns:r="http://schemas.openxmlformats.org/officeDocument/2006/relationships" xmlns:p="http://schemas.openxmlformats.org/presentationml/2006/main">
  <p:tag name="THINKCELLSHAPEDONOTDELETE" val="t.s1ESgsLRK2MZfG0ib2kUA"/>
</p:tagLst>
</file>

<file path=ppt/tags/tag983.xml><?xml version="1.0" encoding="utf-8"?>
<p:tagLst xmlns:a="http://schemas.openxmlformats.org/drawingml/2006/main" xmlns:r="http://schemas.openxmlformats.org/officeDocument/2006/relationships" xmlns:p="http://schemas.openxmlformats.org/presentationml/2006/main">
  <p:tag name="THINKCELLSHAPEDONOTDELETE" val="t5qMzkDuE.zz5RSbvVv5Uuw"/>
</p:tagLst>
</file>

<file path=ppt/tags/tag984.xml><?xml version="1.0" encoding="utf-8"?>
<p:tagLst xmlns:a="http://schemas.openxmlformats.org/drawingml/2006/main" xmlns:r="http://schemas.openxmlformats.org/officeDocument/2006/relationships" xmlns:p="http://schemas.openxmlformats.org/presentationml/2006/main">
  <p:tag name="THINKCELLSHAPEDONOTDELETE" val="tJH9pKdlo7X5aDQbw2zUdKw"/>
</p:tagLst>
</file>

<file path=ppt/tags/tag985.xml><?xml version="1.0" encoding="utf-8"?>
<p:tagLst xmlns:a="http://schemas.openxmlformats.org/drawingml/2006/main" xmlns:r="http://schemas.openxmlformats.org/officeDocument/2006/relationships" xmlns:p="http://schemas.openxmlformats.org/presentationml/2006/main">
  <p:tag name="THINKCELLSHAPEDONOTDELETE" val="t4kFnahCyCxQ57iCjiXv4hg"/>
</p:tagLst>
</file>

<file path=ppt/tags/tag986.xml><?xml version="1.0" encoding="utf-8"?>
<p:tagLst xmlns:a="http://schemas.openxmlformats.org/drawingml/2006/main" xmlns:r="http://schemas.openxmlformats.org/officeDocument/2006/relationships" xmlns:p="http://schemas.openxmlformats.org/presentationml/2006/main">
  <p:tag name="THINKCELLSHAPEDONOTDELETE" val="tP_5PPhbmxcpydteA1zmigg"/>
</p:tagLst>
</file>

<file path=ppt/tags/tag987.xml><?xml version="1.0" encoding="utf-8"?>
<p:tagLst xmlns:a="http://schemas.openxmlformats.org/drawingml/2006/main" xmlns:r="http://schemas.openxmlformats.org/officeDocument/2006/relationships" xmlns:p="http://schemas.openxmlformats.org/presentationml/2006/main">
  <p:tag name="THINKCELLSHAPEDONOTDELETE" val="texpdORXGFDESjPPHAuOo8w"/>
</p:tagLst>
</file>

<file path=ppt/tags/tag988.xml><?xml version="1.0" encoding="utf-8"?>
<p:tagLst xmlns:a="http://schemas.openxmlformats.org/drawingml/2006/main" xmlns:r="http://schemas.openxmlformats.org/officeDocument/2006/relationships" xmlns:p="http://schemas.openxmlformats.org/presentationml/2006/main">
  <p:tag name="THINKCELLSHAPEDONOTDELETE" val="tV4zhyI3akZ1PL6cJ0YlAQw"/>
</p:tagLst>
</file>

<file path=ppt/tags/tag989.xml><?xml version="1.0" encoding="utf-8"?>
<p:tagLst xmlns:a="http://schemas.openxmlformats.org/drawingml/2006/main" xmlns:r="http://schemas.openxmlformats.org/officeDocument/2006/relationships" xmlns:p="http://schemas.openxmlformats.org/presentationml/2006/main">
  <p:tag name="THINKCELLSHAPEDONOTDELETE" val="t1A9wbYOu_3DPprCFJRkY2A"/>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ohpGI6zTk1aFa.zh_d9lTA"/>
</p:tagLst>
</file>

<file path=ppt/tags/tag990.xml><?xml version="1.0" encoding="utf-8"?>
<p:tagLst xmlns:a="http://schemas.openxmlformats.org/drawingml/2006/main" xmlns:r="http://schemas.openxmlformats.org/officeDocument/2006/relationships" xmlns:p="http://schemas.openxmlformats.org/presentationml/2006/main">
  <p:tag name="THINKCELLSHAPEDONOTDELETE" val="tcpBJ3nkEKbNAK4ahjeXY.Q"/>
</p:tagLst>
</file>

<file path=ppt/tags/tag991.xml><?xml version="1.0" encoding="utf-8"?>
<p:tagLst xmlns:a="http://schemas.openxmlformats.org/drawingml/2006/main" xmlns:r="http://schemas.openxmlformats.org/officeDocument/2006/relationships" xmlns:p="http://schemas.openxmlformats.org/presentationml/2006/main">
  <p:tag name="THINKCELLSHAPEDONOTDELETE" val="t2YgXIR1_D2ik8GnhL_huWw"/>
</p:tagLst>
</file>

<file path=ppt/tags/tag992.xml><?xml version="1.0" encoding="utf-8"?>
<p:tagLst xmlns:a="http://schemas.openxmlformats.org/drawingml/2006/main" xmlns:r="http://schemas.openxmlformats.org/officeDocument/2006/relationships" xmlns:p="http://schemas.openxmlformats.org/presentationml/2006/main">
  <p:tag name="THINKCELLSHAPEDONOTDELETE" val="t3.jJGkiVoyfwTqgIuJ7rug"/>
</p:tagLst>
</file>

<file path=ppt/tags/tag993.xml><?xml version="1.0" encoding="utf-8"?>
<p:tagLst xmlns:a="http://schemas.openxmlformats.org/drawingml/2006/main" xmlns:r="http://schemas.openxmlformats.org/officeDocument/2006/relationships" xmlns:p="http://schemas.openxmlformats.org/presentationml/2006/main">
  <p:tag name="THINKCELLSHAPEDONOTDELETE" val="tnkGX0sx8DGxfYRQq5H09nw"/>
</p:tagLst>
</file>

<file path=ppt/tags/tag9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5.xml><?xml version="1.0" encoding="utf-8"?>
<p:tagLst xmlns:a="http://schemas.openxmlformats.org/drawingml/2006/main" xmlns:r="http://schemas.openxmlformats.org/officeDocument/2006/relationships" xmlns:p="http://schemas.openxmlformats.org/presentationml/2006/main">
  <p:tag name="THINKCELLSHAPEDONOTDELETE" val="t60i605ZYx7Aw0cJ7dZvJ5A"/>
</p:tagLst>
</file>

<file path=ppt/tags/tag996.xml><?xml version="1.0" encoding="utf-8"?>
<p:tagLst xmlns:a="http://schemas.openxmlformats.org/drawingml/2006/main" xmlns:r="http://schemas.openxmlformats.org/officeDocument/2006/relationships" xmlns:p="http://schemas.openxmlformats.org/presentationml/2006/main">
  <p:tag name="THINKCELLSHAPEDONOTDELETE" val="tsCETn_9YgMHUvfaYPvUkaQ"/>
</p:tagLst>
</file>

<file path=ppt/tags/tag997.xml><?xml version="1.0" encoding="utf-8"?>
<p:tagLst xmlns:a="http://schemas.openxmlformats.org/drawingml/2006/main" xmlns:r="http://schemas.openxmlformats.org/officeDocument/2006/relationships" xmlns:p="http://schemas.openxmlformats.org/presentationml/2006/main">
  <p:tag name="THINKCELLSHAPEDONOTDELETE" val="ttL6nmPOlu6ngg4ZCM7.lng"/>
</p:tagLst>
</file>

<file path=ppt/tags/tag998.xml><?xml version="1.0" encoding="utf-8"?>
<p:tagLst xmlns:a="http://schemas.openxmlformats.org/drawingml/2006/main" xmlns:r="http://schemas.openxmlformats.org/officeDocument/2006/relationships" xmlns:p="http://schemas.openxmlformats.org/presentationml/2006/main">
  <p:tag name="THINKCELLSHAPEDONOTDELETE" val="tUlaDWWTlzPX3TaeKSCGPrA"/>
</p:tagLst>
</file>

<file path=ppt/tags/tag999.xml><?xml version="1.0" encoding="utf-8"?>
<p:tagLst xmlns:a="http://schemas.openxmlformats.org/drawingml/2006/main" xmlns:r="http://schemas.openxmlformats.org/officeDocument/2006/relationships" xmlns:p="http://schemas.openxmlformats.org/presentationml/2006/main">
  <p:tag name="THINKCELLSHAPEDONOTDELETE" val="t4DO880NVUHxMbTEbZ9RSPw"/>
</p:tagLst>
</file>

<file path=ppt/theme/theme1.xml><?xml version="1.0" encoding="utf-8"?>
<a:theme xmlns:a="http://schemas.openxmlformats.org/drawingml/2006/main" name="CKI Core">
  <a:themeElements>
    <a:clrScheme name="CKI Colors">
      <a:dk1>
        <a:srgbClr val="000000"/>
      </a:dk1>
      <a:lt1>
        <a:srgbClr val="FFFFFF"/>
      </a:lt1>
      <a:dk2>
        <a:srgbClr val="D6D6D6"/>
      </a:dk2>
      <a:lt2>
        <a:srgbClr val="5C5C5C"/>
      </a:lt2>
      <a:accent1>
        <a:srgbClr val="009BDB"/>
      </a:accent1>
      <a:accent2>
        <a:srgbClr val="002230"/>
      </a:accent2>
      <a:accent3>
        <a:srgbClr val="805BC9"/>
      </a:accent3>
      <a:accent4>
        <a:srgbClr val="A73DA7"/>
      </a:accent4>
      <a:accent5>
        <a:srgbClr val="D0227C"/>
      </a:accent5>
      <a:accent6>
        <a:srgbClr val="34A398"/>
      </a:accent6>
      <a:hlink>
        <a:srgbClr val="46647B"/>
      </a:hlink>
      <a:folHlink>
        <a:srgbClr val="7891AA"/>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9525">
          <a:solidFill>
            <a:schemeClr val="tx1"/>
          </a:solidFill>
        </a:ln>
      </a:spPr>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defPPr marL="0" indent="0" algn="ctr">
          <a:buNone/>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9525" cap="flat">
          <a:solidFill>
            <a:schemeClr val="tx1"/>
          </a:solidFill>
          <a:miter lim="800000"/>
          <a:tailEnd type="none" w="med" len="lg"/>
        </a:ln>
      </a:spPr>
      <a:bodyPr/>
      <a:lstStyle/>
      <a:style>
        <a:lnRef idx="1">
          <a:schemeClr val="accent1"/>
        </a:lnRef>
        <a:fillRef idx="0">
          <a:schemeClr val="accent1"/>
        </a:fillRef>
        <a:effectRef idx="0">
          <a:schemeClr val="accent1"/>
        </a:effectRef>
        <a:fontRef idx="minor">
          <a:schemeClr val="tx1"/>
        </a:fontRef>
      </a:style>
    </a:lnDef>
    <a:txDef>
      <a:spPr bwMode="gray">
        <a:solidFill>
          <a:srgbClr val="E3E8EE"/>
        </a:solidFill>
      </a:spPr>
      <a:bodyPr wrap="square" lIns="137160" tIns="137160" rIns="274320" bIns="137160" rtlCol="0">
        <a:spAutoFit/>
      </a:bodyPr>
      <a:lstStyle>
        <a:defPPr marL="0" indent="0" algn="l">
          <a:spcBef>
            <a:spcPts val="600"/>
          </a:spcBef>
          <a:spcAft>
            <a:spcPts val="600"/>
          </a:spcAft>
          <a:buNone/>
          <a:defRPr sz="1250" b="1" dirty="0"/>
        </a:defPPr>
      </a:lstStyle>
    </a:txDef>
  </a:objectDefaults>
  <a:extraClrSchemeLst/>
  <a:extLst>
    <a:ext uri="{05A4C25C-085E-4340-85A3-A5531E510DB2}">
      <thm15:themeFamily xmlns:thm15="http://schemas.microsoft.com/office/thememl/2012/main" name="Presentation3" id="{95626CC0-5890-8947-9A9D-80FC747A89E0}" vid="{927778C5-B161-F248-AB6D-7EB87E321EE1}"/>
    </a:ext>
  </a:extLst>
</a:theme>
</file>

<file path=ppt/theme/theme2.xml><?xml version="1.0" encoding="utf-8"?>
<a:theme xmlns:a="http://schemas.openxmlformats.org/drawingml/2006/main" name="1_CKI Core">
  <a:themeElements>
    <a:clrScheme name="CKI Colors">
      <a:dk1>
        <a:srgbClr val="000000"/>
      </a:dk1>
      <a:lt1>
        <a:srgbClr val="FFFFFF"/>
      </a:lt1>
      <a:dk2>
        <a:srgbClr val="D6D6D6"/>
      </a:dk2>
      <a:lt2>
        <a:srgbClr val="5C5C5C"/>
      </a:lt2>
      <a:accent1>
        <a:srgbClr val="009BDB"/>
      </a:accent1>
      <a:accent2>
        <a:srgbClr val="002230"/>
      </a:accent2>
      <a:accent3>
        <a:srgbClr val="805BC9"/>
      </a:accent3>
      <a:accent4>
        <a:srgbClr val="A73DA7"/>
      </a:accent4>
      <a:accent5>
        <a:srgbClr val="D0227C"/>
      </a:accent5>
      <a:accent6>
        <a:srgbClr val="34A398"/>
      </a:accent6>
      <a:hlink>
        <a:srgbClr val="46647B"/>
      </a:hlink>
      <a:folHlink>
        <a:srgbClr val="7891AA"/>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9525">
          <a:solidFill>
            <a:schemeClr val="tx1"/>
          </a:solidFill>
        </a:ln>
      </a:spPr>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defPPr marL="0" indent="0" algn="ctr">
          <a:buNone/>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9525" cap="flat">
          <a:solidFill>
            <a:schemeClr val="tx1"/>
          </a:solidFill>
          <a:miter lim="800000"/>
          <a:tailEnd type="none" w="med" len="lg"/>
        </a:ln>
      </a:spPr>
      <a:bodyPr/>
      <a:lstStyle/>
      <a:style>
        <a:lnRef idx="1">
          <a:schemeClr val="accent1"/>
        </a:lnRef>
        <a:fillRef idx="0">
          <a:schemeClr val="accent1"/>
        </a:fillRef>
        <a:effectRef idx="0">
          <a:schemeClr val="accent1"/>
        </a:effectRef>
        <a:fontRef idx="minor">
          <a:schemeClr val="tx1"/>
        </a:fontRef>
      </a:style>
    </a:lnDef>
    <a:txDef>
      <a:spPr bwMode="gray">
        <a:solidFill>
          <a:srgbClr val="E3E8EE"/>
        </a:solidFill>
      </a:spPr>
      <a:bodyPr wrap="square" lIns="137160" tIns="137160" rIns="274320" bIns="137160" rtlCol="0">
        <a:spAutoFit/>
      </a:bodyPr>
      <a:lstStyle>
        <a:defPPr marL="0" indent="0" algn="l">
          <a:spcBef>
            <a:spcPts val="600"/>
          </a:spcBef>
          <a:spcAft>
            <a:spcPts val="600"/>
          </a:spcAft>
          <a:buNone/>
          <a:defRPr sz="1250" b="1" dirty="0"/>
        </a:defPPr>
      </a:lstStyle>
    </a:txDef>
  </a:objectDefaults>
  <a:extraClrSchemeLst/>
  <a:extLst>
    <a:ext uri="{05A4C25C-085E-4340-85A3-A5531E510DB2}">
      <thm15:themeFamily xmlns:thm15="http://schemas.microsoft.com/office/thememl/2012/main" name="Presentation3" id="{95626CC0-5890-8947-9A9D-80FC747A89E0}" vid="{C282ADBF-13BD-AA43-8293-26E4462650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18517</TotalTime>
  <Words>18443</Words>
  <Application>Microsoft Office PowerPoint</Application>
  <PresentationFormat>Widescreen</PresentationFormat>
  <Paragraphs>2415</Paragraphs>
  <Slides>61</Slides>
  <Notes>55</Notes>
  <HiddenSlides>0</HiddenSlides>
  <MMClips>0</MMClips>
  <ScaleCrop>false</ScaleCrop>
  <HeadingPairs>
    <vt:vector size="8" baseType="variant">
      <vt:variant>
        <vt:lpstr>Fonts Used</vt:lpstr>
      </vt:variant>
      <vt:variant>
        <vt:i4>18</vt:i4>
      </vt:variant>
      <vt:variant>
        <vt:lpstr>Theme</vt:lpstr>
      </vt:variant>
      <vt:variant>
        <vt:i4>2</vt:i4>
      </vt:variant>
      <vt:variant>
        <vt:lpstr>Embedded OLE Servers</vt:lpstr>
      </vt:variant>
      <vt:variant>
        <vt:i4>1</vt:i4>
      </vt:variant>
      <vt:variant>
        <vt:lpstr>Slide Titles</vt:lpstr>
      </vt:variant>
      <vt:variant>
        <vt:i4>61</vt:i4>
      </vt:variant>
    </vt:vector>
  </HeadingPairs>
  <TitlesOfParts>
    <vt:vector size="82" baseType="lpstr">
      <vt:lpstr>Apple Symbols</vt:lpstr>
      <vt:lpstr>Aptos</vt:lpstr>
      <vt:lpstr>Arial</vt:lpstr>
      <vt:lpstr>Arial,Sans-Serif</vt:lpstr>
      <vt:lpstr>Avenir</vt:lpstr>
      <vt:lpstr>Calibri</vt:lpstr>
      <vt:lpstr>Cambria Math</vt:lpstr>
      <vt:lpstr>Courier New</vt:lpstr>
      <vt:lpstr>Franklin</vt:lpstr>
      <vt:lpstr>Helvetica</vt:lpstr>
      <vt:lpstr>HelveticaNeueW01-77BdCn 692722</vt:lpstr>
      <vt:lpstr>inherit</vt:lpstr>
      <vt:lpstr>Open Sans</vt:lpstr>
      <vt:lpstr>Segoe UI</vt:lpstr>
      <vt:lpstr>System Font Regular</vt:lpstr>
      <vt:lpstr>Times New Roman</vt:lpstr>
      <vt:lpstr>var(--wpds-fonts-body)</vt:lpstr>
      <vt:lpstr>Wingdings</vt:lpstr>
      <vt:lpstr>CKI Core</vt:lpstr>
      <vt:lpstr>1_CKI Core</vt:lpstr>
      <vt:lpstr>think-cell Slide</vt:lpstr>
      <vt:lpstr>Sustainable Proteins</vt:lpstr>
      <vt:lpstr>Protein Industry Overview</vt:lpstr>
      <vt:lpstr>Key messages Protein Industry Overview</vt:lpstr>
      <vt:lpstr>Global food systems are complex and face competing priorities; CKI focuses on the intersection of proteins and climate change</vt:lpstr>
      <vt:lpstr>Food systems account for ~20% of global emissions, of which sustainable protein solutions1 can abate ~25-35% by 2050</vt:lpstr>
      <vt:lpstr>Protein value creation takes place across the food system,  focusing on areas from production to consumption</vt:lpstr>
      <vt:lpstr>Scope of sustainable proteins broken down into four categories</vt:lpstr>
      <vt:lpstr>Up to ~70% of agricultural emissions come from livestock, driven by manure, enteric fermentation, and land use change</vt:lpstr>
      <vt:lpstr>Livestock demand expected to grow, driving carbon dioxide (CO2), methane (CH3), and nitrous oxide (N2O) greenhouse gas emissions</vt:lpstr>
      <vt:lpstr>Climate change impacts livestock health in a manner that impacts the entire animal protein value chain</vt:lpstr>
      <vt:lpstr>PowerPoint Presentation</vt:lpstr>
      <vt:lpstr>Environmental indicators of livestock management practices vary widely depending on regional conditions </vt:lpstr>
      <vt:lpstr>Of all animal protein sources, beef has the highest carbon footprint, mainly due to high methane emissions</vt:lpstr>
      <vt:lpstr>Reducing methane is urgent due to high short-term GHG potency; emissions mainly stem from food systems, specifically livestock</vt:lpstr>
      <vt:lpstr>Livestock-derived proteins are driving half of global deforestation, a trend that cannot continue under net-zero climate goals</vt:lpstr>
      <vt:lpstr>Per-person meat consumption is correlated to income levels and is expected to continue its increase over the next several decades</vt:lpstr>
      <vt:lpstr>Income-level increase drives growing animal protein consumption, with highest growth rates in South America and Asia</vt:lpstr>
      <vt:lpstr>PowerPoint Presentation</vt:lpstr>
      <vt:lpstr>Technological and Industry  Advancements </vt:lpstr>
      <vt:lpstr>Key messages Technological and Industry Advancements</vt:lpstr>
      <vt:lpstr>Decarbonizing proteins requires transforming livestock systems and accelerating growth of plant and alternative sources</vt:lpstr>
      <vt:lpstr>Diet shift and sustainable food production can cut ~40% of emissions from agriculture and land use by 2050</vt:lpstr>
      <vt:lpstr>PowerPoint Presentation</vt:lpstr>
      <vt:lpstr>PowerPoint Presentation</vt:lpstr>
      <vt:lpstr>Regenerative grazing shows emissions mitigation potential by sequestering soil carbon, but experts warn against limitations </vt:lpstr>
      <vt:lpstr>Methane mitigation solutions for industrial livestock at different stages of development, with uncertain abatement potential</vt:lpstr>
      <vt:lpstr>Investment in innovative methane abatement technologies shows some momentum, with Bovaer leading the market</vt:lpstr>
      <vt:lpstr>Replacing conventional animal feed with lower-emission alternatives is key to industrial livestock decarbonization</vt:lpstr>
      <vt:lpstr>Innovafeed leading the production of animal and aquaculture feed from insects, funded by Cargill, the EU, and the USDA</vt:lpstr>
      <vt:lpstr>PowerPoint Presentation</vt:lpstr>
      <vt:lpstr>Plant-based leads the alternative proteins global market, with cultivated meat trailing in segment growth and commerciality</vt:lpstr>
      <vt:lpstr>Shifting diets from animal to alternative proteins in high-income countries is a highly effective solution to reducing emissions</vt:lpstr>
      <vt:lpstr>Unlike the alternative dairy industry, the alternative meat industry has been struggling to expand its customer base</vt:lpstr>
      <vt:lpstr>A consumer-centric approach by brands is critical to achieving market share growth in alternative meat products</vt:lpstr>
      <vt:lpstr>Impossible Foods is a pioneer in developing sustainable  plant-based protein innovation to combat climate change</vt:lpstr>
      <vt:lpstr>PowerPoint Presentation</vt:lpstr>
      <vt:lpstr>Lessons from the electric vehicle market penetration for the alternative protein industry and widespread product adoption</vt:lpstr>
      <vt:lpstr>Protein Transition Finance &amp; Policy</vt:lpstr>
      <vt:lpstr>PowerPoint Presentation</vt:lpstr>
      <vt:lpstr>Conventional animal proteins and alternative proteins overlap within the broader agrifood system</vt:lpstr>
      <vt:lpstr>Food systems are significantly underinvested as a sector, with only 3% of total global climate finance flows despite 34% of emissions</vt:lpstr>
      <vt:lpstr>Forestry and agriculture receives ~80% of financing flows to agrifood systems but does not measure up to needs</vt:lpstr>
      <vt:lpstr>Reducing agriculture emissions and combatting deforestation requires a multipronged, public-private approach</vt:lpstr>
      <vt:lpstr>Land speculation and illegal activities worsen the deforestation problem in Brazil — beyond beef production</vt:lpstr>
      <vt:lpstr>Pasture area and cattle production see little change as deforestation and land-use change continue to increase</vt:lpstr>
      <vt:lpstr>Unlike in the Amazon, Cerrado’s deforestation is legal and occurs on private property</vt:lpstr>
      <vt:lpstr>A wave of new policies and agreements worldwide are addressing methane emissions and food security</vt:lpstr>
      <vt:lpstr>Delays in realizing methane abatement solutions result in part from financing flows not meeting financing needs</vt:lpstr>
      <vt:lpstr>Alternative proteins are commercially viable, but promising investment up to 2021 has stalled in recent years</vt:lpstr>
      <vt:lpstr>Conventional CPG companies’ participation in plant-based meat and alternative proteins is concentrated in investment and R&amp;D</vt:lpstr>
      <vt:lpstr>Alternative protein market projections vary significantly, but even the lowest projections show exponential growth</vt:lpstr>
      <vt:lpstr>Significant funding gaps in the alternative protein value chain</vt:lpstr>
      <vt:lpstr>Inconsistent policies, subsidies, and lobbying remain important barriers for the protein transition</vt:lpstr>
      <vt:lpstr>Denmark published world’s first national action plan for  plant-based foods, which supports robust funding</vt:lpstr>
      <vt:lpstr>Denmark wants to be the first mover and a leader in the sustainable proteins market by publishing the world’s first national action plan</vt:lpstr>
      <vt:lpstr>Singapore is the global commercial and policy leader for cultivated meat and the first nation to approve its sale</vt:lpstr>
      <vt:lpstr>CKI Food Systems ‒ Sustainable Proteins Team</vt:lpstr>
      <vt:lpstr>Appendix</vt:lpstr>
      <vt:lpstr>Nutritional profile of animal and alternative proteins depends on source and processing </vt:lpstr>
      <vt:lpstr>Switching to better feed for aquaculture and expanding unfed species can cut the sector’s CO2 emissions by 50% </vt:lpstr>
      <vt:lpstr>Glossary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Sustainable Proteins</dc:title>
  <dc:creator>ih2428</dc:creator>
  <cp:lastModifiedBy>ih2428</cp:lastModifiedBy>
  <cp:revision>33</cp:revision>
  <dcterms:created xsi:type="dcterms:W3CDTF">2024-08-06T21:55:01Z</dcterms:created>
  <dcterms:modified xsi:type="dcterms:W3CDTF">2025-06-23T18:34:21Z</dcterms:modified>
</cp:coreProperties>
</file>